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0" r:id="rId2"/>
    <p:sldId id="261"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9F25"/>
    <a:srgbClr val="258BA4"/>
    <a:srgbClr val="CCE6EB"/>
    <a:srgbClr val="2C6672"/>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3" autoAdjust="0"/>
    <p:restoredTop sz="94660"/>
  </p:normalViewPr>
  <p:slideViewPr>
    <p:cSldViewPr snapToGrid="0">
      <p:cViewPr>
        <p:scale>
          <a:sx n="150" d="100"/>
          <a:sy n="150" d="100"/>
        </p:scale>
        <p:origin x="690" y="272"/>
      </p:cViewPr>
      <p:guideLst/>
    </p:cSldViewPr>
  </p:slideViewPr>
  <p:notesTextViewPr>
    <p:cViewPr>
      <p:scale>
        <a:sx n="1" d="1"/>
        <a:sy n="1" d="1"/>
      </p:scale>
      <p:origin x="0" y="0"/>
    </p:cViewPr>
  </p:notesTextViewPr>
  <p:notesViewPr>
    <p:cSldViewPr snapToGrid="0">
      <p:cViewPr varScale="1">
        <p:scale>
          <a:sx n="84" d="100"/>
          <a:sy n="84" d="100"/>
        </p:scale>
        <p:origin x="233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D583297-40DB-4B54-9CD5-BFCF647A4791}" type="datetimeFigureOut">
              <a:rPr lang="fr-FR" smtClean="0"/>
              <a:t>01/08/2022</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A00E3D51-72BF-4A76-9D54-18825ED77ADD}" type="slidenum">
              <a:rPr lang="fr-FR" smtClean="0"/>
              <a:t>‹N°›</a:t>
            </a:fld>
            <a:endParaRPr lang="fr-FR"/>
          </a:p>
        </p:txBody>
      </p:sp>
    </p:spTree>
    <p:extLst>
      <p:ext uri="{BB962C8B-B14F-4D97-AF65-F5344CB8AC3E}">
        <p14:creationId xmlns:p14="http://schemas.microsoft.com/office/powerpoint/2010/main" val="436834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57D3CD-F430-44A6-86A4-3B623AFF0A78}" type="datetimeFigureOut">
              <a:rPr lang="fr-FR" smtClean="0"/>
              <a:t>01/08/2022</a:t>
            </a:fld>
            <a:endParaRPr 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364"/>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38DC53D4-B6E4-2F47-928D-2095ABFF5AF9}"/>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20">
            <a:extLst>
              <a:ext uri="{FF2B5EF4-FFF2-40B4-BE49-F238E27FC236}">
                <a16:creationId xmlns:a16="http://schemas.microsoft.com/office/drawing/2014/main" id="{E280A4A8-557C-4348-B4E9-47DB9A4657BA}"/>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14F0B8F-BE29-FC4F-A185-A5BD6AE84B17}"/>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0" name="Rectangle 19">
            <a:extLst>
              <a:ext uri="{FF2B5EF4-FFF2-40B4-BE49-F238E27FC236}">
                <a16:creationId xmlns:a16="http://schemas.microsoft.com/office/drawing/2014/main" id="{2DD6D595-1E7F-2A4C-AEEE-25170F2B3CB9}"/>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2.2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Août </a:t>
            </a:r>
            <a:r>
              <a:rPr lang="fr-FR" sz="900" dirty="0" smtClean="0">
                <a:solidFill>
                  <a:schemeClr val="bg1"/>
                </a:solidFill>
                <a:latin typeface="Helvetica Light" panose="020B0403020202020204" pitchFamily="34" charset="0"/>
              </a:rPr>
              <a:t>2022</a:t>
            </a:r>
            <a:endParaRPr lang="fr-FR" sz="900" dirty="0">
              <a:solidFill>
                <a:schemeClr val="bg1"/>
              </a:solidFill>
            </a:endParaRPr>
          </a:p>
        </p:txBody>
      </p:sp>
      <p:pic>
        <p:nvPicPr>
          <p:cNvPr id="21" name="Image 20" descr="Une image contenant dessin&#10;&#10;Description générée automatiquement">
            <a:extLst>
              <a:ext uri="{FF2B5EF4-FFF2-40B4-BE49-F238E27FC236}">
                <a16:creationId xmlns:a16="http://schemas.microsoft.com/office/drawing/2014/main" id="{62884EE5-6A97-6043-9C8A-BF2008913ABF}"/>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390214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01/08/2022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01/08/2022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01/08/2022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01/08/2022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gouvernement.fr/info-coronavirus/orientation-medicale" TargetMode="External"/><Relationship Id="rId7" Type="http://schemas.openxmlformats.org/officeDocument/2006/relationships/hyperlink" Target="https://www.legifrance.gouv.fr/jorf/id/JORFTEXT000046115281" TargetMode="External"/><Relationship Id="rId2" Type="http://schemas.openxmlformats.org/officeDocument/2006/relationships/hyperlink" Target="https://declare-maladiepro.ameli.fr/" TargetMode="External"/><Relationship Id="rId1" Type="http://schemas.openxmlformats.org/officeDocument/2006/relationships/slideLayout" Target="../slideLayouts/slideLayout3.xml"/><Relationship Id="rId6" Type="http://schemas.openxmlformats.org/officeDocument/2006/relationships/hyperlink" Target="https://www.hcsp.fr/Explore.cgi/Telecharger?NomFichier=hcspa20200319_corsarcovgesdesdchdactdesoi.pdf" TargetMode="External"/><Relationship Id="rId5" Type="http://schemas.openxmlformats.org/officeDocument/2006/relationships/hyperlink" Target="https://www.hcsp.fr/Explore.cgi/Telecharger?NomFichier=hcspa20200429_cosaconeetdsdetaredupuetdelidetr.pdf" TargetMode="External"/><Relationship Id="rId4" Type="http://schemas.openxmlformats.org/officeDocument/2006/relationships/hyperlink" Target="https://www.economie.gouv.fr/files/files/2020/Protocole-sanitaire-commerc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BBC7AD6-C68A-453D-AE9F-BF48319C5123}"/>
              </a:ext>
            </a:extLst>
          </p:cNvPr>
          <p:cNvSpPr/>
          <p:nvPr/>
        </p:nvSpPr>
        <p:spPr>
          <a:xfrm>
            <a:off x="55418" y="1188110"/>
            <a:ext cx="6733309" cy="8202245"/>
          </a:xfrm>
          <a:prstGeom prst="rect">
            <a:avLst/>
          </a:prstGeom>
        </p:spPr>
        <p:txBody>
          <a:bodyPr wrap="square">
            <a:spAutoFit/>
          </a:bodyPr>
          <a:lstStyle/>
          <a:p>
            <a:pPr>
              <a:spcAft>
                <a:spcPts val="600"/>
              </a:spcAft>
            </a:pPr>
            <a:r>
              <a:rPr lang="fr-FR" sz="1400" dirty="0">
                <a:solidFill>
                  <a:srgbClr val="258BA4"/>
                </a:solidFill>
                <a:latin typeface="Helvetica Neue" panose="020B0604020202020204" pitchFamily="34" charset="0"/>
                <a:ea typeface="Helvetica Neue" panose="020B0604020202020204" pitchFamily="34" charset="0"/>
              </a:rPr>
              <a:t>Accueil et information du </a:t>
            </a:r>
            <a:r>
              <a:rPr lang="fr-FR" sz="1400" dirty="0" smtClean="0">
                <a:solidFill>
                  <a:srgbClr val="258BA4"/>
                </a:solidFill>
                <a:latin typeface="Helvetica Neue" panose="020B0604020202020204" pitchFamily="34" charset="0"/>
                <a:ea typeface="Helvetica Neue" panose="020B0604020202020204" pitchFamily="34" charset="0"/>
              </a:rPr>
              <a:t>public</a:t>
            </a:r>
            <a:endParaRPr lang="fr-FR" sz="1000" dirty="0"/>
          </a:p>
          <a:p>
            <a:pPr algn="just"/>
            <a:r>
              <a:rPr lang="fr-FR" sz="1000" dirty="0" smtClean="0"/>
              <a:t>Nombre de personnes pouvant être accueillies :</a:t>
            </a:r>
          </a:p>
          <a:p>
            <a:pPr marL="171450" indent="-171450" algn="just">
              <a:buFont typeface="Arial" panose="020B0604020202020204" pitchFamily="34" charset="0"/>
              <a:buChar char="•"/>
            </a:pPr>
            <a:r>
              <a:rPr lang="fr-FR" sz="1000" dirty="0" smtClean="0"/>
              <a:t>La jauge (ou niveau d’occupation) concerne </a:t>
            </a:r>
            <a:r>
              <a:rPr lang="fr-FR" sz="1000" dirty="0"/>
              <a:t>uniquement la présence simultanée des patients dans </a:t>
            </a:r>
            <a:r>
              <a:rPr lang="fr-FR" sz="1000" dirty="0" smtClean="0"/>
              <a:t>l’officine (et </a:t>
            </a:r>
            <a:r>
              <a:rPr lang="fr-FR" sz="1000" dirty="0"/>
              <a:t>non celle des </a:t>
            </a:r>
            <a:r>
              <a:rPr lang="fr-FR" sz="1000" dirty="0" smtClean="0"/>
              <a:t>salarié), et s’apprécie </a:t>
            </a:r>
            <a:r>
              <a:rPr lang="fr-FR" sz="1000" dirty="0"/>
              <a:t>sur l’ensemble de la surface de vente, sans déduction des rayonnages, présentoirs… </a:t>
            </a:r>
          </a:p>
          <a:p>
            <a:pPr marL="171450" indent="-171450" algn="just">
              <a:buFont typeface="Arial" panose="020B0604020202020204" pitchFamily="34" charset="0"/>
              <a:buChar char="•"/>
            </a:pPr>
            <a:r>
              <a:rPr lang="fr-FR" sz="1000" dirty="0" smtClean="0"/>
              <a:t>La </a:t>
            </a:r>
            <a:r>
              <a:rPr lang="fr-FR" sz="1000" dirty="0"/>
              <a:t>limite d’occupation de la surface de </a:t>
            </a:r>
            <a:r>
              <a:rPr lang="fr-FR" sz="1000" dirty="0" smtClean="0"/>
              <a:t>vente est </a:t>
            </a:r>
            <a:r>
              <a:rPr lang="fr-FR" sz="1000" dirty="0"/>
              <a:t>fixée à </a:t>
            </a:r>
            <a:r>
              <a:rPr lang="fr-FR" sz="1000" b="1" dirty="0"/>
              <a:t>un client pour 8 </a:t>
            </a:r>
            <a:r>
              <a:rPr lang="fr-FR" sz="1000" b="1" dirty="0" smtClean="0"/>
              <a:t>m</a:t>
            </a:r>
            <a:r>
              <a:rPr lang="fr-FR" sz="1000" b="1" baseline="30000" dirty="0" smtClean="0"/>
              <a:t>2</a:t>
            </a:r>
            <a:r>
              <a:rPr lang="fr-FR" sz="1000" b="1" dirty="0" smtClean="0"/>
              <a:t>. </a:t>
            </a:r>
            <a:r>
              <a:rPr lang="fr-FR" sz="1000" dirty="0" smtClean="0"/>
              <a:t>Il est recommandé d’y associer une </a:t>
            </a:r>
            <a:r>
              <a:rPr lang="fr-FR" sz="1000" b="1" dirty="0" smtClean="0"/>
              <a:t>distance de 2 mètres entre 2 personnes </a:t>
            </a:r>
            <a:r>
              <a:rPr lang="fr-FR" sz="1000" dirty="0" smtClean="0"/>
              <a:t>issues d’unité sociale différentes, une tolérance est accordée pour les personnes accompagnées par une même unité sociale (famille par exemple) ou nécessitant un accompagnement (personnes âgée, adulte handicapé,…).</a:t>
            </a:r>
          </a:p>
          <a:p>
            <a:pPr marL="171450" indent="-171450" algn="just">
              <a:buFont typeface="Arial" panose="020B0604020202020204" pitchFamily="34" charset="0"/>
              <a:buChar char="•"/>
            </a:pPr>
            <a:endParaRPr lang="fr-FR" sz="600" dirty="0" smtClean="0"/>
          </a:p>
          <a:p>
            <a:pPr algn="just" fontAlgn="base"/>
            <a:r>
              <a:rPr lang="fr-FR" sz="1000" dirty="0"/>
              <a:t>Information du public : </a:t>
            </a:r>
          </a:p>
          <a:p>
            <a:pPr marL="171450" indent="-171450" algn="just" fontAlgn="base">
              <a:buFont typeface="Arial" panose="020B0604020202020204" pitchFamily="34" charset="0"/>
              <a:buChar char="•"/>
            </a:pPr>
            <a:r>
              <a:rPr lang="fr-FR" sz="1000" dirty="0"/>
              <a:t>La capacité maximale d’accueil doit être affichée et visible depuis l’extérieur</a:t>
            </a:r>
          </a:p>
          <a:p>
            <a:pPr marL="171450" indent="-171450" algn="just" fontAlgn="base">
              <a:buFont typeface="Arial" panose="020B0604020202020204" pitchFamily="34" charset="0"/>
              <a:buChar char="•"/>
            </a:pPr>
            <a:r>
              <a:rPr lang="fr-FR" sz="1000" dirty="0" smtClean="0"/>
              <a:t>Une information renforcée des patients, réalisée par voie d’affichage à l’entrée de l’officine, porte sur: le rappel des consignes sanitaires (le responsable de l’officine peut rendre obligatoire le port d'un masque de protection pour les personnes d'au moins 6 ans, règles de distanciation), les </a:t>
            </a:r>
            <a:r>
              <a:rPr lang="fr-FR" sz="1000" dirty="0"/>
              <a:t>conditions d’accès </a:t>
            </a:r>
            <a:r>
              <a:rPr lang="fr-FR" sz="1000" dirty="0" smtClean="0"/>
              <a:t>à l’officine, </a:t>
            </a:r>
            <a:r>
              <a:rPr lang="fr-FR" sz="1000" dirty="0"/>
              <a:t>les heures d’affluence, les horaires d’ouverture et fermeture, les modalités de retraits des achats le cas échéant, l’invitation au téléchargement et à l’activation de l’application TousAntiCovid</a:t>
            </a:r>
          </a:p>
          <a:p>
            <a:pPr algn="just"/>
            <a:endParaRPr lang="fr-FR" sz="600" dirty="0" smtClean="0"/>
          </a:p>
          <a:p>
            <a:pPr algn="just"/>
            <a:r>
              <a:rPr lang="fr-FR" sz="1000" dirty="0" smtClean="0"/>
              <a:t>Mettre en place si possible un sens de circulation pour éviter le croisement des usagers :</a:t>
            </a:r>
          </a:p>
          <a:p>
            <a:pPr marL="171450" indent="-171450" algn="just">
              <a:buFont typeface="Arial" panose="020B0604020202020204" pitchFamily="34" charset="0"/>
              <a:buChar char="•"/>
            </a:pPr>
            <a:r>
              <a:rPr lang="fr-FR" sz="1000" dirty="0" smtClean="0"/>
              <a:t>Marquage </a:t>
            </a:r>
            <a:r>
              <a:rPr lang="fr-FR" sz="1000" dirty="0"/>
              <a:t>au sol pour sens de circulation </a:t>
            </a:r>
            <a:r>
              <a:rPr lang="fr-FR" sz="1000" dirty="0" smtClean="0"/>
              <a:t>unique à l’entrée et dans l’officine, et </a:t>
            </a:r>
            <a:r>
              <a:rPr lang="fr-FR" sz="1000" dirty="0"/>
              <a:t>matérialisation des espacements de </a:t>
            </a:r>
            <a:r>
              <a:rPr lang="fr-FR" sz="1000" dirty="0" smtClean="0"/>
              <a:t>2 m </a:t>
            </a:r>
            <a:r>
              <a:rPr lang="fr-FR" sz="1000" dirty="0"/>
              <a:t>pour la file d’attente à l’intérieur et à l’extérieur de la pharmacie. </a:t>
            </a:r>
            <a:endParaRPr lang="fr-FR" sz="1000" dirty="0" smtClean="0"/>
          </a:p>
          <a:p>
            <a:pPr marL="171450" indent="-171450" algn="just">
              <a:buFont typeface="Arial" panose="020B0604020202020204" pitchFamily="34" charset="0"/>
              <a:buChar char="•"/>
            </a:pPr>
            <a:r>
              <a:rPr lang="fr-FR" sz="1000" dirty="0" smtClean="0"/>
              <a:t>Obligation de mettre à disposition du gel/solution </a:t>
            </a:r>
            <a:r>
              <a:rPr lang="fr-FR" sz="1000" dirty="0" err="1" smtClean="0"/>
              <a:t>hydroalcoolique</a:t>
            </a:r>
            <a:r>
              <a:rPr lang="fr-FR" sz="1000" dirty="0" smtClean="0"/>
              <a:t> à l’entrée de l’officine ou </a:t>
            </a:r>
            <a:r>
              <a:rPr lang="fr-FR" sz="1000" dirty="0"/>
              <a:t>sur les comptoirs</a:t>
            </a:r>
            <a:r>
              <a:rPr lang="fr-FR" sz="1000" dirty="0" smtClean="0"/>
              <a:t>.</a:t>
            </a:r>
          </a:p>
          <a:p>
            <a:pPr marL="171450" indent="-171450" algn="just">
              <a:buFont typeface="Arial" panose="020B0604020202020204" pitchFamily="34" charset="0"/>
              <a:buChar char="•"/>
            </a:pPr>
            <a:r>
              <a:rPr lang="fr-FR" sz="1000" dirty="0"/>
              <a:t>Afficher les mesures </a:t>
            </a:r>
            <a:r>
              <a:rPr lang="fr-FR" sz="1000" dirty="0" smtClean="0"/>
              <a:t>barrières</a:t>
            </a:r>
            <a:endParaRPr lang="fr-FR" sz="1000" strike="sngStrike" dirty="0" smtClean="0">
              <a:solidFill>
                <a:srgbClr val="FF0000"/>
              </a:solidFill>
            </a:endParaRPr>
          </a:p>
          <a:p>
            <a:pPr marL="171450" indent="-171450" algn="just">
              <a:buFont typeface="Arial" panose="020B0604020202020204" pitchFamily="34" charset="0"/>
              <a:buChar char="•"/>
            </a:pPr>
            <a:r>
              <a:rPr lang="fr-FR" sz="1000" dirty="0" smtClean="0"/>
              <a:t>Proposition des créneaux horaires de faibles affluences pour les personnes vulnérables</a:t>
            </a:r>
          </a:p>
          <a:p>
            <a:pPr algn="just"/>
            <a:endParaRPr lang="fr-FR" sz="600" dirty="0" smtClean="0"/>
          </a:p>
          <a:p>
            <a:pPr algn="just"/>
            <a:r>
              <a:rPr lang="fr-FR" sz="1000" dirty="0" smtClean="0"/>
              <a:t>Maintien </a:t>
            </a:r>
            <a:r>
              <a:rPr lang="fr-FR" sz="1000" dirty="0"/>
              <a:t>d’une ouverture selon les plages horaires compatibles avec la permanence des soins et le maillage territorial. </a:t>
            </a:r>
          </a:p>
          <a:p>
            <a:pPr marL="171450" indent="-171450" algn="just">
              <a:buFont typeface="Arial" panose="020B0604020202020204" pitchFamily="34" charset="0"/>
              <a:buChar char="•"/>
            </a:pPr>
            <a:r>
              <a:rPr lang="fr-FR" sz="1000" dirty="0"/>
              <a:t>S</a:t>
            </a:r>
            <a:r>
              <a:rPr lang="fr-FR" sz="1000" dirty="0" smtClean="0"/>
              <a:t>i </a:t>
            </a:r>
            <a:r>
              <a:rPr lang="fr-FR" sz="1000" dirty="0"/>
              <a:t>impossible : contacter le responsable du secteur de garde </a:t>
            </a:r>
          </a:p>
          <a:p>
            <a:pPr marL="171450" indent="-171450" algn="just">
              <a:buFont typeface="Arial" panose="020B0604020202020204" pitchFamily="34" charset="0"/>
              <a:buChar char="•"/>
            </a:pPr>
            <a:r>
              <a:rPr lang="fr-FR" sz="1000" dirty="0" smtClean="0"/>
              <a:t>Signaler à </a:t>
            </a:r>
            <a:r>
              <a:rPr lang="fr-FR" sz="1000" dirty="0"/>
              <a:t>l’ARS les fermetures pour causes </a:t>
            </a:r>
            <a:r>
              <a:rPr lang="fr-FR" sz="1000" dirty="0" smtClean="0"/>
              <a:t>exceptionnelles </a:t>
            </a:r>
            <a:endParaRPr lang="fr-FR" sz="1000" dirty="0"/>
          </a:p>
          <a:p>
            <a:pPr marL="171450" indent="-171450" algn="just">
              <a:buFont typeface="Arial" panose="020B0604020202020204" pitchFamily="34" charset="0"/>
              <a:buChar char="•"/>
            </a:pPr>
            <a:r>
              <a:rPr lang="fr-FR" sz="1000" dirty="0"/>
              <a:t>S</a:t>
            </a:r>
            <a:r>
              <a:rPr lang="fr-FR" sz="1000" dirty="0" smtClean="0"/>
              <a:t>i </a:t>
            </a:r>
            <a:r>
              <a:rPr lang="fr-FR" sz="1000" dirty="0"/>
              <a:t>locaux non adaptés à la limitation de la circulation des patients : fonctionnement en guichet de garde </a:t>
            </a:r>
          </a:p>
          <a:p>
            <a:pPr algn="just"/>
            <a:endParaRPr lang="fr-FR" sz="600" dirty="0" smtClean="0"/>
          </a:p>
          <a:p>
            <a:pPr algn="just"/>
            <a:r>
              <a:rPr lang="fr-FR" sz="1000" dirty="0" smtClean="0"/>
              <a:t>Proposer </a:t>
            </a:r>
            <a:r>
              <a:rPr lang="fr-FR" sz="1000" dirty="0"/>
              <a:t>des services pour limiter les déplacements des patients</a:t>
            </a:r>
          </a:p>
          <a:p>
            <a:pPr marL="171450" indent="-171450" algn="just" fontAlgn="base">
              <a:buFont typeface="Arial" panose="020B0604020202020204" pitchFamily="34" charset="0"/>
              <a:buChar char="•"/>
            </a:pPr>
            <a:r>
              <a:rPr lang="fr-FR" sz="1000" dirty="0"/>
              <a:t>livraison et </a:t>
            </a:r>
            <a:r>
              <a:rPr lang="fr-FR" sz="1000" dirty="0" smtClean="0"/>
              <a:t>dispensation </a:t>
            </a:r>
            <a:r>
              <a:rPr lang="fr-FR" sz="1000" dirty="0"/>
              <a:t>à domicile </a:t>
            </a:r>
          </a:p>
          <a:p>
            <a:pPr marL="171450" indent="-171450" algn="just" fontAlgn="base">
              <a:buFont typeface="Arial" panose="020B0604020202020204" pitchFamily="34" charset="0"/>
              <a:buChar char="•"/>
            </a:pPr>
            <a:r>
              <a:rPr lang="fr-FR" sz="1000" dirty="0"/>
              <a:t>préparation des ordonnances sur appel </a:t>
            </a:r>
            <a:r>
              <a:rPr lang="fr-FR" sz="1000" dirty="0" smtClean="0"/>
              <a:t>téléphonique</a:t>
            </a:r>
          </a:p>
          <a:p>
            <a:pPr marL="171450" indent="-171450" algn="just" fontAlgn="base">
              <a:buFont typeface="Arial" panose="020B0604020202020204" pitchFamily="34" charset="0"/>
              <a:buChar char="•"/>
            </a:pPr>
            <a:endParaRPr lang="fr-FR" sz="600" dirty="0"/>
          </a:p>
          <a:p>
            <a:pPr algn="just"/>
            <a:r>
              <a:rPr lang="fr-FR" sz="1400" dirty="0" smtClean="0">
                <a:solidFill>
                  <a:srgbClr val="258BA4"/>
                </a:solidFill>
                <a:latin typeface="Helvetica Neue" panose="020B0604020202020204" pitchFamily="34" charset="0"/>
                <a:ea typeface="Helvetica Neue" panose="020B0604020202020204" pitchFamily="34" charset="0"/>
              </a:rPr>
              <a:t>Protections </a:t>
            </a:r>
            <a:r>
              <a:rPr lang="fr-FR" sz="1400" dirty="0">
                <a:solidFill>
                  <a:srgbClr val="258BA4"/>
                </a:solidFill>
                <a:latin typeface="Helvetica Neue" panose="020B0604020202020204" pitchFamily="34" charset="0"/>
                <a:ea typeface="Helvetica Neue" panose="020B0604020202020204" pitchFamily="34" charset="0"/>
              </a:rPr>
              <a:t>au comptoir</a:t>
            </a:r>
            <a:endParaRPr lang="fr-FR" dirty="0">
              <a:solidFill>
                <a:srgbClr val="258BA4"/>
              </a:solidFill>
              <a:latin typeface="Helvetica Neue" panose="020B0604020202020204" pitchFamily="34" charset="0"/>
              <a:ea typeface="Helvetica Neue" panose="020B0604020202020204" pitchFamily="34" charset="0"/>
            </a:endParaRPr>
          </a:p>
          <a:p>
            <a:pPr marL="285750" indent="-285750" algn="just">
              <a:buFont typeface="Arial" panose="020B0604020202020204" pitchFamily="34" charset="0"/>
              <a:buChar char="•"/>
            </a:pPr>
            <a:r>
              <a:rPr lang="fr-FR" sz="1000" dirty="0" smtClean="0"/>
              <a:t>Equiper </a:t>
            </a:r>
            <a:r>
              <a:rPr lang="fr-FR" sz="1000" dirty="0"/>
              <a:t>les postes de vente de moyens permettant d’éloigner les patients servis du personnel </a:t>
            </a:r>
            <a:r>
              <a:rPr lang="fr-FR" sz="1000" dirty="0" smtClean="0"/>
              <a:t>: </a:t>
            </a:r>
            <a:r>
              <a:rPr lang="fr-FR" sz="1000" dirty="0"/>
              <a:t>marquage au sol, « rubalise » de couleur pour maintenir le patient éloigné, parois plexiglass, descentes en plastique transparent (type film pour couvrir les cahiers</a:t>
            </a:r>
            <a:r>
              <a:rPr lang="fr-FR" sz="1000" dirty="0" smtClean="0"/>
              <a:t>) ; </a:t>
            </a:r>
          </a:p>
          <a:p>
            <a:pPr marL="285750" indent="-285750" algn="just">
              <a:buFont typeface="Arial" panose="020B0604020202020204" pitchFamily="34" charset="0"/>
              <a:buChar char="•"/>
            </a:pPr>
            <a:r>
              <a:rPr lang="fr-FR" sz="1000" dirty="0" smtClean="0"/>
              <a:t>Certains </a:t>
            </a:r>
            <a:r>
              <a:rPr lang="fr-FR" sz="1000" dirty="0"/>
              <a:t>outils comme les boîtiers Cartes Vitale peuvent être mis directement à disposition des </a:t>
            </a:r>
            <a:r>
              <a:rPr lang="fr-FR" sz="1000" dirty="0" smtClean="0"/>
              <a:t>patients</a:t>
            </a:r>
            <a:r>
              <a:rPr lang="fr-FR" sz="1000" dirty="0"/>
              <a:t> </a:t>
            </a:r>
            <a:r>
              <a:rPr lang="fr-FR" sz="1000" dirty="0" smtClean="0"/>
              <a:t>;</a:t>
            </a:r>
            <a:endParaRPr lang="fr-FR" sz="1000" dirty="0"/>
          </a:p>
          <a:p>
            <a:pPr marL="285750" indent="-285750" algn="just">
              <a:buFont typeface="Arial" panose="020B0604020202020204" pitchFamily="34" charset="0"/>
              <a:buChar char="•"/>
            </a:pPr>
            <a:r>
              <a:rPr lang="fr-FR" sz="1000" dirty="0" smtClean="0"/>
              <a:t>Privilégier </a:t>
            </a:r>
            <a:r>
              <a:rPr lang="fr-FR" sz="1000" dirty="0"/>
              <a:t>le paiement sans </a:t>
            </a:r>
            <a:r>
              <a:rPr lang="fr-FR" sz="1000" dirty="0" smtClean="0"/>
              <a:t>contact.</a:t>
            </a:r>
            <a:r>
              <a:rPr lang="fr-FR" sz="1000" dirty="0"/>
              <a:t> </a:t>
            </a:r>
            <a:endParaRPr lang="fr-FR" sz="1000" dirty="0" smtClean="0"/>
          </a:p>
          <a:p>
            <a:pPr marL="285750" indent="-285750" algn="just">
              <a:buFont typeface="Arial" panose="020B0604020202020204" pitchFamily="34" charset="0"/>
              <a:buChar char="•"/>
            </a:pPr>
            <a:r>
              <a:rPr lang="fr-FR" sz="1000" dirty="0" smtClean="0"/>
              <a:t>Limiter les surfaces de contact et retirer </a:t>
            </a:r>
            <a:r>
              <a:rPr lang="fr-FR" sz="1000" dirty="0"/>
              <a:t>les produits mis en vente sur le comptoir afin d’éviter que les clients les touchent, toussent ou postillonnent </a:t>
            </a:r>
            <a:r>
              <a:rPr lang="fr-FR" sz="1000" dirty="0" smtClean="0"/>
              <a:t>dessus</a:t>
            </a:r>
          </a:p>
          <a:p>
            <a:pPr algn="just"/>
            <a:endParaRPr lang="fr-FR" sz="600" dirty="0" smtClean="0"/>
          </a:p>
          <a:p>
            <a:pPr algn="just"/>
            <a:r>
              <a:rPr lang="fr-FR" sz="1400" dirty="0" smtClean="0">
                <a:solidFill>
                  <a:srgbClr val="258BA4"/>
                </a:solidFill>
                <a:latin typeface="Helvetica Neue" panose="020B0604020202020204" pitchFamily="34" charset="0"/>
                <a:ea typeface="Helvetica Neue" panose="020B0604020202020204" pitchFamily="34" charset="0"/>
              </a:rPr>
              <a:t>Protection </a:t>
            </a:r>
            <a:r>
              <a:rPr lang="fr-FR" sz="1400" dirty="0">
                <a:solidFill>
                  <a:srgbClr val="258BA4"/>
                </a:solidFill>
                <a:latin typeface="Helvetica Neue" panose="020B0604020202020204" pitchFamily="34" charset="0"/>
                <a:ea typeface="Helvetica Neue" panose="020B0604020202020204" pitchFamily="34" charset="0"/>
              </a:rPr>
              <a:t>de </a:t>
            </a:r>
            <a:r>
              <a:rPr lang="fr-FR" sz="1400" dirty="0" smtClean="0">
                <a:solidFill>
                  <a:srgbClr val="258BA4"/>
                </a:solidFill>
                <a:latin typeface="Helvetica Neue" panose="020B0604020202020204" pitchFamily="34" charset="0"/>
                <a:ea typeface="Helvetica Neue" panose="020B0604020202020204" pitchFamily="34" charset="0"/>
              </a:rPr>
              <a:t>l’équipe</a:t>
            </a:r>
            <a:r>
              <a:rPr lang="fr-FR" b="1" dirty="0"/>
              <a:t> </a:t>
            </a:r>
            <a:endParaRPr lang="fr-FR" sz="1100" dirty="0"/>
          </a:p>
          <a:p>
            <a:pPr marL="171450" indent="-171450" algn="just">
              <a:buFont typeface="Arial" panose="020B0604020202020204" pitchFamily="34" charset="0"/>
              <a:buChar char="•"/>
            </a:pPr>
            <a:r>
              <a:rPr lang="fr-FR" sz="1000" dirty="0"/>
              <a:t>A</a:t>
            </a:r>
            <a:r>
              <a:rPr lang="fr-FR" sz="1000" dirty="0" smtClean="0"/>
              <a:t>ffecter </a:t>
            </a:r>
            <a:r>
              <a:rPr lang="fr-FR" sz="1000" dirty="0"/>
              <a:t>chaque personne à un comptoir de vente fixe, espacés dans la mesure du possible  d’1 m entre eux ; </a:t>
            </a:r>
            <a:endParaRPr lang="fr-FR" sz="1000" dirty="0" smtClean="0"/>
          </a:p>
          <a:p>
            <a:pPr marL="171450" indent="-171450" algn="just">
              <a:buFont typeface="Arial" panose="020B0604020202020204" pitchFamily="34" charset="0"/>
              <a:buChar char="•"/>
            </a:pPr>
            <a:r>
              <a:rPr lang="fr-FR" sz="1000" dirty="0" smtClean="0"/>
              <a:t>Inciter </a:t>
            </a:r>
            <a:r>
              <a:rPr lang="fr-FR" sz="1000" dirty="0"/>
              <a:t>à la réalisation des gestes d’hygiène des mains : mise à disposition de savon ou de solution/gel </a:t>
            </a:r>
            <a:r>
              <a:rPr lang="fr-FR" sz="1000" dirty="0" err="1" smtClean="0"/>
              <a:t>hydroalcoolique</a:t>
            </a:r>
            <a:r>
              <a:rPr lang="fr-FR" sz="1000" dirty="0" smtClean="0"/>
              <a:t> ; </a:t>
            </a:r>
            <a:endParaRPr lang="fr-FR" sz="1000" dirty="0"/>
          </a:p>
          <a:p>
            <a:pPr marL="171450" indent="-171450" algn="just">
              <a:buFont typeface="Arial" panose="020B0604020202020204" pitchFamily="34" charset="0"/>
              <a:buChar char="•"/>
            </a:pPr>
            <a:r>
              <a:rPr lang="fr-FR" sz="1000" dirty="0" smtClean="0"/>
              <a:t>Port </a:t>
            </a:r>
            <a:r>
              <a:rPr lang="fr-FR" sz="1000" dirty="0"/>
              <a:t>de masques </a:t>
            </a:r>
            <a:r>
              <a:rPr lang="fr-FR" sz="1000" dirty="0" smtClean="0"/>
              <a:t>chirurgicaux ;</a:t>
            </a:r>
            <a:endParaRPr lang="fr-FR" sz="1000" dirty="0"/>
          </a:p>
          <a:p>
            <a:pPr marL="171450" indent="-171450" algn="just">
              <a:buFont typeface="Arial" panose="020B0604020202020204" pitchFamily="34" charset="0"/>
              <a:buChar char="•"/>
            </a:pPr>
            <a:r>
              <a:rPr lang="fr-FR" sz="1000" dirty="0" smtClean="0"/>
              <a:t>Port </a:t>
            </a:r>
            <a:r>
              <a:rPr lang="fr-FR" sz="1000" dirty="0"/>
              <a:t>de la blouse qui doit être nettoyée régulièrement en machine à minimum 60</a:t>
            </a:r>
            <a:r>
              <a:rPr lang="fr-FR" sz="1000" dirty="0" smtClean="0"/>
              <a:t>° ; </a:t>
            </a:r>
            <a:r>
              <a:rPr lang="fr-FR" sz="1000" dirty="0"/>
              <a:t> </a:t>
            </a:r>
          </a:p>
          <a:p>
            <a:pPr marL="171450" indent="-171450" algn="just">
              <a:buFont typeface="Arial" panose="020B0604020202020204" pitchFamily="34" charset="0"/>
              <a:buChar char="•"/>
            </a:pPr>
            <a:r>
              <a:rPr lang="fr-FR" sz="1000" dirty="0"/>
              <a:t>P</a:t>
            </a:r>
            <a:r>
              <a:rPr lang="fr-FR" sz="1000" dirty="0" smtClean="0"/>
              <a:t>ort </a:t>
            </a:r>
            <a:r>
              <a:rPr lang="fr-FR" sz="1000" dirty="0"/>
              <a:t>de gants uniquement pour certaines tâches qui le </a:t>
            </a:r>
            <a:r>
              <a:rPr lang="fr-FR" sz="1000" dirty="0" smtClean="0"/>
              <a:t>nécessitent habituellement.</a:t>
            </a:r>
          </a:p>
          <a:p>
            <a:pPr marL="171450" indent="-171450" algn="just">
              <a:buFont typeface="Arial" panose="020B0604020202020204" pitchFamily="34" charset="0"/>
              <a:buChar char="•"/>
            </a:pPr>
            <a:r>
              <a:rPr lang="fr-FR" sz="1000" dirty="0"/>
              <a:t>P</a:t>
            </a:r>
            <a:r>
              <a:rPr lang="fr-FR" sz="1000" dirty="0" smtClean="0"/>
              <a:t>ort </a:t>
            </a:r>
            <a:r>
              <a:rPr lang="fr-FR" sz="1000" dirty="0"/>
              <a:t>de visières uniquement </a:t>
            </a:r>
            <a:r>
              <a:rPr lang="fr-FR" sz="1000" b="1" dirty="0"/>
              <a:t>en complément du masque</a:t>
            </a:r>
            <a:r>
              <a:rPr lang="fr-FR" sz="1000" dirty="0"/>
              <a:t> </a:t>
            </a:r>
            <a:r>
              <a:rPr lang="fr-FR" sz="1000" dirty="0" smtClean="0"/>
              <a:t>et si </a:t>
            </a:r>
            <a:r>
              <a:rPr lang="fr-FR" sz="1000" dirty="0"/>
              <a:t>risque de projection au niveau du visage et des </a:t>
            </a:r>
            <a:r>
              <a:rPr lang="fr-FR" sz="1000" dirty="0" smtClean="0"/>
              <a:t>	yeux</a:t>
            </a:r>
            <a:r>
              <a:rPr lang="fr-FR" sz="1000" dirty="0"/>
              <a:t>  (ex. pour certaines situations de contact proche et fréquent avec du public</a:t>
            </a:r>
            <a:r>
              <a:rPr lang="fr-FR" sz="1000" dirty="0" smtClean="0"/>
              <a:t>)</a:t>
            </a:r>
            <a:endParaRPr lang="fr-FR" sz="1100" dirty="0"/>
          </a:p>
        </p:txBody>
      </p:sp>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a:xfrm>
            <a:off x="206734" y="871192"/>
            <a:ext cx="6636853" cy="341632"/>
          </a:xfrm>
        </p:spPr>
        <p:txBody>
          <a:bodyPr/>
          <a:lstStyle/>
          <a:p>
            <a:pPr algn="r"/>
            <a:r>
              <a:rPr lang="fr-FR" dirty="0" smtClean="0"/>
              <a:t>M21. </a:t>
            </a:r>
            <a:r>
              <a:rPr lang="fr-FR" dirty="0"/>
              <a:t>la </a:t>
            </a:r>
            <a:r>
              <a:rPr lang="fr-FR" dirty="0" smtClean="0"/>
              <a:t>GESTION DE L’OFFICINE – COVID-19</a:t>
            </a:r>
            <a:endParaRPr lang="fr-FR" dirty="0"/>
          </a:p>
        </p:txBody>
      </p:sp>
    </p:spTree>
    <p:extLst>
      <p:ext uri="{BB962C8B-B14F-4D97-AF65-F5344CB8AC3E}">
        <p14:creationId xmlns:p14="http://schemas.microsoft.com/office/powerpoint/2010/main" val="2980061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p:txBody>
          <a:bodyPr/>
          <a:lstStyle/>
          <a:p>
            <a:pPr algn="r"/>
            <a:r>
              <a:rPr lang="fr-FR" dirty="0"/>
              <a:t>M21. la GESTION DE L’OFFICINE – COVID-19</a:t>
            </a:r>
          </a:p>
        </p:txBody>
      </p:sp>
      <p:sp>
        <p:nvSpPr>
          <p:cNvPr id="13" name="Rectangle 12">
            <a:extLst>
              <a:ext uri="{FF2B5EF4-FFF2-40B4-BE49-F238E27FC236}">
                <a16:creationId xmlns:a16="http://schemas.microsoft.com/office/drawing/2014/main" id="{0719D274-342C-2249-A318-6ABE4879B684}"/>
              </a:ext>
            </a:extLst>
          </p:cNvPr>
          <p:cNvSpPr/>
          <p:nvPr/>
        </p:nvSpPr>
        <p:spPr>
          <a:xfrm>
            <a:off x="141300" y="1285429"/>
            <a:ext cx="6589700" cy="6971139"/>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1400" dirty="0">
                <a:solidFill>
                  <a:srgbClr val="258BA4"/>
                </a:solidFill>
                <a:latin typeface="Helvetica Neue" panose="020B0604020202020204" pitchFamily="34" charset="0"/>
                <a:ea typeface="Helvetica Neue" panose="020B0604020202020204" pitchFamily="34" charset="0"/>
              </a:rPr>
              <a:t>Formation et organisation de l’équipe</a:t>
            </a:r>
            <a:r>
              <a:rPr lang="fr-FR" dirty="0">
                <a:solidFill>
                  <a:srgbClr val="258BA4"/>
                </a:solidFill>
                <a:latin typeface="Helvetica Neue" panose="020B0604020202020204" pitchFamily="34" charset="0"/>
                <a:ea typeface="Helvetica Neue" panose="020B0604020202020204" pitchFamily="34" charset="0"/>
              </a:rPr>
              <a:t> </a:t>
            </a:r>
          </a:p>
          <a:p>
            <a:pPr marL="171450" indent="-171450" algn="just">
              <a:buFont typeface="Arial" panose="020B0604020202020204" pitchFamily="34" charset="0"/>
              <a:buChar char="•"/>
            </a:pPr>
            <a:r>
              <a:rPr lang="fr-FR" sz="1000" dirty="0" smtClean="0">
                <a:solidFill>
                  <a:schemeClr val="tx1"/>
                </a:solidFill>
                <a:latin typeface="+mj-lt"/>
              </a:rPr>
              <a:t>Désigner un référent « Covid-19 » en charge de la mise en œuvre des protocoles sanitaires et qui puisse être un interlocuteur privilégié en cas de contrôle </a:t>
            </a:r>
          </a:p>
          <a:p>
            <a:pPr marL="171450" indent="-171450" algn="just">
              <a:buFont typeface="Arial" panose="020B0604020202020204" pitchFamily="34" charset="0"/>
              <a:buChar char="•"/>
            </a:pPr>
            <a:r>
              <a:rPr lang="fr-FR" sz="1000" dirty="0" smtClean="0">
                <a:latin typeface="+mj-lt"/>
              </a:rPr>
              <a:t>Organiser le travail en privilégiant la répartition des tâches par simple opérateur. </a:t>
            </a:r>
          </a:p>
          <a:p>
            <a:pPr marL="171450" indent="-171450" algn="just">
              <a:buFont typeface="Arial" panose="020B0604020202020204" pitchFamily="34" charset="0"/>
              <a:buChar char="•"/>
            </a:pPr>
            <a:r>
              <a:rPr lang="fr-FR" sz="1000" dirty="0" smtClean="0">
                <a:latin typeface="+mj-lt"/>
              </a:rPr>
              <a:t>Eviter autant que possible </a:t>
            </a:r>
            <a:r>
              <a:rPr lang="fr-FR" sz="1000" dirty="0">
                <a:latin typeface="+mj-lt"/>
              </a:rPr>
              <a:t>les contacts rapprochés des </a:t>
            </a:r>
            <a:r>
              <a:rPr lang="fr-FR" sz="1000" dirty="0" smtClean="0">
                <a:latin typeface="+mj-lt"/>
              </a:rPr>
              <a:t>équipes, notamment dans le back office.</a:t>
            </a:r>
            <a:r>
              <a:rPr lang="fr-FR" sz="1000" dirty="0">
                <a:latin typeface="+mj-lt"/>
              </a:rPr>
              <a:t> </a:t>
            </a:r>
          </a:p>
          <a:p>
            <a:pPr marL="171450" indent="-171450" algn="just">
              <a:buFont typeface="Arial" panose="020B0604020202020204" pitchFamily="34" charset="0"/>
              <a:buChar char="•"/>
            </a:pPr>
            <a:r>
              <a:rPr lang="fr-FR" sz="1000" dirty="0" smtClean="0">
                <a:latin typeface="+mj-lt"/>
              </a:rPr>
              <a:t>Rappeler </a:t>
            </a:r>
            <a:r>
              <a:rPr lang="fr-FR" sz="1000" dirty="0">
                <a:latin typeface="+mj-lt"/>
              </a:rPr>
              <a:t>à l’équipe les conseils lors du retour au domicile </a:t>
            </a:r>
            <a:endParaRPr lang="fr-FR" sz="1000" dirty="0" smtClean="0">
              <a:latin typeface="+mj-lt"/>
            </a:endParaRPr>
          </a:p>
          <a:p>
            <a:pPr marL="171450" indent="-171450" algn="just">
              <a:buFont typeface="Arial" panose="020B0604020202020204" pitchFamily="34" charset="0"/>
              <a:buChar char="•"/>
            </a:pPr>
            <a:r>
              <a:rPr lang="fr-FR" sz="1000" dirty="0"/>
              <a:t>Informer sur la prise en charge en maladie professionnelle : </a:t>
            </a:r>
            <a:r>
              <a:rPr lang="fr-FR" sz="1000" u="sng" dirty="0">
                <a:hlinkClick r:id="rId2"/>
              </a:rPr>
              <a:t>https://declare-maladiepro.ameli.fr/</a:t>
            </a:r>
            <a:endParaRPr lang="fr-FR" sz="1000" dirty="0"/>
          </a:p>
          <a:p>
            <a:pPr marL="171450" indent="-171450" algn="just">
              <a:buFont typeface="Arial" panose="020B0604020202020204" pitchFamily="34" charset="0"/>
              <a:buChar char="•"/>
            </a:pPr>
            <a:r>
              <a:rPr lang="fr-FR" sz="1000" dirty="0" smtClean="0">
                <a:latin typeface="+mj-lt"/>
              </a:rPr>
              <a:t>Informer </a:t>
            </a:r>
            <a:r>
              <a:rPr lang="fr-FR" sz="1000" dirty="0">
                <a:latin typeface="+mj-lt"/>
              </a:rPr>
              <a:t>et afficher une </a:t>
            </a:r>
            <a:r>
              <a:rPr lang="fr-FR" sz="1000" b="1" dirty="0">
                <a:latin typeface="+mj-lt"/>
              </a:rPr>
              <a:t>procédure en cas de contact avec un patient </a:t>
            </a:r>
            <a:r>
              <a:rPr lang="fr-FR" sz="1000" b="1" dirty="0" smtClean="0">
                <a:latin typeface="+mj-lt"/>
              </a:rPr>
              <a:t>symptomatique </a:t>
            </a:r>
            <a:r>
              <a:rPr lang="fr-FR" sz="1000" b="1" dirty="0">
                <a:latin typeface="+mj-lt"/>
              </a:rPr>
              <a:t>: </a:t>
            </a:r>
          </a:p>
          <a:p>
            <a:pPr algn="just"/>
            <a:r>
              <a:rPr lang="fr-FR" sz="1000" dirty="0"/>
              <a:t/>
            </a:r>
            <a:br>
              <a:rPr lang="fr-FR" sz="1000" dirty="0"/>
            </a:br>
            <a:r>
              <a:rPr lang="fr-FR" sz="1000" dirty="0"/>
              <a:t>1. Isoler le patient </a:t>
            </a:r>
            <a:r>
              <a:rPr lang="fr-FR" sz="1000" dirty="0" smtClean="0"/>
              <a:t>et </a:t>
            </a:r>
            <a:r>
              <a:rPr lang="fr-FR" sz="1000" dirty="0"/>
              <a:t>l’éloigner de la zone de chalandise (par un pharmacien équipé d’un </a:t>
            </a:r>
            <a:r>
              <a:rPr lang="fr-FR" sz="1000" dirty="0" smtClean="0"/>
              <a:t>masque et </a:t>
            </a:r>
            <a:r>
              <a:rPr lang="fr-FR" sz="1000" dirty="0"/>
              <a:t>en respectant l’éloignement &gt;1m) </a:t>
            </a:r>
          </a:p>
          <a:p>
            <a:pPr algn="just"/>
            <a:r>
              <a:rPr lang="fr-FR" sz="1000" dirty="0"/>
              <a:t>2</a:t>
            </a:r>
            <a:r>
              <a:rPr lang="fr-FR" sz="1000" dirty="0" smtClean="0"/>
              <a:t>. L’inviter à consulter immédiatement </a:t>
            </a:r>
            <a:r>
              <a:rPr lang="fr-FR" sz="1000" dirty="0"/>
              <a:t>son médecin ou utiliser un dispositif de </a:t>
            </a:r>
            <a:r>
              <a:rPr lang="fr-FR" sz="1000" dirty="0" smtClean="0"/>
              <a:t>téléconsultation </a:t>
            </a:r>
            <a:r>
              <a:rPr lang="fr-FR" sz="1000" dirty="0"/>
              <a:t>pour examen et prescription </a:t>
            </a:r>
            <a:r>
              <a:rPr lang="fr-FR" sz="1000" dirty="0" smtClean="0"/>
              <a:t>éventuelle </a:t>
            </a:r>
            <a:r>
              <a:rPr lang="fr-FR" sz="1000" dirty="0"/>
              <a:t>d’un test.</a:t>
            </a:r>
          </a:p>
          <a:p>
            <a:pPr algn="just"/>
            <a:r>
              <a:rPr lang="fr-FR" sz="1000" dirty="0"/>
              <a:t>3</a:t>
            </a:r>
            <a:r>
              <a:rPr lang="fr-FR" sz="1000" dirty="0" smtClean="0"/>
              <a:t>. Conseils associés : Paracétamol </a:t>
            </a:r>
            <a:r>
              <a:rPr lang="fr-FR" sz="1000" dirty="0"/>
              <a:t>pour faire baisser la fièvre (pas d’ibuprofène) ;  </a:t>
            </a:r>
            <a:endParaRPr lang="fr-FR" sz="1000" dirty="0" smtClean="0"/>
          </a:p>
          <a:p>
            <a:pPr algn="just"/>
            <a:r>
              <a:rPr lang="fr-FR" sz="1000" dirty="0" smtClean="0"/>
              <a:t>Rester </a:t>
            </a:r>
            <a:r>
              <a:rPr lang="fr-FR" sz="1000" dirty="0"/>
              <a:t>à domicile et éviter les contacts. Surveiller l’évolution des </a:t>
            </a:r>
            <a:r>
              <a:rPr lang="fr-FR" sz="1000" dirty="0" smtClean="0"/>
              <a:t>symptômes* ; </a:t>
            </a:r>
          </a:p>
          <a:p>
            <a:pPr algn="just"/>
            <a:r>
              <a:rPr lang="fr-FR" sz="1000" dirty="0" smtClean="0"/>
              <a:t>Si aggravation (difficultés respiratoires), appeler </a:t>
            </a:r>
            <a:r>
              <a:rPr lang="fr-FR" sz="1000" dirty="0"/>
              <a:t>le </a:t>
            </a:r>
            <a:r>
              <a:rPr lang="fr-FR" sz="1000" dirty="0" smtClean="0"/>
              <a:t>SAMU en composant le 15.</a:t>
            </a:r>
          </a:p>
          <a:p>
            <a:pPr algn="just"/>
            <a:r>
              <a:rPr lang="fr-FR" sz="900" i="1" dirty="0" smtClean="0"/>
              <a:t>*</a:t>
            </a:r>
            <a:r>
              <a:rPr lang="fr-FR" sz="900" i="1" dirty="0"/>
              <a:t>se référer au questionnaire d’orientation médicale </a:t>
            </a:r>
            <a:r>
              <a:rPr lang="fr-FR" sz="900" i="1" u="sng" dirty="0" smtClean="0">
                <a:hlinkClick r:id="rId3"/>
              </a:rPr>
              <a:t>www.gouvernement.fr/info-coronavirus/orientation-medicale</a:t>
            </a:r>
            <a:endParaRPr lang="fr-FR" sz="900" i="1" dirty="0"/>
          </a:p>
          <a:p>
            <a:pPr algn="just"/>
            <a:r>
              <a:rPr lang="fr-FR" sz="600" dirty="0"/>
              <a:t/>
            </a:r>
            <a:br>
              <a:rPr lang="fr-FR" sz="600" dirty="0"/>
            </a:br>
            <a:r>
              <a:rPr lang="fr-FR" sz="1400" dirty="0">
                <a:solidFill>
                  <a:srgbClr val="258BA4"/>
                </a:solidFill>
                <a:latin typeface="Helvetica Neue" panose="020B0604020202020204" pitchFamily="34" charset="0"/>
                <a:ea typeface="Helvetica Neue" panose="020B0604020202020204" pitchFamily="34" charset="0"/>
              </a:rPr>
              <a:t>Nettoyage </a:t>
            </a:r>
            <a:r>
              <a:rPr lang="fr-FR" sz="1400" dirty="0" smtClean="0">
                <a:solidFill>
                  <a:srgbClr val="258BA4"/>
                </a:solidFill>
                <a:latin typeface="Helvetica Neue" panose="020B0604020202020204" pitchFamily="34" charset="0"/>
                <a:ea typeface="Helvetica Neue" panose="020B0604020202020204" pitchFamily="34" charset="0"/>
              </a:rPr>
              <a:t>et aération des locaux</a:t>
            </a:r>
            <a:endParaRPr lang="fr-FR" dirty="0">
              <a:solidFill>
                <a:srgbClr val="258BA4"/>
              </a:solidFill>
              <a:latin typeface="Helvetica Neue" panose="020B0604020202020204" pitchFamily="34" charset="0"/>
              <a:ea typeface="Helvetica Neue" panose="020B0604020202020204" pitchFamily="34" charset="0"/>
            </a:endParaRPr>
          </a:p>
          <a:p>
            <a:pPr marL="171450" indent="-171450" algn="just">
              <a:buFont typeface="Arial" panose="020B0604020202020204" pitchFamily="34" charset="0"/>
              <a:buChar char="•"/>
            </a:pPr>
            <a:r>
              <a:rPr lang="fr-FR" sz="1000" dirty="0" smtClean="0"/>
              <a:t>Nettoyer </a:t>
            </a:r>
            <a:r>
              <a:rPr lang="fr-FR" sz="1000" dirty="0"/>
              <a:t>et désinfecter </a:t>
            </a:r>
            <a:r>
              <a:rPr lang="fr-FR" sz="1000" dirty="0" smtClean="0"/>
              <a:t>très régulièrement </a:t>
            </a:r>
            <a:r>
              <a:rPr lang="fr-FR" sz="1000" dirty="0"/>
              <a:t>les surfaces et les objets qui sont </a:t>
            </a:r>
            <a:r>
              <a:rPr lang="fr-FR" sz="1000" dirty="0" smtClean="0"/>
              <a:t>fréquemment touchés (par </a:t>
            </a:r>
            <a:r>
              <a:rPr lang="fr-FR" sz="1000" dirty="0"/>
              <a:t>exemple, </a:t>
            </a:r>
            <a:r>
              <a:rPr lang="fr-FR" sz="1000" dirty="0" smtClean="0"/>
              <a:t>les terminaux </a:t>
            </a:r>
            <a:r>
              <a:rPr lang="fr-FR" sz="1000" dirty="0"/>
              <a:t>CB, comptoirs, poignées de porte, interrupteurs, toilettes, claviers, </a:t>
            </a:r>
            <a:r>
              <a:rPr lang="fr-FR" sz="1000" dirty="0" smtClean="0"/>
              <a:t>souris, téléphones</a:t>
            </a:r>
            <a:r>
              <a:rPr lang="fr-FR" sz="1000" dirty="0"/>
              <a:t>, écrans tactiles) avec des lingettes </a:t>
            </a:r>
            <a:r>
              <a:rPr lang="fr-FR" sz="1000" dirty="0" smtClean="0"/>
              <a:t>désinfectantes.</a:t>
            </a:r>
            <a:endParaRPr lang="fr-FR" sz="1000" dirty="0"/>
          </a:p>
          <a:p>
            <a:pPr marL="171450" indent="-171450" algn="just">
              <a:buFont typeface="Arial" panose="020B0604020202020204" pitchFamily="34" charset="0"/>
              <a:buChar char="•"/>
            </a:pPr>
            <a:r>
              <a:rPr lang="fr-FR" sz="1000" dirty="0" smtClean="0"/>
              <a:t>Pour </a:t>
            </a:r>
            <a:r>
              <a:rPr lang="fr-FR" sz="1000" dirty="0"/>
              <a:t>désinfecter : utiliser des produits de nettoyage désinfectants virucides (norme NF 14 476) , ou avec d'autres produits comme l'eau de Javel à la concentration virucide de 0,5% de chlore actif (par exemple 1 litre de Javel à 2,6% + 4 litres d'eau froide)</a:t>
            </a:r>
          </a:p>
          <a:p>
            <a:pPr marL="171450" indent="-171450" algn="just">
              <a:buFont typeface="Arial" panose="020B0604020202020204" pitchFamily="34" charset="0"/>
              <a:buChar char="•"/>
            </a:pPr>
            <a:r>
              <a:rPr lang="fr-FR" sz="1000" dirty="0" smtClean="0"/>
              <a:t>Pour </a:t>
            </a:r>
            <a:r>
              <a:rPr lang="fr-FR" sz="1000" dirty="0"/>
              <a:t>le nettoyage quotidien des surfaces : utiliser des produits contenant un tensioactif (solubilisant les lipides) présent dans les savons, les dégraissants, les détergents et les détachants. Outre son activité de dégraissage des surfaces, le tensioactif va également dégrader les lipides de l'enveloppe du virus SRAS-CoV-2 et ainsi l'inactiver.</a:t>
            </a:r>
          </a:p>
          <a:p>
            <a:pPr marL="171450" indent="-171450" algn="just">
              <a:buFont typeface="Arial" panose="020B0604020202020204" pitchFamily="34" charset="0"/>
              <a:buChar char="•"/>
            </a:pPr>
            <a:r>
              <a:rPr lang="fr-FR" sz="1000" dirty="0" smtClean="0"/>
              <a:t>Les </a:t>
            </a:r>
            <a:r>
              <a:rPr lang="fr-FR" sz="1000" dirty="0"/>
              <a:t>salariés effectuant les opérations de nettoyage seront équipés de leurs EPI usuels</a:t>
            </a:r>
          </a:p>
          <a:p>
            <a:pPr marL="171450" indent="-171450" algn="just">
              <a:buFont typeface="Arial" panose="020B0604020202020204" pitchFamily="34" charset="0"/>
              <a:buChar char="•"/>
            </a:pPr>
            <a:r>
              <a:rPr lang="fr-FR" sz="1000" dirty="0" smtClean="0"/>
              <a:t>Rédiger </a:t>
            </a:r>
            <a:r>
              <a:rPr lang="fr-FR" sz="1000" dirty="0"/>
              <a:t>et afficher les </a:t>
            </a:r>
            <a:r>
              <a:rPr lang="fr-FR" sz="1000" dirty="0" smtClean="0"/>
              <a:t>protocoles </a:t>
            </a:r>
            <a:r>
              <a:rPr lang="fr-FR" sz="1000" dirty="0"/>
              <a:t>de nettoyage/désinfection (fréquence, produits, protection, etc.) et tenir un cahier de traçabilité des </a:t>
            </a:r>
            <a:r>
              <a:rPr lang="fr-FR" sz="1000" dirty="0" smtClean="0"/>
              <a:t>nettoyages.</a:t>
            </a:r>
          </a:p>
          <a:p>
            <a:pPr marL="171450" indent="-171450" algn="just">
              <a:buFont typeface="Arial" panose="020B0604020202020204" pitchFamily="34" charset="0"/>
              <a:buChar char="•"/>
            </a:pPr>
            <a:r>
              <a:rPr lang="fr-FR" sz="1000" dirty="0" smtClean="0"/>
              <a:t>Assurer </a:t>
            </a:r>
            <a:r>
              <a:rPr lang="fr-FR" sz="1000" dirty="0"/>
              <a:t>l’entretien régulier des systèmes de climatisation (nettoyage, remplacement des filtres…) et </a:t>
            </a:r>
            <a:r>
              <a:rPr lang="fr-FR" sz="1000" dirty="0" smtClean="0"/>
              <a:t>ne </a:t>
            </a:r>
            <a:r>
              <a:rPr lang="fr-FR" sz="1000" dirty="0"/>
              <a:t>pas les faire fonctionner en mode recyclage.</a:t>
            </a:r>
            <a:endParaRPr lang="fr-FR" sz="1000" dirty="0" smtClean="0"/>
          </a:p>
          <a:p>
            <a:pPr marL="171450" indent="-171450" algn="just">
              <a:buFont typeface="Arial" panose="020B0604020202020204" pitchFamily="34" charset="0"/>
              <a:buChar char="•"/>
            </a:pPr>
            <a:r>
              <a:rPr lang="fr-FR" sz="1000" dirty="0"/>
              <a:t>A</a:t>
            </a:r>
            <a:r>
              <a:rPr lang="fr-FR" sz="1000" dirty="0" smtClean="0"/>
              <a:t>érer </a:t>
            </a:r>
            <a:r>
              <a:rPr lang="fr-FR" sz="1000" dirty="0"/>
              <a:t>régulièrement l’espace de vente et les locaux de </a:t>
            </a:r>
            <a:r>
              <a:rPr lang="fr-FR" sz="1000" dirty="0" smtClean="0"/>
              <a:t>travail.</a:t>
            </a:r>
            <a:endParaRPr lang="fr-FR" sz="1000" dirty="0"/>
          </a:p>
          <a:p>
            <a:pPr algn="just"/>
            <a:r>
              <a:rPr lang="fr-FR" sz="600" dirty="0"/>
              <a:t/>
            </a:r>
            <a:br>
              <a:rPr lang="fr-FR" sz="600" dirty="0"/>
            </a:br>
            <a:r>
              <a:rPr lang="fr-FR" sz="1400" dirty="0">
                <a:solidFill>
                  <a:srgbClr val="258BA4"/>
                </a:solidFill>
                <a:latin typeface="Helvetica Neue" panose="020B0604020202020204" pitchFamily="34" charset="0"/>
                <a:ea typeface="Helvetica Neue" panose="020B0604020202020204" pitchFamily="34" charset="0"/>
              </a:rPr>
              <a:t>Gestion des déchets</a:t>
            </a:r>
          </a:p>
          <a:p>
            <a:pPr marL="171450" indent="-171450" algn="just">
              <a:buFont typeface="Arial" panose="020B0604020202020204" pitchFamily="34" charset="0"/>
              <a:buChar char="•"/>
            </a:pPr>
            <a:r>
              <a:rPr lang="fr-FR" sz="1000" dirty="0" smtClean="0"/>
              <a:t>Les </a:t>
            </a:r>
            <a:r>
              <a:rPr lang="fr-FR" sz="1000" dirty="0"/>
              <a:t>déchets contaminés ou susceptibles d’être contaminés (notamment les masques, mouchoirs à usage unique et bandeaux de nettoyage des surfaces) doivent être éliminés selon la filière classique des ordures ménagères.</a:t>
            </a:r>
          </a:p>
          <a:p>
            <a:pPr marL="171450" indent="-171450" algn="just">
              <a:buFont typeface="Arial" panose="020B0604020202020204" pitchFamily="34" charset="0"/>
              <a:buChar char="•"/>
            </a:pPr>
            <a:r>
              <a:rPr lang="fr-FR" sz="1000" dirty="0" smtClean="0"/>
              <a:t>Ils </a:t>
            </a:r>
            <a:r>
              <a:rPr lang="fr-FR" sz="1000" dirty="0"/>
              <a:t>doivent être placés dans un sac plastique pour ordures ménagères opaque, disposant d’un système de fermeture fonctionnel, placé dans un deuxième sac de même caractéristique.</a:t>
            </a:r>
          </a:p>
          <a:p>
            <a:pPr marL="171450" indent="-171450" algn="just">
              <a:buFont typeface="Arial" panose="020B0604020202020204" pitchFamily="34" charset="0"/>
              <a:buChar char="•"/>
            </a:pPr>
            <a:r>
              <a:rPr lang="fr-FR" sz="1000" dirty="0" smtClean="0"/>
              <a:t>Les </a:t>
            </a:r>
            <a:r>
              <a:rPr lang="fr-FR" sz="1000" dirty="0"/>
              <a:t>déchets sont stockés 24 heures (afin de réduire fortement la viabilité du </a:t>
            </a:r>
            <a:r>
              <a:rPr lang="fr-FR" sz="1000" dirty="0" smtClean="0"/>
              <a:t>virus </a:t>
            </a:r>
            <a:r>
              <a:rPr lang="fr-FR" sz="1000" dirty="0"/>
              <a:t>sur les matières poreuses) avant leur élimination via la filière des ordures ménagères</a:t>
            </a:r>
            <a:r>
              <a:rPr lang="fr-FR" sz="1000" dirty="0" smtClean="0"/>
              <a:t>.</a:t>
            </a:r>
            <a:endParaRPr lang="fr-FR" sz="1000" dirty="0"/>
          </a:p>
        </p:txBody>
      </p:sp>
      <p:sp>
        <p:nvSpPr>
          <p:cNvPr id="7" name="Espace réservé du texte 2">
            <a:extLst>
              <a:ext uri="{FF2B5EF4-FFF2-40B4-BE49-F238E27FC236}">
                <a16:creationId xmlns:a16="http://schemas.microsoft.com/office/drawing/2014/main" id="{4888250C-C826-1443-8B99-E66E9F34CE67}"/>
              </a:ext>
            </a:extLst>
          </p:cNvPr>
          <p:cNvSpPr txBox="1">
            <a:spLocks/>
          </p:cNvSpPr>
          <p:nvPr/>
        </p:nvSpPr>
        <p:spPr>
          <a:xfrm>
            <a:off x="-1" y="8256568"/>
            <a:ext cx="6843587" cy="1079937"/>
          </a:xfrm>
          <a:prstGeom prst="rect">
            <a:avLst/>
          </a:prstGeom>
          <a:solidFill>
            <a:srgbClr val="CCE6EB"/>
          </a:solidFill>
        </p:spPr>
        <p:txBody>
          <a:bodyPr lIns="36000" tIns="36000" rIns="36000" bIns="36000"/>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defTabSz="457200">
              <a:lnSpc>
                <a:spcPct val="100000"/>
              </a:lnSpc>
              <a:spcBef>
                <a:spcPts val="300"/>
              </a:spcBef>
            </a:pPr>
            <a:r>
              <a:rPr lang="fr-FR" sz="900" b="1" dirty="0" smtClean="0"/>
              <a:t>Références : </a:t>
            </a:r>
          </a:p>
          <a:p>
            <a:pPr lvl="0" defTabSz="457200">
              <a:lnSpc>
                <a:spcPct val="100000"/>
              </a:lnSpc>
              <a:spcBef>
                <a:spcPts val="300"/>
              </a:spcBef>
            </a:pPr>
            <a:r>
              <a:rPr lang="fr-FR" sz="800" dirty="0" smtClean="0">
                <a:solidFill>
                  <a:srgbClr val="FF0000"/>
                </a:solidFill>
                <a:hlinkClick r:id="rId4"/>
              </a:rPr>
              <a:t>Protocole </a:t>
            </a:r>
            <a:r>
              <a:rPr lang="fr-FR" sz="800" dirty="0">
                <a:solidFill>
                  <a:srgbClr val="FF0000"/>
                </a:solidFill>
                <a:hlinkClick r:id="rId4"/>
              </a:rPr>
              <a:t>renforcé pour les commerces (en vigueur depuis le 28 novembre 2020)</a:t>
            </a:r>
            <a:r>
              <a:rPr lang="fr-FR" sz="800" dirty="0">
                <a:solidFill>
                  <a:schemeClr val="dk1"/>
                </a:solidFill>
              </a:rPr>
              <a:t/>
            </a:r>
            <a:br>
              <a:rPr lang="fr-FR" sz="800" dirty="0">
                <a:solidFill>
                  <a:schemeClr val="dk1"/>
                </a:solidFill>
              </a:rPr>
            </a:br>
            <a:r>
              <a:rPr lang="fr-FR" sz="800" u="sng" dirty="0">
                <a:solidFill>
                  <a:srgbClr val="6B9F25"/>
                </a:solidFill>
                <a:hlinkClick r:id="rId5"/>
              </a:rPr>
              <a:t>HCSP. Nettoyage et désinfection des établissements recevant du public et des lieux de travail - 29/04/2020</a:t>
            </a:r>
            <a:endParaRPr lang="fr-FR" sz="800" u="sng" dirty="0">
              <a:solidFill>
                <a:srgbClr val="6B9F25"/>
              </a:solidFill>
            </a:endParaRPr>
          </a:p>
          <a:p>
            <a:pPr>
              <a:lnSpc>
                <a:spcPct val="100000"/>
              </a:lnSpc>
              <a:spcBef>
                <a:spcPts val="300"/>
              </a:spcBef>
            </a:pPr>
            <a:r>
              <a:rPr lang="fr-FR" sz="800" u="sng" dirty="0">
                <a:solidFill>
                  <a:srgbClr val="6B9F25"/>
                </a:solidFill>
              </a:rPr>
              <a:t>Travail en pharmacie - Fiche du ministère du travail – 8/05/2020</a:t>
            </a:r>
            <a:endParaRPr lang="fr-FR" sz="800" u="sng" dirty="0" smtClean="0">
              <a:solidFill>
                <a:srgbClr val="6B9F25"/>
              </a:solidFill>
            </a:endParaRPr>
          </a:p>
          <a:p>
            <a:pPr>
              <a:lnSpc>
                <a:spcPct val="100000"/>
              </a:lnSpc>
              <a:spcBef>
                <a:spcPts val="300"/>
              </a:spcBef>
            </a:pPr>
            <a:r>
              <a:rPr lang="fr-FR" sz="800" u="sng" dirty="0" smtClean="0">
                <a:solidFill>
                  <a:srgbClr val="6B9F25"/>
                </a:solidFill>
                <a:hlinkClick r:id="rId6"/>
              </a:rPr>
              <a:t>HCSP. Gestion des déchets d’activités de soins - 19/03/2020</a:t>
            </a:r>
            <a:endParaRPr lang="fr-FR" sz="800" u="sng" dirty="0" smtClean="0">
              <a:solidFill>
                <a:srgbClr val="6B9F25"/>
              </a:solidFill>
            </a:endParaRPr>
          </a:p>
          <a:p>
            <a:pPr>
              <a:lnSpc>
                <a:spcPct val="100000"/>
              </a:lnSpc>
              <a:spcBef>
                <a:spcPts val="0"/>
              </a:spcBef>
            </a:pPr>
            <a:r>
              <a:rPr lang="fr-FR" sz="800" dirty="0" smtClean="0">
                <a:hlinkClick r:id="rId7"/>
              </a:rPr>
              <a:t>Arrêté </a:t>
            </a:r>
            <a:r>
              <a:rPr lang="fr-FR" sz="800" dirty="0">
                <a:hlinkClick r:id="rId7"/>
              </a:rPr>
              <a:t>du 30 juillet 2022 modifiant l'arrêté du 1er juin 2021 prescrivant les mesures générales nécessaires à la gestion de la sortie de crise sanitaire et abrogeant l'arrêté du 7 juin 2021 identifiant les zones de circulation de l'infection du virus SARS-CoV-2</a:t>
            </a:r>
            <a:endParaRPr lang="fr-FR" sz="800" dirty="0"/>
          </a:p>
        </p:txBody>
      </p:sp>
    </p:spTree>
    <p:extLst>
      <p:ext uri="{BB962C8B-B14F-4D97-AF65-F5344CB8AC3E}">
        <p14:creationId xmlns:p14="http://schemas.microsoft.com/office/powerpoint/2010/main" val="2700408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5918</TotalTime>
  <Words>1249</Words>
  <Application>Microsoft Office PowerPoint</Application>
  <PresentationFormat>Format A4 (210 x 297 mm)</PresentationFormat>
  <Paragraphs>69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Helvetica Light</vt:lpstr>
      <vt:lpstr>Helvetica Neue</vt:lpstr>
      <vt:lpstr>Thème Office</vt:lpstr>
      <vt:lpstr>M21. la GESTION DE L’OFFICINE – COVID-19</vt:lpstr>
      <vt:lpstr>M21. la GESTION DE L’OFFICINE – COVID-19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Paul VARIN</cp:lastModifiedBy>
  <cp:revision>214</cp:revision>
  <cp:lastPrinted>2022-03-18T12:38:27Z</cp:lastPrinted>
  <dcterms:created xsi:type="dcterms:W3CDTF">2019-09-09T06:31:24Z</dcterms:created>
  <dcterms:modified xsi:type="dcterms:W3CDTF">2022-08-01T13:11:18Z</dcterms:modified>
</cp:coreProperties>
</file>