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58"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loise STAINMESSE" initials="HS" lastIdx="2" clrIdx="0">
    <p:extLst>
      <p:ext uri="{19B8F6BF-5375-455C-9EA6-DF929625EA0E}">
        <p15:presenceInfo xmlns:p15="http://schemas.microsoft.com/office/powerpoint/2012/main" userId="Heloise STAINMESS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33D38"/>
    <a:srgbClr val="258BA4"/>
    <a:srgbClr val="9BBA28"/>
    <a:srgbClr val="595959"/>
    <a:srgbClr val="455F51"/>
    <a:srgbClr val="2C6672"/>
    <a:srgbClr val="4AB5C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21" autoAdjust="0"/>
    <p:restoredTop sz="94660"/>
  </p:normalViewPr>
  <p:slideViewPr>
    <p:cSldViewPr snapToGrid="0">
      <p:cViewPr varScale="1">
        <p:scale>
          <a:sx n="48" d="100"/>
          <a:sy n="48" d="100"/>
        </p:scale>
        <p:origin x="2280" y="32"/>
      </p:cViewPr>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1B6B013-1CDB-4C02-BF0B-D1C171402E08}" type="datetimeFigureOut">
              <a:rPr lang="fr-FR" smtClean="0"/>
              <a:t>13/11/2024</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97A8C2F-9674-4BCB-8E07-826F9A00A4F9}" type="slidenum">
              <a:rPr lang="fr-FR" smtClean="0"/>
              <a:t>‹N°›</a:t>
            </a:fld>
            <a:endParaRPr lang="fr-FR"/>
          </a:p>
        </p:txBody>
      </p:sp>
    </p:spTree>
    <p:extLst>
      <p:ext uri="{BB962C8B-B14F-4D97-AF65-F5344CB8AC3E}">
        <p14:creationId xmlns:p14="http://schemas.microsoft.com/office/powerpoint/2010/main" val="38637306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7D3CD-F430-44A6-86A4-3B623AFF0A78}" type="datetimeFigureOut">
              <a:rPr lang="fr-FR" smtClean="0"/>
              <a:t>13/11/2024</a:t>
            </a:fld>
            <a:endParaRPr lang="fr-FR"/>
          </a:p>
        </p:txBody>
      </p:sp>
      <p:sp>
        <p:nvSpPr>
          <p:cNvPr id="4" name="Espace réservé de l'image des diapositives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067B43-7F57-412C-B436-8CCBCB3770F0}" type="slidenum">
              <a:rPr lang="fr-FR" smtClean="0"/>
              <a:t>‹N°›</a:t>
            </a:fld>
            <a:endParaRPr lang="fr-FR"/>
          </a:p>
        </p:txBody>
      </p:sp>
    </p:spTree>
    <p:extLst>
      <p:ext uri="{BB962C8B-B14F-4D97-AF65-F5344CB8AC3E}">
        <p14:creationId xmlns:p14="http://schemas.microsoft.com/office/powerpoint/2010/main" val="49693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99B24B5D-9DFA-0D4D-953A-9A55B1BBE32E}"/>
              </a:ext>
            </a:extLst>
          </p:cNvPr>
          <p:cNvSpPr/>
          <p:nvPr userDrawn="1"/>
        </p:nvSpPr>
        <p:spPr>
          <a:xfrm>
            <a:off x="0" y="790634"/>
            <a:ext cx="6858000" cy="397565"/>
          </a:xfrm>
          <a:prstGeom prst="rect">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1518077" y="195556"/>
            <a:ext cx="5339923" cy="769441"/>
          </a:xfrm>
          <a:prstGeom prst="rect">
            <a:avLst/>
          </a:prstGeom>
          <a:noFill/>
        </p:spPr>
        <p:txBody>
          <a:bodyPr wrap="none" rtlCol="0">
            <a:spAutoFit/>
          </a:bodyPr>
          <a:lstStyle/>
          <a:p>
            <a:pPr algn="r"/>
            <a:r>
              <a:rPr lang="fr-FR" sz="4400" cap="all" dirty="0">
                <a:solidFill>
                  <a:schemeClr val="bg1"/>
                </a:solidFill>
                <a:latin typeface="Helvetica Neue" panose="020B0604020202020204" pitchFamily="34" charset="0"/>
                <a:ea typeface="Helvetica Neue" panose="020B0604020202020204" pitchFamily="34" charset="0"/>
              </a:rPr>
              <a:t>ENREGISTREMENT</a:t>
            </a:r>
          </a:p>
        </p:txBody>
      </p:sp>
      <p:sp>
        <p:nvSpPr>
          <p:cNvPr id="16" name="Titre 1">
            <a:extLst>
              <a:ext uri="{FF2B5EF4-FFF2-40B4-BE49-F238E27FC236}">
                <a16:creationId xmlns:a16="http://schemas.microsoft.com/office/drawing/2014/main" id="{CBD6099D-0642-4D9C-930D-133E479D5F21}"/>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sp>
        <p:nvSpPr>
          <p:cNvPr id="29" name="Rectangle 28">
            <a:extLst>
              <a:ext uri="{FF2B5EF4-FFF2-40B4-BE49-F238E27FC236}">
                <a16:creationId xmlns:a16="http://schemas.microsoft.com/office/drawing/2014/main" id="{5A6842CA-939B-45E3-AAA1-31ADB02DFCC0}"/>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 coins arrondis 31">
            <a:extLst>
              <a:ext uri="{FF2B5EF4-FFF2-40B4-BE49-F238E27FC236}">
                <a16:creationId xmlns:a16="http://schemas.microsoft.com/office/drawing/2014/main" id="{970EFD89-CA78-45E5-8EA6-3B905209DC7E}"/>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pic>
        <p:nvPicPr>
          <p:cNvPr id="19" name="Image 18">
            <a:extLst>
              <a:ext uri="{FF2B5EF4-FFF2-40B4-BE49-F238E27FC236}">
                <a16:creationId xmlns:a16="http://schemas.microsoft.com/office/drawing/2014/main" id="{35713B96-5E26-A642-8229-5F2BC3FF78A8}"/>
              </a:ext>
            </a:extLst>
          </p:cNvPr>
          <p:cNvPicPr>
            <a:picLocks noChangeAspect="1"/>
          </p:cNvPicPr>
          <p:nvPr userDrawn="1"/>
        </p:nvPicPr>
        <p:blipFill rotWithShape="1">
          <a:blip r:embed="rId2"/>
          <a:srcRect t="9053" b="6984"/>
          <a:stretch/>
        </p:blipFill>
        <p:spPr>
          <a:xfrm>
            <a:off x="111758" y="13239"/>
            <a:ext cx="951058" cy="789843"/>
          </a:xfrm>
          <a:prstGeom prst="rect">
            <a:avLst/>
          </a:prstGeom>
        </p:spPr>
      </p:pic>
      <p:pic>
        <p:nvPicPr>
          <p:cNvPr id="20" name="Image 19">
            <a:extLst>
              <a:ext uri="{FF2B5EF4-FFF2-40B4-BE49-F238E27FC236}">
                <a16:creationId xmlns:a16="http://schemas.microsoft.com/office/drawing/2014/main" id="{DDA1EFBA-8714-CA41-A099-24CEC752A323}"/>
              </a:ext>
            </a:extLst>
          </p:cNvPr>
          <p:cNvPicPr>
            <a:picLocks noChangeAspect="1"/>
          </p:cNvPicPr>
          <p:nvPr userDrawn="1"/>
        </p:nvPicPr>
        <p:blipFill>
          <a:blip r:embed="rId3"/>
          <a:stretch>
            <a:fillRect/>
          </a:stretch>
        </p:blipFill>
        <p:spPr>
          <a:xfrm>
            <a:off x="305320" y="86643"/>
            <a:ext cx="654747" cy="605735"/>
          </a:xfrm>
          <a:prstGeom prst="rect">
            <a:avLst/>
          </a:prstGeom>
        </p:spPr>
      </p:pic>
      <p:sp>
        <p:nvSpPr>
          <p:cNvPr id="34" name="Rectangle 33">
            <a:extLst>
              <a:ext uri="{FF2B5EF4-FFF2-40B4-BE49-F238E27FC236}">
                <a16:creationId xmlns:a16="http://schemas.microsoft.com/office/drawing/2014/main" id="{DBB8C7E0-AAB3-E444-BEDA-8AEA4F080F5E}"/>
              </a:ext>
            </a:extLst>
          </p:cNvPr>
          <p:cNvSpPr/>
          <p:nvPr userDrawn="1"/>
        </p:nvSpPr>
        <p:spPr>
          <a:xfrm>
            <a:off x="677313" y="9397295"/>
            <a:ext cx="2309611" cy="246221"/>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Missions &amp; Services</a:t>
            </a:r>
          </a:p>
        </p:txBody>
      </p:sp>
      <p:sp>
        <p:nvSpPr>
          <p:cNvPr id="35" name="Rectangle 34">
            <a:extLst>
              <a:ext uri="{FF2B5EF4-FFF2-40B4-BE49-F238E27FC236}">
                <a16:creationId xmlns:a16="http://schemas.microsoft.com/office/drawing/2014/main" id="{97FCA32A-866C-294A-B10D-EBC5A818CA60}"/>
              </a:ext>
            </a:extLst>
          </p:cNvPr>
          <p:cNvSpPr/>
          <p:nvPr userDrawn="1"/>
        </p:nvSpPr>
        <p:spPr>
          <a:xfrm>
            <a:off x="677313" y="9594204"/>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a:t>
            </a:r>
            <a:r>
              <a:rPr lang="fr-FR" sz="900" dirty="0" smtClean="0">
                <a:solidFill>
                  <a:schemeClr val="bg1"/>
                </a:solidFill>
                <a:latin typeface="Helvetica Light" panose="020B0403020202020204" pitchFamily="34" charset="0"/>
              </a:rPr>
              <a:t>3.0 </a:t>
            </a:r>
            <a:r>
              <a:rPr lang="fr-FR" sz="900" dirty="0">
                <a:solidFill>
                  <a:schemeClr val="bg1"/>
                </a:solidFill>
                <a:latin typeface="Helvetica Light" panose="020B0403020202020204" pitchFamily="34" charset="0"/>
              </a:rPr>
              <a:t>– </a:t>
            </a:r>
            <a:r>
              <a:rPr lang="fr-FR" sz="900" dirty="0" smtClean="0">
                <a:solidFill>
                  <a:schemeClr val="bg1"/>
                </a:solidFill>
                <a:latin typeface="Helvetica Light" panose="020B0403020202020204" pitchFamily="34" charset="0"/>
              </a:rPr>
              <a:t>Novembre 2024</a:t>
            </a:r>
            <a:endParaRPr lang="fr-FR" sz="900" dirty="0">
              <a:solidFill>
                <a:schemeClr val="bg1"/>
              </a:solidFill>
            </a:endParaRPr>
          </a:p>
        </p:txBody>
      </p:sp>
      <p:sp>
        <p:nvSpPr>
          <p:cNvPr id="17" name="Flèche : pentagone 15">
            <a:extLst>
              <a:ext uri="{FF2B5EF4-FFF2-40B4-BE49-F238E27FC236}">
                <a16:creationId xmlns:a16="http://schemas.microsoft.com/office/drawing/2014/main" id="{6BB9B956-11E2-554A-BD88-07281162395A}"/>
              </a:ext>
            </a:extLst>
          </p:cNvPr>
          <p:cNvSpPr/>
          <p:nvPr userDrawn="1"/>
        </p:nvSpPr>
        <p:spPr>
          <a:xfrm>
            <a:off x="0" y="9093451"/>
            <a:ext cx="732118" cy="580305"/>
          </a:xfrm>
          <a:prstGeom prst="homePlate">
            <a:avLst>
              <a:gd name="adj" fmla="val 31723"/>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8" name="Image 17" descr="Une image contenant dessin, horloge&#10;&#10;Description générée automatiquement">
            <a:extLst>
              <a:ext uri="{FF2B5EF4-FFF2-40B4-BE49-F238E27FC236}">
                <a16:creationId xmlns:a16="http://schemas.microsoft.com/office/drawing/2014/main" id="{CE4794B9-C7C4-0B44-BE27-0CF339F6C6A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23320" y="9122024"/>
            <a:ext cx="364000" cy="487072"/>
          </a:xfrm>
          <a:prstGeom prst="rect">
            <a:avLst/>
          </a:prstGeom>
        </p:spPr>
      </p:pic>
    </p:spTree>
    <p:extLst>
      <p:ext uri="{BB962C8B-B14F-4D97-AF65-F5344CB8AC3E}">
        <p14:creationId xmlns:p14="http://schemas.microsoft.com/office/powerpoint/2010/main" val="3302570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Disposition personnalisé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99B24B5D-9DFA-0D4D-953A-9A55B1BBE32E}"/>
              </a:ext>
            </a:extLst>
          </p:cNvPr>
          <p:cNvSpPr/>
          <p:nvPr userDrawn="1"/>
        </p:nvSpPr>
        <p:spPr>
          <a:xfrm>
            <a:off x="0" y="790634"/>
            <a:ext cx="6858000" cy="397565"/>
          </a:xfrm>
          <a:prstGeom prst="rect">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1518077" y="195556"/>
            <a:ext cx="5339923" cy="769441"/>
          </a:xfrm>
          <a:prstGeom prst="rect">
            <a:avLst/>
          </a:prstGeom>
          <a:noFill/>
        </p:spPr>
        <p:txBody>
          <a:bodyPr wrap="none" rtlCol="0">
            <a:spAutoFit/>
          </a:bodyPr>
          <a:lstStyle/>
          <a:p>
            <a:pPr algn="r"/>
            <a:r>
              <a:rPr lang="fr-FR" sz="4400" cap="all" dirty="0">
                <a:solidFill>
                  <a:schemeClr val="bg1"/>
                </a:solidFill>
                <a:latin typeface="Helvetica Neue" panose="020B0604020202020204" pitchFamily="34" charset="0"/>
                <a:ea typeface="Helvetica Neue" panose="020B0604020202020204" pitchFamily="34" charset="0"/>
              </a:rPr>
              <a:t>ENREGISTREMENT</a:t>
            </a:r>
          </a:p>
        </p:txBody>
      </p:sp>
      <p:sp>
        <p:nvSpPr>
          <p:cNvPr id="16" name="Titre 1">
            <a:extLst>
              <a:ext uri="{FF2B5EF4-FFF2-40B4-BE49-F238E27FC236}">
                <a16:creationId xmlns:a16="http://schemas.microsoft.com/office/drawing/2014/main" id="{CBD6099D-0642-4D9C-930D-133E479D5F21}"/>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sp>
        <p:nvSpPr>
          <p:cNvPr id="29" name="Rectangle 28">
            <a:extLst>
              <a:ext uri="{FF2B5EF4-FFF2-40B4-BE49-F238E27FC236}">
                <a16:creationId xmlns:a16="http://schemas.microsoft.com/office/drawing/2014/main" id="{5A6842CA-939B-45E3-AAA1-31ADB02DFCC0}"/>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 coins arrondis 31">
            <a:extLst>
              <a:ext uri="{FF2B5EF4-FFF2-40B4-BE49-F238E27FC236}">
                <a16:creationId xmlns:a16="http://schemas.microsoft.com/office/drawing/2014/main" id="{970EFD89-CA78-45E5-8EA6-3B905209DC7E}"/>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pic>
        <p:nvPicPr>
          <p:cNvPr id="19" name="Image 18">
            <a:extLst>
              <a:ext uri="{FF2B5EF4-FFF2-40B4-BE49-F238E27FC236}">
                <a16:creationId xmlns:a16="http://schemas.microsoft.com/office/drawing/2014/main" id="{35713B96-5E26-A642-8229-5F2BC3FF78A8}"/>
              </a:ext>
            </a:extLst>
          </p:cNvPr>
          <p:cNvPicPr>
            <a:picLocks noChangeAspect="1"/>
          </p:cNvPicPr>
          <p:nvPr userDrawn="1"/>
        </p:nvPicPr>
        <p:blipFill rotWithShape="1">
          <a:blip r:embed="rId2"/>
          <a:srcRect t="9053" b="6984"/>
          <a:stretch/>
        </p:blipFill>
        <p:spPr>
          <a:xfrm>
            <a:off x="111758" y="13239"/>
            <a:ext cx="951058" cy="789843"/>
          </a:xfrm>
          <a:prstGeom prst="rect">
            <a:avLst/>
          </a:prstGeom>
        </p:spPr>
      </p:pic>
      <p:pic>
        <p:nvPicPr>
          <p:cNvPr id="20" name="Image 19">
            <a:extLst>
              <a:ext uri="{FF2B5EF4-FFF2-40B4-BE49-F238E27FC236}">
                <a16:creationId xmlns:a16="http://schemas.microsoft.com/office/drawing/2014/main" id="{DDA1EFBA-8714-CA41-A099-24CEC752A323}"/>
              </a:ext>
            </a:extLst>
          </p:cNvPr>
          <p:cNvPicPr>
            <a:picLocks noChangeAspect="1"/>
          </p:cNvPicPr>
          <p:nvPr userDrawn="1"/>
        </p:nvPicPr>
        <p:blipFill>
          <a:blip r:embed="rId3"/>
          <a:stretch>
            <a:fillRect/>
          </a:stretch>
        </p:blipFill>
        <p:spPr>
          <a:xfrm>
            <a:off x="305320" y="86643"/>
            <a:ext cx="654747" cy="605735"/>
          </a:xfrm>
          <a:prstGeom prst="rect">
            <a:avLst/>
          </a:prstGeom>
        </p:spPr>
      </p:pic>
      <p:sp>
        <p:nvSpPr>
          <p:cNvPr id="34" name="Rectangle 33">
            <a:extLst>
              <a:ext uri="{FF2B5EF4-FFF2-40B4-BE49-F238E27FC236}">
                <a16:creationId xmlns:a16="http://schemas.microsoft.com/office/drawing/2014/main" id="{DBB8C7E0-AAB3-E444-BEDA-8AEA4F080F5E}"/>
              </a:ext>
            </a:extLst>
          </p:cNvPr>
          <p:cNvSpPr/>
          <p:nvPr userDrawn="1"/>
        </p:nvSpPr>
        <p:spPr>
          <a:xfrm>
            <a:off x="677313" y="9397295"/>
            <a:ext cx="2309611" cy="246221"/>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Missions &amp; Services</a:t>
            </a:r>
          </a:p>
        </p:txBody>
      </p:sp>
      <p:sp>
        <p:nvSpPr>
          <p:cNvPr id="35" name="Rectangle 34">
            <a:extLst>
              <a:ext uri="{FF2B5EF4-FFF2-40B4-BE49-F238E27FC236}">
                <a16:creationId xmlns:a16="http://schemas.microsoft.com/office/drawing/2014/main" id="{97FCA32A-866C-294A-B10D-EBC5A818CA60}"/>
              </a:ext>
            </a:extLst>
          </p:cNvPr>
          <p:cNvSpPr/>
          <p:nvPr userDrawn="1"/>
        </p:nvSpPr>
        <p:spPr>
          <a:xfrm>
            <a:off x="677313" y="9594204"/>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a:t>
            </a:r>
            <a:r>
              <a:rPr lang="fr-FR" sz="900" dirty="0" smtClean="0">
                <a:solidFill>
                  <a:schemeClr val="bg1"/>
                </a:solidFill>
                <a:latin typeface="Helvetica Light" panose="020B0403020202020204" pitchFamily="34" charset="0"/>
              </a:rPr>
              <a:t>3.0 </a:t>
            </a:r>
            <a:r>
              <a:rPr lang="fr-FR" sz="900" dirty="0">
                <a:solidFill>
                  <a:schemeClr val="bg1"/>
                </a:solidFill>
                <a:latin typeface="Helvetica Light" panose="020B0403020202020204" pitchFamily="34" charset="0"/>
              </a:rPr>
              <a:t>– </a:t>
            </a:r>
            <a:r>
              <a:rPr lang="fr-FR" sz="900" dirty="0" smtClean="0">
                <a:solidFill>
                  <a:schemeClr val="bg1"/>
                </a:solidFill>
                <a:latin typeface="Helvetica Light" panose="020B0403020202020204" pitchFamily="34" charset="0"/>
              </a:rPr>
              <a:t>Novembre 2024</a:t>
            </a:r>
            <a:endParaRPr lang="fr-FR" sz="900" dirty="0">
              <a:solidFill>
                <a:schemeClr val="bg1"/>
              </a:solidFill>
            </a:endParaRPr>
          </a:p>
        </p:txBody>
      </p:sp>
      <p:sp>
        <p:nvSpPr>
          <p:cNvPr id="17" name="Flèche : pentagone 15">
            <a:extLst>
              <a:ext uri="{FF2B5EF4-FFF2-40B4-BE49-F238E27FC236}">
                <a16:creationId xmlns:a16="http://schemas.microsoft.com/office/drawing/2014/main" id="{6BB9B956-11E2-554A-BD88-07281162395A}"/>
              </a:ext>
            </a:extLst>
          </p:cNvPr>
          <p:cNvSpPr/>
          <p:nvPr userDrawn="1"/>
        </p:nvSpPr>
        <p:spPr>
          <a:xfrm>
            <a:off x="0" y="9093451"/>
            <a:ext cx="732118" cy="580305"/>
          </a:xfrm>
          <a:prstGeom prst="homePlate">
            <a:avLst>
              <a:gd name="adj" fmla="val 31723"/>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8" name="Image 17" descr="Une image contenant dessin, horloge&#10;&#10;Description générée automatiquement">
            <a:extLst>
              <a:ext uri="{FF2B5EF4-FFF2-40B4-BE49-F238E27FC236}">
                <a16:creationId xmlns:a16="http://schemas.microsoft.com/office/drawing/2014/main" id="{CE4794B9-C7C4-0B44-BE27-0CF339F6C6A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23320" y="9122024"/>
            <a:ext cx="364000" cy="487072"/>
          </a:xfrm>
          <a:prstGeom prst="rect">
            <a:avLst/>
          </a:prstGeom>
        </p:spPr>
      </p:pic>
      <p:sp>
        <p:nvSpPr>
          <p:cNvPr id="14" name="ZoneTexte 13">
            <a:extLst>
              <a:ext uri="{FF2B5EF4-FFF2-40B4-BE49-F238E27FC236}">
                <a16:creationId xmlns:a16="http://schemas.microsoft.com/office/drawing/2014/main" id="{8E7F17DA-F1BB-4FD8-8862-29C29981F4E7}"/>
              </a:ext>
            </a:extLst>
          </p:cNvPr>
          <p:cNvSpPr txBox="1"/>
          <p:nvPr userDrawn="1"/>
        </p:nvSpPr>
        <p:spPr>
          <a:xfrm>
            <a:off x="408459" y="1481290"/>
            <a:ext cx="3466655" cy="400110"/>
          </a:xfrm>
          <a:prstGeom prst="rect">
            <a:avLst/>
          </a:prstGeom>
          <a:noFill/>
        </p:spPr>
        <p:txBody>
          <a:bodyPr wrap="none" rtlCol="0">
            <a:spAutoFit/>
          </a:bodyPr>
          <a:lstStyle/>
          <a:p>
            <a:r>
              <a:rPr lang="fr-FR" sz="2000" dirty="0">
                <a:solidFill>
                  <a:srgbClr val="34615A"/>
                </a:solidFill>
                <a:latin typeface="Helvetica Neue" panose="020B0604020202020204" pitchFamily="34" charset="0"/>
                <a:ea typeface="Helvetica Neue" panose="020B0604020202020204" pitchFamily="34" charset="0"/>
              </a:rPr>
              <a:t>L’enregistrement : principes</a:t>
            </a:r>
          </a:p>
        </p:txBody>
      </p:sp>
      <p:sp>
        <p:nvSpPr>
          <p:cNvPr id="22" name="ZoneTexte 21">
            <a:extLst>
              <a:ext uri="{FF2B5EF4-FFF2-40B4-BE49-F238E27FC236}">
                <a16:creationId xmlns:a16="http://schemas.microsoft.com/office/drawing/2014/main" id="{C6379F7F-3C65-4A6B-ACA6-0A13D579B0AC}"/>
              </a:ext>
            </a:extLst>
          </p:cNvPr>
          <p:cNvSpPr txBox="1"/>
          <p:nvPr userDrawn="1"/>
        </p:nvSpPr>
        <p:spPr>
          <a:xfrm>
            <a:off x="408459" y="4048162"/>
            <a:ext cx="4208396" cy="400110"/>
          </a:xfrm>
          <a:prstGeom prst="rect">
            <a:avLst/>
          </a:prstGeom>
          <a:noFill/>
        </p:spPr>
        <p:txBody>
          <a:bodyPr wrap="none" rtlCol="0">
            <a:spAutoFit/>
          </a:bodyPr>
          <a:lstStyle/>
          <a:p>
            <a:r>
              <a:rPr lang="fr-FR" sz="2000" dirty="0">
                <a:solidFill>
                  <a:srgbClr val="34615A"/>
                </a:solidFill>
                <a:latin typeface="Helvetica Neue" panose="020B0604020202020204" pitchFamily="34" charset="0"/>
                <a:ea typeface="Helvetica Neue" panose="020B0604020202020204" pitchFamily="34" charset="0"/>
              </a:rPr>
              <a:t>Commentaires pour un bon usage</a:t>
            </a:r>
          </a:p>
        </p:txBody>
      </p:sp>
      <p:sp>
        <p:nvSpPr>
          <p:cNvPr id="23" name="Espace réservé du texte 3">
            <a:extLst>
              <a:ext uri="{FF2B5EF4-FFF2-40B4-BE49-F238E27FC236}">
                <a16:creationId xmlns:a16="http://schemas.microsoft.com/office/drawing/2014/main" id="{AB11144D-E44B-458C-90B0-43A3F21BF32A}"/>
              </a:ext>
            </a:extLst>
          </p:cNvPr>
          <p:cNvSpPr>
            <a:spLocks noGrp="1"/>
          </p:cNvSpPr>
          <p:nvPr>
            <p:ph type="body" sz="quarter" idx="11"/>
          </p:nvPr>
        </p:nvSpPr>
        <p:spPr>
          <a:xfrm>
            <a:off x="475426" y="4585099"/>
            <a:ext cx="5522257" cy="4014910"/>
          </a:xfrm>
          <a:noFill/>
        </p:spPr>
        <p:txBody>
          <a:bodyPr wrap="square" rtlCol="0">
            <a:noAutofit/>
          </a:bodyPr>
          <a:lstStyle>
            <a:lvl1pPr marL="0" indent="0">
              <a:buNone/>
              <a:defRPr lang="fr-FR" sz="1100" smtClean="0">
                <a:solidFill>
                  <a:schemeClr val="tx1">
                    <a:lumMod val="85000"/>
                    <a:lumOff val="15000"/>
                  </a:schemeClr>
                </a:solidFill>
                <a:latin typeface="Helvetica Light" panose="020B0403020202020204" pitchFamily="34" charset="0"/>
              </a:defRPr>
            </a:lvl1pPr>
            <a:lvl2pPr>
              <a:defRPr lang="fr-FR" smtClean="0">
                <a:solidFill>
                  <a:schemeClr val="tx1"/>
                </a:solidFill>
              </a:defRPr>
            </a:lvl2pPr>
            <a:lvl3pPr>
              <a:defRPr lang="fr-FR" sz="2600" smtClean="0">
                <a:solidFill>
                  <a:schemeClr val="tx1"/>
                </a:solidFill>
              </a:defRPr>
            </a:lvl3pPr>
            <a:lvl4pPr>
              <a:defRPr lang="fr-FR" sz="2600" smtClean="0">
                <a:solidFill>
                  <a:schemeClr val="tx1"/>
                </a:solidFill>
              </a:defRPr>
            </a:lvl4pPr>
            <a:lvl5pPr>
              <a:defRPr lang="fr-FR" sz="2600">
                <a:solidFill>
                  <a:schemeClr val="tx1"/>
                </a:solidFill>
              </a:defRPr>
            </a:lvl5pPr>
          </a:lstStyle>
          <a:p>
            <a:pPr lvl="0" defTabSz="660380"/>
            <a:r>
              <a:rPr lang="fr-FR" dirty="0"/>
              <a:t>Cliquez pour modifier les styles du texte du masque</a:t>
            </a:r>
          </a:p>
        </p:txBody>
      </p:sp>
      <p:cxnSp>
        <p:nvCxnSpPr>
          <p:cNvPr id="24" name="Connecteur droit 23">
            <a:extLst>
              <a:ext uri="{FF2B5EF4-FFF2-40B4-BE49-F238E27FC236}">
                <a16:creationId xmlns:a16="http://schemas.microsoft.com/office/drawing/2014/main" id="{A065291F-6531-4AE5-A69C-F3E64098A0A6}"/>
              </a:ext>
            </a:extLst>
          </p:cNvPr>
          <p:cNvCxnSpPr>
            <a:cxnSpLocks/>
          </p:cNvCxnSpPr>
          <p:nvPr userDrawn="1"/>
        </p:nvCxnSpPr>
        <p:spPr>
          <a:xfrm>
            <a:off x="408459" y="4439962"/>
            <a:ext cx="5589224" cy="956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5" name="ZoneTexte 24">
            <a:extLst>
              <a:ext uri="{FF2B5EF4-FFF2-40B4-BE49-F238E27FC236}">
                <a16:creationId xmlns:a16="http://schemas.microsoft.com/office/drawing/2014/main" id="{DB2BC31B-535D-4F41-8A14-79D214ACCE01}"/>
              </a:ext>
            </a:extLst>
          </p:cNvPr>
          <p:cNvSpPr txBox="1"/>
          <p:nvPr userDrawn="1"/>
        </p:nvSpPr>
        <p:spPr>
          <a:xfrm>
            <a:off x="459624" y="1991924"/>
            <a:ext cx="5991976" cy="1954381"/>
          </a:xfrm>
          <a:prstGeom prst="rect">
            <a:avLst/>
          </a:prstGeom>
          <a:noFill/>
        </p:spPr>
        <p:txBody>
          <a:bodyPr wrap="square" rtlCol="0">
            <a:spAutoFit/>
          </a:bodyPr>
          <a:lstStyle/>
          <a:p>
            <a:pPr>
              <a:defRPr/>
            </a:pPr>
            <a:r>
              <a:rPr lang="fr-FR" sz="1100" dirty="0">
                <a:solidFill>
                  <a:prstClr val="black">
                    <a:lumMod val="85000"/>
                    <a:lumOff val="15000"/>
                  </a:prstClr>
                </a:solidFill>
                <a:latin typeface="Helvetica Light"/>
              </a:rPr>
              <a:t>Dans un système qualité, la traçabilité est une des composantes clefs pour garantir une surveillance des pratiques et permettre l’amélioration continue.</a:t>
            </a:r>
          </a:p>
          <a:p>
            <a:pPr>
              <a:defRPr/>
            </a:pPr>
            <a:endParaRPr lang="fr-FR" sz="1100" dirty="0">
              <a:solidFill>
                <a:prstClr val="black">
                  <a:lumMod val="85000"/>
                  <a:lumOff val="15000"/>
                </a:prstClr>
              </a:solidFill>
              <a:latin typeface="Helvetica Light"/>
            </a:endParaRPr>
          </a:p>
          <a:p>
            <a:r>
              <a:rPr lang="fr-FR" sz="1100" dirty="0">
                <a:solidFill>
                  <a:prstClr val="black">
                    <a:lumMod val="85000"/>
                    <a:lumOff val="15000"/>
                  </a:prstClr>
                </a:solidFill>
                <a:latin typeface="Helvetica Light"/>
              </a:rPr>
              <a:t>L’enregistrement est un document qui permet de conserver des données en lien avec les activités. Les données renseignées peuvent avoir plusieurs fonctions :</a:t>
            </a:r>
          </a:p>
          <a:p>
            <a:pPr marL="171450" indent="-171450">
              <a:buClr>
                <a:srgbClr val="34615A"/>
              </a:buClr>
              <a:buFont typeface="Wingdings" panose="05000000000000000000" pitchFamily="2" charset="2"/>
              <a:buChar char="l"/>
            </a:pPr>
            <a:r>
              <a:rPr lang="fr-FR" sz="1100" dirty="0">
                <a:solidFill>
                  <a:prstClr val="black"/>
                </a:solidFill>
                <a:latin typeface="Helvetica Light"/>
              </a:rPr>
              <a:t>Permettre le suivi dans le temps d’éléments essentiels au bon fonctionnement de l’officine,</a:t>
            </a:r>
          </a:p>
          <a:p>
            <a:pPr marL="171450" indent="-171450">
              <a:buClr>
                <a:srgbClr val="34615A"/>
              </a:buClr>
              <a:buFont typeface="Wingdings" panose="05000000000000000000" pitchFamily="2" charset="2"/>
              <a:buChar char="l"/>
            </a:pPr>
            <a:r>
              <a:rPr lang="fr-FR" sz="1100" dirty="0">
                <a:solidFill>
                  <a:prstClr val="black"/>
                </a:solidFill>
                <a:latin typeface="Helvetica Light"/>
              </a:rPr>
              <a:t>Vérifier la réalisation effective de certaines tâches,</a:t>
            </a:r>
          </a:p>
          <a:p>
            <a:pPr marL="171450" indent="-171450">
              <a:buClr>
                <a:srgbClr val="34615A"/>
              </a:buClr>
              <a:buFont typeface="Wingdings" panose="05000000000000000000" pitchFamily="2" charset="2"/>
              <a:buChar char="l"/>
            </a:pPr>
            <a:r>
              <a:rPr lang="fr-FR" sz="1100" dirty="0">
                <a:solidFill>
                  <a:prstClr val="black"/>
                </a:solidFill>
                <a:latin typeface="Helvetica Light"/>
              </a:rPr>
              <a:t>Permettre le relevé des incidents,</a:t>
            </a:r>
          </a:p>
          <a:p>
            <a:pPr marL="171450" indent="-171450">
              <a:buClr>
                <a:srgbClr val="34615A"/>
              </a:buClr>
              <a:buFont typeface="Wingdings" panose="05000000000000000000" pitchFamily="2" charset="2"/>
              <a:buChar char="l"/>
            </a:pPr>
            <a:r>
              <a:rPr lang="fr-FR" sz="1100" dirty="0">
                <a:solidFill>
                  <a:prstClr val="black"/>
                </a:solidFill>
                <a:latin typeface="Helvetica Light"/>
              </a:rPr>
              <a:t>Conserver un historique des activités,</a:t>
            </a:r>
          </a:p>
          <a:p>
            <a:pPr marL="171450" indent="-171450">
              <a:buClr>
                <a:srgbClr val="34615A"/>
              </a:buClr>
              <a:buFont typeface="Wingdings" panose="05000000000000000000" pitchFamily="2" charset="2"/>
              <a:buChar char="l"/>
            </a:pPr>
            <a:r>
              <a:rPr lang="fr-FR" sz="1100" dirty="0">
                <a:solidFill>
                  <a:prstClr val="black"/>
                </a:solidFill>
                <a:latin typeface="Helvetica Light"/>
              </a:rPr>
              <a:t>Servir de preuves pour répondre à des exigences réglementaires.</a:t>
            </a:r>
          </a:p>
          <a:p>
            <a:endParaRPr lang="fr-FR" sz="1100" dirty="0">
              <a:solidFill>
                <a:prstClr val="black">
                  <a:lumMod val="85000"/>
                  <a:lumOff val="15000"/>
                </a:prstClr>
              </a:solidFill>
              <a:latin typeface="Helvetica Light"/>
            </a:endParaRPr>
          </a:p>
        </p:txBody>
      </p:sp>
      <p:cxnSp>
        <p:nvCxnSpPr>
          <p:cNvPr id="26" name="Connecteur droit 25">
            <a:extLst>
              <a:ext uri="{FF2B5EF4-FFF2-40B4-BE49-F238E27FC236}">
                <a16:creationId xmlns:a16="http://schemas.microsoft.com/office/drawing/2014/main" id="{A065291F-6531-4AE5-A69C-F3E64098A0A6}"/>
              </a:ext>
            </a:extLst>
          </p:cNvPr>
          <p:cNvCxnSpPr>
            <a:cxnSpLocks/>
          </p:cNvCxnSpPr>
          <p:nvPr userDrawn="1"/>
        </p:nvCxnSpPr>
        <p:spPr>
          <a:xfrm>
            <a:off x="491430" y="1905790"/>
            <a:ext cx="5589224" cy="956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3463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13/11/2024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13/11/2024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13/11/2024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13/11/2024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13/11/2024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13/11/2024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3" r:id="rId3"/>
    <p:sldLayoutId id="2147483674"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eactovigilance@ansm.sante.fr" TargetMode="External"/><Relationship Id="rId2" Type="http://schemas.openxmlformats.org/officeDocument/2006/relationships/hyperlink" Target="https://www.ordre.pharmacien.fr/mediatheque/fichiers/guide-pratique-de-l-activite-officinale" TargetMode="External"/><Relationship Id="rId1" Type="http://schemas.openxmlformats.org/officeDocument/2006/relationships/slideLayout" Target="../slideLayouts/slideLayout3.xml"/><Relationship Id="rId4" Type="http://schemas.openxmlformats.org/officeDocument/2006/relationships/hyperlink" Target="https://signalement.social-sante.gouv.fr/psig_ihm_utilisateurs/index.html#/accuei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dastri.fr/wp-content/uploads/2022/08/DASTRI_Fiche-pratique-Pharma-06.pdf" TargetMode="External"/><Relationship Id="rId3" Type="http://schemas.openxmlformats.org/officeDocument/2006/relationships/hyperlink" Target="https://www.legifrance.gouv.fr/codes/id/LEGIARTI000033481358/2017-01-01/" TargetMode="External"/><Relationship Id="rId7" Type="http://schemas.openxmlformats.org/officeDocument/2006/relationships/hyperlink" Target="https://www.dastri.fr/dasri-pro/" TargetMode="External"/><Relationship Id="rId2" Type="http://schemas.openxmlformats.org/officeDocument/2006/relationships/hyperlink" Target="https://www.legifrance.gouv.fr/jorf/id/JORFTEXT000032967712" TargetMode="External"/><Relationship Id="rId1" Type="http://schemas.openxmlformats.org/officeDocument/2006/relationships/slideLayout" Target="../slideLayouts/slideLayout4.xml"/><Relationship Id="rId6" Type="http://schemas.openxmlformats.org/officeDocument/2006/relationships/hyperlink" Target="https://www.legifrance.gouv.fr/jorf/id/JORFTEXT000043575801?r=5hGkh3oZYa" TargetMode="External"/><Relationship Id="rId5" Type="http://schemas.openxmlformats.org/officeDocument/2006/relationships/hyperlink" Target="https://solidarites-sante.gouv.fr/IMG/pdf/dgs_urgent_66_tests_antigeniques.pdf" TargetMode="External"/><Relationship Id="rId4" Type="http://schemas.openxmlformats.org/officeDocument/2006/relationships/hyperlink" Target="https://www.hcsp.fr/explore.cgi/avisrapportsdomaine?clefr=94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3182BC45-0983-42BB-80FB-B0486D23C87C}"/>
              </a:ext>
            </a:extLst>
          </p:cNvPr>
          <p:cNvSpPr>
            <a:spLocks noGrp="1"/>
          </p:cNvSpPr>
          <p:nvPr>
            <p:ph type="title"/>
          </p:nvPr>
        </p:nvSpPr>
        <p:spPr>
          <a:xfrm>
            <a:off x="206734" y="912742"/>
            <a:ext cx="6636853" cy="258532"/>
          </a:xfrm>
        </p:spPr>
        <p:txBody>
          <a:bodyPr/>
          <a:lstStyle/>
          <a:p>
            <a:pPr algn="r"/>
            <a:r>
              <a:rPr lang="fr-FR" sz="1200" dirty="0"/>
              <a:t>E15. </a:t>
            </a:r>
            <a:r>
              <a:rPr lang="fr-FR" sz="1200" dirty="0" smtClean="0"/>
              <a:t>procédure d’assurance qualité </a:t>
            </a:r>
            <a:r>
              <a:rPr lang="fr-FR" sz="1200" dirty="0"/>
              <a:t>POUR </a:t>
            </a:r>
            <a:r>
              <a:rPr lang="fr-FR" sz="1200" dirty="0" smtClean="0"/>
              <a:t>LA </a:t>
            </a:r>
            <a:r>
              <a:rPr lang="fr-FR" sz="1200" dirty="0"/>
              <a:t>REALISATION des tests</a:t>
            </a:r>
          </a:p>
        </p:txBody>
      </p:sp>
      <p:sp>
        <p:nvSpPr>
          <p:cNvPr id="11" name="Rectangle 10"/>
          <p:cNvSpPr/>
          <p:nvPr/>
        </p:nvSpPr>
        <p:spPr>
          <a:xfrm>
            <a:off x="206734" y="1765939"/>
            <a:ext cx="6505468" cy="5893921"/>
          </a:xfrm>
          <a:prstGeom prst="rect">
            <a:avLst/>
          </a:prstGeom>
        </p:spPr>
        <p:txBody>
          <a:bodyPr wrap="square">
            <a:spAutoFit/>
          </a:bodyPr>
          <a:lstStyle/>
          <a:p>
            <a:pPr>
              <a:lnSpc>
                <a:spcPct val="107000"/>
              </a:lnSpc>
              <a:spcAft>
                <a:spcPts val="800"/>
              </a:spcAft>
            </a:pPr>
            <a:r>
              <a:rPr lang="fr-FR" sz="1050" b="1" dirty="0" smtClean="0">
                <a:latin typeface="Calibri" panose="020F0502020204030204" pitchFamily="34" charset="0"/>
                <a:cs typeface="Calibri" panose="020F0502020204030204" pitchFamily="34" charset="0"/>
              </a:rPr>
              <a:t>NOM DE LA PHARMACIE </a:t>
            </a:r>
            <a:r>
              <a:rPr lang="fr-FR" sz="1050" dirty="0" smtClean="0">
                <a:latin typeface="Calibri" panose="020F0502020204030204" pitchFamily="34" charset="0"/>
                <a:cs typeface="Calibri" panose="020F0502020204030204" pitchFamily="34" charset="0"/>
              </a:rPr>
              <a:t>: ……………………………………………………………………........…………………...............................................</a:t>
            </a:r>
            <a:endParaRPr lang="fr-FR" sz="1050" dirty="0">
              <a:latin typeface="Calibri" panose="020F0502020204030204" pitchFamily="34" charset="0"/>
              <a:cs typeface="Calibri" panose="020F0502020204030204" pitchFamily="34" charset="0"/>
            </a:endParaRPr>
          </a:p>
          <a:p>
            <a:pPr>
              <a:lnSpc>
                <a:spcPct val="107000"/>
              </a:lnSpc>
              <a:spcAft>
                <a:spcPts val="800"/>
              </a:spcAft>
            </a:pPr>
            <a:r>
              <a:rPr lang="fr-FR" sz="1050" b="1" dirty="0" smtClean="0">
                <a:latin typeface="Calibri" panose="020F0502020204030204" pitchFamily="34" charset="0"/>
                <a:cs typeface="Calibri" panose="020F0502020204030204" pitchFamily="34" charset="0"/>
              </a:rPr>
              <a:t>ADRESSE DE LA PHARMACIE </a:t>
            </a:r>
            <a:r>
              <a:rPr lang="fr-FR" sz="1050" dirty="0" smtClean="0">
                <a:latin typeface="Calibri" panose="020F0502020204030204" pitchFamily="34" charset="0"/>
                <a:cs typeface="Calibri" panose="020F0502020204030204" pitchFamily="34" charset="0"/>
              </a:rPr>
              <a:t>: ……………………………………………………………….........………………………………………………………...</a:t>
            </a:r>
          </a:p>
          <a:p>
            <a:pPr>
              <a:lnSpc>
                <a:spcPct val="107000"/>
              </a:lnSpc>
              <a:spcAft>
                <a:spcPts val="800"/>
              </a:spcAft>
            </a:pPr>
            <a:r>
              <a:rPr lang="fr-FR" sz="1050" b="1" dirty="0" smtClean="0">
                <a:latin typeface="Calibri" panose="020F0502020204030204" pitchFamily="34" charset="0"/>
                <a:cs typeface="Calibri" panose="020F0502020204030204" pitchFamily="34" charset="0"/>
              </a:rPr>
              <a:t>Type de TROD </a:t>
            </a:r>
            <a:r>
              <a:rPr lang="fr-FR" sz="1050" dirty="0" smtClean="0">
                <a:latin typeface="Calibri" panose="020F0502020204030204" pitchFamily="34" charset="0"/>
                <a:cs typeface="Calibri" panose="020F0502020204030204" pitchFamily="34" charset="0"/>
              </a:rPr>
              <a:t>: ……………………………………………………………….........………………………………………………………...</a:t>
            </a:r>
            <a:endParaRPr lang="fr-FR" sz="1050" dirty="0">
              <a:latin typeface="Calibri" panose="020F0502020204030204" pitchFamily="34" charset="0"/>
              <a:cs typeface="Calibri" panose="020F0502020204030204" pitchFamily="34" charset="0"/>
            </a:endParaRPr>
          </a:p>
          <a:p>
            <a:pPr>
              <a:lnSpc>
                <a:spcPct val="107000"/>
              </a:lnSpc>
              <a:spcAft>
                <a:spcPts val="800"/>
              </a:spcAft>
            </a:pPr>
            <a:r>
              <a:rPr lang="fr-FR" sz="1050" b="1" dirty="0" smtClean="0">
                <a:latin typeface="Calibri" panose="020F0502020204030204" pitchFamily="34" charset="0"/>
                <a:cs typeface="Calibri" panose="020F0502020204030204" pitchFamily="34" charset="0"/>
              </a:rPr>
              <a:t>Nom de la ou </a:t>
            </a:r>
            <a:r>
              <a:rPr lang="fr-FR" sz="1050" b="1" dirty="0">
                <a:latin typeface="Calibri" panose="020F0502020204030204" pitchFamily="34" charset="0"/>
                <a:cs typeface="Calibri" panose="020F0502020204030204" pitchFamily="34" charset="0"/>
              </a:rPr>
              <a:t>des </a:t>
            </a:r>
            <a:r>
              <a:rPr lang="fr-FR" sz="1050" b="1" dirty="0" smtClean="0">
                <a:latin typeface="Calibri" panose="020F0502020204030204" pitchFamily="34" charset="0"/>
                <a:cs typeface="Calibri" panose="020F0502020204030204" pitchFamily="34" charset="0"/>
              </a:rPr>
              <a:t>personnes </a:t>
            </a:r>
            <a:r>
              <a:rPr lang="fr-FR" sz="1050" b="1" dirty="0">
                <a:latin typeface="Calibri" panose="020F0502020204030204" pitchFamily="34" charset="0"/>
                <a:cs typeface="Calibri" panose="020F0502020204030204" pitchFamily="34" charset="0"/>
              </a:rPr>
              <a:t>amenées à réaliser les tests </a:t>
            </a:r>
            <a:r>
              <a:rPr lang="fr-FR" sz="1050" dirty="0" smtClean="0">
                <a:latin typeface="Calibri" panose="020F0502020204030204" pitchFamily="34" charset="0"/>
                <a:cs typeface="Calibri" panose="020F0502020204030204" pitchFamily="34" charset="0"/>
              </a:rPr>
              <a:t>:……………………………….……..…………………..………………….………..</a:t>
            </a:r>
          </a:p>
          <a:p>
            <a:pPr marL="171450" indent="-171450">
              <a:lnSpc>
                <a:spcPct val="107000"/>
              </a:lnSpc>
              <a:spcAft>
                <a:spcPts val="800"/>
              </a:spcAft>
              <a:buClr>
                <a:srgbClr val="34615A"/>
              </a:buClr>
              <a:buFont typeface="Wingdings" panose="05000000000000000000" pitchFamily="2" charset="2"/>
              <a:buChar char="l"/>
            </a:pPr>
            <a:r>
              <a:rPr lang="fr-FR" sz="1050" dirty="0" smtClean="0">
                <a:latin typeface="Calibri" panose="020F0502020204030204" pitchFamily="34" charset="0"/>
                <a:cs typeface="Calibri" panose="020F0502020204030204" pitchFamily="34" charset="0"/>
              </a:rPr>
              <a:t>Atteste </a:t>
            </a:r>
            <a:r>
              <a:rPr lang="fr-FR" sz="1050" dirty="0">
                <a:latin typeface="Calibri" panose="020F0502020204030204" pitchFamily="34" charset="0"/>
                <a:cs typeface="Calibri" panose="020F0502020204030204" pitchFamily="34" charset="0"/>
              </a:rPr>
              <a:t>: </a:t>
            </a:r>
          </a:p>
          <a:p>
            <a:pPr marL="180000" lvl="2" indent="-171450">
              <a:lnSpc>
                <a:spcPct val="107000"/>
              </a:lnSpc>
              <a:buClr>
                <a:srgbClr val="34615A"/>
              </a:buClr>
              <a:buFont typeface="Wingdings" panose="05000000000000000000" pitchFamily="2" charset="2"/>
              <a:buChar char="Ø"/>
            </a:pPr>
            <a:r>
              <a:rPr lang="fr-FR" sz="1050" dirty="0">
                <a:latin typeface="Calibri" panose="020F0502020204030204" pitchFamily="34" charset="0"/>
                <a:cs typeface="Calibri" panose="020F0502020204030204" pitchFamily="34" charset="0"/>
              </a:rPr>
              <a:t>Que le test utilisé dispose d’un marquage CE </a:t>
            </a:r>
            <a:r>
              <a:rPr lang="fr-FR" sz="1050" dirty="0" smtClean="0">
                <a:latin typeface="Calibri" panose="020F0502020204030204" pitchFamily="34" charset="0"/>
                <a:cs typeface="Calibri" panose="020F0502020204030204" pitchFamily="34" charset="0"/>
              </a:rPr>
              <a:t>et </a:t>
            </a:r>
            <a:r>
              <a:rPr lang="fr-FR" sz="1050" dirty="0">
                <a:latin typeface="Calibri" panose="020F0502020204030204" pitchFamily="34" charset="0"/>
                <a:cs typeface="Calibri" panose="020F0502020204030204" pitchFamily="34" charset="0"/>
              </a:rPr>
              <a:t>le test est </a:t>
            </a:r>
            <a:r>
              <a:rPr lang="fr-FR" sz="1050" dirty="0" smtClean="0">
                <a:latin typeface="Calibri" panose="020F0502020204030204" pitchFamily="34" charset="0"/>
                <a:cs typeface="Calibri" panose="020F0502020204030204" pitchFamily="34" charset="0"/>
              </a:rPr>
              <a:t>…………………………………………………………… </a:t>
            </a:r>
            <a:r>
              <a:rPr lang="fr-FR" sz="1050" dirty="0">
                <a:latin typeface="Calibri" panose="020F0502020204030204" pitchFamily="34" charset="0"/>
                <a:cs typeface="Calibri" panose="020F0502020204030204" pitchFamily="34" charset="0"/>
              </a:rPr>
              <a:t>(nom du dispositif, référence, noms du fabricant et du distributeur</a:t>
            </a:r>
            <a:r>
              <a:rPr lang="fr-FR" sz="1050" dirty="0" smtClean="0">
                <a:latin typeface="Calibri" panose="020F0502020204030204" pitchFamily="34" charset="0"/>
                <a:cs typeface="Calibri" panose="020F0502020204030204" pitchFamily="34" charset="0"/>
              </a:rPr>
              <a:t>) ;</a:t>
            </a:r>
            <a:endParaRPr lang="fr-FR" sz="1050" dirty="0">
              <a:latin typeface="Calibri" panose="020F0502020204030204" pitchFamily="34" charset="0"/>
              <a:cs typeface="Calibri" panose="020F0502020204030204" pitchFamily="34" charset="0"/>
            </a:endParaRPr>
          </a:p>
          <a:p>
            <a:pPr marL="180000" lvl="2" indent="-171450">
              <a:lnSpc>
                <a:spcPct val="107000"/>
              </a:lnSpc>
              <a:buClr>
                <a:srgbClr val="34615A"/>
              </a:buClr>
              <a:buFont typeface="Wingdings" panose="05000000000000000000" pitchFamily="2" charset="2"/>
              <a:buChar char="Ø"/>
            </a:pPr>
            <a:r>
              <a:rPr lang="fr-FR" sz="1050" dirty="0" smtClean="0">
                <a:latin typeface="Calibri" panose="020F0502020204030204" pitchFamily="34" charset="0"/>
                <a:cs typeface="Calibri" panose="020F0502020204030204" pitchFamily="34" charset="0"/>
              </a:rPr>
              <a:t>Que </a:t>
            </a:r>
            <a:r>
              <a:rPr lang="fr-FR" sz="1050" dirty="0">
                <a:latin typeface="Calibri" panose="020F0502020204030204" pitchFamily="34" charset="0"/>
                <a:cs typeface="Calibri" panose="020F0502020204030204" pitchFamily="34" charset="0"/>
              </a:rPr>
              <a:t>celui-ci se réalise au moyen d’un </a:t>
            </a:r>
            <a:r>
              <a:rPr lang="fr-FR" sz="1050" dirty="0" smtClean="0">
                <a:latin typeface="Calibri" panose="020F0502020204030204" pitchFamily="34" charset="0"/>
                <a:cs typeface="Calibri" panose="020F0502020204030204" pitchFamily="34" charset="0"/>
              </a:rPr>
              <a:t>prélèvement </a:t>
            </a:r>
            <a:r>
              <a:rPr lang="fr-FR" sz="1050" i="1" dirty="0" smtClean="0">
                <a:latin typeface="Calibri" panose="020F0502020204030204" pitchFamily="34" charset="0"/>
                <a:cs typeface="Calibri" panose="020F0502020204030204" pitchFamily="34" charset="0"/>
              </a:rPr>
              <a:t>(rayez les mentions inutiles) </a:t>
            </a:r>
            <a:r>
              <a:rPr lang="fr-FR" sz="1050" dirty="0" smtClean="0">
                <a:latin typeface="Calibri" panose="020F0502020204030204" pitchFamily="34" charset="0"/>
                <a:cs typeface="Calibri" panose="020F0502020204030204" pitchFamily="34" charset="0"/>
              </a:rPr>
              <a:t>: </a:t>
            </a:r>
            <a:r>
              <a:rPr lang="fr-FR" sz="1050" dirty="0" err="1" smtClean="0">
                <a:latin typeface="Calibri" panose="020F0502020204030204" pitchFamily="34" charset="0"/>
                <a:cs typeface="Calibri" panose="020F0502020204030204" pitchFamily="34" charset="0"/>
              </a:rPr>
              <a:t>nasopharyngé</a:t>
            </a:r>
            <a:r>
              <a:rPr lang="fr-FR" sz="1050" dirty="0" smtClean="0">
                <a:latin typeface="Calibri" panose="020F0502020204030204" pitchFamily="34" charset="0"/>
                <a:cs typeface="Calibri" panose="020F0502020204030204" pitchFamily="34" charset="0"/>
              </a:rPr>
              <a:t> / </a:t>
            </a:r>
            <a:r>
              <a:rPr lang="fr-FR" sz="1050" dirty="0" err="1" smtClean="0">
                <a:latin typeface="Calibri" panose="020F0502020204030204" pitchFamily="34" charset="0"/>
                <a:cs typeface="Calibri" panose="020F0502020204030204" pitchFamily="34" charset="0"/>
              </a:rPr>
              <a:t>oropharyngé</a:t>
            </a:r>
            <a:r>
              <a:rPr lang="fr-FR" sz="1050" dirty="0" smtClean="0">
                <a:latin typeface="Calibri" panose="020F0502020204030204" pitchFamily="34" charset="0"/>
                <a:cs typeface="Calibri" panose="020F0502020204030204" pitchFamily="34" charset="0"/>
              </a:rPr>
              <a:t> / salivaire / nasal / urinaire ;</a:t>
            </a:r>
          </a:p>
          <a:p>
            <a:pPr marL="180000" lvl="2" indent="-171450">
              <a:lnSpc>
                <a:spcPct val="107000"/>
              </a:lnSpc>
              <a:buClr>
                <a:srgbClr val="34615A"/>
              </a:buClr>
              <a:buFont typeface="Wingdings" panose="05000000000000000000" pitchFamily="2" charset="2"/>
              <a:buChar char="Ø"/>
            </a:pPr>
            <a:r>
              <a:rPr lang="fr-FR" sz="1050" dirty="0" smtClean="0">
                <a:latin typeface="Calibri" panose="020F0502020204030204" pitchFamily="34" charset="0"/>
                <a:cs typeface="Calibri" panose="020F0502020204030204" pitchFamily="34" charset="0"/>
              </a:rPr>
              <a:t>le </a:t>
            </a:r>
            <a:r>
              <a:rPr lang="fr-FR" sz="1050" dirty="0">
                <a:latin typeface="Calibri" panose="020F0502020204030204" pitchFamily="34" charset="0"/>
                <a:cs typeface="Calibri" panose="020F0502020204030204" pitchFamily="34" charset="0"/>
              </a:rPr>
              <a:t>cas échéant, le modèle d'écouvillon utilisé (celui prévu dans le test ou bien à préciser) est </a:t>
            </a:r>
            <a:r>
              <a:rPr lang="fr-FR" sz="1050" dirty="0" smtClean="0">
                <a:latin typeface="Calibri" panose="020F0502020204030204" pitchFamily="34" charset="0"/>
                <a:cs typeface="Calibri" panose="020F0502020204030204" pitchFamily="34" charset="0"/>
              </a:rPr>
              <a:t>……………………………………………………………………………………. ;</a:t>
            </a:r>
          </a:p>
          <a:p>
            <a:pPr marL="180000" lvl="2" indent="-171450">
              <a:lnSpc>
                <a:spcPct val="107000"/>
              </a:lnSpc>
              <a:buClr>
                <a:srgbClr val="34615A"/>
              </a:buClr>
              <a:buFont typeface="Wingdings" panose="05000000000000000000" pitchFamily="2" charset="2"/>
              <a:buChar char="Ø"/>
            </a:pPr>
            <a:r>
              <a:rPr lang="fr-FR" sz="1050" dirty="0" smtClean="0">
                <a:latin typeface="Calibri" panose="020F0502020204030204" pitchFamily="34" charset="0"/>
                <a:cs typeface="Calibri" panose="020F0502020204030204" pitchFamily="34" charset="0"/>
              </a:rPr>
              <a:t>le </a:t>
            </a:r>
            <a:r>
              <a:rPr lang="fr-FR" sz="1050" dirty="0">
                <a:latin typeface="Calibri" panose="020F0502020204030204" pitchFamily="34" charset="0"/>
                <a:cs typeface="Calibri" panose="020F0502020204030204" pitchFamily="34" charset="0"/>
              </a:rPr>
              <a:t>cas échéant, le nom et le numéro de série de l'appareil de lecture </a:t>
            </a:r>
            <a:r>
              <a:rPr lang="fr-FR" sz="1050" dirty="0" smtClean="0">
                <a:latin typeface="Calibri" panose="020F0502020204030204" pitchFamily="34" charset="0"/>
                <a:cs typeface="Calibri" panose="020F0502020204030204" pitchFamily="34" charset="0"/>
              </a:rPr>
              <a:t>;</a:t>
            </a:r>
          </a:p>
          <a:p>
            <a:pPr marL="180000" lvl="2" indent="-171450">
              <a:lnSpc>
                <a:spcPct val="107000"/>
              </a:lnSpc>
              <a:buClr>
                <a:srgbClr val="34615A"/>
              </a:buClr>
              <a:buFont typeface="Wingdings" panose="05000000000000000000" pitchFamily="2" charset="2"/>
              <a:buChar char="Ø"/>
            </a:pPr>
            <a:r>
              <a:rPr lang="fr-FR" sz="1050" dirty="0" smtClean="0">
                <a:latin typeface="Calibri" panose="020F0502020204030204" pitchFamily="34" charset="0"/>
                <a:cs typeface="Calibri" panose="020F0502020204030204" pitchFamily="34" charset="0"/>
              </a:rPr>
              <a:t>Avoir </a:t>
            </a:r>
            <a:r>
              <a:rPr lang="fr-FR" sz="1050" dirty="0">
                <a:latin typeface="Calibri" panose="020F0502020204030204" pitchFamily="34" charset="0"/>
                <a:cs typeface="Calibri" panose="020F0502020204030204" pitchFamily="34" charset="0"/>
              </a:rPr>
              <a:t>pris connaissance de la notice du fabricant avant utilisation du test et que celle-ci est annexée à cette présente </a:t>
            </a:r>
            <a:r>
              <a:rPr lang="fr-FR" sz="1050" dirty="0" smtClean="0">
                <a:latin typeface="Calibri" panose="020F0502020204030204" pitchFamily="34" charset="0"/>
                <a:cs typeface="Calibri" panose="020F0502020204030204" pitchFamily="34" charset="0"/>
              </a:rPr>
              <a:t>fiche ;</a:t>
            </a:r>
          </a:p>
          <a:p>
            <a:pPr marL="180000" lvl="2" indent="-171450">
              <a:lnSpc>
                <a:spcPct val="107000"/>
              </a:lnSpc>
              <a:buClr>
                <a:srgbClr val="34615A"/>
              </a:buClr>
              <a:buFont typeface="Wingdings" panose="05000000000000000000" pitchFamily="2" charset="2"/>
              <a:buChar char="Ø"/>
            </a:pPr>
            <a:r>
              <a:rPr lang="fr-FR" sz="1050" dirty="0" smtClean="0">
                <a:latin typeface="Calibri" panose="020F0502020204030204" pitchFamily="34" charset="0"/>
                <a:cs typeface="Calibri" panose="020F0502020204030204" pitchFamily="34" charset="0"/>
              </a:rPr>
              <a:t>Les modalités </a:t>
            </a:r>
            <a:r>
              <a:rPr lang="fr-FR" sz="1050" dirty="0">
                <a:latin typeface="Calibri" panose="020F0502020204030204" pitchFamily="34" charset="0"/>
                <a:cs typeface="Calibri" panose="020F0502020204030204" pitchFamily="34" charset="0"/>
              </a:rPr>
              <a:t>de contrôle qualité des dispositifs utilisés : la fréquence prévue de réalisation des contrôles ainsi que les dates et les résultats des contrôles effectués.</a:t>
            </a:r>
          </a:p>
          <a:p>
            <a:pPr marL="180000" lvl="2" indent="-171450">
              <a:lnSpc>
                <a:spcPct val="107000"/>
              </a:lnSpc>
              <a:buClr>
                <a:srgbClr val="34615A"/>
              </a:buClr>
              <a:buFont typeface="Wingdings" panose="05000000000000000000" pitchFamily="2" charset="2"/>
              <a:buChar char="Ø"/>
            </a:pPr>
            <a:r>
              <a:rPr lang="fr-FR" sz="1050" dirty="0">
                <a:latin typeface="Calibri" panose="020F0502020204030204" pitchFamily="34" charset="0"/>
                <a:cs typeface="Calibri" panose="020F0502020204030204" pitchFamily="34" charset="0"/>
              </a:rPr>
              <a:t>Que :</a:t>
            </a:r>
            <a:endParaRPr lang="fr-FR" sz="1600" dirty="0">
              <a:latin typeface="Calibri" panose="020F0502020204030204" pitchFamily="34" charset="0"/>
              <a:cs typeface="Calibri" panose="020F0502020204030204" pitchFamily="34" charset="0"/>
            </a:endParaRPr>
          </a:p>
          <a:p>
            <a:pPr marL="180000" lvl="2">
              <a:lnSpc>
                <a:spcPct val="107000"/>
              </a:lnSpc>
              <a:buClr>
                <a:srgbClr val="34615A"/>
              </a:buClr>
            </a:pPr>
            <a:r>
              <a:rPr lang="fr-FR" sz="1050" b="1" dirty="0">
                <a:latin typeface="Calibri" panose="020F0502020204030204" pitchFamily="34" charset="0"/>
                <a:cs typeface="Calibri" panose="020F0502020204030204" pitchFamily="34" charset="0"/>
              </a:rPr>
              <a:t>DASRI PRO </a:t>
            </a:r>
            <a:r>
              <a:rPr lang="fr-FR" sz="1050" dirty="0">
                <a:latin typeface="Calibri" panose="020F0502020204030204" pitchFamily="34" charset="0"/>
                <a:cs typeface="Calibri" panose="020F0502020204030204" pitchFamily="34" charset="0"/>
              </a:rPr>
              <a:t>: les pharmaciens doivent mettre en place leur propre circuit d’élimination des déchets produits dans le cadre de leur activité professionnelle. (cf « </a:t>
            </a:r>
            <a:r>
              <a:rPr lang="fr-FR" sz="1050" u="sng" dirty="0">
                <a:latin typeface="Calibri" panose="020F0502020204030204" pitchFamily="34" charset="0"/>
                <a:cs typeface="Calibri" panose="020F0502020204030204" pitchFamily="34" charset="0"/>
                <a:hlinkClick r:id="rId2"/>
              </a:rPr>
              <a:t>Guide pratique de l’activité officinale</a:t>
            </a:r>
            <a:r>
              <a:rPr lang="fr-FR" sz="1050" dirty="0">
                <a:latin typeface="Calibri" panose="020F0502020204030204" pitchFamily="34" charset="0"/>
                <a:cs typeface="Calibri" panose="020F0502020204030204" pitchFamily="34" charset="0"/>
              </a:rPr>
              <a:t> </a:t>
            </a:r>
            <a:r>
              <a:rPr lang="fr-FR" sz="1050" dirty="0" smtClean="0">
                <a:latin typeface="Calibri" panose="020F0502020204030204" pitchFamily="34" charset="0"/>
                <a:cs typeface="Calibri" panose="020F0502020204030204" pitchFamily="34" charset="0"/>
              </a:rPr>
              <a:t>»)</a:t>
            </a:r>
          </a:p>
          <a:p>
            <a:pPr marL="180000" lvl="2">
              <a:lnSpc>
                <a:spcPct val="107000"/>
              </a:lnSpc>
              <a:buClr>
                <a:srgbClr val="34615A"/>
              </a:buClr>
            </a:pPr>
            <a:r>
              <a:rPr lang="fr-FR" sz="1050" b="1" dirty="0" smtClean="0">
                <a:latin typeface="Calibri" panose="020F0502020204030204" pitchFamily="34" charset="0"/>
                <a:cs typeface="Calibri" panose="020F0502020204030204" pitchFamily="34" charset="0"/>
              </a:rPr>
              <a:t>EPI</a:t>
            </a:r>
            <a:r>
              <a:rPr lang="fr-FR" sz="1050" b="1" dirty="0">
                <a:latin typeface="Calibri" panose="020F0502020204030204" pitchFamily="34" charset="0"/>
                <a:cs typeface="Calibri" panose="020F0502020204030204" pitchFamily="34" charset="0"/>
              </a:rPr>
              <a:t> : </a:t>
            </a:r>
            <a:r>
              <a:rPr lang="fr-FR" sz="1050" dirty="0">
                <a:latin typeface="Calibri" panose="020F0502020204030204" pitchFamily="34" charset="0"/>
                <a:cs typeface="Calibri" panose="020F0502020204030204" pitchFamily="34" charset="0"/>
              </a:rPr>
              <a:t>ils</a:t>
            </a:r>
            <a:r>
              <a:rPr lang="fr-FR" sz="1050" b="1" dirty="0">
                <a:latin typeface="Calibri" panose="020F0502020204030204" pitchFamily="34" charset="0"/>
                <a:cs typeface="Calibri" panose="020F0502020204030204" pitchFamily="34" charset="0"/>
              </a:rPr>
              <a:t> </a:t>
            </a:r>
            <a:r>
              <a:rPr lang="fr-FR" sz="1050" dirty="0">
                <a:latin typeface="Calibri" panose="020F0502020204030204" pitchFamily="34" charset="0"/>
                <a:cs typeface="Calibri" panose="020F0502020204030204" pitchFamily="34" charset="0"/>
              </a:rPr>
              <a:t>sont placés après usage dans un sac plastique pour ordures ménagères dédié, opaque, disposant d’un système de fermeture fonctionnel, d’un volume adapté et de préférence certifié NF. Lorsque le sac plastique pour ordures ménagères est presque plein, il est fermé et placé dans un deuxième sac plastique pour ordures ménagères répondant aux mêmes caractéristiques, qui sera également fermé. Les déchets sont stockés sous ce format durant 24 heures à température ambiante avant leur élimination </a:t>
            </a:r>
            <a:r>
              <a:rPr lang="fr-FR" sz="1050" b="1" dirty="0">
                <a:latin typeface="Calibri" panose="020F0502020204030204" pitchFamily="34" charset="0"/>
                <a:cs typeface="Calibri" panose="020F0502020204030204" pitchFamily="34" charset="0"/>
              </a:rPr>
              <a:t>via la filière des ordures ménagères</a:t>
            </a:r>
            <a:r>
              <a:rPr lang="fr-FR" sz="1050" dirty="0">
                <a:latin typeface="Calibri" panose="020F0502020204030204" pitchFamily="34" charset="0"/>
                <a:cs typeface="Calibri" panose="020F0502020204030204" pitchFamily="34" charset="0"/>
              </a:rPr>
              <a:t>.</a:t>
            </a:r>
          </a:p>
          <a:p>
            <a:pPr marL="171450" lvl="0" indent="-171450">
              <a:lnSpc>
                <a:spcPct val="107000"/>
              </a:lnSpc>
              <a:spcAft>
                <a:spcPts val="0"/>
              </a:spcAft>
              <a:buClr>
                <a:srgbClr val="34615A"/>
              </a:buClr>
              <a:buFont typeface="Wingdings" panose="05000000000000000000" pitchFamily="2" charset="2"/>
              <a:buChar char="l"/>
            </a:pPr>
            <a:endParaRPr lang="fr-FR" sz="1050" dirty="0">
              <a:latin typeface="Calibri" panose="020F0502020204030204" pitchFamily="34" charset="0"/>
              <a:cs typeface="Calibri" panose="020F0502020204030204" pitchFamily="34" charset="0"/>
            </a:endParaRPr>
          </a:p>
          <a:p>
            <a:pPr marL="171450" indent="-171450">
              <a:lnSpc>
                <a:spcPct val="107000"/>
              </a:lnSpc>
              <a:spcAft>
                <a:spcPts val="800"/>
              </a:spcAft>
              <a:buClr>
                <a:srgbClr val="34615A"/>
              </a:buClr>
              <a:buFont typeface="Wingdings" panose="05000000000000000000" pitchFamily="2" charset="2"/>
              <a:buChar char="l"/>
            </a:pPr>
            <a:r>
              <a:rPr lang="fr-FR" sz="1050" dirty="0">
                <a:latin typeface="Calibri" panose="020F0502020204030204" pitchFamily="34" charset="0"/>
                <a:cs typeface="Calibri" panose="020F0502020204030204" pitchFamily="34" charset="0"/>
              </a:rPr>
              <a:t>Atteste avoir été formé à l’utilisation du test et respecter la procédure de réalisation du test (Les attestations de formation sont annexées à cette présente fiche</a:t>
            </a:r>
            <a:r>
              <a:rPr lang="fr-FR" sz="1050" dirty="0" smtClean="0">
                <a:latin typeface="Calibri" panose="020F0502020204030204" pitchFamily="34" charset="0"/>
                <a:cs typeface="Calibri" panose="020F0502020204030204" pitchFamily="34" charset="0"/>
              </a:rPr>
              <a:t>).</a:t>
            </a:r>
            <a:endParaRPr lang="fr-FR" sz="1050" dirty="0">
              <a:latin typeface="Calibri" panose="020F0502020204030204" pitchFamily="34" charset="0"/>
              <a:cs typeface="Calibri" panose="020F0502020204030204" pitchFamily="34" charset="0"/>
            </a:endParaRPr>
          </a:p>
          <a:p>
            <a:pPr marL="171450" lvl="0" indent="-171450">
              <a:lnSpc>
                <a:spcPct val="107000"/>
              </a:lnSpc>
              <a:spcAft>
                <a:spcPts val="0"/>
              </a:spcAft>
              <a:buClr>
                <a:srgbClr val="34615A"/>
              </a:buClr>
              <a:buFont typeface="Wingdings" panose="05000000000000000000" pitchFamily="2" charset="2"/>
              <a:buChar char="l"/>
            </a:pPr>
            <a:r>
              <a:rPr lang="fr-FR" sz="1050" dirty="0">
                <a:latin typeface="Calibri" panose="020F0502020204030204" pitchFamily="34" charset="0"/>
                <a:cs typeface="Calibri" panose="020F0502020204030204" pitchFamily="34" charset="0"/>
              </a:rPr>
              <a:t>M’engage à transmettre à la personne à qui le test a été réalisé un document écrit mentionnant les résultats du test et rappelant que ce test ne constitue qu’une orientation diagnostique. Ce document écrit comportera également les modalités de prise en charge du patient en cas de positivité du test d’orientation diagnostique.</a:t>
            </a:r>
          </a:p>
        </p:txBody>
      </p:sp>
      <p:sp>
        <p:nvSpPr>
          <p:cNvPr id="2" name="Rectangle 1"/>
          <p:cNvSpPr/>
          <p:nvPr/>
        </p:nvSpPr>
        <p:spPr>
          <a:xfrm>
            <a:off x="0" y="1234400"/>
            <a:ext cx="6811689" cy="430887"/>
          </a:xfrm>
          <a:prstGeom prst="rect">
            <a:avLst/>
          </a:prstGeom>
        </p:spPr>
        <p:txBody>
          <a:bodyPr wrap="square">
            <a:spAutoFit/>
          </a:bodyPr>
          <a:lstStyle/>
          <a:p>
            <a:pPr algn="ctr"/>
            <a:r>
              <a:rPr lang="fr-FR" sz="1100" dirty="0" smtClean="0">
                <a:solidFill>
                  <a:srgbClr val="433D38"/>
                </a:solidFill>
                <a:latin typeface="Calibri" panose="020F0502020204030204" pitchFamily="34" charset="0"/>
                <a:ea typeface="Times New Roman" panose="02020603050405020304" pitchFamily="18" charset="0"/>
                <a:cs typeface="Calibri" panose="020F0502020204030204" pitchFamily="34" charset="0"/>
              </a:rPr>
              <a:t>Ce </a:t>
            </a:r>
            <a:r>
              <a:rPr lang="fr-FR" sz="1100" dirty="0">
                <a:solidFill>
                  <a:srgbClr val="433D38"/>
                </a:solidFill>
                <a:latin typeface="Calibri" panose="020F0502020204030204" pitchFamily="34" charset="0"/>
                <a:ea typeface="Times New Roman" panose="02020603050405020304" pitchFamily="18" charset="0"/>
                <a:cs typeface="Calibri" panose="020F0502020204030204" pitchFamily="34" charset="0"/>
              </a:rPr>
              <a:t>document vise à décrire ce qui est mis en place pour la gestion et réalisation d’un test d’orientation diagnostique</a:t>
            </a:r>
          </a:p>
          <a:p>
            <a:pPr algn="ctr"/>
            <a:r>
              <a:rPr lang="fr-FR" sz="11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Il est à remplir une seule fois au moment de la mise en place de </a:t>
            </a:r>
            <a:r>
              <a:rPr lang="fr-FR" sz="1100" b="1" dirty="0" smtClean="0">
                <a:solidFill>
                  <a:srgbClr val="C00000"/>
                </a:solidFill>
                <a:latin typeface="Calibri" panose="020F0502020204030204" pitchFamily="34" charset="0"/>
                <a:ea typeface="Times New Roman" panose="02020603050405020304" pitchFamily="18" charset="0"/>
                <a:cs typeface="Calibri" panose="020F0502020204030204" pitchFamily="34" charset="0"/>
              </a:rPr>
              <a:t>chaque type de TROD à l’officine</a:t>
            </a:r>
          </a:p>
        </p:txBody>
      </p:sp>
      <p:sp>
        <p:nvSpPr>
          <p:cNvPr id="6" name="Rectangle 5"/>
          <p:cNvSpPr/>
          <p:nvPr/>
        </p:nvSpPr>
        <p:spPr>
          <a:xfrm>
            <a:off x="206734" y="7796716"/>
            <a:ext cx="5728773" cy="540661"/>
          </a:xfrm>
          <a:prstGeom prst="rect">
            <a:avLst/>
          </a:prstGeom>
        </p:spPr>
        <p:txBody>
          <a:bodyPr wrap="square">
            <a:spAutoFit/>
          </a:bodyPr>
          <a:lstStyle/>
          <a:p>
            <a:pPr>
              <a:lnSpc>
                <a:spcPct val="107000"/>
              </a:lnSpc>
              <a:spcAft>
                <a:spcPts val="800"/>
              </a:spcAft>
            </a:pPr>
            <a:r>
              <a:rPr lang="fr-FR" sz="1050" dirty="0">
                <a:latin typeface="Calibri" panose="020F0502020204030204" pitchFamily="34" charset="0"/>
                <a:cs typeface="Calibri" panose="020F0502020204030204" pitchFamily="34" charset="0"/>
              </a:rPr>
              <a:t>Date de validation de la procédure : ……………………………………………</a:t>
            </a:r>
          </a:p>
          <a:p>
            <a:pPr>
              <a:lnSpc>
                <a:spcPct val="107000"/>
              </a:lnSpc>
              <a:spcAft>
                <a:spcPts val="800"/>
              </a:spcAft>
            </a:pPr>
            <a:r>
              <a:rPr lang="fr-FR" sz="1050" dirty="0">
                <a:latin typeface="Calibri" panose="020F0502020204030204" pitchFamily="34" charset="0"/>
                <a:cs typeface="Calibri" panose="020F0502020204030204" pitchFamily="34" charset="0"/>
              </a:rPr>
              <a:t>Nom, prénom, signature du rédacteur et des personnes réalisant les tests d’orientation </a:t>
            </a:r>
            <a:r>
              <a:rPr lang="fr-FR" sz="1050" dirty="0" smtClean="0">
                <a:latin typeface="Calibri" panose="020F0502020204030204" pitchFamily="34" charset="0"/>
                <a:cs typeface="Calibri" panose="020F0502020204030204" pitchFamily="34" charset="0"/>
              </a:rPr>
              <a:t>diagnostique: </a:t>
            </a:r>
            <a:endParaRPr lang="fr-FR" sz="1050" dirty="0">
              <a:latin typeface="Calibri" panose="020F0502020204030204" pitchFamily="34" charset="0"/>
              <a:cs typeface="Calibri" panose="020F0502020204030204" pitchFamily="34" charset="0"/>
            </a:endParaRPr>
          </a:p>
        </p:txBody>
      </p:sp>
      <p:sp>
        <p:nvSpPr>
          <p:cNvPr id="7" name="Rectangle 6"/>
          <p:cNvSpPr/>
          <p:nvPr/>
        </p:nvSpPr>
        <p:spPr>
          <a:xfrm>
            <a:off x="153236" y="8373979"/>
            <a:ext cx="6505215" cy="750975"/>
          </a:xfrm>
          <a:prstGeom prst="rect">
            <a:avLst/>
          </a:prstGeom>
        </p:spPr>
        <p:txBody>
          <a:bodyPr wrap="square">
            <a:spAutoFit/>
          </a:bodyPr>
          <a:lstStyle/>
          <a:p>
            <a:pPr>
              <a:lnSpc>
                <a:spcPct val="107000"/>
              </a:lnSpc>
              <a:spcAft>
                <a:spcPts val="0"/>
              </a:spcAft>
            </a:pPr>
            <a:r>
              <a:rPr lang="fr-FR" sz="1000" i="1" dirty="0">
                <a:latin typeface="Calibri" panose="020F0502020204030204" pitchFamily="34" charset="0"/>
                <a:ea typeface="Times New Roman" panose="02020603050405020304" pitchFamily="18" charset="0"/>
                <a:cs typeface="Calibri" panose="020F0502020204030204" pitchFamily="34" charset="0"/>
              </a:rPr>
              <a:t>Dans le cadre de la réactovigilance toute défaillance ou altération du test ou de l'appareil de mesure susceptible d'entraîner des effets néfastes pour la santé des personnes doit être déclarée sans délai à l'Agence nationale de sécurité du médicament et des produits de santé . La déclaration peut se faire par mail à :</a:t>
            </a:r>
            <a:r>
              <a:rPr lang="fr-FR" sz="1000" i="1" dirty="0"/>
              <a:t> </a:t>
            </a:r>
            <a:r>
              <a:rPr lang="fr-FR" sz="1000" i="1" u="sng" dirty="0">
                <a:hlinkClick r:id="rId3"/>
              </a:rPr>
              <a:t>reactovigilance@ansm.sante.fr</a:t>
            </a:r>
            <a:r>
              <a:rPr lang="fr-FR" sz="1000" i="1" dirty="0"/>
              <a:t>  </a:t>
            </a:r>
            <a:r>
              <a:rPr lang="fr-FR" sz="1000" i="1" dirty="0">
                <a:latin typeface="Calibri" panose="020F0502020204030204" pitchFamily="34" charset="0"/>
                <a:ea typeface="Times New Roman" panose="02020603050405020304" pitchFamily="18" charset="0"/>
                <a:cs typeface="Calibri" panose="020F0502020204030204" pitchFamily="34" charset="0"/>
              </a:rPr>
              <a:t>ou sur le </a:t>
            </a:r>
            <a:r>
              <a:rPr lang="fr-FR" sz="1000" i="1" u="sng" dirty="0">
                <a:hlinkClick r:id="rId4"/>
              </a:rPr>
              <a:t>portail de signalement des évènements sanitaires indésirables</a:t>
            </a:r>
            <a:endParaRPr lang="fr-FR" sz="1000" i="1" dirty="0">
              <a:latin typeface="Calibri" panose="020F0502020204030204" pitchFamily="34" charset="0"/>
              <a:ea typeface="Times New Roman" panose="02020603050405020304" pitchFamily="18" charset="0"/>
              <a:cs typeface="Calibri" panose="020F0502020204030204" pitchFamily="34" charset="0"/>
            </a:endParaRPr>
          </a:p>
        </p:txBody>
      </p:sp>
      <p:sp>
        <p:nvSpPr>
          <p:cNvPr id="8" name="Rectangle 7"/>
          <p:cNvSpPr/>
          <p:nvPr/>
        </p:nvSpPr>
        <p:spPr>
          <a:xfrm>
            <a:off x="6304547" y="9593590"/>
            <a:ext cx="553453" cy="312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fr-FR" sz="1050" dirty="0" smtClean="0"/>
              <a:t>1/2</a:t>
            </a:r>
            <a:endParaRPr lang="fr-FR" sz="1050" dirty="0"/>
          </a:p>
        </p:txBody>
      </p:sp>
      <p:sp>
        <p:nvSpPr>
          <p:cNvPr id="9" name="Rectangle 8"/>
          <p:cNvSpPr/>
          <p:nvPr/>
        </p:nvSpPr>
        <p:spPr>
          <a:xfrm>
            <a:off x="153236" y="1728413"/>
            <a:ext cx="6505215" cy="6645566"/>
          </a:xfrm>
          <a:prstGeom prst="rect">
            <a:avLst/>
          </a:prstGeom>
          <a:no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95093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1"/>
          </p:nvPr>
        </p:nvSpPr>
        <p:spPr>
          <a:xfrm>
            <a:off x="383485" y="5573796"/>
            <a:ext cx="5859113" cy="768779"/>
          </a:xfrm>
        </p:spPr>
        <p:txBody>
          <a:bodyPr/>
          <a:lstStyle/>
          <a:p>
            <a:pPr marL="171450" indent="-171450">
              <a:buFontTx/>
              <a:buChar char="-"/>
            </a:pPr>
            <a:r>
              <a:rPr lang="fr-FR" sz="1100" dirty="0">
                <a:solidFill>
                  <a:schemeClr val="tx1">
                    <a:lumMod val="85000"/>
                    <a:lumOff val="15000"/>
                  </a:schemeClr>
                </a:solidFill>
                <a:latin typeface="Helvetica Light" panose="020B0403020202020204" pitchFamily="34" charset="0"/>
              </a:rPr>
              <a:t>Doivent être annexées à cette fiche : </a:t>
            </a:r>
          </a:p>
          <a:p>
            <a:pPr marL="685800" lvl="1">
              <a:buFontTx/>
              <a:buChar char="-"/>
            </a:pPr>
            <a:r>
              <a:rPr lang="fr-FR" sz="1100" dirty="0">
                <a:solidFill>
                  <a:schemeClr val="tx1">
                    <a:lumMod val="85000"/>
                    <a:lumOff val="15000"/>
                  </a:schemeClr>
                </a:solidFill>
                <a:latin typeface="Helvetica Light" panose="020B0403020202020204" pitchFamily="34" charset="0"/>
              </a:rPr>
              <a:t>La notice du test utilisé et fournie par le fabricant;</a:t>
            </a:r>
          </a:p>
          <a:p>
            <a:pPr marL="685800" lvl="1">
              <a:buFontTx/>
              <a:buChar char="-"/>
            </a:pPr>
            <a:r>
              <a:rPr lang="fr-FR" sz="1100" dirty="0">
                <a:solidFill>
                  <a:schemeClr val="tx1">
                    <a:lumMod val="85000"/>
                    <a:lumOff val="15000"/>
                  </a:schemeClr>
                </a:solidFill>
                <a:latin typeface="Helvetica Light" panose="020B0403020202020204" pitchFamily="34" charset="0"/>
              </a:rPr>
              <a:t>Les attestations de formation </a:t>
            </a:r>
            <a:r>
              <a:rPr lang="fr-FR" sz="1100" dirty="0" smtClean="0">
                <a:solidFill>
                  <a:schemeClr val="tx1">
                    <a:lumMod val="85000"/>
                    <a:lumOff val="15000"/>
                  </a:schemeClr>
                </a:solidFill>
                <a:latin typeface="Helvetica Light" panose="020B0403020202020204" pitchFamily="34" charset="0"/>
              </a:rPr>
              <a:t>de </a:t>
            </a:r>
            <a:r>
              <a:rPr lang="fr-FR" sz="1100" dirty="0">
                <a:solidFill>
                  <a:schemeClr val="tx1">
                    <a:lumMod val="85000"/>
                    <a:lumOff val="15000"/>
                  </a:schemeClr>
                </a:solidFill>
                <a:latin typeface="Helvetica Light" panose="020B0403020202020204" pitchFamily="34" charset="0"/>
              </a:rPr>
              <a:t>chaque personne </a:t>
            </a:r>
            <a:r>
              <a:rPr lang="fr-FR" sz="1100" dirty="0" smtClean="0">
                <a:solidFill>
                  <a:schemeClr val="tx1">
                    <a:lumMod val="85000"/>
                    <a:lumOff val="15000"/>
                  </a:schemeClr>
                </a:solidFill>
                <a:latin typeface="Helvetica Light" panose="020B0403020202020204" pitchFamily="34" charset="0"/>
              </a:rPr>
              <a:t>formée.</a:t>
            </a:r>
          </a:p>
          <a:p>
            <a:pPr marL="171450"/>
            <a:endParaRPr lang="fr-FR" sz="400" dirty="0">
              <a:solidFill>
                <a:schemeClr val="tx1">
                  <a:lumMod val="85000"/>
                  <a:lumOff val="15000"/>
                </a:schemeClr>
              </a:solidFill>
              <a:latin typeface="Helvetica Light" panose="020B0403020202020204" pitchFamily="34" charset="0"/>
            </a:endParaRPr>
          </a:p>
        </p:txBody>
      </p:sp>
      <p:sp>
        <p:nvSpPr>
          <p:cNvPr id="4" name="Titre 2">
            <a:extLst>
              <a:ext uri="{FF2B5EF4-FFF2-40B4-BE49-F238E27FC236}">
                <a16:creationId xmlns:a16="http://schemas.microsoft.com/office/drawing/2014/main" id="{3182BC45-0983-42BB-80FB-B0486D23C87C}"/>
              </a:ext>
            </a:extLst>
          </p:cNvPr>
          <p:cNvSpPr>
            <a:spLocks noGrp="1"/>
          </p:cNvSpPr>
          <p:nvPr>
            <p:ph type="title"/>
          </p:nvPr>
        </p:nvSpPr>
        <p:spPr>
          <a:xfrm>
            <a:off x="206734" y="912742"/>
            <a:ext cx="6636853" cy="258532"/>
          </a:xfrm>
        </p:spPr>
        <p:txBody>
          <a:bodyPr/>
          <a:lstStyle/>
          <a:p>
            <a:pPr algn="r"/>
            <a:r>
              <a:rPr lang="fr-FR" sz="1200" dirty="0"/>
              <a:t>E15. procédure d’assurance qualité POUR LA REALISATION des tests</a:t>
            </a:r>
          </a:p>
        </p:txBody>
      </p:sp>
      <p:sp>
        <p:nvSpPr>
          <p:cNvPr id="6" name="Espace réservé du texte 2">
            <a:extLst>
              <a:ext uri="{FF2B5EF4-FFF2-40B4-BE49-F238E27FC236}">
                <a16:creationId xmlns:a16="http://schemas.microsoft.com/office/drawing/2014/main" id="{AAE196BE-636C-7440-B466-7559D9F3460F}"/>
              </a:ext>
            </a:extLst>
          </p:cNvPr>
          <p:cNvSpPr txBox="1">
            <a:spLocks/>
          </p:cNvSpPr>
          <p:nvPr/>
        </p:nvSpPr>
        <p:spPr>
          <a:xfrm>
            <a:off x="0" y="7399865"/>
            <a:ext cx="5775158" cy="1505516"/>
          </a:xfrm>
          <a:prstGeom prst="rect">
            <a:avLst/>
          </a:prstGeom>
          <a:solidFill>
            <a:srgbClr val="D0E6E2"/>
          </a:solidFill>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1000" b="1" dirty="0"/>
              <a:t>Références : </a:t>
            </a:r>
          </a:p>
          <a:p>
            <a:r>
              <a:rPr lang="fr-FR" sz="1000" dirty="0">
                <a:hlinkClick r:id="rId2"/>
              </a:rPr>
              <a:t>Annexes II et III</a:t>
            </a:r>
            <a:r>
              <a:rPr lang="fr-FR" sz="1000" dirty="0"/>
              <a:t> de l’arrêté du 1er août 2016</a:t>
            </a:r>
            <a:r>
              <a:rPr lang="fr-FR" sz="1000" dirty="0">
                <a:solidFill>
                  <a:srgbClr val="FF0000"/>
                </a:solidFill>
              </a:rPr>
              <a:t> </a:t>
            </a:r>
            <a:r>
              <a:rPr lang="fr-FR" sz="1000" dirty="0"/>
              <a:t>modifié</a:t>
            </a:r>
          </a:p>
          <a:p>
            <a:r>
              <a:rPr lang="fr-FR" sz="1000" dirty="0">
                <a:hlinkClick r:id="rId3"/>
              </a:rPr>
              <a:t>Articles R. 1335-1 et suivants du code de la santé publique</a:t>
            </a:r>
            <a:endParaRPr lang="fr-FR" sz="1000" dirty="0"/>
          </a:p>
          <a:p>
            <a:r>
              <a:rPr lang="fr-FR" sz="1000" dirty="0">
                <a:hlinkClick r:id="rId4"/>
              </a:rPr>
              <a:t>Avis HCSP </a:t>
            </a:r>
            <a:r>
              <a:rPr lang="fr-FR" sz="1000" dirty="0"/>
              <a:t>sur la gestion des déchets dans le cadre des tests antigéniques</a:t>
            </a:r>
          </a:p>
          <a:p>
            <a:r>
              <a:rPr lang="fr-FR" sz="1000" dirty="0">
                <a:hlinkClick r:id="rId5"/>
              </a:rPr>
              <a:t>DGS-Urgent n°2020_66: Utilisation des tests antigéniques rapides par les médecins, pharmaciens, infirmiers diplômes d’état, sages-femmes, chirurgiens-dentistes et masseurs – kinésithérapeutes</a:t>
            </a:r>
            <a:endParaRPr lang="fr-FR" sz="1000" dirty="0"/>
          </a:p>
          <a:p>
            <a:r>
              <a:rPr lang="fr-FR" sz="1000" dirty="0" smtClean="0">
                <a:hlinkClick r:id="rId6"/>
              </a:rPr>
              <a:t>Arrêté du 1er juin 2021</a:t>
            </a:r>
            <a:r>
              <a:rPr lang="fr-FR" sz="1000" dirty="0"/>
              <a:t> prescrivant les mesures générales nécessaires à la gestion de la sortie de crise sanitaire</a:t>
            </a:r>
          </a:p>
          <a:p>
            <a:r>
              <a:rPr lang="fr-FR" sz="1000" dirty="0" smtClean="0"/>
              <a:t>Site </a:t>
            </a:r>
            <a:r>
              <a:rPr lang="fr-FR" sz="1000" dirty="0"/>
              <a:t>de DASTRI : </a:t>
            </a:r>
            <a:r>
              <a:rPr lang="fr-FR" sz="1000" dirty="0">
                <a:hlinkClick r:id="rId7"/>
              </a:rPr>
              <a:t>https://www.dastri.fr/dasri-pro/</a:t>
            </a:r>
            <a:r>
              <a:rPr lang="fr-FR" sz="1000" dirty="0"/>
              <a:t> et </a:t>
            </a:r>
            <a:r>
              <a:rPr lang="fr-FR" sz="1000" dirty="0">
                <a:hlinkClick r:id="rId8"/>
              </a:rPr>
              <a:t>fiche pratique pharmacien</a:t>
            </a:r>
            <a:endParaRPr lang="fr-FR" sz="1000" dirty="0"/>
          </a:p>
        </p:txBody>
      </p:sp>
      <p:sp>
        <p:nvSpPr>
          <p:cNvPr id="7" name="Espace réservé du texte 3">
            <a:extLst>
              <a:ext uri="{FF2B5EF4-FFF2-40B4-BE49-F238E27FC236}">
                <a16:creationId xmlns:a16="http://schemas.microsoft.com/office/drawing/2014/main" id="{9F99BB77-974D-44A4-946F-EDC3CC4C9B9A}"/>
              </a:ext>
            </a:extLst>
          </p:cNvPr>
          <p:cNvSpPr txBox="1">
            <a:spLocks/>
          </p:cNvSpPr>
          <p:nvPr/>
        </p:nvSpPr>
        <p:spPr>
          <a:xfrm>
            <a:off x="383485" y="4533574"/>
            <a:ext cx="4382513" cy="1009507"/>
          </a:xfrm>
          <a:prstGeom prst="rect">
            <a:avLst/>
          </a:prstGeom>
          <a:noFill/>
        </p:spPr>
        <p:txBody>
          <a:bodyPr wrap="square" rtlCol="0">
            <a:spAutoFit/>
          </a:bodyPr>
          <a:lstStyle>
            <a:lvl1pPr marL="0" indent="0" algn="l" defTabSz="685800" rtl="0" eaLnBrk="1" latinLnBrk="0" hangingPunct="1">
              <a:lnSpc>
                <a:spcPct val="90000"/>
              </a:lnSpc>
              <a:spcBef>
                <a:spcPts val="750"/>
              </a:spcBef>
              <a:buFont typeface="Arial" panose="020B0604020202020204" pitchFamily="34" charset="0"/>
              <a:buNone/>
              <a:defRPr lang="fr-FR" sz="1100" kern="1200" smtClean="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lang="fr-FR" sz="1800" kern="1200" smtClean="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lang="fr-FR" sz="1800" kern="1200" smtClean="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lang="fr-FR" sz="1800" kern="1200" smtClean="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lang="fr-FR" sz="18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71450" indent="-171450" defTabSz="457200">
              <a:buFontTx/>
              <a:buChar char="-"/>
            </a:pPr>
            <a:r>
              <a:rPr lang="fr-FR" dirty="0">
                <a:solidFill>
                  <a:schemeClr val="tx1"/>
                </a:solidFill>
              </a:rPr>
              <a:t>Abréviations :</a:t>
            </a:r>
          </a:p>
          <a:p>
            <a:pPr defTabSz="457200"/>
            <a:r>
              <a:rPr lang="fr-FR" b="1" dirty="0">
                <a:solidFill>
                  <a:schemeClr val="tx1"/>
                </a:solidFill>
              </a:rPr>
              <a:t>EPI </a:t>
            </a:r>
            <a:r>
              <a:rPr lang="fr-FR" dirty="0">
                <a:solidFill>
                  <a:schemeClr val="tx1"/>
                </a:solidFill>
              </a:rPr>
              <a:t>: Equipements de Protection Individuel</a:t>
            </a:r>
          </a:p>
          <a:p>
            <a:pPr defTabSz="457200"/>
            <a:r>
              <a:rPr lang="fr-FR" b="1" dirty="0">
                <a:solidFill>
                  <a:schemeClr val="tx1"/>
                </a:solidFill>
              </a:rPr>
              <a:t>DAS</a:t>
            </a:r>
            <a:r>
              <a:rPr lang="fr-FR" dirty="0">
                <a:solidFill>
                  <a:schemeClr val="tx1"/>
                </a:solidFill>
              </a:rPr>
              <a:t> : </a:t>
            </a:r>
            <a:r>
              <a:rPr lang="fr-FR" dirty="0">
                <a:solidFill>
                  <a:schemeClr val="tx1"/>
                </a:solidFill>
                <a:latin typeface="Helvetica Light" panose="020B0403020202020204" pitchFamily="34" charset="0"/>
              </a:rPr>
              <a:t> Déchets d‘Activité de Soins</a:t>
            </a:r>
            <a:endParaRPr lang="fr-FR" dirty="0">
              <a:solidFill>
                <a:schemeClr val="tx1"/>
              </a:solidFill>
            </a:endParaRPr>
          </a:p>
          <a:p>
            <a:pPr defTabSz="457200"/>
            <a:r>
              <a:rPr lang="fr-FR" b="1" dirty="0">
                <a:solidFill>
                  <a:schemeClr val="tx1"/>
                </a:solidFill>
              </a:rPr>
              <a:t>DASRI</a:t>
            </a:r>
            <a:r>
              <a:rPr lang="fr-FR" dirty="0">
                <a:solidFill>
                  <a:schemeClr val="tx1"/>
                </a:solidFill>
              </a:rPr>
              <a:t> : </a:t>
            </a:r>
            <a:r>
              <a:rPr lang="fr-FR" dirty="0">
                <a:solidFill>
                  <a:schemeClr val="tx1"/>
                </a:solidFill>
                <a:latin typeface="Helvetica Light" panose="020B0403020202020204" pitchFamily="34" charset="0"/>
              </a:rPr>
              <a:t> Déchets d‘Activité de Soins à Risque Infectieux</a:t>
            </a:r>
            <a:endParaRPr lang="fr-FR" dirty="0">
              <a:solidFill>
                <a:schemeClr val="tx1"/>
              </a:solidFill>
            </a:endParaRPr>
          </a:p>
        </p:txBody>
      </p:sp>
      <p:sp>
        <p:nvSpPr>
          <p:cNvPr id="8" name="Rectangle 7"/>
          <p:cNvSpPr/>
          <p:nvPr/>
        </p:nvSpPr>
        <p:spPr>
          <a:xfrm>
            <a:off x="6304547" y="9593590"/>
            <a:ext cx="553453" cy="312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fr-FR" sz="1050" dirty="0" smtClean="0"/>
              <a:t>2/2</a:t>
            </a:r>
            <a:endParaRPr lang="fr-FR" sz="1050" dirty="0"/>
          </a:p>
        </p:txBody>
      </p:sp>
      <p:sp>
        <p:nvSpPr>
          <p:cNvPr id="2" name="ZoneTexte 1"/>
          <p:cNvSpPr txBox="1"/>
          <p:nvPr/>
        </p:nvSpPr>
        <p:spPr>
          <a:xfrm>
            <a:off x="383485" y="6210120"/>
            <a:ext cx="6127780" cy="430887"/>
          </a:xfrm>
          <a:prstGeom prst="rect">
            <a:avLst/>
          </a:prstGeom>
          <a:noFill/>
        </p:spPr>
        <p:txBody>
          <a:bodyPr wrap="square" rtlCol="0">
            <a:spAutoFit/>
          </a:bodyPr>
          <a:lstStyle/>
          <a:p>
            <a:pPr marL="171450" indent="-171450">
              <a:buFontTx/>
              <a:buChar char="-"/>
            </a:pPr>
            <a:r>
              <a:rPr lang="fr-FR" sz="1100" dirty="0" smtClean="0"/>
              <a:t>Il n’est pas nécessaire de déclarer les activités de TROD auprès des ARS ou du Conseil National de l’Ordre des Pharmaciens.</a:t>
            </a:r>
          </a:p>
        </p:txBody>
      </p:sp>
    </p:spTree>
    <p:extLst>
      <p:ext uri="{BB962C8B-B14F-4D97-AF65-F5344CB8AC3E}">
        <p14:creationId xmlns:p14="http://schemas.microsoft.com/office/powerpoint/2010/main" val="86267124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CNOP (alter)">
      <a:dk1>
        <a:sysClr val="windowText" lastClr="000000"/>
      </a:dk1>
      <a:lt1>
        <a:sysClr val="window" lastClr="FFFFFF"/>
      </a:lt1>
      <a:dk2>
        <a:srgbClr val="292929"/>
      </a:dk2>
      <a:lt2>
        <a:srgbClr val="E3DED1"/>
      </a:lt2>
      <a:accent1>
        <a:srgbClr val="3CADF2"/>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1367</TotalTime>
  <Words>702</Words>
  <Application>Microsoft Office PowerPoint</Application>
  <PresentationFormat>Format A4 (210 x 297 mm)</PresentationFormat>
  <Paragraphs>41</Paragraphs>
  <Slides>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vt:i4>
      </vt:variant>
    </vt:vector>
  </HeadingPairs>
  <TitlesOfParts>
    <vt:vector size="9" baseType="lpstr">
      <vt:lpstr>Arial</vt:lpstr>
      <vt:lpstr>Calibri</vt:lpstr>
      <vt:lpstr>Helvetica Light</vt:lpstr>
      <vt:lpstr>Helvetica Neue</vt:lpstr>
      <vt:lpstr>Times New Roman</vt:lpstr>
      <vt:lpstr>Wingdings</vt:lpstr>
      <vt:lpstr>Thème Office</vt:lpstr>
      <vt:lpstr>E15. procédure d’assurance qualité POUR LA REALISATION des tests</vt:lpstr>
      <vt:lpstr>E15. procédure d’assurance qualité POUR LA REALISATION des tests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Cécile LUGAND</cp:lastModifiedBy>
  <cp:revision>167</cp:revision>
  <dcterms:created xsi:type="dcterms:W3CDTF">2019-09-09T06:31:24Z</dcterms:created>
  <dcterms:modified xsi:type="dcterms:W3CDTF">2024-11-13T14:01:46Z</dcterms:modified>
</cp:coreProperties>
</file>