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0"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oise STAINMESSE" initials="HS" lastIdx="2" clrIdx="0">
    <p:extLst>
      <p:ext uri="{19B8F6BF-5375-455C-9EA6-DF929625EA0E}">
        <p15:presenceInfo xmlns:p15="http://schemas.microsoft.com/office/powerpoint/2012/main" userId="Heloise STAINMES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4AB5C4"/>
    <a:srgbClr val="D0E6E2"/>
    <a:srgbClr val="9BBA28"/>
    <a:srgbClr val="34615A"/>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60"/>
  </p:normalViewPr>
  <p:slideViewPr>
    <p:cSldViewPr snapToGrid="0">
      <p:cViewPr varScale="1">
        <p:scale>
          <a:sx n="48" d="100"/>
          <a:sy n="48" d="100"/>
        </p:scale>
        <p:origin x="2276" y="80"/>
      </p:cViewPr>
      <p:guideLst/>
    </p:cSldViewPr>
  </p:slideViewPr>
  <p:notesTextViewPr>
    <p:cViewPr>
      <p:scale>
        <a:sx n="1" d="1"/>
        <a:sy n="1" d="1"/>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166CD9-6B3D-4A74-8539-80C83248586E}" type="datetimeFigureOut">
              <a:rPr lang="fr-FR" smtClean="0"/>
              <a:t>13/11/2024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AC9F79-1056-47EA-BE7C-27A5139AA3DB}" type="slidenum">
              <a:rPr lang="fr-FR" smtClean="0"/>
              <a:t>‹N°›</a:t>
            </a:fld>
            <a:endParaRPr lang="fr-FR"/>
          </a:p>
        </p:txBody>
      </p:sp>
    </p:spTree>
    <p:extLst>
      <p:ext uri="{BB962C8B-B14F-4D97-AF65-F5344CB8AC3E}">
        <p14:creationId xmlns:p14="http://schemas.microsoft.com/office/powerpoint/2010/main" val="3459008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13/11/2024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1</a:t>
            </a:fld>
            <a:endParaRPr lang="fr-FR"/>
          </a:p>
        </p:txBody>
      </p:sp>
    </p:spTree>
    <p:extLst>
      <p:ext uri="{BB962C8B-B14F-4D97-AF65-F5344CB8AC3E}">
        <p14:creationId xmlns:p14="http://schemas.microsoft.com/office/powerpoint/2010/main" val="3469210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2</a:t>
            </a:fld>
            <a:endParaRPr lang="fr-FR"/>
          </a:p>
        </p:txBody>
      </p:sp>
    </p:spTree>
    <p:extLst>
      <p:ext uri="{BB962C8B-B14F-4D97-AF65-F5344CB8AC3E}">
        <p14:creationId xmlns:p14="http://schemas.microsoft.com/office/powerpoint/2010/main" val="1453030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AEECA0C-0460-446F-983B-DE0BF2034607}"/>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EFB7AE87-EEA3-47A3-B6FB-E7A2D93D02DA}"/>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FACB68C7-DD51-4CD1-AB4B-E7A406CCF085}"/>
              </a:ext>
            </a:extLst>
          </p:cNvPr>
          <p:cNvSpPr txBox="1"/>
          <p:nvPr userDrawn="1"/>
        </p:nvSpPr>
        <p:spPr>
          <a:xfrm>
            <a:off x="1755320" y="12344"/>
            <a:ext cx="5102680" cy="1015663"/>
          </a:xfrm>
          <a:prstGeom prst="rect">
            <a:avLst/>
          </a:prstGeom>
          <a:noFill/>
        </p:spPr>
        <p:txBody>
          <a:bodyPr wrap="none" rtlCol="0">
            <a:spAutoFit/>
          </a:bodyPr>
          <a:lstStyle/>
          <a:p>
            <a:pPr algn="r"/>
            <a:r>
              <a:rPr lang="fr-FR" sz="6000" cap="all" dirty="0" smtClean="0">
                <a:solidFill>
                  <a:schemeClr val="bg1"/>
                </a:solidFill>
                <a:latin typeface="Helvetica Neue" panose="020B0604020202020204" pitchFamily="34" charset="0"/>
                <a:ea typeface="Helvetica Neue" panose="020B0604020202020204" pitchFamily="34" charset="0"/>
              </a:rPr>
              <a:t>Procédure</a:t>
            </a:r>
            <a:endParaRPr lang="fr-FR" sz="6000" cap="all" dirty="0">
              <a:solidFill>
                <a:schemeClr val="bg1"/>
              </a:solidFill>
              <a:latin typeface="Helvetica Neue" panose="020B0604020202020204" pitchFamily="34" charset="0"/>
              <a:ea typeface="Helvetica Neue" panose="020B0604020202020204" pitchFamily="34" charset="0"/>
            </a:endParaRPr>
          </a:p>
        </p:txBody>
      </p:sp>
      <p:sp>
        <p:nvSpPr>
          <p:cNvPr id="27" name="Rectangle 26">
            <a:extLst>
              <a:ext uri="{FF2B5EF4-FFF2-40B4-BE49-F238E27FC236}">
                <a16:creationId xmlns:a16="http://schemas.microsoft.com/office/drawing/2014/main" id="{8F486832-06E9-4BE5-A734-2A5E3255F341}"/>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Titre 1">
            <a:extLst>
              <a:ext uri="{FF2B5EF4-FFF2-40B4-BE49-F238E27FC236}">
                <a16:creationId xmlns:a16="http://schemas.microsoft.com/office/drawing/2014/main" id="{C92B6BBC-16E4-4103-BBEB-8E36EA7CDFEC}"/>
              </a:ext>
            </a:extLst>
          </p:cNvPr>
          <p:cNvSpPr>
            <a:spLocks noGrp="1"/>
          </p:cNvSpPr>
          <p:nvPr userDrawn="1">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29" name="Image 28">
            <a:extLst>
              <a:ext uri="{FF2B5EF4-FFF2-40B4-BE49-F238E27FC236}">
                <a16:creationId xmlns:a16="http://schemas.microsoft.com/office/drawing/2014/main" id="{A0569B05-50B6-4A5B-9110-36060734811B}"/>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pic>
        <p:nvPicPr>
          <p:cNvPr id="14" name="Image 13">
            <a:extLst>
              <a:ext uri="{FF2B5EF4-FFF2-40B4-BE49-F238E27FC236}">
                <a16:creationId xmlns:a16="http://schemas.microsoft.com/office/drawing/2014/main" id="{C7CBAA36-B867-5E43-A8E6-25B30C4904CA}"/>
              </a:ext>
            </a:extLst>
          </p:cNvPr>
          <p:cNvPicPr>
            <a:picLocks noChangeAspect="1"/>
          </p:cNvPicPr>
          <p:nvPr userDrawn="1"/>
        </p:nvPicPr>
        <p:blipFill>
          <a:blip r:embed="rId3"/>
          <a:stretch>
            <a:fillRect/>
          </a:stretch>
        </p:blipFill>
        <p:spPr>
          <a:xfrm>
            <a:off x="324394" y="52812"/>
            <a:ext cx="504281" cy="647721"/>
          </a:xfrm>
          <a:prstGeom prst="rect">
            <a:avLst/>
          </a:prstGeom>
        </p:spPr>
      </p:pic>
      <p:pic>
        <p:nvPicPr>
          <p:cNvPr id="16" name="Image 15">
            <a:extLst>
              <a:ext uri="{FF2B5EF4-FFF2-40B4-BE49-F238E27FC236}">
                <a16:creationId xmlns:a16="http://schemas.microsoft.com/office/drawing/2014/main" id="{7D0632BE-005E-5849-B423-E9B0CFE1A2A4}"/>
              </a:ext>
            </a:extLst>
          </p:cNvPr>
          <p:cNvPicPr>
            <a:picLocks noChangeAspect="1"/>
          </p:cNvPicPr>
          <p:nvPr userDrawn="1"/>
        </p:nvPicPr>
        <p:blipFill>
          <a:blip r:embed="rId3"/>
          <a:stretch>
            <a:fillRect/>
          </a:stretch>
        </p:blipFill>
        <p:spPr>
          <a:xfrm>
            <a:off x="324394" y="52812"/>
            <a:ext cx="504281" cy="647721"/>
          </a:xfrm>
          <a:prstGeom prst="rect">
            <a:avLst/>
          </a:prstGeom>
        </p:spPr>
      </p:pic>
      <p:sp>
        <p:nvSpPr>
          <p:cNvPr id="17" name="Flèche : pentagone 15">
            <a:extLst>
              <a:ext uri="{FF2B5EF4-FFF2-40B4-BE49-F238E27FC236}">
                <a16:creationId xmlns:a16="http://schemas.microsoft.com/office/drawing/2014/main" id="{C0B8B1C1-359A-3F4C-AFDE-4AC9E0083971}"/>
              </a:ext>
            </a:extLst>
          </p:cNvPr>
          <p:cNvSpPr/>
          <p:nvPr userDrawn="1"/>
        </p:nvSpPr>
        <p:spPr>
          <a:xfrm>
            <a:off x="0" y="9112514"/>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99E168C9-105A-6941-8884-304DFA40ED96}"/>
              </a:ext>
            </a:extLst>
          </p:cNvPr>
          <p:cNvSpPr/>
          <p:nvPr userDrawn="1"/>
        </p:nvSpPr>
        <p:spPr>
          <a:xfrm>
            <a:off x="732118" y="9375248"/>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19" name="Rectangle 18">
            <a:extLst>
              <a:ext uri="{FF2B5EF4-FFF2-40B4-BE49-F238E27FC236}">
                <a16:creationId xmlns:a16="http://schemas.microsoft.com/office/drawing/2014/main" id="{59EE4A39-B600-0A40-B250-FAEBF00E3456}"/>
              </a:ext>
            </a:extLst>
          </p:cNvPr>
          <p:cNvSpPr/>
          <p:nvPr userDrawn="1"/>
        </p:nvSpPr>
        <p:spPr>
          <a:xfrm>
            <a:off x="732118" y="9543435"/>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6.0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Novembre 2024</a:t>
            </a:r>
            <a:endParaRPr lang="fr-FR" sz="900" dirty="0">
              <a:solidFill>
                <a:schemeClr val="bg1"/>
              </a:solidFill>
            </a:endParaRPr>
          </a:p>
        </p:txBody>
      </p:sp>
      <p:pic>
        <p:nvPicPr>
          <p:cNvPr id="20" name="Image 19" descr="Une image contenant dessin, horloge&#10;&#10;Description générée automatiquement">
            <a:extLst>
              <a:ext uri="{FF2B5EF4-FFF2-40B4-BE49-F238E27FC236}">
                <a16:creationId xmlns:a16="http://schemas.microsoft.com/office/drawing/2014/main" id="{9D67643B-3019-BE45-8C71-3C8483E45114}"/>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41087"/>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5" name="ZoneTexte 24">
            <a:extLst>
              <a:ext uri="{FF2B5EF4-FFF2-40B4-BE49-F238E27FC236}">
                <a16:creationId xmlns:a16="http://schemas.microsoft.com/office/drawing/2014/main" id="{BBB8D533-1234-482D-A0C0-D70C5021E9A3}"/>
              </a:ext>
            </a:extLst>
          </p:cNvPr>
          <p:cNvSpPr txBox="1"/>
          <p:nvPr userDrawn="1"/>
        </p:nvSpPr>
        <p:spPr>
          <a:xfrm>
            <a:off x="206734" y="1322567"/>
            <a:ext cx="4140877" cy="523220"/>
          </a:xfrm>
          <a:prstGeom prst="rect">
            <a:avLst/>
          </a:prstGeom>
          <a:noFill/>
        </p:spPr>
        <p:txBody>
          <a:bodyPr wrap="none" rtlCol="0">
            <a:spAutoFit/>
          </a:bodyPr>
          <a:lstStyle/>
          <a:p>
            <a:r>
              <a:rPr lang="fr-FR" sz="2800" dirty="0">
                <a:solidFill>
                  <a:srgbClr val="34615A"/>
                </a:solidFill>
                <a:latin typeface="Helvetica Neue" panose="020B0604020202020204" pitchFamily="34" charset="0"/>
                <a:ea typeface="Helvetica Neue" panose="020B0604020202020204" pitchFamily="34" charset="0"/>
              </a:rPr>
              <a:t>La check-list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206734" y="180204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24149" y="1850336"/>
            <a:ext cx="6391336" cy="600164"/>
          </a:xfrm>
          <a:prstGeom prst="rect">
            <a:avLst/>
          </a:prstGeom>
          <a:noFill/>
        </p:spPr>
        <p:txBody>
          <a:bodyPr wrap="square" rtlCol="0">
            <a:spAutoFit/>
          </a:bodyPr>
          <a:lstStyle/>
          <a:p>
            <a:r>
              <a:rPr lang="fr-FR" sz="1100" dirty="0">
                <a:solidFill>
                  <a:schemeClr val="tx1">
                    <a:lumMod val="85000"/>
                    <a:lumOff val="15000"/>
                  </a:schemeClr>
                </a:solidFill>
              </a:rPr>
              <a:t>Une check-list est un document permettant de repérer les étapes nécessaires d’une activité ou d’un ensemble d’activité tout en s’assurant de la bonne réalisation de celles-ci. La check-list est un outil facilement utilisable rempli par les collaborateurs de l’officine au cours de leur activité.</a:t>
            </a:r>
          </a:p>
        </p:txBody>
      </p:sp>
      <p:sp>
        <p:nvSpPr>
          <p:cNvPr id="40" name="ZoneTexte 39">
            <a:extLst>
              <a:ext uri="{FF2B5EF4-FFF2-40B4-BE49-F238E27FC236}">
                <a16:creationId xmlns:a16="http://schemas.microsoft.com/office/drawing/2014/main" id="{145455DC-1F31-4526-917F-E34384701CE7}"/>
              </a:ext>
            </a:extLst>
          </p:cNvPr>
          <p:cNvSpPr txBox="1"/>
          <p:nvPr userDrawn="1"/>
        </p:nvSpPr>
        <p:spPr>
          <a:xfrm>
            <a:off x="197551" y="2594374"/>
            <a:ext cx="5827173" cy="523220"/>
          </a:xfrm>
          <a:prstGeom prst="rect">
            <a:avLst/>
          </a:prstGeom>
          <a:noFill/>
        </p:spPr>
        <p:txBody>
          <a:bodyPr wrap="none" rtlCol="0">
            <a:spAutoFit/>
          </a:bodyPr>
          <a:lstStyle/>
          <a:p>
            <a:r>
              <a:rPr lang="fr-FR" sz="2800" dirty="0">
                <a:solidFill>
                  <a:srgbClr val="34615A"/>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97551" y="3073853"/>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224149" y="3155852"/>
            <a:ext cx="6391336" cy="2987164"/>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30" name="Rectangle 29">
            <a:extLst>
              <a:ext uri="{FF2B5EF4-FFF2-40B4-BE49-F238E27FC236}">
                <a16:creationId xmlns:a16="http://schemas.microsoft.com/office/drawing/2014/main" id="{E042369B-C833-426D-9EA2-5DC8A0EB1DD0}"/>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a:extLst>
              <a:ext uri="{FF2B5EF4-FFF2-40B4-BE49-F238E27FC236}">
                <a16:creationId xmlns:a16="http://schemas.microsoft.com/office/drawing/2014/main" id="{662971C9-5699-47FF-B052-08FDD214526B}"/>
              </a:ext>
            </a:extLst>
          </p:cNvPr>
          <p:cNvSpPr txBox="1"/>
          <p:nvPr userDrawn="1"/>
        </p:nvSpPr>
        <p:spPr>
          <a:xfrm>
            <a:off x="1755320" y="12344"/>
            <a:ext cx="5102680" cy="1015663"/>
          </a:xfrm>
          <a:prstGeom prst="rect">
            <a:avLst/>
          </a:prstGeom>
          <a:noFill/>
        </p:spPr>
        <p:txBody>
          <a:bodyPr wrap="none" rtlCol="0">
            <a:spAutoFit/>
          </a:bodyPr>
          <a:lstStyle/>
          <a:p>
            <a:pPr algn="r"/>
            <a:r>
              <a:rPr lang="fr-FR" sz="6000" cap="all" dirty="0" smtClean="0">
                <a:solidFill>
                  <a:schemeClr val="bg1"/>
                </a:solidFill>
                <a:latin typeface="Helvetica Neue" panose="020B0604020202020204" pitchFamily="34" charset="0"/>
                <a:ea typeface="Helvetica Neue" panose="020B0604020202020204" pitchFamily="34" charset="0"/>
              </a:rPr>
              <a:t>Procédure</a:t>
            </a:r>
            <a:endParaRPr lang="fr-FR" sz="6000" cap="all" dirty="0">
              <a:solidFill>
                <a:schemeClr val="bg1"/>
              </a:solidFill>
              <a:latin typeface="Helvetica Neue" panose="020B0604020202020204" pitchFamily="34" charset="0"/>
              <a:ea typeface="Helvetica Neue" panose="020B0604020202020204" pitchFamily="34" charset="0"/>
            </a:endParaRPr>
          </a:p>
        </p:txBody>
      </p:sp>
      <p:sp>
        <p:nvSpPr>
          <p:cNvPr id="35" name="Rectangle 34">
            <a:extLst>
              <a:ext uri="{FF2B5EF4-FFF2-40B4-BE49-F238E27FC236}">
                <a16:creationId xmlns:a16="http://schemas.microsoft.com/office/drawing/2014/main" id="{14E455FA-46BE-454D-817C-22BB906C0304}"/>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Titre 1">
            <a:extLst>
              <a:ext uri="{FF2B5EF4-FFF2-40B4-BE49-F238E27FC236}">
                <a16:creationId xmlns:a16="http://schemas.microsoft.com/office/drawing/2014/main" id="{841C0AC4-83FB-465E-A714-46FB4BDC7FCF}"/>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38" name="Image 37">
            <a:extLst>
              <a:ext uri="{FF2B5EF4-FFF2-40B4-BE49-F238E27FC236}">
                <a16:creationId xmlns:a16="http://schemas.microsoft.com/office/drawing/2014/main" id="{BB4C388F-3937-4422-A3B4-49491BFE300F}"/>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sp>
        <p:nvSpPr>
          <p:cNvPr id="17" name="Rectangle 16">
            <a:extLst>
              <a:ext uri="{FF2B5EF4-FFF2-40B4-BE49-F238E27FC236}">
                <a16:creationId xmlns:a16="http://schemas.microsoft.com/office/drawing/2014/main" id="{39F6F40B-567C-B74E-B713-96F2C291470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a:extLst>
              <a:ext uri="{FF2B5EF4-FFF2-40B4-BE49-F238E27FC236}">
                <a16:creationId xmlns:a16="http://schemas.microsoft.com/office/drawing/2014/main" id="{2365E10C-05DC-524D-B215-6F148001EC73}"/>
              </a:ext>
            </a:extLst>
          </p:cNvPr>
          <p:cNvPicPr>
            <a:picLocks noChangeAspect="1"/>
          </p:cNvPicPr>
          <p:nvPr userDrawn="1"/>
        </p:nvPicPr>
        <p:blipFill>
          <a:blip r:embed="rId3"/>
          <a:stretch>
            <a:fillRect/>
          </a:stretch>
        </p:blipFill>
        <p:spPr>
          <a:xfrm>
            <a:off x="324394" y="52812"/>
            <a:ext cx="504281" cy="647721"/>
          </a:xfrm>
          <a:prstGeom prst="rect">
            <a:avLst/>
          </a:prstGeom>
        </p:spPr>
      </p:pic>
      <p:pic>
        <p:nvPicPr>
          <p:cNvPr id="21" name="Image 20">
            <a:extLst>
              <a:ext uri="{FF2B5EF4-FFF2-40B4-BE49-F238E27FC236}">
                <a16:creationId xmlns:a16="http://schemas.microsoft.com/office/drawing/2014/main" id="{6AC7B911-1159-3245-856F-0486E9A9F45E}"/>
              </a:ext>
            </a:extLst>
          </p:cNvPr>
          <p:cNvPicPr>
            <a:picLocks noChangeAspect="1"/>
          </p:cNvPicPr>
          <p:nvPr userDrawn="1"/>
        </p:nvPicPr>
        <p:blipFill>
          <a:blip r:embed="rId3"/>
          <a:stretch>
            <a:fillRect/>
          </a:stretch>
        </p:blipFill>
        <p:spPr>
          <a:xfrm>
            <a:off x="324394" y="52812"/>
            <a:ext cx="504281" cy="647721"/>
          </a:xfrm>
          <a:prstGeom prst="rect">
            <a:avLst/>
          </a:prstGeom>
        </p:spPr>
      </p:pic>
      <p:sp>
        <p:nvSpPr>
          <p:cNvPr id="22" name="Flèche : pentagone 15">
            <a:extLst>
              <a:ext uri="{FF2B5EF4-FFF2-40B4-BE49-F238E27FC236}">
                <a16:creationId xmlns:a16="http://schemas.microsoft.com/office/drawing/2014/main" id="{31BA48B4-D348-ED4E-870D-091706585818}"/>
              </a:ext>
            </a:extLst>
          </p:cNvPr>
          <p:cNvSpPr/>
          <p:nvPr userDrawn="1"/>
        </p:nvSpPr>
        <p:spPr>
          <a:xfrm>
            <a:off x="0" y="9112514"/>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B8050940-C22F-BF4E-869B-9FFDD4E63DB6}"/>
              </a:ext>
            </a:extLst>
          </p:cNvPr>
          <p:cNvSpPr/>
          <p:nvPr userDrawn="1"/>
        </p:nvSpPr>
        <p:spPr>
          <a:xfrm>
            <a:off x="732118" y="9375248"/>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4" name="Rectangle 23">
            <a:extLst>
              <a:ext uri="{FF2B5EF4-FFF2-40B4-BE49-F238E27FC236}">
                <a16:creationId xmlns:a16="http://schemas.microsoft.com/office/drawing/2014/main" id="{8AD4B91B-3F99-7A4D-9DE8-665CD709117B}"/>
              </a:ext>
            </a:extLst>
          </p:cNvPr>
          <p:cNvSpPr/>
          <p:nvPr userDrawn="1"/>
        </p:nvSpPr>
        <p:spPr>
          <a:xfrm>
            <a:off x="732118" y="9543435"/>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bg1"/>
                </a:solidFill>
                <a:latin typeface="Helvetica Light" panose="020B0403020202020204" pitchFamily="34" charset="0"/>
              </a:rPr>
              <a:t>Version 6.0 – Novembre 2024</a:t>
            </a:r>
            <a:endParaRPr lang="fr-FR" sz="900" dirty="0">
              <a:solidFill>
                <a:schemeClr val="bg1"/>
              </a:solidFill>
            </a:endParaRPr>
          </a:p>
        </p:txBody>
      </p:sp>
      <p:pic>
        <p:nvPicPr>
          <p:cNvPr id="28" name="Image 27" descr="Une image contenant dessin, horloge&#10;&#10;Description générée automatiquement">
            <a:extLst>
              <a:ext uri="{FF2B5EF4-FFF2-40B4-BE49-F238E27FC236}">
                <a16:creationId xmlns:a16="http://schemas.microsoft.com/office/drawing/2014/main" id="{9808C1FB-9D26-7944-9729-F2114B311C3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41087"/>
            <a:ext cx="364000" cy="487072"/>
          </a:xfrm>
          <a:prstGeom prst="rect">
            <a:avLst/>
          </a:prstGeom>
        </p:spPr>
      </p:pic>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13/11/2024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rdre.pharmacien.fr/mediatheque/fichiers/guide-pratique-de-l-activite-officinale"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legifrance.gouv.fr/jorf/id/JORFTEXT000042521316" TargetMode="External"/><Relationship Id="rId13" Type="http://schemas.openxmlformats.org/officeDocument/2006/relationships/hyperlink" Target="https://www.legifrance.gouv.fr/jorf/id/JORFTEXT000043575801?r=5hGkh3oZYa" TargetMode="External"/><Relationship Id="rId18" Type="http://schemas.openxmlformats.org/officeDocument/2006/relationships/hyperlink" Target="https://www.dastri.fr/wp-content/uploads/2022/08/DASTRI_Fiche-pratique-Pharma-06.pdf" TargetMode="External"/><Relationship Id="rId3" Type="http://schemas.openxmlformats.org/officeDocument/2006/relationships/image" Target="../media/image4.png"/><Relationship Id="rId7" Type="http://schemas.openxmlformats.org/officeDocument/2006/relationships/hyperlink" Target="https://www.legifrance.gouv.fr/jorf/id/JORFTEXT000042521230" TargetMode="External"/><Relationship Id="rId12" Type="http://schemas.openxmlformats.org/officeDocument/2006/relationships/hyperlink" Target="https://www.legifrance.gouv.fr/jorf/id/JORFTEXT000044206491" TargetMode="External"/><Relationship Id="rId17" Type="http://schemas.openxmlformats.org/officeDocument/2006/relationships/hyperlink" Target="https://www.dastri.fr/dasri-pro/" TargetMode="External"/><Relationship Id="rId2" Type="http://schemas.openxmlformats.org/officeDocument/2006/relationships/notesSlide" Target="../notesSlides/notesSlide2.xml"/><Relationship Id="rId16" Type="http://schemas.openxmlformats.org/officeDocument/2006/relationships/hyperlink" Target="http://www.ordre.pharmacien.fr/content/download/527614/2390560/version/1/file/Dossier-de-presse-Strategie-de-deploiement-des-tests-antigeniques-novembre-2020.pdf" TargetMode="External"/><Relationship Id="rId1" Type="http://schemas.openxmlformats.org/officeDocument/2006/relationships/slideLayout" Target="../slideLayouts/slideLayout3.xml"/><Relationship Id="rId6" Type="http://schemas.openxmlformats.org/officeDocument/2006/relationships/hyperlink" Target="https://www.legifrance.gouv.fr/jorf/id/JORFTEXT000042520662" TargetMode="External"/><Relationship Id="rId11" Type="http://schemas.openxmlformats.org/officeDocument/2006/relationships/hyperlink" Target="https://www.hcsp.fr/explore.cgi/avisrapportsdomaine?clefr=940" TargetMode="External"/><Relationship Id="rId5" Type="http://schemas.openxmlformats.org/officeDocument/2006/relationships/hyperlink" Target="https://www.legifrance.gouv.fr/jorf/id/JORFTEXT000032967712" TargetMode="External"/><Relationship Id="rId15" Type="http://schemas.openxmlformats.org/officeDocument/2006/relationships/hyperlink" Target="https://www.legifrance.gouv.fr/jorf/id/JORFTEXT000046114630#:~:text=lutter%20contre%20...-,LOI%20n%C2%B0%202022%2D1089%20du%2030%20juillet%202022%20mettant,la%20covid%2D19%20(1)&amp;text=Recherche%20simple%20dans%20le%20code%20Rechercher%20dans%20le%20texte..." TargetMode="External"/><Relationship Id="rId10" Type="http://schemas.openxmlformats.org/officeDocument/2006/relationships/hyperlink" Target="https://www.legifrance.gouv.fr/codes/id/LEGIARTI000033481358/2017-01-01/" TargetMode="External"/><Relationship Id="rId4" Type="http://schemas.openxmlformats.org/officeDocument/2006/relationships/hyperlink" Target="https://www.demarchequaliteofficine.fr/outils/e15.-attestation-pour-la-gestion-et-la-realisation-des-tests" TargetMode="External"/><Relationship Id="rId9" Type="http://schemas.openxmlformats.org/officeDocument/2006/relationships/hyperlink" Target="https://www.legifrance.gouv.fr/jorf/id/JORFTEXT000043915443" TargetMode="External"/><Relationship Id="rId14" Type="http://schemas.openxmlformats.org/officeDocument/2006/relationships/hyperlink" Target="https://www.legifrance.gouv.fr/jorf/id/JORFTEXT00004420659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 Box 122">
            <a:extLst>
              <a:ext uri="{FF2B5EF4-FFF2-40B4-BE49-F238E27FC236}">
                <a16:creationId xmlns:a16="http://schemas.microsoft.com/office/drawing/2014/main" id="{F638B569-36AA-4ED5-BD7E-B1FD86F1407F}"/>
              </a:ext>
            </a:extLst>
          </p:cNvPr>
          <p:cNvSpPr txBox="1">
            <a:spLocks noChangeArrowheads="1"/>
          </p:cNvSpPr>
          <p:nvPr/>
        </p:nvSpPr>
        <p:spPr bwMode="auto">
          <a:xfrm>
            <a:off x="1129706" y="7978896"/>
            <a:ext cx="5538839" cy="929678"/>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a:solidFill>
                  <a:schemeClr val="tx1">
                    <a:lumMod val="85000"/>
                    <a:lumOff val="15000"/>
                  </a:schemeClr>
                </a:solidFill>
                <a:latin typeface="Helvetica Light" panose="020B0403020202020204" pitchFamily="34" charset="0"/>
              </a:rPr>
              <a:t>8</a:t>
            </a:r>
            <a:r>
              <a:rPr lang="fr-FR" sz="1200" dirty="0" smtClean="0">
                <a:solidFill>
                  <a:schemeClr val="tx1">
                    <a:lumMod val="85000"/>
                    <a:lumOff val="15000"/>
                  </a:schemeClr>
                </a:solidFill>
                <a:latin typeface="Helvetica Light" panose="020B0403020202020204" pitchFamily="34" charset="0"/>
              </a:rPr>
              <a:t>. </a:t>
            </a:r>
            <a:r>
              <a:rPr lang="fr-FR" sz="1200" dirty="0">
                <a:solidFill>
                  <a:schemeClr val="tx1">
                    <a:lumMod val="85000"/>
                    <a:lumOff val="15000"/>
                  </a:schemeClr>
                </a:solidFill>
                <a:latin typeface="Helvetica Light" panose="020B0403020202020204" pitchFamily="34" charset="0"/>
              </a:rPr>
              <a:t>Transmettre les résultats au patient et en conserver un exemplaire</a:t>
            </a:r>
          </a:p>
          <a:p>
            <a:pPr marL="171450" indent="-171450" algn="l">
              <a:buFontTx/>
              <a:buChar char="-"/>
            </a:pPr>
            <a:r>
              <a:rPr lang="fr-FR" b="0" dirty="0">
                <a:solidFill>
                  <a:schemeClr val="tx1">
                    <a:lumMod val="85000"/>
                    <a:lumOff val="15000"/>
                  </a:schemeClr>
                </a:solidFill>
                <a:latin typeface="Helvetica Light" panose="020B0403020202020204" pitchFamily="34" charset="0"/>
              </a:rPr>
              <a:t>Compléter un document permettant de tracer le résultat du test </a:t>
            </a:r>
            <a:r>
              <a:rPr lang="fr-FR" b="0" dirty="0" smtClean="0">
                <a:solidFill>
                  <a:schemeClr val="tx1">
                    <a:lumMod val="85000"/>
                    <a:lumOff val="15000"/>
                  </a:schemeClr>
                </a:solidFill>
                <a:latin typeface="Helvetica Light" panose="020B0403020202020204" pitchFamily="34" charset="0"/>
              </a:rPr>
              <a:t>et </a:t>
            </a:r>
            <a:r>
              <a:rPr lang="fr-FR" b="0" dirty="0">
                <a:solidFill>
                  <a:schemeClr val="tx1">
                    <a:lumMod val="85000"/>
                    <a:lumOff val="15000"/>
                  </a:schemeClr>
                </a:solidFill>
                <a:latin typeface="Helvetica Light" panose="020B0403020202020204" pitchFamily="34" charset="0"/>
              </a:rPr>
              <a:t>le remettre au </a:t>
            </a:r>
            <a:r>
              <a:rPr lang="fr-FR" b="0" dirty="0" smtClean="0">
                <a:solidFill>
                  <a:schemeClr val="tx1">
                    <a:lumMod val="85000"/>
                    <a:lumOff val="15000"/>
                  </a:schemeClr>
                </a:solidFill>
                <a:latin typeface="Helvetica Light" panose="020B0403020202020204" pitchFamily="34" charset="0"/>
              </a:rPr>
              <a:t>patient et compléter « Mon espace Santé »</a:t>
            </a:r>
            <a:endParaRPr lang="fr-FR" b="0" dirty="0">
              <a:solidFill>
                <a:schemeClr val="tx1">
                  <a:lumMod val="85000"/>
                  <a:lumOff val="15000"/>
                </a:schemeClr>
              </a:solidFill>
              <a:latin typeface="Helvetica Light" panose="020B0403020202020204" pitchFamily="34" charset="0"/>
            </a:endParaRPr>
          </a:p>
          <a:p>
            <a:pPr marL="171450" indent="-171450" algn="l">
              <a:buFontTx/>
              <a:buChar char="-"/>
            </a:pPr>
            <a:r>
              <a:rPr lang="fr-FR" b="0" dirty="0">
                <a:solidFill>
                  <a:schemeClr val="tx1">
                    <a:lumMod val="85000"/>
                    <a:lumOff val="15000"/>
                  </a:schemeClr>
                </a:solidFill>
                <a:latin typeface="Helvetica Light" panose="020B0403020202020204" pitchFamily="34" charset="0"/>
              </a:rPr>
              <a:t>Conserver un exemplaire de cette fiche récapitulative</a:t>
            </a:r>
          </a:p>
          <a:p>
            <a:pPr marL="171450" indent="-171450" algn="l">
              <a:buFontTx/>
              <a:buChar char="-"/>
            </a:pPr>
            <a:r>
              <a:rPr lang="fr-FR" b="0" dirty="0">
                <a:solidFill>
                  <a:schemeClr val="tx1">
                    <a:lumMod val="85000"/>
                    <a:lumOff val="15000"/>
                  </a:schemeClr>
                </a:solidFill>
                <a:latin typeface="Helvetica Light" panose="020B0403020202020204" pitchFamily="34" charset="0"/>
              </a:rPr>
              <a:t>Discuter avec lui du résultat et de la démarche à suivre </a:t>
            </a:r>
          </a:p>
        </p:txBody>
      </p:sp>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0" y="848332"/>
            <a:ext cx="6841799" cy="341632"/>
          </a:xfrm>
        </p:spPr>
        <p:txBody>
          <a:bodyPr>
            <a:noAutofit/>
          </a:bodyPr>
          <a:lstStyle/>
          <a:p>
            <a:pPr algn="r"/>
            <a:r>
              <a:rPr lang="fr-FR" dirty="0"/>
              <a:t>P10. REALISATION </a:t>
            </a:r>
            <a:r>
              <a:rPr lang="fr-FR" dirty="0" smtClean="0"/>
              <a:t>Des TROD </a:t>
            </a:r>
            <a:r>
              <a:rPr lang="fr-FR" dirty="0"/>
              <a:t>GRIPPE - COVID </a:t>
            </a:r>
            <a:r>
              <a:rPr lang="fr-FR" dirty="0" smtClean="0"/>
              <a:t>- VRS</a:t>
            </a:r>
            <a:endParaRPr lang="fr-FR" sz="1200" dirty="0"/>
          </a:p>
        </p:txBody>
      </p:sp>
      <p:sp>
        <p:nvSpPr>
          <p:cNvPr id="35"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4557078" y="3008829"/>
            <a:ext cx="2121488" cy="1181206"/>
          </a:xfrm>
          <a:prstGeom prst="roundRect">
            <a:avLst>
              <a:gd name="adj" fmla="val 0"/>
            </a:avLst>
          </a:prstGeom>
          <a:solidFill>
            <a:schemeClr val="accent1">
              <a:lumMod val="20000"/>
              <a:lumOff val="80000"/>
              <a:alpha val="69804"/>
            </a:schemeClr>
          </a:solidFill>
          <a:ln w="9525" algn="ctr">
            <a:noFill/>
            <a:miter lim="800000"/>
            <a:headEnd/>
            <a:tailEnd/>
          </a:ln>
        </p:spPr>
        <p:txBody>
          <a:bodyPr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a:solidFill>
                  <a:schemeClr val="tx1">
                    <a:lumMod val="85000"/>
                    <a:lumOff val="15000"/>
                  </a:schemeClr>
                </a:solidFill>
                <a:latin typeface="Helvetica Light" panose="020B0403020202020204" pitchFamily="34" charset="0"/>
              </a:rPr>
              <a:t>3</a:t>
            </a:r>
            <a:r>
              <a:rPr lang="fr-FR" sz="1200" dirty="0" smtClean="0">
                <a:solidFill>
                  <a:schemeClr val="tx1">
                    <a:lumMod val="85000"/>
                    <a:lumOff val="15000"/>
                  </a:schemeClr>
                </a:solidFill>
                <a:latin typeface="Helvetica Light" panose="020B0403020202020204" pitchFamily="34" charset="0"/>
              </a:rPr>
              <a:t>. Préparation de la personne effectuant le prélèvement</a:t>
            </a:r>
            <a:endParaRPr lang="fr-FR" sz="1200" dirty="0">
              <a:solidFill>
                <a:schemeClr val="tx1">
                  <a:lumMod val="85000"/>
                  <a:lumOff val="15000"/>
                </a:schemeClr>
              </a:solidFill>
              <a:latin typeface="Helvetica Light" panose="020B0403020202020204" pitchFamily="34" charset="0"/>
            </a:endParaRPr>
          </a:p>
          <a:p>
            <a:pPr algn="l"/>
            <a:r>
              <a:rPr lang="fr-FR" sz="1050" b="0" dirty="0">
                <a:solidFill>
                  <a:schemeClr val="tx1">
                    <a:lumMod val="85000"/>
                    <a:lumOff val="15000"/>
                  </a:schemeClr>
                </a:solidFill>
                <a:latin typeface="Helvetica Light" panose="020B0403020202020204" pitchFamily="34" charset="0"/>
              </a:rPr>
              <a:t>Revêtir </a:t>
            </a:r>
            <a:r>
              <a:rPr lang="fr-FR" sz="1050" b="0" dirty="0" smtClean="0">
                <a:solidFill>
                  <a:schemeClr val="tx1">
                    <a:lumMod val="85000"/>
                    <a:lumOff val="15000"/>
                  </a:schemeClr>
                </a:solidFill>
                <a:latin typeface="Helvetica Light" panose="020B0403020202020204" pitchFamily="34" charset="0"/>
              </a:rPr>
              <a:t>les EPI (masques adaptés </a:t>
            </a:r>
            <a:r>
              <a:rPr lang="fr-FR" sz="1050" b="0" dirty="0">
                <a:solidFill>
                  <a:schemeClr val="tx1">
                    <a:lumMod val="85000"/>
                    <a:lumOff val="15000"/>
                  </a:schemeClr>
                </a:solidFill>
                <a:latin typeface="Helvetica Light" panose="020B0403020202020204" pitchFamily="34" charset="0"/>
              </a:rPr>
              <a:t>à l'usage, blouses, gants, charlottes ou </a:t>
            </a:r>
            <a:r>
              <a:rPr lang="fr-FR" sz="1050" b="0" dirty="0" smtClean="0">
                <a:solidFill>
                  <a:schemeClr val="tx1">
                    <a:lumMod val="85000"/>
                    <a:lumOff val="15000"/>
                  </a:schemeClr>
                </a:solidFill>
                <a:latin typeface="Helvetica Light" panose="020B0403020202020204" pitchFamily="34" charset="0"/>
              </a:rPr>
              <a:t>autres couvre-chefs, </a:t>
            </a:r>
            <a:r>
              <a:rPr lang="fr-FR" sz="1050" b="0" dirty="0">
                <a:solidFill>
                  <a:schemeClr val="tx1">
                    <a:lumMod val="85000"/>
                    <a:lumOff val="15000"/>
                  </a:schemeClr>
                </a:solidFill>
                <a:latin typeface="Helvetica Light" panose="020B0403020202020204" pitchFamily="34" charset="0"/>
              </a:rPr>
              <a:t>protections oculaires de type lunettes de protection ou </a:t>
            </a:r>
            <a:r>
              <a:rPr lang="fr-FR" sz="1050" b="0" dirty="0" smtClean="0">
                <a:solidFill>
                  <a:schemeClr val="tx1">
                    <a:lumMod val="85000"/>
                    <a:lumOff val="15000"/>
                  </a:schemeClr>
                </a:solidFill>
                <a:latin typeface="Helvetica Light" panose="020B0403020202020204" pitchFamily="34" charset="0"/>
              </a:rPr>
              <a:t>visières) </a:t>
            </a:r>
            <a:r>
              <a:rPr lang="fr-FR" sz="1050" b="0" dirty="0">
                <a:solidFill>
                  <a:schemeClr val="tx1">
                    <a:lumMod val="85000"/>
                    <a:lumOff val="15000"/>
                  </a:schemeClr>
                </a:solidFill>
                <a:latin typeface="Helvetica Light" panose="020B0403020202020204" pitchFamily="34" charset="0"/>
              </a:rPr>
              <a:t>requis </a:t>
            </a:r>
          </a:p>
        </p:txBody>
      </p:sp>
      <p:sp>
        <p:nvSpPr>
          <p:cNvPr id="37" name="Rectangle 36">
            <a:extLst>
              <a:ext uri="{FF2B5EF4-FFF2-40B4-BE49-F238E27FC236}">
                <a16:creationId xmlns:a16="http://schemas.microsoft.com/office/drawing/2014/main" id="{094688C1-E369-4FB9-89BA-2612387DE2C6}"/>
              </a:ext>
            </a:extLst>
          </p:cNvPr>
          <p:cNvSpPr/>
          <p:nvPr/>
        </p:nvSpPr>
        <p:spPr>
          <a:xfrm rot="16200000">
            <a:off x="-359183" y="3349961"/>
            <a:ext cx="1180478" cy="497588"/>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smtClean="0">
                <a:latin typeface="Helvetica Neue" panose="020B0604020202020204" pitchFamily="34" charset="0"/>
                <a:ea typeface="Helvetica Neue" panose="020B0604020202020204" pitchFamily="34" charset="0"/>
              </a:rPr>
              <a:t>AVANT LE TEST</a:t>
            </a:r>
            <a:endParaRPr lang="fr-FR" sz="1050" dirty="0">
              <a:latin typeface="Helvetica Neue" panose="020B0604020202020204" pitchFamily="34" charset="0"/>
              <a:ea typeface="Helvetica Neue" panose="020B0604020202020204" pitchFamily="34" charset="0"/>
            </a:endParaRPr>
          </a:p>
        </p:txBody>
      </p:sp>
      <p:sp>
        <p:nvSpPr>
          <p:cNvPr id="39" name="Text Box 122">
            <a:extLst>
              <a:ext uri="{FF2B5EF4-FFF2-40B4-BE49-F238E27FC236}">
                <a16:creationId xmlns:a16="http://schemas.microsoft.com/office/drawing/2014/main" id="{621DC956-60DC-4612-A9F0-05F6E844C96E}"/>
              </a:ext>
            </a:extLst>
          </p:cNvPr>
          <p:cNvSpPr txBox="1">
            <a:spLocks noChangeArrowheads="1"/>
          </p:cNvSpPr>
          <p:nvPr/>
        </p:nvSpPr>
        <p:spPr bwMode="auto">
          <a:xfrm>
            <a:off x="1103355" y="3008828"/>
            <a:ext cx="3128149" cy="1180165"/>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smtClean="0">
                <a:solidFill>
                  <a:schemeClr val="tx1">
                    <a:lumMod val="85000"/>
                    <a:lumOff val="15000"/>
                  </a:schemeClr>
                </a:solidFill>
                <a:latin typeface="Helvetica Light" panose="020B0403020202020204" pitchFamily="34" charset="0"/>
              </a:rPr>
              <a:t>2. Préparation de l’espace et du matériel</a:t>
            </a:r>
            <a:endParaRPr lang="fr-FR" sz="1200" dirty="0">
              <a:solidFill>
                <a:schemeClr val="tx1">
                  <a:lumMod val="85000"/>
                  <a:lumOff val="15000"/>
                </a:schemeClr>
              </a:solidFill>
              <a:latin typeface="Helvetica Light" panose="020B0403020202020204" pitchFamily="34" charset="0"/>
            </a:endParaRPr>
          </a:p>
          <a:p>
            <a:pPr algn="l"/>
            <a:r>
              <a:rPr lang="fr-FR" sz="1050" b="0" dirty="0" smtClean="0">
                <a:solidFill>
                  <a:schemeClr val="tx1">
                    <a:lumMod val="85000"/>
                    <a:lumOff val="15000"/>
                  </a:schemeClr>
                </a:solidFill>
                <a:latin typeface="Helvetica Light" panose="020B0403020202020204" pitchFamily="34" charset="0"/>
              </a:rPr>
              <a:t>- Nettoyer </a:t>
            </a:r>
            <a:r>
              <a:rPr lang="fr-FR" sz="1050" b="0" dirty="0">
                <a:solidFill>
                  <a:schemeClr val="tx1">
                    <a:lumMod val="85000"/>
                    <a:lumOff val="15000"/>
                  </a:schemeClr>
                </a:solidFill>
                <a:latin typeface="Helvetica Light" panose="020B0403020202020204" pitchFamily="34" charset="0"/>
              </a:rPr>
              <a:t>les surfaces et aérer les </a:t>
            </a:r>
            <a:r>
              <a:rPr lang="fr-FR" sz="1050" b="0" dirty="0" smtClean="0">
                <a:solidFill>
                  <a:schemeClr val="tx1">
                    <a:lumMod val="85000"/>
                    <a:lumOff val="15000"/>
                  </a:schemeClr>
                </a:solidFill>
                <a:latin typeface="Helvetica Light" panose="020B0403020202020204" pitchFamily="34" charset="0"/>
              </a:rPr>
              <a:t>locaux (avec du </a:t>
            </a:r>
            <a:r>
              <a:rPr lang="fr-FR" sz="1050" b="0" dirty="0">
                <a:solidFill>
                  <a:schemeClr val="tx1">
                    <a:lumMod val="85000"/>
                    <a:lumOff val="15000"/>
                  </a:schemeClr>
                </a:solidFill>
                <a:latin typeface="Helvetica Light" panose="020B0403020202020204" pitchFamily="34" charset="0"/>
              </a:rPr>
              <a:t>matériel </a:t>
            </a:r>
            <a:r>
              <a:rPr lang="fr-FR" sz="1050" b="0" dirty="0" smtClean="0">
                <a:solidFill>
                  <a:schemeClr val="tx1">
                    <a:lumMod val="85000"/>
                    <a:lumOff val="15000"/>
                  </a:schemeClr>
                </a:solidFill>
                <a:latin typeface="Helvetica Light" panose="020B0403020202020204" pitchFamily="34" charset="0"/>
              </a:rPr>
              <a:t>et </a:t>
            </a:r>
            <a:r>
              <a:rPr lang="fr-FR" sz="1050" b="0" dirty="0">
                <a:solidFill>
                  <a:schemeClr val="tx1">
                    <a:lumMod val="85000"/>
                    <a:lumOff val="15000"/>
                  </a:schemeClr>
                </a:solidFill>
                <a:latin typeface="Helvetica Light" panose="020B0403020202020204" pitchFamily="34" charset="0"/>
              </a:rPr>
              <a:t>consommables permettant la désinfection des </a:t>
            </a:r>
            <a:r>
              <a:rPr lang="fr-FR" sz="1050" b="0" dirty="0" smtClean="0">
                <a:solidFill>
                  <a:schemeClr val="tx1">
                    <a:lumMod val="85000"/>
                    <a:lumOff val="15000"/>
                  </a:schemeClr>
                </a:solidFill>
                <a:latin typeface="Helvetica Light" panose="020B0403020202020204" pitchFamily="34" charset="0"/>
              </a:rPr>
              <a:t>surfaces)</a:t>
            </a:r>
            <a:endParaRPr lang="fr-FR" sz="1050" b="0" dirty="0">
              <a:solidFill>
                <a:schemeClr val="tx1">
                  <a:lumMod val="85000"/>
                  <a:lumOff val="15000"/>
                </a:schemeClr>
              </a:solidFill>
              <a:latin typeface="Helvetica Light" panose="020B0403020202020204" pitchFamily="34" charset="0"/>
            </a:endParaRPr>
          </a:p>
          <a:p>
            <a:pPr algn="l"/>
            <a:r>
              <a:rPr lang="fr-FR" sz="1050" b="0" dirty="0" smtClean="0">
                <a:solidFill>
                  <a:schemeClr val="tx1">
                    <a:lumMod val="85000"/>
                    <a:lumOff val="15000"/>
                  </a:schemeClr>
                </a:solidFill>
                <a:latin typeface="Helvetica Light" panose="020B0403020202020204" pitchFamily="34" charset="0"/>
              </a:rPr>
              <a:t>- </a:t>
            </a:r>
            <a:r>
              <a:rPr lang="fr-FR" sz="1050" b="0" dirty="0">
                <a:solidFill>
                  <a:schemeClr val="tx1">
                    <a:lumMod val="85000"/>
                    <a:lumOff val="15000"/>
                  </a:schemeClr>
                </a:solidFill>
                <a:latin typeface="Helvetica Light" panose="020B0403020202020204" pitchFamily="34" charset="0"/>
              </a:rPr>
              <a:t>Préparer le matériel nécessaire au test (écouvillon, réactif </a:t>
            </a:r>
            <a:r>
              <a:rPr lang="fr-FR" sz="1050" b="0" dirty="0" smtClean="0">
                <a:solidFill>
                  <a:schemeClr val="tx1">
                    <a:lumMod val="85000"/>
                    <a:lumOff val="15000"/>
                  </a:schemeClr>
                </a:solidFill>
                <a:latin typeface="Helvetica Light" panose="020B0403020202020204" pitchFamily="34" charset="0"/>
              </a:rPr>
              <a:t>…) répondant aux normes CE</a:t>
            </a:r>
          </a:p>
          <a:p>
            <a:pPr algn="l"/>
            <a:r>
              <a:rPr lang="fr-FR" sz="1050" b="0" dirty="0">
                <a:solidFill>
                  <a:schemeClr val="tx1">
                    <a:lumMod val="85000"/>
                    <a:lumOff val="15000"/>
                  </a:schemeClr>
                </a:solidFill>
                <a:latin typeface="Helvetica Light" panose="020B0403020202020204" pitchFamily="34" charset="0"/>
              </a:rPr>
              <a:t>- Préparer le document permettant la </a:t>
            </a:r>
            <a:r>
              <a:rPr lang="fr-FR" sz="1050" b="0" dirty="0" smtClean="0">
                <a:solidFill>
                  <a:schemeClr val="tx1">
                    <a:lumMod val="85000"/>
                    <a:lumOff val="15000"/>
                  </a:schemeClr>
                </a:solidFill>
                <a:latin typeface="Helvetica Light" panose="020B0403020202020204" pitchFamily="34" charset="0"/>
              </a:rPr>
              <a:t>traçabilité et la communication </a:t>
            </a:r>
            <a:r>
              <a:rPr lang="fr-FR" sz="1050" b="0" dirty="0">
                <a:solidFill>
                  <a:schemeClr val="tx1">
                    <a:lumMod val="85000"/>
                    <a:lumOff val="15000"/>
                  </a:schemeClr>
                </a:solidFill>
                <a:latin typeface="Helvetica Light" panose="020B0403020202020204" pitchFamily="34" charset="0"/>
              </a:rPr>
              <a:t>des résultats du patient</a:t>
            </a:r>
          </a:p>
        </p:txBody>
      </p:sp>
      <p:sp>
        <p:nvSpPr>
          <p:cNvPr id="112" name="Rectangle 111">
            <a:extLst>
              <a:ext uri="{FF2B5EF4-FFF2-40B4-BE49-F238E27FC236}">
                <a16:creationId xmlns:a16="http://schemas.microsoft.com/office/drawing/2014/main" id="{094688C1-E369-4FB9-89BA-2612387DE2C6}"/>
              </a:ext>
            </a:extLst>
          </p:cNvPr>
          <p:cNvSpPr/>
          <p:nvPr/>
        </p:nvSpPr>
        <p:spPr>
          <a:xfrm rot="16200000">
            <a:off x="-1344040" y="5804026"/>
            <a:ext cx="3189248" cy="497590"/>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smtClean="0">
                <a:latin typeface="Helvetica Neue" panose="020B0604020202020204" pitchFamily="34" charset="0"/>
                <a:ea typeface="Helvetica Neue" panose="020B0604020202020204" pitchFamily="34" charset="0"/>
              </a:rPr>
              <a:t>POUR LE TEST</a:t>
            </a:r>
            <a:endParaRPr lang="fr-FR" sz="1050" dirty="0">
              <a:latin typeface="Helvetica Neue" panose="020B0604020202020204" pitchFamily="34" charset="0"/>
              <a:ea typeface="Helvetica Neue" panose="020B0604020202020204" pitchFamily="34" charset="0"/>
            </a:endParaRPr>
          </a:p>
        </p:txBody>
      </p:sp>
      <p:sp>
        <p:nvSpPr>
          <p:cNvPr id="115"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1726544" y="5741367"/>
            <a:ext cx="4336360" cy="576106"/>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smtClean="0">
                <a:solidFill>
                  <a:schemeClr val="tx1">
                    <a:lumMod val="85000"/>
                    <a:lumOff val="15000"/>
                  </a:schemeClr>
                </a:solidFill>
                <a:latin typeface="Helvetica Light" panose="020B0403020202020204" pitchFamily="34" charset="0"/>
              </a:rPr>
              <a:t>5. Réalisation du test</a:t>
            </a:r>
            <a:endParaRPr lang="fr-FR" sz="1200" b="0" dirty="0">
              <a:solidFill>
                <a:schemeClr val="tx1">
                  <a:lumMod val="85000"/>
                  <a:lumOff val="15000"/>
                </a:schemeClr>
              </a:solidFill>
              <a:latin typeface="Helvetica Light" panose="020B0403020202020204" pitchFamily="34" charset="0"/>
            </a:endParaRPr>
          </a:p>
          <a:p>
            <a:pPr marL="171450" indent="-171450" algn="l">
              <a:buFontTx/>
              <a:buChar char="-"/>
            </a:pPr>
            <a:r>
              <a:rPr lang="fr-FR" sz="1050" b="0" dirty="0" smtClean="0">
                <a:solidFill>
                  <a:schemeClr val="tx1">
                    <a:lumMod val="85000"/>
                    <a:lumOff val="15000"/>
                  </a:schemeClr>
                </a:solidFill>
                <a:latin typeface="Helvetica Light" panose="020B0403020202020204" pitchFamily="34" charset="0"/>
              </a:rPr>
              <a:t>Faire </a:t>
            </a:r>
            <a:r>
              <a:rPr lang="fr-FR" sz="1050" b="0" dirty="0">
                <a:solidFill>
                  <a:schemeClr val="tx1">
                    <a:lumMod val="85000"/>
                    <a:lumOff val="15000"/>
                  </a:schemeClr>
                </a:solidFill>
                <a:latin typeface="Helvetica Light" panose="020B0403020202020204" pitchFamily="34" charset="0"/>
              </a:rPr>
              <a:t>asseoir la personne et procéder au </a:t>
            </a:r>
            <a:r>
              <a:rPr lang="fr-FR" sz="1050" b="0" dirty="0" smtClean="0">
                <a:solidFill>
                  <a:schemeClr val="tx1">
                    <a:lumMod val="85000"/>
                    <a:lumOff val="15000"/>
                  </a:schemeClr>
                </a:solidFill>
                <a:latin typeface="Helvetica Light" panose="020B0403020202020204" pitchFamily="34" charset="0"/>
              </a:rPr>
              <a:t>prélèvement</a:t>
            </a:r>
          </a:p>
          <a:p>
            <a:pPr marL="171450" indent="-171450" algn="l">
              <a:buFontTx/>
              <a:buChar char="-"/>
            </a:pPr>
            <a:r>
              <a:rPr lang="fr-FR" sz="1050" b="0" dirty="0" smtClean="0">
                <a:solidFill>
                  <a:schemeClr val="tx1">
                    <a:lumMod val="85000"/>
                    <a:lumOff val="15000"/>
                  </a:schemeClr>
                </a:solidFill>
                <a:latin typeface="Helvetica Light" panose="020B0403020202020204" pitchFamily="34" charset="0"/>
              </a:rPr>
              <a:t>Procéder </a:t>
            </a:r>
            <a:r>
              <a:rPr lang="fr-FR" sz="1050" b="0" dirty="0">
                <a:solidFill>
                  <a:schemeClr val="tx1">
                    <a:lumMod val="85000"/>
                    <a:lumOff val="15000"/>
                  </a:schemeClr>
                </a:solidFill>
                <a:latin typeface="Helvetica Light" panose="020B0403020202020204" pitchFamily="34" charset="0"/>
              </a:rPr>
              <a:t>à l’analyse du prélèvement (modalités selon les recommandations du fabricant)</a:t>
            </a:r>
          </a:p>
        </p:txBody>
      </p:sp>
      <p:sp>
        <p:nvSpPr>
          <p:cNvPr id="116"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3032760" y="6541216"/>
            <a:ext cx="3635785" cy="1187391"/>
          </a:xfrm>
          <a:prstGeom prst="roundRect">
            <a:avLst>
              <a:gd name="adj" fmla="val 0"/>
            </a:avLst>
          </a:prstGeom>
          <a:solidFill>
            <a:schemeClr val="accent2">
              <a:lumMod val="40000"/>
              <a:lumOff val="60000"/>
              <a:alpha val="69804"/>
            </a:schemeClr>
          </a:solidFill>
          <a:ln w="28575" algn="ctr">
            <a:noFill/>
            <a:miter lim="800000"/>
            <a:headEnd/>
            <a:tailEnd/>
          </a:ln>
        </p:spPr>
        <p:txBody>
          <a:bodyPr anchor="t"/>
          <a:lstStyle>
            <a:defPPr>
              <a:defRPr lang="en-US"/>
            </a:defPPr>
            <a:lvl1pPr algn="ctr">
              <a:defRPr sz="1050" b="0">
                <a:solidFill>
                  <a:schemeClr val="tx1">
                    <a:lumMod val="85000"/>
                    <a:lumOff val="15000"/>
                  </a:schemeClr>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sz="1200" b="1" dirty="0">
                <a:solidFill>
                  <a:schemeClr val="tx1"/>
                </a:solidFill>
              </a:rPr>
              <a:t>7. Gestion des </a:t>
            </a:r>
            <a:r>
              <a:rPr lang="fr-FR" sz="1200" b="1" dirty="0" smtClean="0">
                <a:solidFill>
                  <a:schemeClr val="tx1"/>
                </a:solidFill>
              </a:rPr>
              <a:t>déchets</a:t>
            </a:r>
            <a:endParaRPr lang="fr-FR" sz="1200" b="1" dirty="0">
              <a:solidFill>
                <a:schemeClr val="tx1"/>
              </a:solidFill>
            </a:endParaRPr>
          </a:p>
          <a:p>
            <a:pPr marL="171450" indent="-171450" algn="l">
              <a:buFontTx/>
              <a:buChar char="-"/>
            </a:pPr>
            <a:r>
              <a:rPr lang="fr-FR" dirty="0" smtClean="0">
                <a:solidFill>
                  <a:schemeClr val="tx1"/>
                </a:solidFill>
              </a:rPr>
              <a:t>DASRI PRO : </a:t>
            </a:r>
            <a:r>
              <a:rPr lang="fr-FR" dirty="0"/>
              <a:t>les pharmaciens doivent mettre en place leur propre circuit d’élimination des déchets produits dans le cadre de leur activité </a:t>
            </a:r>
            <a:r>
              <a:rPr lang="fr-FR" dirty="0" smtClean="0">
                <a:solidFill>
                  <a:schemeClr val="tx1"/>
                </a:solidFill>
              </a:rPr>
              <a:t>professionnelle </a:t>
            </a:r>
            <a:r>
              <a:rPr lang="fr-FR" dirty="0">
                <a:solidFill>
                  <a:schemeClr val="tx1"/>
                </a:solidFill>
              </a:rPr>
              <a:t>(cf « </a:t>
            </a:r>
            <a:r>
              <a:rPr lang="fr-FR" u="sng" dirty="0">
                <a:solidFill>
                  <a:schemeClr val="tx1"/>
                </a:solidFill>
                <a:hlinkClick r:id="rId3"/>
              </a:rPr>
              <a:t>Guide pratique de l’activité officinale</a:t>
            </a:r>
            <a:r>
              <a:rPr lang="fr-FR" dirty="0">
                <a:solidFill>
                  <a:schemeClr val="tx1"/>
                </a:solidFill>
              </a:rPr>
              <a:t> </a:t>
            </a:r>
            <a:r>
              <a:rPr lang="fr-FR" dirty="0" smtClean="0">
                <a:solidFill>
                  <a:schemeClr val="tx1"/>
                </a:solidFill>
              </a:rPr>
              <a:t>»)</a:t>
            </a:r>
          </a:p>
          <a:p>
            <a:pPr marL="171450" indent="-171450" algn="l">
              <a:buFontTx/>
              <a:buChar char="-"/>
            </a:pPr>
            <a:r>
              <a:rPr lang="fr-FR" dirty="0" smtClean="0">
                <a:solidFill>
                  <a:schemeClr val="tx1"/>
                </a:solidFill>
              </a:rPr>
              <a:t>EPI</a:t>
            </a:r>
            <a:r>
              <a:rPr lang="fr-FR" dirty="0">
                <a:solidFill>
                  <a:schemeClr val="tx1"/>
                </a:solidFill>
              </a:rPr>
              <a:t> : élimination via la filière des ordures </a:t>
            </a:r>
            <a:r>
              <a:rPr lang="fr-FR" dirty="0" smtClean="0">
                <a:solidFill>
                  <a:schemeClr val="tx1"/>
                </a:solidFill>
              </a:rPr>
              <a:t>ménagères </a:t>
            </a:r>
            <a:r>
              <a:rPr lang="fr-FR" dirty="0">
                <a:solidFill>
                  <a:schemeClr val="tx1"/>
                </a:solidFill>
              </a:rPr>
              <a:t>selon un protocole de double emballage préconisé</a:t>
            </a:r>
          </a:p>
        </p:txBody>
      </p:sp>
      <p:sp>
        <p:nvSpPr>
          <p:cNvPr id="120" name="Rectangle 119">
            <a:extLst>
              <a:ext uri="{FF2B5EF4-FFF2-40B4-BE49-F238E27FC236}">
                <a16:creationId xmlns:a16="http://schemas.microsoft.com/office/drawing/2014/main" id="{094688C1-E369-4FB9-89BA-2612387DE2C6}"/>
              </a:ext>
            </a:extLst>
          </p:cNvPr>
          <p:cNvSpPr/>
          <p:nvPr/>
        </p:nvSpPr>
        <p:spPr>
          <a:xfrm rot="16200000">
            <a:off x="-265039" y="8220736"/>
            <a:ext cx="1003695" cy="520016"/>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smtClean="0">
                <a:latin typeface="Helvetica Neue" panose="020B0604020202020204" pitchFamily="34" charset="0"/>
                <a:ea typeface="Helvetica Neue" panose="020B0604020202020204" pitchFamily="34" charset="0"/>
              </a:rPr>
              <a:t>APRES LE TEST</a:t>
            </a:r>
            <a:endParaRPr lang="fr-FR" sz="1050" dirty="0">
              <a:latin typeface="Helvetica Neue" panose="020B0604020202020204" pitchFamily="34" charset="0"/>
              <a:ea typeface="Helvetica Neue" panose="020B0604020202020204" pitchFamily="34" charset="0"/>
            </a:endParaRPr>
          </a:p>
        </p:txBody>
      </p:sp>
      <p:sp>
        <p:nvSpPr>
          <p:cNvPr id="122" name="Rectangle 121">
            <a:extLst>
              <a:ext uri="{FF2B5EF4-FFF2-40B4-BE49-F238E27FC236}">
                <a16:creationId xmlns:a16="http://schemas.microsoft.com/office/drawing/2014/main" id="{094688C1-E369-4FB9-89BA-2612387DE2C6}"/>
              </a:ext>
            </a:extLst>
          </p:cNvPr>
          <p:cNvSpPr/>
          <p:nvPr/>
        </p:nvSpPr>
        <p:spPr>
          <a:xfrm rot="16200000">
            <a:off x="-411650" y="1779884"/>
            <a:ext cx="1325990" cy="502689"/>
          </a:xfrm>
          <a:prstGeom prst="rect">
            <a:avLst/>
          </a:prstGeom>
          <a:solidFill>
            <a:srgbClr val="EFC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smtClean="0">
                <a:latin typeface="Helvetica Neue" panose="020B0604020202020204" pitchFamily="34" charset="0"/>
                <a:ea typeface="Helvetica Neue" panose="020B0604020202020204" pitchFamily="34" charset="0"/>
              </a:rPr>
              <a:t>MISE EN PLACE DU SERVICE</a:t>
            </a:r>
            <a:endParaRPr lang="fr-FR" sz="1050" dirty="0">
              <a:latin typeface="Helvetica Neue" panose="020B0604020202020204" pitchFamily="34" charset="0"/>
              <a:ea typeface="Helvetica Neue" panose="020B0604020202020204" pitchFamily="34" charset="0"/>
            </a:endParaRPr>
          </a:p>
        </p:txBody>
      </p:sp>
      <p:sp>
        <p:nvSpPr>
          <p:cNvPr id="123" name="Text Box 122">
            <a:extLst>
              <a:ext uri="{FF2B5EF4-FFF2-40B4-BE49-F238E27FC236}">
                <a16:creationId xmlns:a16="http://schemas.microsoft.com/office/drawing/2014/main" id="{621DC956-60DC-4612-A9F0-05F6E844C96E}"/>
              </a:ext>
            </a:extLst>
          </p:cNvPr>
          <p:cNvSpPr txBox="1">
            <a:spLocks noChangeArrowheads="1"/>
          </p:cNvSpPr>
          <p:nvPr/>
        </p:nvSpPr>
        <p:spPr bwMode="auto">
          <a:xfrm>
            <a:off x="1120295" y="1371152"/>
            <a:ext cx="2868891" cy="1362759"/>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a:solidFill>
                  <a:schemeClr val="tx1">
                    <a:lumMod val="85000"/>
                    <a:lumOff val="15000"/>
                  </a:schemeClr>
                </a:solidFill>
                <a:latin typeface="Helvetica Light" panose="020B0403020202020204" pitchFamily="34" charset="0"/>
              </a:rPr>
              <a:t>1. </a:t>
            </a:r>
            <a:r>
              <a:rPr lang="fr-FR" sz="1200" dirty="0" smtClean="0">
                <a:solidFill>
                  <a:schemeClr val="tx1">
                    <a:lumMod val="85000"/>
                    <a:lumOff val="15000"/>
                  </a:schemeClr>
                </a:solidFill>
                <a:latin typeface="Helvetica Light" panose="020B0403020202020204" pitchFamily="34" charset="0"/>
              </a:rPr>
              <a:t>Mise en place du service à l’officine</a:t>
            </a:r>
            <a:endParaRPr lang="fr-FR" sz="1200" dirty="0">
              <a:solidFill>
                <a:schemeClr val="tx1">
                  <a:lumMod val="85000"/>
                  <a:lumOff val="15000"/>
                </a:schemeClr>
              </a:solidFill>
              <a:latin typeface="Helvetica Light" panose="020B0403020202020204" pitchFamily="34" charset="0"/>
            </a:endParaRPr>
          </a:p>
          <a:p>
            <a:pPr algn="l"/>
            <a:r>
              <a:rPr lang="fr-FR" sz="1050" b="0" dirty="0">
                <a:solidFill>
                  <a:schemeClr val="tx1">
                    <a:lumMod val="85000"/>
                    <a:lumOff val="15000"/>
                  </a:schemeClr>
                </a:solidFill>
                <a:latin typeface="Helvetica Light" panose="020B0403020202020204" pitchFamily="34" charset="0"/>
              </a:rPr>
              <a:t>- </a:t>
            </a:r>
            <a:r>
              <a:rPr lang="fr-FR" sz="1050" b="0" dirty="0" smtClean="0">
                <a:solidFill>
                  <a:schemeClr val="tx1">
                    <a:lumMod val="85000"/>
                    <a:lumOff val="15000"/>
                  </a:schemeClr>
                </a:solidFill>
                <a:latin typeface="Helvetica Light" panose="020B0403020202020204" pitchFamily="34" charset="0"/>
              </a:rPr>
              <a:t>Avoir des locaux </a:t>
            </a:r>
            <a:r>
              <a:rPr lang="fr-FR" sz="1050" b="0" dirty="0">
                <a:solidFill>
                  <a:schemeClr val="tx1">
                    <a:lumMod val="85000"/>
                    <a:lumOff val="15000"/>
                  </a:schemeClr>
                </a:solidFill>
                <a:latin typeface="Helvetica Light" panose="020B0403020202020204" pitchFamily="34" charset="0"/>
              </a:rPr>
              <a:t>adaptés pour assurer la réalisation du </a:t>
            </a:r>
            <a:r>
              <a:rPr lang="fr-FR" sz="1050" b="0" dirty="0" smtClean="0">
                <a:solidFill>
                  <a:schemeClr val="tx1">
                    <a:lumMod val="85000"/>
                    <a:lumOff val="15000"/>
                  </a:schemeClr>
                </a:solidFill>
                <a:latin typeface="Helvetica Light" panose="020B0403020202020204" pitchFamily="34" charset="0"/>
              </a:rPr>
              <a:t>test et qui </a:t>
            </a:r>
            <a:r>
              <a:rPr lang="fr-FR" sz="1050" b="0" dirty="0">
                <a:solidFill>
                  <a:schemeClr val="tx1">
                    <a:lumMod val="85000"/>
                    <a:lumOff val="15000"/>
                  </a:schemeClr>
                </a:solidFill>
                <a:latin typeface="Helvetica Light" panose="020B0403020202020204" pitchFamily="34" charset="0"/>
              </a:rPr>
              <a:t>doivent comprendre notamment un espace de confidentialité pour mener l'entretien préalable;</a:t>
            </a:r>
          </a:p>
          <a:p>
            <a:pPr algn="l"/>
            <a:r>
              <a:rPr lang="fr-FR" sz="1050" b="0" dirty="0" smtClean="0">
                <a:solidFill>
                  <a:schemeClr val="tx1">
                    <a:lumMod val="85000"/>
                    <a:lumOff val="15000"/>
                  </a:schemeClr>
                </a:solidFill>
                <a:latin typeface="Helvetica Light" panose="020B0403020202020204" pitchFamily="34" charset="0"/>
              </a:rPr>
              <a:t>- Disposer d’équipements adaptés permettant d'asseoir la personne pour la réalisation du test;</a:t>
            </a:r>
            <a:br>
              <a:rPr lang="fr-FR" sz="1050" b="0" dirty="0" smtClean="0">
                <a:solidFill>
                  <a:schemeClr val="tx1">
                    <a:lumMod val="85000"/>
                    <a:lumOff val="15000"/>
                  </a:schemeClr>
                </a:solidFill>
                <a:latin typeface="Helvetica Light" panose="020B0403020202020204" pitchFamily="34" charset="0"/>
              </a:rPr>
            </a:br>
            <a:r>
              <a:rPr lang="fr-FR" sz="1050" b="0" dirty="0" smtClean="0">
                <a:solidFill>
                  <a:schemeClr val="tx1">
                    <a:lumMod val="85000"/>
                    <a:lumOff val="15000"/>
                  </a:schemeClr>
                </a:solidFill>
                <a:latin typeface="Helvetica Light" panose="020B0403020202020204" pitchFamily="34" charset="0"/>
              </a:rPr>
              <a:t>- Avoir un point d'eau pour le lavage des mains ou une solution hydro-alcoolique</a:t>
            </a:r>
          </a:p>
        </p:txBody>
      </p:sp>
      <p:cxnSp>
        <p:nvCxnSpPr>
          <p:cNvPr id="3" name="Connecteur droit avec flèche 2"/>
          <p:cNvCxnSpPr/>
          <p:nvPr/>
        </p:nvCxnSpPr>
        <p:spPr>
          <a:xfrm>
            <a:off x="1005616" y="1330371"/>
            <a:ext cx="224" cy="765221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633912" y="1368234"/>
            <a:ext cx="247613" cy="7614356"/>
          </a:xfrm>
          <a:prstGeom prst="roundRect">
            <a:avLst>
              <a:gd name="adj" fmla="val 0"/>
            </a:avLst>
          </a:prstGeom>
          <a:solidFill>
            <a:schemeClr val="accent1">
              <a:lumMod val="20000"/>
              <a:lumOff val="80000"/>
              <a:alpha val="69804"/>
            </a:schemeClr>
          </a:solidFill>
          <a:ln w="9525" algn="ctr">
            <a:noFill/>
            <a:miter lim="800000"/>
            <a:headEnd/>
            <a:tailEnd/>
          </a:ln>
        </p:spPr>
        <p:txBody>
          <a:bodyPr vert="vert270"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smtClean="0">
                <a:solidFill>
                  <a:schemeClr val="tx1">
                    <a:lumMod val="85000"/>
                    <a:lumOff val="15000"/>
                  </a:schemeClr>
                </a:solidFill>
                <a:latin typeface="Helvetica Light" panose="020B0403020202020204" pitchFamily="34" charset="0"/>
              </a:rPr>
              <a:t>Traçabilité</a:t>
            </a:r>
            <a:endParaRPr lang="fr-FR" sz="1050" b="0" dirty="0">
              <a:solidFill>
                <a:schemeClr val="tx1">
                  <a:lumMod val="85000"/>
                  <a:lumOff val="15000"/>
                </a:schemeClr>
              </a:solidFill>
              <a:latin typeface="Helvetica Light" panose="020B0403020202020204" pitchFamily="34" charset="0"/>
            </a:endParaRPr>
          </a:p>
        </p:txBody>
      </p:sp>
      <p:sp>
        <p:nvSpPr>
          <p:cNvPr id="29"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4956313" y="4976880"/>
            <a:ext cx="1722253" cy="466712"/>
          </a:xfrm>
          <a:prstGeom prst="roundRect">
            <a:avLst>
              <a:gd name="adj" fmla="val 0"/>
            </a:avLst>
          </a:prstGeom>
          <a:solidFill>
            <a:schemeClr val="accent1">
              <a:lumMod val="20000"/>
              <a:lumOff val="80000"/>
            </a:schemeClr>
          </a:solidFill>
          <a:ln w="28575" algn="ctr">
            <a:noFill/>
            <a:miter lim="800000"/>
            <a:headEnd/>
            <a:tailEnd/>
          </a:ln>
        </p:spPr>
        <p:txBody>
          <a:bodyPr anchor="ctr"/>
          <a:lstStyle/>
          <a:p>
            <a:pPr lvl="0" algn="ctr"/>
            <a:r>
              <a:rPr lang="fr-FR" sz="1050" dirty="0" smtClean="0">
                <a:solidFill>
                  <a:schemeClr val="tx1">
                    <a:lumMod val="85000"/>
                    <a:lumOff val="15000"/>
                  </a:schemeClr>
                </a:solidFill>
                <a:latin typeface="Helvetica Light" panose="020B0403020202020204" pitchFamily="34" charset="0"/>
                <a:cs typeface="Calibri" pitchFamily="34" charset="0"/>
              </a:rPr>
              <a:t>Recueillir </a:t>
            </a:r>
            <a:r>
              <a:rPr lang="fr-FR" sz="1050" dirty="0">
                <a:solidFill>
                  <a:schemeClr val="tx1">
                    <a:lumMod val="85000"/>
                    <a:lumOff val="15000"/>
                  </a:schemeClr>
                </a:solidFill>
                <a:latin typeface="Helvetica Light" panose="020B0403020202020204" pitchFamily="34" charset="0"/>
                <a:cs typeface="Calibri" pitchFamily="34" charset="0"/>
              </a:rPr>
              <a:t>son consentement libre et </a:t>
            </a:r>
            <a:r>
              <a:rPr lang="fr-FR" sz="1050" dirty="0" smtClean="0">
                <a:solidFill>
                  <a:schemeClr val="tx1">
                    <a:lumMod val="85000"/>
                    <a:lumOff val="15000"/>
                  </a:schemeClr>
                </a:solidFill>
                <a:latin typeface="Helvetica Light" panose="020B0403020202020204" pitchFamily="34" charset="0"/>
                <a:cs typeface="Calibri" pitchFamily="34" charset="0"/>
              </a:rPr>
              <a:t>éclairé</a:t>
            </a:r>
            <a:endParaRPr lang="fr-FR" sz="1050" dirty="0">
              <a:solidFill>
                <a:schemeClr val="tx1">
                  <a:lumMod val="85000"/>
                  <a:lumOff val="15000"/>
                </a:schemeClr>
              </a:solidFill>
              <a:latin typeface="Helvetica Light" panose="020B0403020202020204" pitchFamily="34" charset="0"/>
              <a:cs typeface="Calibri" pitchFamily="34" charset="0"/>
            </a:endParaRPr>
          </a:p>
        </p:txBody>
      </p:sp>
      <p:sp>
        <p:nvSpPr>
          <p:cNvPr id="30"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2888505" y="4964388"/>
            <a:ext cx="1646054" cy="513543"/>
          </a:xfrm>
          <a:prstGeom prst="roundRect">
            <a:avLst>
              <a:gd name="adj" fmla="val 0"/>
            </a:avLst>
          </a:prstGeom>
          <a:solidFill>
            <a:schemeClr val="accent1">
              <a:lumMod val="20000"/>
              <a:lumOff val="80000"/>
            </a:schemeClr>
          </a:solidFill>
          <a:ln w="28575" algn="ctr">
            <a:noFill/>
            <a:miter lim="800000"/>
            <a:headEnd/>
            <a:tailEnd/>
          </a:ln>
        </p:spPr>
        <p:txBody>
          <a:bodyPr anchor="ctr"/>
          <a:lstStyle/>
          <a:p>
            <a:pPr lvl="0" algn="ctr"/>
            <a:r>
              <a:rPr lang="fr-FR" sz="1050" dirty="0" smtClean="0">
                <a:solidFill>
                  <a:schemeClr val="tx1">
                    <a:lumMod val="85000"/>
                    <a:lumOff val="15000"/>
                  </a:schemeClr>
                </a:solidFill>
                <a:latin typeface="Helvetica Light" panose="020B0403020202020204" pitchFamily="34" charset="0"/>
                <a:cs typeface="Calibri" pitchFamily="34" charset="0"/>
              </a:rPr>
              <a:t>Vérifier </a:t>
            </a:r>
            <a:r>
              <a:rPr lang="fr-FR" sz="1050" dirty="0">
                <a:solidFill>
                  <a:schemeClr val="tx1">
                    <a:lumMod val="85000"/>
                    <a:lumOff val="15000"/>
                  </a:schemeClr>
                </a:solidFill>
                <a:latin typeface="Helvetica Light" panose="020B0403020202020204" pitchFamily="34" charset="0"/>
                <a:cs typeface="Calibri" pitchFamily="34" charset="0"/>
              </a:rPr>
              <a:t>qu’il est informé des avantages et des limites du </a:t>
            </a:r>
            <a:r>
              <a:rPr lang="fr-FR" sz="1050" dirty="0" smtClean="0">
                <a:solidFill>
                  <a:schemeClr val="tx1">
                    <a:lumMod val="85000"/>
                    <a:lumOff val="15000"/>
                  </a:schemeClr>
                </a:solidFill>
                <a:latin typeface="Helvetica Light" panose="020B0403020202020204" pitchFamily="34" charset="0"/>
                <a:cs typeface="Calibri" pitchFamily="34" charset="0"/>
              </a:rPr>
              <a:t>test</a:t>
            </a:r>
            <a:endParaRPr lang="fr-FR" sz="1050" dirty="0">
              <a:solidFill>
                <a:schemeClr val="tx1">
                  <a:lumMod val="85000"/>
                  <a:lumOff val="15000"/>
                </a:schemeClr>
              </a:solidFill>
              <a:latin typeface="Helvetica Light" panose="020B0403020202020204" pitchFamily="34" charset="0"/>
              <a:cs typeface="Calibri" pitchFamily="34" charset="0"/>
            </a:endParaRPr>
          </a:p>
        </p:txBody>
      </p:sp>
      <p:sp>
        <p:nvSpPr>
          <p:cNvPr id="31" name="AutoShape 126">
            <a:extLst>
              <a:ext uri="{FF2B5EF4-FFF2-40B4-BE49-F238E27FC236}">
                <a16:creationId xmlns:a16="http://schemas.microsoft.com/office/drawing/2014/main" id="{840AD98B-B210-42FE-A12D-9476CDD6240F}"/>
              </a:ext>
            </a:extLst>
          </p:cNvPr>
          <p:cNvSpPr>
            <a:spLocks noChangeArrowheads="1"/>
          </p:cNvSpPr>
          <p:nvPr/>
        </p:nvSpPr>
        <p:spPr bwMode="auto">
          <a:xfrm>
            <a:off x="1129707" y="4968943"/>
            <a:ext cx="1272778" cy="508990"/>
          </a:xfrm>
          <a:prstGeom prst="roundRect">
            <a:avLst>
              <a:gd name="adj" fmla="val 0"/>
            </a:avLst>
          </a:prstGeom>
          <a:solidFill>
            <a:srgbClr val="9BBA28"/>
          </a:solidFill>
          <a:ln w="28575" algn="ctr">
            <a:noFill/>
            <a:miter lim="800000"/>
            <a:headEnd/>
            <a:tailEnd/>
          </a:ln>
        </p:spPr>
        <p:txBody>
          <a:bodyPr anchor="ctr"/>
          <a:lstStyle/>
          <a:p>
            <a:pPr lvl="0" algn="ctr"/>
            <a:r>
              <a:rPr lang="fr-FR" sz="1200" b="1" dirty="0" smtClean="0">
                <a:solidFill>
                  <a:prstClr val="white"/>
                </a:solidFill>
                <a:latin typeface="Helvetica Light" panose="020B0403020202020204" pitchFamily="34" charset="0"/>
                <a:cs typeface="Calibri" pitchFamily="34" charset="0"/>
              </a:rPr>
              <a:t>Vérifier son éligibilité</a:t>
            </a:r>
            <a:endParaRPr lang="fr-FR" sz="1200" b="1" dirty="0">
              <a:solidFill>
                <a:prstClr val="white"/>
              </a:solidFill>
              <a:latin typeface="Helvetica Light" panose="020B0403020202020204" pitchFamily="34" charset="0"/>
              <a:cs typeface="Calibri" pitchFamily="34" charset="0"/>
            </a:endParaRPr>
          </a:p>
        </p:txBody>
      </p:sp>
      <p:sp>
        <p:nvSpPr>
          <p:cNvPr id="32"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1120295" y="4503917"/>
            <a:ext cx="5548860" cy="250288"/>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200" dirty="0" smtClean="0">
                <a:solidFill>
                  <a:schemeClr val="tx1">
                    <a:lumMod val="85000"/>
                    <a:lumOff val="15000"/>
                  </a:schemeClr>
                </a:solidFill>
                <a:latin typeface="Helvetica Light" panose="020B0403020202020204" pitchFamily="34" charset="0"/>
              </a:rPr>
              <a:t>4. Accueil du patient </a:t>
            </a:r>
            <a:r>
              <a:rPr lang="fr-FR" sz="1200" b="0" dirty="0">
                <a:solidFill>
                  <a:schemeClr val="tx1">
                    <a:lumMod val="85000"/>
                    <a:lumOff val="15000"/>
                  </a:schemeClr>
                </a:solidFill>
                <a:latin typeface="Helvetica Light" panose="020B0403020202020204" pitchFamily="34" charset="0"/>
              </a:rPr>
              <a:t>(demande de la carte vitale</a:t>
            </a:r>
            <a:r>
              <a:rPr lang="fr-FR" sz="1200" b="0" dirty="0" smtClean="0">
                <a:solidFill>
                  <a:schemeClr val="tx1">
                    <a:lumMod val="85000"/>
                    <a:lumOff val="15000"/>
                  </a:schemeClr>
                </a:solidFill>
                <a:latin typeface="Helvetica Light" panose="020B0403020202020204" pitchFamily="34" charset="0"/>
              </a:rPr>
              <a:t>)</a:t>
            </a:r>
          </a:p>
        </p:txBody>
      </p:sp>
      <p:sp>
        <p:nvSpPr>
          <p:cNvPr id="36"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4221158" y="1889335"/>
            <a:ext cx="2457408" cy="336573"/>
          </a:xfrm>
          <a:prstGeom prst="roundRect">
            <a:avLst>
              <a:gd name="adj" fmla="val 0"/>
            </a:avLst>
          </a:prstGeom>
          <a:solidFill>
            <a:srgbClr val="9BBA28"/>
          </a:solidFill>
          <a:ln w="28575" algn="ctr">
            <a:noFill/>
            <a:miter lim="800000"/>
            <a:headEnd/>
            <a:tailEnd/>
          </a:ln>
        </p:spPr>
        <p:txBody>
          <a:bodyPr anchor="t"/>
          <a:lstStyle>
            <a:defPPr>
              <a:defRPr lang="en-US"/>
            </a:defPPr>
            <a:lvl1pPr lvl="0" algn="ctr">
              <a:defRPr sz="1100" b="1">
                <a:solidFill>
                  <a:prstClr val="white"/>
                </a:solidFill>
                <a:latin typeface="Helvetica Light" panose="020B0403020202020204" pitchFamily="34" charset="0"/>
                <a:cs typeface="Calibri" pitchFamily="34" charset="0"/>
              </a:defRPr>
            </a:lvl1pPr>
          </a:lstStyle>
          <a:p>
            <a:r>
              <a:rPr lang="fr-FR" sz="1200" dirty="0" smtClean="0"/>
              <a:t>Rédiger </a:t>
            </a:r>
            <a:r>
              <a:rPr lang="fr-FR" sz="1200" dirty="0"/>
              <a:t>une procédure d'assurance </a:t>
            </a:r>
            <a:r>
              <a:rPr lang="fr-FR" sz="1200" dirty="0" smtClean="0"/>
              <a:t>qualité</a:t>
            </a:r>
            <a:endParaRPr lang="fr-FR" sz="1200" dirty="0"/>
          </a:p>
        </p:txBody>
      </p:sp>
      <p:sp>
        <p:nvSpPr>
          <p:cNvPr id="48" name="Rectangle : coins arrondis 216">
            <a:extLst>
              <a:ext uri="{FF2B5EF4-FFF2-40B4-BE49-F238E27FC236}">
                <a16:creationId xmlns:a16="http://schemas.microsoft.com/office/drawing/2014/main" id="{7CF0EDC6-CCD7-4381-B01A-BB0FF363F36A}"/>
              </a:ext>
            </a:extLst>
          </p:cNvPr>
          <p:cNvSpPr/>
          <p:nvPr/>
        </p:nvSpPr>
        <p:spPr>
          <a:xfrm>
            <a:off x="4378625" y="2162347"/>
            <a:ext cx="2142473" cy="321275"/>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tx1">
                    <a:lumMod val="85000"/>
                    <a:lumOff val="15000"/>
                  </a:schemeClr>
                </a:solidFill>
                <a:latin typeface="Helvetica Light" panose="020B0403020202020204" pitchFamily="34" charset="0"/>
              </a:rPr>
              <a:t>      E.15 – Procédure d’assurance qualité pour la </a:t>
            </a:r>
            <a:r>
              <a:rPr lang="fr-FR" sz="900" b="1" dirty="0">
                <a:solidFill>
                  <a:schemeClr val="tx1">
                    <a:lumMod val="85000"/>
                    <a:lumOff val="15000"/>
                  </a:schemeClr>
                </a:solidFill>
                <a:latin typeface="Helvetica Light" panose="020B0403020202020204" pitchFamily="34" charset="0"/>
              </a:rPr>
              <a:t>réalisation des tests</a:t>
            </a:r>
            <a:endParaRPr lang="fr-FR" sz="800" b="1" dirty="0">
              <a:solidFill>
                <a:schemeClr val="tx1"/>
              </a:solidFill>
            </a:endParaRPr>
          </a:p>
        </p:txBody>
      </p:sp>
      <p:cxnSp>
        <p:nvCxnSpPr>
          <p:cNvPr id="67" name="Connecteur droit avec flèche 66"/>
          <p:cNvCxnSpPr>
            <a:stCxn id="123" idx="3"/>
            <a:endCxn id="36" idx="1"/>
          </p:cNvCxnSpPr>
          <p:nvPr/>
        </p:nvCxnSpPr>
        <p:spPr>
          <a:xfrm>
            <a:off x="3989186" y="2052532"/>
            <a:ext cx="231972" cy="5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1129707" y="6615249"/>
            <a:ext cx="1598254" cy="1032195"/>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en-US"/>
            </a:defPPr>
            <a:lvl1pPr algn="ctr">
              <a:defRPr sz="1050" b="0">
                <a:solidFill>
                  <a:schemeClr val="tx1">
                    <a:lumMod val="85000"/>
                    <a:lumOff val="15000"/>
                  </a:schemeClr>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sz="1200" b="1" dirty="0" smtClean="0"/>
              <a:t>6. Vigilance</a:t>
            </a:r>
            <a:endParaRPr lang="fr-FR" sz="1200" b="1" dirty="0"/>
          </a:p>
          <a:p>
            <a:r>
              <a:rPr lang="fr-FR" sz="1100" dirty="0" smtClean="0"/>
              <a:t>Faire une déclaration de </a:t>
            </a:r>
            <a:r>
              <a:rPr lang="fr-FR" sz="1100" dirty="0" err="1" smtClean="0"/>
              <a:t>réactovigilance</a:t>
            </a:r>
            <a:r>
              <a:rPr lang="fr-FR" sz="1100" dirty="0" smtClean="0"/>
              <a:t> en cas de  </a:t>
            </a:r>
            <a:r>
              <a:rPr lang="fr-FR" sz="1100" dirty="0"/>
              <a:t>défaillance ou altération du </a:t>
            </a:r>
            <a:r>
              <a:rPr lang="fr-FR" sz="1100" dirty="0" smtClean="0"/>
              <a:t>test</a:t>
            </a:r>
            <a:endParaRPr lang="fr-FR" sz="1100" dirty="0"/>
          </a:p>
        </p:txBody>
      </p:sp>
      <p:sp>
        <p:nvSpPr>
          <p:cNvPr id="61" name="Rectangle : coins arrondis 216">
            <a:extLst>
              <a:ext uri="{FF2B5EF4-FFF2-40B4-BE49-F238E27FC236}">
                <a16:creationId xmlns:a16="http://schemas.microsoft.com/office/drawing/2014/main" id="{7CF0EDC6-CCD7-4381-B01A-BB0FF363F36A}"/>
              </a:ext>
            </a:extLst>
          </p:cNvPr>
          <p:cNvSpPr/>
          <p:nvPr/>
        </p:nvSpPr>
        <p:spPr>
          <a:xfrm>
            <a:off x="3989186" y="8791137"/>
            <a:ext cx="2652153" cy="191453"/>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tx1">
                    <a:lumMod val="85000"/>
                    <a:lumOff val="15000"/>
                  </a:schemeClr>
                </a:solidFill>
                <a:latin typeface="Helvetica Light" panose="020B0403020202020204" pitchFamily="34" charset="0"/>
              </a:rPr>
              <a:t> </a:t>
            </a:r>
            <a:r>
              <a:rPr lang="fr-FR" sz="900" b="1" dirty="0" smtClean="0">
                <a:solidFill>
                  <a:schemeClr val="tx1"/>
                </a:solidFill>
              </a:rPr>
              <a:t>E16</a:t>
            </a:r>
            <a:r>
              <a:rPr lang="fr-FR" sz="900" b="1" dirty="0">
                <a:solidFill>
                  <a:schemeClr val="tx1"/>
                </a:solidFill>
              </a:rPr>
              <a:t>. Traçabilité et communication des résultats au patient</a:t>
            </a:r>
          </a:p>
        </p:txBody>
      </p:sp>
      <p:sp>
        <p:nvSpPr>
          <p:cNvPr id="56" name="Rectangle 55"/>
          <p:cNvSpPr/>
          <p:nvPr/>
        </p:nvSpPr>
        <p:spPr>
          <a:xfrm>
            <a:off x="6304547" y="9593590"/>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100" dirty="0" smtClean="0"/>
              <a:t>1/2</a:t>
            </a:r>
            <a:endParaRPr lang="fr-FR" sz="1100" dirty="0"/>
          </a:p>
        </p:txBody>
      </p:sp>
      <p:cxnSp>
        <p:nvCxnSpPr>
          <p:cNvPr id="53" name="Connecteur en angle 52"/>
          <p:cNvCxnSpPr>
            <a:stCxn id="123" idx="2"/>
            <a:endCxn id="39" idx="0"/>
          </p:cNvCxnSpPr>
          <p:nvPr/>
        </p:nvCxnSpPr>
        <p:spPr>
          <a:xfrm rot="16200000" flipH="1">
            <a:off x="2473627" y="2815024"/>
            <a:ext cx="274917" cy="11268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stCxn id="123" idx="2"/>
            <a:endCxn id="35" idx="0"/>
          </p:cNvCxnSpPr>
          <p:nvPr/>
        </p:nvCxnSpPr>
        <p:spPr>
          <a:xfrm rot="16200000" flipH="1">
            <a:off x="3948822" y="1339829"/>
            <a:ext cx="274918" cy="306308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en angle 18"/>
          <p:cNvCxnSpPr>
            <a:stCxn id="115" idx="2"/>
            <a:endCxn id="55" idx="0"/>
          </p:cNvCxnSpPr>
          <p:nvPr/>
        </p:nvCxnSpPr>
        <p:spPr>
          <a:xfrm rot="5400000">
            <a:off x="2762891" y="5483416"/>
            <a:ext cx="297776" cy="196589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55" idx="3"/>
            <a:endCxn id="116" idx="1"/>
          </p:cNvCxnSpPr>
          <p:nvPr/>
        </p:nvCxnSpPr>
        <p:spPr>
          <a:xfrm>
            <a:off x="2727961" y="7131347"/>
            <a:ext cx="304799" cy="3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a:off x="5051948" y="7668056"/>
            <a:ext cx="1065" cy="310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Connecteur en angle 68"/>
          <p:cNvCxnSpPr>
            <a:stCxn id="35" idx="2"/>
            <a:endCxn id="32" idx="0"/>
          </p:cNvCxnSpPr>
          <p:nvPr/>
        </p:nvCxnSpPr>
        <p:spPr>
          <a:xfrm rot="5400000">
            <a:off x="4599333" y="3485428"/>
            <a:ext cx="313882" cy="172309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Connecteur en angle 70"/>
          <p:cNvCxnSpPr>
            <a:stCxn id="39" idx="2"/>
            <a:endCxn id="32" idx="0"/>
          </p:cNvCxnSpPr>
          <p:nvPr/>
        </p:nvCxnSpPr>
        <p:spPr>
          <a:xfrm rot="16200000" flipH="1">
            <a:off x="3123615" y="3732807"/>
            <a:ext cx="314924" cy="122729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Rectangle : coins arrondis 216">
            <a:extLst>
              <a:ext uri="{FF2B5EF4-FFF2-40B4-BE49-F238E27FC236}">
                <a16:creationId xmlns:a16="http://schemas.microsoft.com/office/drawing/2014/main" id="{7CF0EDC6-CCD7-4381-B01A-BB0FF363F36A}"/>
              </a:ext>
            </a:extLst>
          </p:cNvPr>
          <p:cNvSpPr/>
          <p:nvPr/>
        </p:nvSpPr>
        <p:spPr>
          <a:xfrm>
            <a:off x="3514330" y="7629463"/>
            <a:ext cx="2790217" cy="191453"/>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tx1">
                    <a:lumMod val="85000"/>
                    <a:lumOff val="15000"/>
                  </a:schemeClr>
                </a:solidFill>
                <a:latin typeface="Helvetica Light" panose="020B0403020202020204" pitchFamily="34" charset="0"/>
              </a:rPr>
              <a:t> </a:t>
            </a:r>
            <a:r>
              <a:rPr lang="fr-FR" sz="900" b="1" dirty="0">
                <a:solidFill>
                  <a:schemeClr val="tx1"/>
                </a:solidFill>
              </a:rPr>
              <a:t>M.32 - Collecte et élimination des déchets générés par l'officine</a:t>
            </a:r>
          </a:p>
        </p:txBody>
      </p:sp>
      <p:cxnSp>
        <p:nvCxnSpPr>
          <p:cNvPr id="22" name="Connecteur en angle 21"/>
          <p:cNvCxnSpPr>
            <a:stCxn id="32" idx="2"/>
            <a:endCxn id="31" idx="0"/>
          </p:cNvCxnSpPr>
          <p:nvPr/>
        </p:nvCxnSpPr>
        <p:spPr>
          <a:xfrm rot="5400000">
            <a:off x="2723042" y="3797260"/>
            <a:ext cx="214738" cy="212862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eur en angle 24"/>
          <p:cNvCxnSpPr>
            <a:stCxn id="32" idx="2"/>
            <a:endCxn id="29" idx="0"/>
          </p:cNvCxnSpPr>
          <p:nvPr/>
        </p:nvCxnSpPr>
        <p:spPr>
          <a:xfrm rot="16200000" flipH="1">
            <a:off x="4744745" y="3904184"/>
            <a:ext cx="222675" cy="192271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eur en angle 27"/>
          <p:cNvCxnSpPr>
            <a:stCxn id="32" idx="2"/>
            <a:endCxn id="30" idx="0"/>
          </p:cNvCxnSpPr>
          <p:nvPr/>
        </p:nvCxnSpPr>
        <p:spPr>
          <a:xfrm rot="5400000">
            <a:off x="3698038" y="4767700"/>
            <a:ext cx="210183" cy="18319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a:stCxn id="30" idx="2"/>
            <a:endCxn id="115" idx="0"/>
          </p:cNvCxnSpPr>
          <p:nvPr/>
        </p:nvCxnSpPr>
        <p:spPr>
          <a:xfrm rot="16200000" flipH="1">
            <a:off x="3671410" y="5518053"/>
            <a:ext cx="263436" cy="183192"/>
          </a:xfrm>
          <a:prstGeom prst="bentConnector3">
            <a:avLst>
              <a:gd name="adj1" fmla="val 4397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eur en angle 42"/>
          <p:cNvCxnSpPr>
            <a:stCxn id="29" idx="2"/>
            <a:endCxn id="115" idx="0"/>
          </p:cNvCxnSpPr>
          <p:nvPr/>
        </p:nvCxnSpPr>
        <p:spPr>
          <a:xfrm rot="5400000">
            <a:off x="4707195" y="4631121"/>
            <a:ext cx="297775" cy="192271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Connecteur en angle 44"/>
          <p:cNvCxnSpPr>
            <a:stCxn id="31" idx="2"/>
            <a:endCxn id="115" idx="0"/>
          </p:cNvCxnSpPr>
          <p:nvPr/>
        </p:nvCxnSpPr>
        <p:spPr>
          <a:xfrm rot="16200000" flipH="1">
            <a:off x="2698693" y="4545336"/>
            <a:ext cx="263434" cy="2128628"/>
          </a:xfrm>
          <a:prstGeom prst="bentConnector3">
            <a:avLst>
              <a:gd name="adj1" fmla="val 43974"/>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1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ZoneTexte 33">
            <a:extLst>
              <a:ext uri="{FF2B5EF4-FFF2-40B4-BE49-F238E27FC236}">
                <a16:creationId xmlns:a16="http://schemas.microsoft.com/office/drawing/2014/main" id="{BBB8D533-1234-482D-A0C0-D70C5021E9A3}"/>
              </a:ext>
            </a:extLst>
          </p:cNvPr>
          <p:cNvSpPr txBox="1"/>
          <p:nvPr/>
        </p:nvSpPr>
        <p:spPr>
          <a:xfrm>
            <a:off x="199790" y="1195290"/>
            <a:ext cx="2379177"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La procédure : principes</a:t>
            </a:r>
          </a:p>
        </p:txBody>
      </p:sp>
      <p:cxnSp>
        <p:nvCxnSpPr>
          <p:cNvPr id="35" name="Connecteur droit 34">
            <a:extLst>
              <a:ext uri="{FF2B5EF4-FFF2-40B4-BE49-F238E27FC236}">
                <a16:creationId xmlns:a16="http://schemas.microsoft.com/office/drawing/2014/main" id="{2DF368A9-1466-4D75-A702-9D21E756D8DD}"/>
              </a:ext>
            </a:extLst>
          </p:cNvPr>
          <p:cNvCxnSpPr>
            <a:cxnSpLocks/>
          </p:cNvCxnSpPr>
          <p:nvPr/>
        </p:nvCxnSpPr>
        <p:spPr>
          <a:xfrm>
            <a:off x="185818" y="1480810"/>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B9CD6CCD-1B59-40D5-B245-DED706BAF93B}"/>
              </a:ext>
            </a:extLst>
          </p:cNvPr>
          <p:cNvSpPr txBox="1"/>
          <p:nvPr/>
        </p:nvSpPr>
        <p:spPr>
          <a:xfrm>
            <a:off x="173918" y="1508211"/>
            <a:ext cx="6499932" cy="784830"/>
          </a:xfrm>
          <a:prstGeom prst="rect">
            <a:avLst/>
          </a:prstGeom>
          <a:noFill/>
        </p:spPr>
        <p:txBody>
          <a:bodyPr wrap="square" rtlCol="0">
            <a:spAutoFit/>
          </a:bodyPr>
          <a:lstStyle/>
          <a:p>
            <a:r>
              <a:rPr lang="fr-FR" sz="900" dirty="0">
                <a:solidFill>
                  <a:schemeClr val="tx1">
                    <a:lumMod val="85000"/>
                    <a:lumOff val="15000"/>
                  </a:schemeClr>
                </a:solidFill>
                <a:latin typeface="+mj-lt"/>
              </a:rPr>
              <a:t>Une procédure décrit les points clefs d’une activité officinale afin d’organiser efficacement son déroulement et d’éviter d’éventuels oublis. Elle permet de fiabiliser et d’harmoniser les pratiques au sein de l’équipe. </a:t>
            </a:r>
            <a:endParaRPr lang="fr-FR" sz="900" dirty="0" smtClean="0">
              <a:solidFill>
                <a:schemeClr val="tx1">
                  <a:lumMod val="85000"/>
                  <a:lumOff val="15000"/>
                </a:schemeClr>
              </a:solidFill>
              <a:latin typeface="+mj-lt"/>
            </a:endParaRPr>
          </a:p>
          <a:p>
            <a:r>
              <a:rPr lang="fr-FR" sz="900" dirty="0" smtClean="0">
                <a:solidFill>
                  <a:schemeClr val="tx1">
                    <a:lumMod val="85000"/>
                    <a:lumOff val="15000"/>
                  </a:schemeClr>
                </a:solidFill>
                <a:latin typeface="+mj-lt"/>
              </a:rPr>
              <a:t>Pour </a:t>
            </a:r>
            <a:r>
              <a:rPr lang="fr-FR" sz="900" dirty="0">
                <a:solidFill>
                  <a:schemeClr val="tx1">
                    <a:lumMod val="85000"/>
                    <a:lumOff val="15000"/>
                  </a:schemeClr>
                </a:solidFill>
                <a:latin typeface="+mj-lt"/>
              </a:rPr>
              <a:t>être utile elle doit toujours être présentée et discutée avec l’ensemble des collaborateurs concernés. </a:t>
            </a:r>
            <a:endParaRPr lang="fr-FR" sz="900" dirty="0" smtClean="0">
              <a:solidFill>
                <a:schemeClr val="tx1">
                  <a:lumMod val="85000"/>
                  <a:lumOff val="15000"/>
                </a:schemeClr>
              </a:solidFill>
              <a:latin typeface="+mj-lt"/>
            </a:endParaRPr>
          </a:p>
          <a:p>
            <a:r>
              <a:rPr lang="fr-FR" sz="900" dirty="0" smtClean="0">
                <a:solidFill>
                  <a:schemeClr val="tx1">
                    <a:lumMod val="85000"/>
                    <a:lumOff val="15000"/>
                  </a:schemeClr>
                </a:solidFill>
                <a:latin typeface="+mj-lt"/>
              </a:rPr>
              <a:t>Elle </a:t>
            </a:r>
            <a:r>
              <a:rPr lang="fr-FR" sz="900" dirty="0">
                <a:solidFill>
                  <a:schemeClr val="tx1">
                    <a:lumMod val="85000"/>
                    <a:lumOff val="15000"/>
                  </a:schemeClr>
                </a:solidFill>
                <a:latin typeface="+mj-lt"/>
              </a:rPr>
              <a:t>est généralement conservée au sein d’un classeur qualité (ou dans le cloud documentaire de l’officine) mais elle peut aussi être affichée dans le back office. </a:t>
            </a:r>
            <a:endParaRPr lang="fr-FR" sz="900" dirty="0" smtClean="0">
              <a:solidFill>
                <a:schemeClr val="tx1">
                  <a:lumMod val="85000"/>
                  <a:lumOff val="15000"/>
                </a:schemeClr>
              </a:solidFill>
              <a:latin typeface="+mj-lt"/>
            </a:endParaRPr>
          </a:p>
          <a:p>
            <a:r>
              <a:rPr lang="fr-FR" sz="900" dirty="0" smtClean="0">
                <a:solidFill>
                  <a:schemeClr val="tx1">
                    <a:lumMod val="85000"/>
                    <a:lumOff val="15000"/>
                  </a:schemeClr>
                </a:solidFill>
                <a:latin typeface="+mj-lt"/>
              </a:rPr>
              <a:t>Sous </a:t>
            </a:r>
            <a:r>
              <a:rPr lang="fr-FR" sz="900" dirty="0">
                <a:solidFill>
                  <a:schemeClr val="tx1">
                    <a:lumMod val="85000"/>
                    <a:lumOff val="15000"/>
                  </a:schemeClr>
                </a:solidFill>
                <a:latin typeface="+mj-lt"/>
              </a:rPr>
              <a:t>forme de logigramme (schéma) elle suit une codification présentée dans la légende ci-dessous. </a:t>
            </a:r>
          </a:p>
        </p:txBody>
      </p:sp>
      <p:sp>
        <p:nvSpPr>
          <p:cNvPr id="37" name="ZoneTexte 36">
            <a:extLst>
              <a:ext uri="{FF2B5EF4-FFF2-40B4-BE49-F238E27FC236}">
                <a16:creationId xmlns:a16="http://schemas.microsoft.com/office/drawing/2014/main" id="{A668DEB4-0822-4DEB-9902-A5F58612ADD9}"/>
              </a:ext>
            </a:extLst>
          </p:cNvPr>
          <p:cNvSpPr txBox="1"/>
          <p:nvPr/>
        </p:nvSpPr>
        <p:spPr>
          <a:xfrm>
            <a:off x="173918" y="3114623"/>
            <a:ext cx="1314784"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Abréviations</a:t>
            </a:r>
          </a:p>
        </p:txBody>
      </p:sp>
      <p:cxnSp>
        <p:nvCxnSpPr>
          <p:cNvPr id="38" name="Connecteur droit 37">
            <a:extLst>
              <a:ext uri="{FF2B5EF4-FFF2-40B4-BE49-F238E27FC236}">
                <a16:creationId xmlns:a16="http://schemas.microsoft.com/office/drawing/2014/main" id="{FBC4D900-1915-4E4E-9343-34EFDBA578B5}"/>
              </a:ext>
            </a:extLst>
          </p:cNvPr>
          <p:cNvCxnSpPr>
            <a:cxnSpLocks/>
          </p:cNvCxnSpPr>
          <p:nvPr/>
        </p:nvCxnSpPr>
        <p:spPr>
          <a:xfrm>
            <a:off x="173918" y="3401384"/>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9" name="ZoneTexte 38">
            <a:extLst>
              <a:ext uri="{FF2B5EF4-FFF2-40B4-BE49-F238E27FC236}">
                <a16:creationId xmlns:a16="http://schemas.microsoft.com/office/drawing/2014/main" id="{145455DC-1F31-4526-917F-E34384701CE7}"/>
              </a:ext>
            </a:extLst>
          </p:cNvPr>
          <p:cNvSpPr txBox="1"/>
          <p:nvPr/>
        </p:nvSpPr>
        <p:spPr>
          <a:xfrm>
            <a:off x="175857" y="3666865"/>
            <a:ext cx="3275256"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Commentaires pour un bon usage</a:t>
            </a:r>
          </a:p>
        </p:txBody>
      </p:sp>
      <p:cxnSp>
        <p:nvCxnSpPr>
          <p:cNvPr id="40" name="Connecteur droit 39">
            <a:extLst>
              <a:ext uri="{FF2B5EF4-FFF2-40B4-BE49-F238E27FC236}">
                <a16:creationId xmlns:a16="http://schemas.microsoft.com/office/drawing/2014/main" id="{13F910A8-8297-498D-96E3-2E1D7231AEFC}"/>
              </a:ext>
            </a:extLst>
          </p:cNvPr>
          <p:cNvCxnSpPr>
            <a:cxnSpLocks/>
          </p:cNvCxnSpPr>
          <p:nvPr/>
        </p:nvCxnSpPr>
        <p:spPr>
          <a:xfrm>
            <a:off x="219508" y="3955042"/>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1" name="Espace réservé du texte 3">
            <a:extLst>
              <a:ext uri="{FF2B5EF4-FFF2-40B4-BE49-F238E27FC236}">
                <a16:creationId xmlns:a16="http://schemas.microsoft.com/office/drawing/2014/main" id="{9F99BB77-974D-44A4-946F-EDC3CC4C9B9A}"/>
              </a:ext>
            </a:extLst>
          </p:cNvPr>
          <p:cNvSpPr txBox="1">
            <a:spLocks/>
          </p:cNvSpPr>
          <p:nvPr/>
        </p:nvSpPr>
        <p:spPr>
          <a:xfrm>
            <a:off x="160418" y="3456098"/>
            <a:ext cx="6391336" cy="216982"/>
          </a:xfrm>
          <a:prstGeom prst="rect">
            <a:avLst/>
          </a:prstGeom>
          <a:noFill/>
        </p:spPr>
        <p:txBody>
          <a:bodyPr wrap="square" rtlCol="0">
            <a:spAutoFit/>
          </a:bodyPr>
          <a:lstStyle>
            <a:lvl1pPr marL="0" indent="0" algn="l" defTabSz="685800" rtl="0" eaLnBrk="1" latinLnBrk="0" hangingPunct="1">
              <a:lnSpc>
                <a:spcPct val="90000"/>
              </a:lnSpc>
              <a:spcBef>
                <a:spcPts val="750"/>
              </a:spcBef>
              <a:buFont typeface="Arial" panose="020B0604020202020204" pitchFamily="34" charset="0"/>
              <a:buNone/>
              <a:defRPr lang="fr-FR" sz="1100" kern="1200" smtClean="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lang="fr-F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457200"/>
            <a:r>
              <a:rPr lang="fr-FR" sz="900" b="1" dirty="0"/>
              <a:t>EPI </a:t>
            </a:r>
            <a:r>
              <a:rPr lang="fr-FR" sz="900" dirty="0"/>
              <a:t>: Equipements de Protection Individuel -  </a:t>
            </a:r>
            <a:r>
              <a:rPr lang="fr-FR" sz="900" b="1" dirty="0"/>
              <a:t>DASRI</a:t>
            </a:r>
            <a:r>
              <a:rPr lang="fr-FR" sz="900" dirty="0"/>
              <a:t> : </a:t>
            </a:r>
            <a:r>
              <a:rPr lang="fr-FR" sz="900" dirty="0">
                <a:latin typeface="Helvetica Light" panose="020B0403020202020204" pitchFamily="34" charset="0"/>
              </a:rPr>
              <a:t> Déchets d‘Activité de Soins à Risque Infectieux - </a:t>
            </a:r>
            <a:r>
              <a:rPr lang="fr-FR" sz="900" b="1" dirty="0"/>
              <a:t>DAS</a:t>
            </a:r>
            <a:r>
              <a:rPr lang="fr-FR" sz="900" dirty="0"/>
              <a:t> : </a:t>
            </a:r>
            <a:r>
              <a:rPr lang="fr-FR" sz="900" dirty="0">
                <a:latin typeface="Helvetica Light" panose="020B0403020202020204" pitchFamily="34" charset="0"/>
              </a:rPr>
              <a:t> Déchets d‘Activité de Soins</a:t>
            </a:r>
            <a:endParaRPr lang="fr-FR" sz="900" dirty="0"/>
          </a:p>
        </p:txBody>
      </p:sp>
      <p:sp>
        <p:nvSpPr>
          <p:cNvPr id="43" name="ZoneTexte 42">
            <a:extLst>
              <a:ext uri="{FF2B5EF4-FFF2-40B4-BE49-F238E27FC236}">
                <a16:creationId xmlns:a16="http://schemas.microsoft.com/office/drawing/2014/main" id="{3D7F3B63-F949-4A20-B918-E21E18C5F4BC}"/>
              </a:ext>
            </a:extLst>
          </p:cNvPr>
          <p:cNvSpPr txBox="1"/>
          <p:nvPr/>
        </p:nvSpPr>
        <p:spPr>
          <a:xfrm>
            <a:off x="217205" y="2247629"/>
            <a:ext cx="981359" cy="338554"/>
          </a:xfrm>
          <a:prstGeom prst="rect">
            <a:avLst/>
          </a:prstGeom>
          <a:noFill/>
        </p:spPr>
        <p:txBody>
          <a:bodyPr wrap="none" rtlCol="0">
            <a:spAutoFit/>
          </a:bodyPr>
          <a:lstStyle/>
          <a:p>
            <a:r>
              <a:rPr lang="fr-FR" sz="1600" dirty="0">
                <a:solidFill>
                  <a:srgbClr val="34615A"/>
                </a:solidFill>
                <a:latin typeface="Helvetica Neue" panose="020B0604020202020204" pitchFamily="34" charset="0"/>
                <a:ea typeface="Helvetica Neue" panose="020B0604020202020204" pitchFamily="34" charset="0"/>
              </a:rPr>
              <a:t>Légende</a:t>
            </a:r>
          </a:p>
        </p:txBody>
      </p:sp>
      <p:cxnSp>
        <p:nvCxnSpPr>
          <p:cNvPr id="44" name="Connecteur droit 43">
            <a:extLst>
              <a:ext uri="{FF2B5EF4-FFF2-40B4-BE49-F238E27FC236}">
                <a16:creationId xmlns:a16="http://schemas.microsoft.com/office/drawing/2014/main" id="{ADB8805E-2DE0-4C6F-8B80-47BEFCA7BD33}"/>
              </a:ext>
            </a:extLst>
          </p:cNvPr>
          <p:cNvCxnSpPr>
            <a:cxnSpLocks/>
          </p:cNvCxnSpPr>
          <p:nvPr/>
        </p:nvCxnSpPr>
        <p:spPr>
          <a:xfrm>
            <a:off x="199790" y="2573483"/>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2" name="Text Box 122">
            <a:extLst>
              <a:ext uri="{FF2B5EF4-FFF2-40B4-BE49-F238E27FC236}">
                <a16:creationId xmlns:a16="http://schemas.microsoft.com/office/drawing/2014/main" id="{222CDCB9-856A-4B44-BCF7-4C5E7EDA5103}"/>
              </a:ext>
            </a:extLst>
          </p:cNvPr>
          <p:cNvSpPr txBox="1">
            <a:spLocks noChangeArrowheads="1"/>
          </p:cNvSpPr>
          <p:nvPr/>
        </p:nvSpPr>
        <p:spPr bwMode="auto">
          <a:xfrm>
            <a:off x="222283" y="2650040"/>
            <a:ext cx="680483" cy="388658"/>
          </a:xfrm>
          <a:prstGeom prst="roundRect">
            <a:avLst>
              <a:gd name="adj" fmla="val 0"/>
            </a:avLst>
          </a:prstGeom>
          <a:solidFill>
            <a:srgbClr val="D7E2DC">
              <a:alpha val="69804"/>
            </a:srgbClr>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tx1">
                    <a:lumMod val="85000"/>
                    <a:lumOff val="15000"/>
                  </a:schemeClr>
                </a:solidFill>
                <a:latin typeface="+mj-lt"/>
              </a:rPr>
              <a:t>Action à Réaliser</a:t>
            </a:r>
          </a:p>
        </p:txBody>
      </p:sp>
      <p:sp>
        <p:nvSpPr>
          <p:cNvPr id="23" name="AutoShape 126">
            <a:extLst>
              <a:ext uri="{FF2B5EF4-FFF2-40B4-BE49-F238E27FC236}">
                <a16:creationId xmlns:a16="http://schemas.microsoft.com/office/drawing/2014/main" id="{D07A69D2-3D63-4F67-9F20-D1F0480E9A7C}"/>
              </a:ext>
            </a:extLst>
          </p:cNvPr>
          <p:cNvSpPr>
            <a:spLocks noChangeArrowheads="1"/>
          </p:cNvSpPr>
          <p:nvPr/>
        </p:nvSpPr>
        <p:spPr bwMode="auto">
          <a:xfrm>
            <a:off x="988858" y="2650038"/>
            <a:ext cx="634607" cy="392768"/>
          </a:xfrm>
          <a:prstGeom prst="roundRect">
            <a:avLst>
              <a:gd name="adj" fmla="val 0"/>
            </a:avLst>
          </a:prstGeom>
          <a:solidFill>
            <a:srgbClr val="9BBA28"/>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bg1"/>
                </a:solidFill>
                <a:latin typeface="Helvetica Light" panose="020B0403020202020204" pitchFamily="34" charset="0"/>
                <a:cs typeface="Calibri" pitchFamily="34" charset="0"/>
              </a:rPr>
              <a:t>Point de Vigilance</a:t>
            </a:r>
          </a:p>
        </p:txBody>
      </p:sp>
      <p:sp>
        <p:nvSpPr>
          <p:cNvPr id="24" name="Text Box 122">
            <a:extLst>
              <a:ext uri="{FF2B5EF4-FFF2-40B4-BE49-F238E27FC236}">
                <a16:creationId xmlns:a16="http://schemas.microsoft.com/office/drawing/2014/main" id="{CC32A2E2-CC07-4467-AC25-7A4F4CCBAFC6}"/>
              </a:ext>
            </a:extLst>
          </p:cNvPr>
          <p:cNvSpPr txBox="1">
            <a:spLocks noChangeArrowheads="1"/>
          </p:cNvSpPr>
          <p:nvPr/>
        </p:nvSpPr>
        <p:spPr bwMode="auto">
          <a:xfrm>
            <a:off x="1709557" y="2650038"/>
            <a:ext cx="733921" cy="386163"/>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b="1" dirty="0">
                <a:solidFill>
                  <a:schemeClr val="tx1">
                    <a:lumMod val="85000"/>
                    <a:lumOff val="15000"/>
                  </a:schemeClr>
                </a:solidFill>
                <a:latin typeface="+mj-lt"/>
              </a:rPr>
              <a:t>Procédé Non Détaillé</a:t>
            </a:r>
          </a:p>
        </p:txBody>
      </p:sp>
      <p:cxnSp>
        <p:nvCxnSpPr>
          <p:cNvPr id="25" name="Connecteur droit avec flèche 24">
            <a:extLst>
              <a:ext uri="{FF2B5EF4-FFF2-40B4-BE49-F238E27FC236}">
                <a16:creationId xmlns:a16="http://schemas.microsoft.com/office/drawing/2014/main" id="{DC625EAC-F451-4756-8E9E-5586BAAD522F}"/>
              </a:ext>
            </a:extLst>
          </p:cNvPr>
          <p:cNvCxnSpPr>
            <a:cxnSpLocks/>
          </p:cNvCxnSpPr>
          <p:nvPr/>
        </p:nvCxnSpPr>
        <p:spPr>
          <a:xfrm>
            <a:off x="3761740" y="2674838"/>
            <a:ext cx="599438" cy="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ZoneTexte 51">
            <a:extLst>
              <a:ext uri="{FF2B5EF4-FFF2-40B4-BE49-F238E27FC236}">
                <a16:creationId xmlns:a16="http://schemas.microsoft.com/office/drawing/2014/main" id="{231F16FE-49C5-4C8E-A737-072CCDA50C0A}"/>
              </a:ext>
            </a:extLst>
          </p:cNvPr>
          <p:cNvSpPr txBox="1"/>
          <p:nvPr/>
        </p:nvSpPr>
        <p:spPr>
          <a:xfrm>
            <a:off x="3451113" y="2685058"/>
            <a:ext cx="118859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900" i="1" dirty="0"/>
              <a:t>Chronologie de la Procédure</a:t>
            </a:r>
          </a:p>
        </p:txBody>
      </p:sp>
      <p:sp>
        <p:nvSpPr>
          <p:cNvPr id="27" name="Rectangle 26">
            <a:extLst>
              <a:ext uri="{FF2B5EF4-FFF2-40B4-BE49-F238E27FC236}">
                <a16:creationId xmlns:a16="http://schemas.microsoft.com/office/drawing/2014/main" id="{5ED9E382-1B9A-467D-BB7A-4BC29DA768CF}"/>
              </a:ext>
            </a:extLst>
          </p:cNvPr>
          <p:cNvSpPr/>
          <p:nvPr/>
        </p:nvSpPr>
        <p:spPr>
          <a:xfrm>
            <a:off x="2422674" y="2636723"/>
            <a:ext cx="1266095"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a:r>
              <a:rPr lang="fr-FR" sz="900" b="1" u="sng" dirty="0">
                <a:solidFill>
                  <a:srgbClr val="2C6672"/>
                </a:solidFill>
                <a:latin typeface="Helvetica Light" panose="020B0403020202020204" pitchFamily="34" charset="0"/>
              </a:rPr>
              <a:t>Enregistrement (traçabilité) à effectuer</a:t>
            </a:r>
          </a:p>
        </p:txBody>
      </p:sp>
      <p:sp>
        <p:nvSpPr>
          <p:cNvPr id="28" name="Rectangle : coins arrondis 216">
            <a:extLst>
              <a:ext uri="{FF2B5EF4-FFF2-40B4-BE49-F238E27FC236}">
                <a16:creationId xmlns:a16="http://schemas.microsoft.com/office/drawing/2014/main" id="{7CF0EDC6-CCD7-4381-B01A-BB0FF363F36A}"/>
              </a:ext>
            </a:extLst>
          </p:cNvPr>
          <p:cNvSpPr/>
          <p:nvPr/>
        </p:nvSpPr>
        <p:spPr>
          <a:xfrm>
            <a:off x="4627356" y="2674838"/>
            <a:ext cx="2112061" cy="261627"/>
          </a:xfrm>
          <a:prstGeom prst="roundRect">
            <a:avLst>
              <a:gd name="adj"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tx1">
                    <a:lumMod val="85000"/>
                    <a:lumOff val="15000"/>
                  </a:schemeClr>
                </a:solidFill>
                <a:latin typeface="Helvetica Light" panose="020B0403020202020204" pitchFamily="34" charset="0"/>
              </a:rPr>
              <a:t>Document devant être complété</a:t>
            </a:r>
            <a:endParaRPr lang="fr-FR" sz="800" b="1" dirty="0">
              <a:solidFill>
                <a:schemeClr val="tx1"/>
              </a:solidFill>
            </a:endParaRPr>
          </a:p>
        </p:txBody>
      </p:sp>
      <p:pic>
        <p:nvPicPr>
          <p:cNvPr id="29" name="Image 28"/>
          <p:cNvPicPr>
            <a:picLocks noChangeAspect="1"/>
          </p:cNvPicPr>
          <p:nvPr/>
        </p:nvPicPr>
        <p:blipFill>
          <a:blip r:embed="rId3"/>
          <a:stretch>
            <a:fillRect/>
          </a:stretch>
        </p:blipFill>
        <p:spPr>
          <a:xfrm>
            <a:off x="4772798" y="2693269"/>
            <a:ext cx="163220" cy="233685"/>
          </a:xfrm>
          <a:prstGeom prst="rect">
            <a:avLst/>
          </a:prstGeom>
        </p:spPr>
      </p:pic>
      <p:sp>
        <p:nvSpPr>
          <p:cNvPr id="30" name="Espace réservé du texte 30">
            <a:extLst>
              <a:ext uri="{FF2B5EF4-FFF2-40B4-BE49-F238E27FC236}">
                <a16:creationId xmlns:a16="http://schemas.microsoft.com/office/drawing/2014/main" id="{8F33BC0D-148C-48B4-80BE-00460C6D194C}"/>
              </a:ext>
            </a:extLst>
          </p:cNvPr>
          <p:cNvSpPr txBox="1">
            <a:spLocks/>
          </p:cNvSpPr>
          <p:nvPr/>
        </p:nvSpPr>
        <p:spPr>
          <a:xfrm>
            <a:off x="125425" y="4147162"/>
            <a:ext cx="6502834" cy="2721051"/>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indent="-171450" algn="just">
              <a:buClr>
                <a:srgbClr val="34615A"/>
              </a:buClr>
              <a:buFont typeface="Wingdings" panose="05000000000000000000" pitchFamily="2" charset="2"/>
              <a:buChar char="l"/>
            </a:pPr>
            <a:r>
              <a:rPr lang="fr-FR" sz="1050" b="1" dirty="0" smtClean="0">
                <a:solidFill>
                  <a:schemeClr val="tx1"/>
                </a:solidFill>
              </a:rPr>
              <a:t>Traçabilité : </a:t>
            </a:r>
            <a:r>
              <a:rPr lang="fr-FR" sz="1050" dirty="0" smtClean="0">
                <a:solidFill>
                  <a:schemeClr val="tx1"/>
                </a:solidFill>
              </a:rPr>
              <a:t>la traçabilité du matériel et informations relatives au patient doit se faire tout au long du processus.</a:t>
            </a:r>
          </a:p>
          <a:p>
            <a:pPr marL="171450" indent="-171450" algn="just">
              <a:buClr>
                <a:srgbClr val="34615A"/>
              </a:buClr>
              <a:buFont typeface="Wingdings" panose="05000000000000000000" pitchFamily="2" charset="2"/>
              <a:buChar char="l"/>
            </a:pPr>
            <a:r>
              <a:rPr lang="fr-FR" sz="1050" b="1" dirty="0" smtClean="0">
                <a:solidFill>
                  <a:schemeClr val="tx1"/>
                </a:solidFill>
              </a:rPr>
              <a:t>Rédaction de la procédure d’assurance qualité: </a:t>
            </a:r>
            <a:r>
              <a:rPr lang="fr-FR" sz="1050" dirty="0">
                <a:solidFill>
                  <a:schemeClr val="tx1"/>
                </a:solidFill>
              </a:rPr>
              <a:t>u</a:t>
            </a:r>
            <a:r>
              <a:rPr lang="fr-FR" sz="1050" dirty="0" smtClean="0">
                <a:solidFill>
                  <a:schemeClr val="tx1"/>
                </a:solidFill>
              </a:rPr>
              <a:t>ne </a:t>
            </a:r>
            <a:r>
              <a:rPr lang="fr-FR" sz="1050" dirty="0">
                <a:solidFill>
                  <a:schemeClr val="tx1"/>
                </a:solidFill>
              </a:rPr>
              <a:t>procédure d'assurance qualité est rédigée par le professionnel de santé réalisant les tests ou recueils et traitements de signaux biologiques. Cette procédure comporte deux parties </a:t>
            </a:r>
            <a:r>
              <a:rPr lang="fr-FR" sz="1050" dirty="0" smtClean="0">
                <a:solidFill>
                  <a:schemeClr val="tx1"/>
                </a:solidFill>
              </a:rPr>
              <a:t>:</a:t>
            </a:r>
          </a:p>
          <a:p>
            <a:pPr marL="180000" lvl="1" algn="just">
              <a:buClr>
                <a:srgbClr val="34615A"/>
              </a:buClr>
              <a:buFontTx/>
              <a:buChar char="-"/>
            </a:pPr>
            <a:r>
              <a:rPr lang="fr-FR" sz="1050" dirty="0" smtClean="0">
                <a:solidFill>
                  <a:schemeClr val="tx1"/>
                </a:solidFill>
              </a:rPr>
              <a:t>Partie 1 : une </a:t>
            </a:r>
            <a:r>
              <a:rPr lang="fr-FR" sz="1050" dirty="0">
                <a:solidFill>
                  <a:schemeClr val="tx1"/>
                </a:solidFill>
              </a:rPr>
              <a:t>fiche à remplir une seule </a:t>
            </a:r>
            <a:r>
              <a:rPr lang="fr-FR" sz="1050" dirty="0" smtClean="0">
                <a:solidFill>
                  <a:schemeClr val="tx1"/>
                </a:solidFill>
              </a:rPr>
              <a:t>fois et dans laquelle sont décrites les modalités de réalisation de ces tests à l’officine </a:t>
            </a:r>
            <a:r>
              <a:rPr lang="fr-FR" sz="1050" dirty="0" smtClean="0">
                <a:solidFill>
                  <a:schemeClr val="tx1"/>
                </a:solidFill>
                <a:sym typeface="Wingdings" panose="05000000000000000000" pitchFamily="2" charset="2"/>
              </a:rPr>
              <a:t> </a:t>
            </a:r>
            <a:r>
              <a:rPr lang="fr-FR" sz="1050" dirty="0" smtClean="0">
                <a:solidFill>
                  <a:schemeClr val="tx1"/>
                </a:solidFill>
              </a:rPr>
              <a:t>se référer au document </a:t>
            </a:r>
            <a:r>
              <a:rPr lang="fr-FR" sz="1050" dirty="0" smtClean="0">
                <a:solidFill>
                  <a:schemeClr val="tx1"/>
                </a:solidFill>
                <a:hlinkClick r:id="rId4"/>
              </a:rPr>
              <a:t>E.15 - Procédure d'assurance qualité pour la réalisation des tests</a:t>
            </a:r>
            <a:endParaRPr lang="fr-FR" sz="1050" dirty="0" smtClean="0">
              <a:solidFill>
                <a:schemeClr val="tx1"/>
              </a:solidFill>
            </a:endParaRPr>
          </a:p>
          <a:p>
            <a:pPr marL="180000" lvl="1" algn="just">
              <a:buClr>
                <a:srgbClr val="34615A"/>
              </a:buClr>
              <a:buFontTx/>
              <a:buChar char="-"/>
            </a:pPr>
            <a:r>
              <a:rPr lang="fr-FR" sz="1050" dirty="0" smtClean="0">
                <a:solidFill>
                  <a:schemeClr val="tx1"/>
                </a:solidFill>
              </a:rPr>
              <a:t>Partie 2 </a:t>
            </a:r>
            <a:r>
              <a:rPr lang="fr-FR" sz="1050" dirty="0">
                <a:solidFill>
                  <a:schemeClr val="tx1"/>
                </a:solidFill>
              </a:rPr>
              <a:t>: Les modalités de la traçabilité des résultats des tests pour chaque patient nécessitent d'inscrire dans le dossier de chaque patient ou dans le cahier de liaison ou de suivi du patient à </a:t>
            </a:r>
            <a:r>
              <a:rPr lang="fr-FR" sz="1050" dirty="0" smtClean="0">
                <a:solidFill>
                  <a:schemeClr val="tx1"/>
                </a:solidFill>
              </a:rPr>
              <a:t>domicile.</a:t>
            </a:r>
          </a:p>
          <a:p>
            <a:pPr marL="171450" indent="-171450" algn="just">
              <a:buClr>
                <a:srgbClr val="595959"/>
              </a:buClr>
              <a:buFont typeface="Wingdings" panose="05000000000000000000" pitchFamily="2" charset="2"/>
              <a:buChar char="l"/>
            </a:pPr>
            <a:r>
              <a:rPr lang="fr-FR" sz="1050" b="1" dirty="0" smtClean="0">
                <a:solidFill>
                  <a:schemeClr val="tx1"/>
                </a:solidFill>
              </a:rPr>
              <a:t>Consentement  : </a:t>
            </a:r>
            <a:r>
              <a:rPr lang="fr-FR" sz="1050" dirty="0">
                <a:solidFill>
                  <a:schemeClr val="tx1"/>
                </a:solidFill>
              </a:rPr>
              <a:t>dans le cadre des TROD angine, le consentement </a:t>
            </a:r>
            <a:r>
              <a:rPr lang="fr-FR" sz="1050" dirty="0" smtClean="0">
                <a:solidFill>
                  <a:schemeClr val="tx1"/>
                </a:solidFill>
              </a:rPr>
              <a:t>doit être recueilli à l’écrit </a:t>
            </a:r>
            <a:r>
              <a:rPr lang="fr-FR" sz="1050" dirty="0">
                <a:solidFill>
                  <a:schemeClr val="tx1"/>
                </a:solidFill>
              </a:rPr>
              <a:t>pour les personnes mineures ou sous </a:t>
            </a:r>
            <a:r>
              <a:rPr lang="fr-FR" sz="1050" dirty="0" smtClean="0">
                <a:solidFill>
                  <a:schemeClr val="tx1"/>
                </a:solidFill>
              </a:rPr>
              <a:t>tutelle</a:t>
            </a:r>
            <a:endParaRPr lang="fr-FR" sz="1050" b="1" dirty="0" smtClean="0">
              <a:solidFill>
                <a:schemeClr val="tx1"/>
              </a:solidFill>
            </a:endParaRPr>
          </a:p>
          <a:p>
            <a:pPr marL="171450" indent="-171450" algn="just">
              <a:buClr>
                <a:srgbClr val="595959"/>
              </a:buClr>
              <a:buFont typeface="Wingdings" panose="05000000000000000000" pitchFamily="2" charset="2"/>
              <a:buChar char="l"/>
            </a:pPr>
            <a:r>
              <a:rPr lang="fr-FR" sz="1050" b="1" dirty="0" smtClean="0"/>
              <a:t>Prélèvement nasal </a:t>
            </a:r>
            <a:r>
              <a:rPr lang="fr-FR" sz="1050" dirty="0" smtClean="0"/>
              <a:t>: </a:t>
            </a:r>
          </a:p>
          <a:p>
            <a:pPr marL="180000" lvl="1" algn="just">
              <a:buClr>
                <a:srgbClr val="34615A"/>
              </a:buClr>
              <a:buFontTx/>
              <a:buChar char="-"/>
            </a:pPr>
            <a:r>
              <a:rPr lang="fr-FR" sz="1050" dirty="0" smtClean="0">
                <a:solidFill>
                  <a:schemeClr val="tx1"/>
                </a:solidFill>
              </a:rPr>
              <a:t>Dans </a:t>
            </a:r>
            <a:r>
              <a:rPr lang="fr-FR" sz="1050" dirty="0">
                <a:solidFill>
                  <a:schemeClr val="tx1"/>
                </a:solidFill>
              </a:rPr>
              <a:t>le cadre du dépistage individuel de mineurs de moins de 12 ans, symptomatiques ou identifiées comme personnes contacts, il est possible de réaliser un prélèvement nasal lorsque le prélèvement </a:t>
            </a:r>
            <a:r>
              <a:rPr lang="fr-FR" sz="1050" dirty="0" err="1">
                <a:solidFill>
                  <a:schemeClr val="tx1"/>
                </a:solidFill>
              </a:rPr>
              <a:t>nasopharyngé</a:t>
            </a:r>
            <a:r>
              <a:rPr lang="fr-FR" sz="1050" dirty="0">
                <a:solidFill>
                  <a:schemeClr val="tx1"/>
                </a:solidFill>
              </a:rPr>
              <a:t> est rendu difficile ou impossible et conformément aux préconisations d'utilisation du fabricant et aux recommandations d'utilisation des tests publiées sur le site internet du ministère chargé de la </a:t>
            </a:r>
            <a:r>
              <a:rPr lang="fr-FR" sz="1050" dirty="0" smtClean="0">
                <a:solidFill>
                  <a:schemeClr val="tx1"/>
                </a:solidFill>
              </a:rPr>
              <a:t>santé</a:t>
            </a:r>
          </a:p>
          <a:p>
            <a:pPr marL="180000" lvl="1" algn="just">
              <a:buClr>
                <a:srgbClr val="34615A"/>
              </a:buClr>
              <a:buFontTx/>
              <a:buChar char="-"/>
            </a:pPr>
            <a:r>
              <a:rPr lang="fr-FR" sz="1050" dirty="0">
                <a:solidFill>
                  <a:schemeClr val="tx1"/>
                </a:solidFill>
              </a:rPr>
              <a:t>Ces tests peuvent être réalisés uniquement par ou sous la responsabilité d’un pharmacien, un médecin, un infirmier, un masseur-kinésithérapeute, une sage-femme, un </a:t>
            </a:r>
            <a:r>
              <a:rPr lang="fr-FR" sz="1050" dirty="0" smtClean="0">
                <a:solidFill>
                  <a:schemeClr val="tx1"/>
                </a:solidFill>
              </a:rPr>
              <a:t>chirurgien-dentiste.</a:t>
            </a:r>
            <a:endParaRPr lang="fr-FR" sz="1050" dirty="0">
              <a:solidFill>
                <a:schemeClr val="tx1"/>
              </a:solidFill>
            </a:endParaRPr>
          </a:p>
        </p:txBody>
      </p:sp>
      <p:sp>
        <p:nvSpPr>
          <p:cNvPr id="31" name="Espace réservé du texte 2">
            <a:extLst>
              <a:ext uri="{FF2B5EF4-FFF2-40B4-BE49-F238E27FC236}">
                <a16:creationId xmlns:a16="http://schemas.microsoft.com/office/drawing/2014/main" id="{AAE196BE-636C-7440-B466-7559D9F3460F}"/>
              </a:ext>
            </a:extLst>
          </p:cNvPr>
          <p:cNvSpPr txBox="1">
            <a:spLocks/>
          </p:cNvSpPr>
          <p:nvPr/>
        </p:nvSpPr>
        <p:spPr>
          <a:xfrm>
            <a:off x="-6810" y="7675470"/>
            <a:ext cx="5103743" cy="1315395"/>
          </a:xfrm>
          <a:prstGeom prst="rect">
            <a:avLst/>
          </a:prstGeom>
          <a:solidFill>
            <a:srgbClr val="D0E6E2"/>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900" b="1" dirty="0"/>
              <a:t>Références : </a:t>
            </a:r>
          </a:p>
          <a:p>
            <a:r>
              <a:rPr lang="fr-FR" sz="900" dirty="0" smtClean="0">
                <a:hlinkClick r:id="rId5"/>
              </a:rPr>
              <a:t>Annexes II et III</a:t>
            </a:r>
            <a:r>
              <a:rPr lang="fr-FR" sz="900" dirty="0" smtClean="0"/>
              <a:t> de l’arrêté </a:t>
            </a:r>
            <a:r>
              <a:rPr lang="fr-FR" sz="900" dirty="0"/>
              <a:t>du 1er août </a:t>
            </a:r>
            <a:r>
              <a:rPr lang="fr-FR" sz="900" dirty="0" smtClean="0"/>
              <a:t>2016 , </a:t>
            </a:r>
            <a:r>
              <a:rPr lang="fr-FR" sz="900" dirty="0" smtClean="0">
                <a:hlinkClick r:id="rId6"/>
              </a:rPr>
              <a:t>Loi </a:t>
            </a:r>
            <a:r>
              <a:rPr lang="fr-FR" sz="900" dirty="0">
                <a:hlinkClick r:id="rId6"/>
              </a:rPr>
              <a:t>n° 2020-1379 du 14 novembre </a:t>
            </a:r>
            <a:r>
              <a:rPr lang="fr-FR" sz="900" dirty="0" smtClean="0">
                <a:hlinkClick r:id="rId6"/>
              </a:rPr>
              <a:t>2020</a:t>
            </a:r>
            <a:r>
              <a:rPr lang="fr-FR" sz="900" dirty="0" smtClean="0"/>
              <a:t> , </a:t>
            </a:r>
            <a:r>
              <a:rPr lang="fr-FR" sz="900" dirty="0" smtClean="0">
                <a:hlinkClick r:id="rId7"/>
              </a:rPr>
              <a:t>Décret </a:t>
            </a:r>
            <a:r>
              <a:rPr lang="fr-FR" sz="900" dirty="0">
                <a:hlinkClick r:id="rId7"/>
              </a:rPr>
              <a:t>n° 2020-1385 du 14 novembre </a:t>
            </a:r>
            <a:r>
              <a:rPr lang="fr-FR" sz="900" dirty="0" smtClean="0">
                <a:hlinkClick r:id="rId7"/>
              </a:rPr>
              <a:t>2020</a:t>
            </a:r>
            <a:r>
              <a:rPr lang="fr-FR" sz="900" dirty="0" smtClean="0"/>
              <a:t> , </a:t>
            </a:r>
            <a:r>
              <a:rPr lang="fr-FR" sz="900" dirty="0" smtClean="0">
                <a:hlinkClick r:id="rId8"/>
              </a:rPr>
              <a:t>Décret </a:t>
            </a:r>
            <a:r>
              <a:rPr lang="fr-FR" sz="900" dirty="0">
                <a:hlinkClick r:id="rId8"/>
              </a:rPr>
              <a:t>n° 2020-1387 du 14 novembre </a:t>
            </a:r>
            <a:r>
              <a:rPr lang="fr-FR" sz="900" dirty="0" smtClean="0">
                <a:hlinkClick r:id="rId8"/>
              </a:rPr>
              <a:t>2020</a:t>
            </a:r>
            <a:r>
              <a:rPr lang="fr-FR" sz="900" dirty="0" smtClean="0"/>
              <a:t> , </a:t>
            </a:r>
            <a:r>
              <a:rPr lang="fr-FR" sz="900" dirty="0">
                <a:hlinkClick r:id="rId9"/>
              </a:rPr>
              <a:t>Décret n° 2021-1059 du 7 août </a:t>
            </a:r>
            <a:r>
              <a:rPr lang="fr-FR" sz="900" dirty="0" smtClean="0">
                <a:hlinkClick r:id="rId9"/>
              </a:rPr>
              <a:t>2021</a:t>
            </a:r>
            <a:r>
              <a:rPr lang="fr-FR" sz="900" dirty="0" smtClean="0"/>
              <a:t> , </a:t>
            </a:r>
            <a:r>
              <a:rPr lang="fr-FR" sz="900" dirty="0" smtClean="0">
                <a:hlinkClick r:id="rId10"/>
              </a:rPr>
              <a:t>Articles </a:t>
            </a:r>
            <a:r>
              <a:rPr lang="fr-FR" sz="900" dirty="0">
                <a:hlinkClick r:id="rId10"/>
              </a:rPr>
              <a:t>R. 1335-1 et suivants du code de la santé </a:t>
            </a:r>
            <a:r>
              <a:rPr lang="fr-FR" sz="900" dirty="0" smtClean="0">
                <a:hlinkClick r:id="rId10"/>
              </a:rPr>
              <a:t>publique</a:t>
            </a:r>
            <a:r>
              <a:rPr lang="fr-FR" sz="900" dirty="0" smtClean="0"/>
              <a:t> , </a:t>
            </a:r>
            <a:r>
              <a:rPr lang="fr-FR" sz="900" dirty="0" smtClean="0">
                <a:hlinkClick r:id="rId11"/>
              </a:rPr>
              <a:t>Avis </a:t>
            </a:r>
            <a:r>
              <a:rPr lang="fr-FR" sz="900" dirty="0">
                <a:hlinkClick r:id="rId11"/>
              </a:rPr>
              <a:t>HCSP </a:t>
            </a:r>
            <a:r>
              <a:rPr lang="fr-FR" sz="900" dirty="0"/>
              <a:t>sur la gestion des déchets dans le cadre des tests </a:t>
            </a:r>
            <a:r>
              <a:rPr lang="fr-FR" sz="900" dirty="0" smtClean="0"/>
              <a:t>antigéniques</a:t>
            </a:r>
            <a:r>
              <a:rPr lang="fr-FR" sz="900" dirty="0"/>
              <a:t>, </a:t>
            </a:r>
            <a:r>
              <a:rPr lang="fr-FR" sz="900" dirty="0">
                <a:hlinkClick r:id="rId12"/>
              </a:rPr>
              <a:t>Décret n° 2021-1343 du 14 octobre 2021</a:t>
            </a:r>
            <a:r>
              <a:rPr lang="fr-FR" sz="900" dirty="0"/>
              <a:t> modifiant le décret n° 2021-699 du 1er juin </a:t>
            </a:r>
            <a:r>
              <a:rPr lang="fr-FR" sz="900" dirty="0" smtClean="0"/>
              <a:t>2021, </a:t>
            </a:r>
            <a:r>
              <a:rPr lang="fr-FR" sz="900" dirty="0">
                <a:hlinkClick r:id="rId13"/>
              </a:rPr>
              <a:t>Arrêté du 1er juin 2021</a:t>
            </a:r>
            <a:r>
              <a:rPr lang="fr-FR" sz="900" dirty="0"/>
              <a:t> </a:t>
            </a:r>
            <a:r>
              <a:rPr lang="fr-FR" sz="900" dirty="0" smtClean="0"/>
              <a:t>, </a:t>
            </a:r>
            <a:r>
              <a:rPr lang="fr-FR" sz="900" dirty="0" smtClean="0">
                <a:hlinkClick r:id="rId14"/>
              </a:rPr>
              <a:t>Arrêté </a:t>
            </a:r>
            <a:r>
              <a:rPr lang="fr-FR" sz="900" dirty="0">
                <a:hlinkClick r:id="rId14"/>
              </a:rPr>
              <a:t>du 14 octobre 2021 </a:t>
            </a:r>
            <a:r>
              <a:rPr lang="fr-FR" sz="900" dirty="0"/>
              <a:t>modifiant l'arrêté du 1er juin </a:t>
            </a:r>
            <a:r>
              <a:rPr lang="fr-FR" sz="900" dirty="0" smtClean="0"/>
              <a:t>2021</a:t>
            </a:r>
            <a:r>
              <a:rPr lang="fr-FR" sz="900" dirty="0"/>
              <a:t>, </a:t>
            </a:r>
            <a:endParaRPr lang="fr-FR" sz="900" dirty="0" smtClean="0"/>
          </a:p>
          <a:p>
            <a:r>
              <a:rPr lang="fr-FR" sz="900" dirty="0" smtClean="0">
                <a:hlinkClick r:id="rId15"/>
              </a:rPr>
              <a:t>LOI </a:t>
            </a:r>
            <a:r>
              <a:rPr lang="fr-FR" sz="900" dirty="0">
                <a:hlinkClick r:id="rId15"/>
              </a:rPr>
              <a:t>n° 2022-1089 du 30 juillet 2022</a:t>
            </a:r>
            <a:r>
              <a:rPr lang="fr-FR" sz="900" dirty="0"/>
              <a:t> mettant fin aux régimes d'exception créés pour lutter contre l'épidémie liée à la </a:t>
            </a:r>
            <a:r>
              <a:rPr lang="fr-FR" sz="900" dirty="0" smtClean="0"/>
              <a:t>covid-19</a:t>
            </a:r>
            <a:endParaRPr lang="fr-FR" sz="900" dirty="0"/>
          </a:p>
          <a:p>
            <a:r>
              <a:rPr lang="fr-FR" sz="900" dirty="0" smtClean="0">
                <a:hlinkClick r:id="rId16"/>
              </a:rPr>
              <a:t>Dossier </a:t>
            </a:r>
            <a:r>
              <a:rPr lang="fr-FR" sz="900" dirty="0">
                <a:hlinkClick r:id="rId16"/>
              </a:rPr>
              <a:t>de presse "Stratégie de déploiement des tests antigéniques"</a:t>
            </a:r>
            <a:r>
              <a:rPr lang="fr-FR" sz="900" dirty="0"/>
              <a:t> , </a:t>
            </a:r>
            <a:endParaRPr lang="fr-FR" sz="900" dirty="0" smtClean="0"/>
          </a:p>
          <a:p>
            <a:r>
              <a:rPr lang="fr-FR" sz="900" dirty="0" smtClean="0"/>
              <a:t>DGS-urgent</a:t>
            </a:r>
          </a:p>
          <a:p>
            <a:r>
              <a:rPr lang="fr-FR" sz="900" dirty="0"/>
              <a:t>Site de DASTRI : </a:t>
            </a:r>
            <a:r>
              <a:rPr lang="fr-FR" sz="900" dirty="0">
                <a:hlinkClick r:id="rId17"/>
              </a:rPr>
              <a:t>https://www.dastri.fr/dasri-pro/</a:t>
            </a:r>
            <a:r>
              <a:rPr lang="fr-FR" sz="900" dirty="0"/>
              <a:t> et </a:t>
            </a:r>
            <a:r>
              <a:rPr lang="fr-FR" sz="900" dirty="0">
                <a:hlinkClick r:id="rId18"/>
              </a:rPr>
              <a:t>fiche pratique pharmacien</a:t>
            </a:r>
            <a:endParaRPr lang="fr-FR" sz="900" dirty="0"/>
          </a:p>
        </p:txBody>
      </p:sp>
      <p:sp>
        <p:nvSpPr>
          <p:cNvPr id="33" name="Titre 159">
            <a:extLst>
              <a:ext uri="{FF2B5EF4-FFF2-40B4-BE49-F238E27FC236}">
                <a16:creationId xmlns:a16="http://schemas.microsoft.com/office/drawing/2014/main" id="{005D72E8-3BE6-4F3B-AFC3-57C7D4421495}"/>
              </a:ext>
            </a:extLst>
          </p:cNvPr>
          <p:cNvSpPr>
            <a:spLocks noGrp="1"/>
          </p:cNvSpPr>
          <p:nvPr>
            <p:ph type="title"/>
          </p:nvPr>
        </p:nvSpPr>
        <p:spPr>
          <a:xfrm>
            <a:off x="30212" y="846417"/>
            <a:ext cx="6841799" cy="341632"/>
          </a:xfrm>
        </p:spPr>
        <p:txBody>
          <a:bodyPr>
            <a:noAutofit/>
          </a:bodyPr>
          <a:lstStyle/>
          <a:p>
            <a:pPr algn="r"/>
            <a:r>
              <a:rPr lang="fr-FR" dirty="0"/>
              <a:t>P10. REALISATION Des TROD GRIPPE - COVID - VRS</a:t>
            </a:r>
            <a:endParaRPr lang="fr-FR" dirty="0">
              <a:solidFill>
                <a:srgbClr val="FF0000"/>
              </a:solidFill>
            </a:endParaRPr>
          </a:p>
        </p:txBody>
      </p:sp>
      <p:sp>
        <p:nvSpPr>
          <p:cNvPr id="32" name="Rectangle 31"/>
          <p:cNvSpPr/>
          <p:nvPr/>
        </p:nvSpPr>
        <p:spPr>
          <a:xfrm>
            <a:off x="6304547" y="9593590"/>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2/2</a:t>
            </a:r>
            <a:endParaRPr lang="fr-FR" sz="1050" dirty="0"/>
          </a:p>
        </p:txBody>
      </p:sp>
    </p:spTree>
    <p:extLst>
      <p:ext uri="{BB962C8B-B14F-4D97-AF65-F5344CB8AC3E}">
        <p14:creationId xmlns:p14="http://schemas.microsoft.com/office/powerpoint/2010/main" val="113984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1861</TotalTime>
  <Words>978</Words>
  <Application>Microsoft Office PowerPoint</Application>
  <PresentationFormat>Format A4 (210 x 297 mm)</PresentationFormat>
  <Paragraphs>69</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P10. REALISATION Des TROD GRIPPE - COVID - VRS</vt:lpstr>
      <vt:lpstr>P10. REALISATION Des TROD GRIPPE - COVID - VRS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257</cp:revision>
  <dcterms:created xsi:type="dcterms:W3CDTF">2019-09-09T06:31:24Z</dcterms:created>
  <dcterms:modified xsi:type="dcterms:W3CDTF">2024-11-13T14:17:27Z</dcterms:modified>
</cp:coreProperties>
</file>