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61"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26"/>
  </p:normalViewPr>
  <p:slideViewPr>
    <p:cSldViewPr snapToGrid="0">
      <p:cViewPr varScale="1">
        <p:scale>
          <a:sx n="70" d="100"/>
          <a:sy n="70" d="100"/>
        </p:scale>
        <p:origin x="3726" y="72"/>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05/05/2026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3"/>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r>
              <a:rPr lang="fr-FR" dirty="0"/>
              <a:t>Version 2.2</a:t>
            </a:r>
            <a:r>
              <a:rPr lang="fr-FR" dirty="0">
                <a:solidFill>
                  <a:schemeClr val="tx1"/>
                </a:solidFill>
              </a:rPr>
              <a:t> / </a:t>
            </a:r>
            <a:r>
              <a:rPr lang="fr-FR" dirty="0"/>
              <a:t>Mois année </a:t>
            </a:r>
            <a:endParaRPr lang="en-US" dirty="0"/>
          </a:p>
        </p:txBody>
      </p:sp>
      <p:sp>
        <p:nvSpPr>
          <p:cNvPr id="5" name="Footer Placeholder 4"/>
          <p:cNvSpPr>
            <a:spLocks noGrp="1"/>
          </p:cNvSpPr>
          <p:nvPr>
            <p:ph type="ftr" sz="quarter" idx="11"/>
          </p:nvPr>
        </p:nvSpPr>
        <p:spPr>
          <a:xfrm>
            <a:off x="665603" y="9979818"/>
            <a:ext cx="2011609" cy="409702"/>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3"/>
            </a:solidFill>
          </a:ln>
        </p:spPr>
        <p:txBody>
          <a:bodyPr lIns="72000" tIns="0" rIns="0" bIns="0" anchor="ctr">
            <a:noAutofit/>
          </a:bodyPr>
          <a:lstStyle>
            <a:lvl1pPr>
              <a:buFontTx/>
              <a:buNone/>
              <a:defRPr sz="1600" b="0">
                <a:solidFill>
                  <a:schemeClr val="accent3"/>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3"/>
            </a:solidFill>
          </a:ln>
        </p:spPr>
        <p:txBody>
          <a:bodyPr tIns="72000" rIns="0" bIns="0">
            <a:noAutofit/>
          </a:bodyPr>
          <a:lstStyle>
            <a:lvl1pPr>
              <a:buFontTx/>
              <a:buNone/>
              <a:defRPr sz="700">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555" userDrawn="1">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3"/>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039888"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1810"/>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796639" y="10050383"/>
            <a:ext cx="0" cy="287088"/>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18679" y="9983386"/>
            <a:ext cx="2646357"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3"/>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www.legifrance.gouv.fr/loda/id/JORFTEXT000049734400/#:~:text=Imprimer-,Arr%C3%AAt%C3%A9%20du%2017%20juin%202024%20fixant%20les%20modalit%C3%A9s%20de%20d%C3%A9livrance,une%20ordonnance%20de%20dispensation%20conditionnelle"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ordre.pharmacien.fr/mediatheque/fichiers/guide-pratique-de-l-activite-officinale" TargetMode="External"/><Relationship Id="rId3" Type="http://schemas.openxmlformats.org/officeDocument/2006/relationships/hyperlink" Target="https://www.legifrance.gouv.fr/loda/id/JORFTEXT000049734400/#:~:text=Imprimer-,Arr%C3%AAt%C3%A9%20du%2017%20juin%202024%20fixant%20les%20modalit%C3%A9s%20de%20d%C3%A9livrance,une%20ordonnance%20de%20dispensation%20conditionnelle" TargetMode="External"/><Relationship Id="rId7" Type="http://schemas.openxmlformats.org/officeDocument/2006/relationships/hyperlink" Target="https://www.demarchequaliteofficine.fr/outils/e15.-attestation-pour-la-gestion-et-la-realisation-des-tests" TargetMode="External"/><Relationship Id="rId2" Type="http://schemas.openxmlformats.org/officeDocument/2006/relationships/hyperlink" Target="https://www.legifrance.gouv.fr/loda/id/JORFTEXT000032967712" TargetMode="Externa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hyperlink" Target="https://sante.gouv.fr/soins-et-maladies/qualite-securite-et-pertinence-des-soins/securite-des-prises-en-charge/reglementation-de-securite-sanitaire-dans-les-etablissements-de-sante/article/elimination-des-dechets-d-activites-de-soins-a-risque-infectieu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PROCÉDURE</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P.10 </a:t>
            </a:r>
            <a:r>
              <a:rPr lang="fr-FR" dirty="0" smtClean="0"/>
              <a:t>Réalisation des TROD</a:t>
            </a:r>
            <a:endParaRPr lang="fr-FR"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7.0 </a:t>
            </a:r>
            <a:r>
              <a:rPr lang="fr-FR" dirty="0" smtClean="0">
                <a:solidFill>
                  <a:schemeClr val="tx1"/>
                </a:solidFill>
              </a:rPr>
              <a:t>/ </a:t>
            </a:r>
            <a:r>
              <a:rPr lang="fr-FR" dirty="0" smtClean="0"/>
              <a:t>Mai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096450" cy="409702"/>
          </a:xfrm>
        </p:spPr>
        <p:txBody>
          <a:bodyPr/>
          <a:lstStyle/>
          <a:p>
            <a:r>
              <a:rPr lang="en-US" dirty="0" smtClean="0"/>
              <a:t>Sous-theme</a:t>
            </a:r>
          </a:p>
          <a:p>
            <a:r>
              <a:rPr lang="fr-FR" b="0" dirty="0"/>
              <a:t>3.5 Missions de dépistage</a:t>
            </a:r>
            <a:endParaRPr lang="en-US" b="0"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20 : Tests Rapides </a:t>
            </a:r>
            <a:r>
              <a:rPr lang="en-US" dirty="0" err="1" smtClean="0">
                <a:latin typeface="Arial" panose="020B0604020202020204" pitchFamily="34" charset="0"/>
                <a:cs typeface="Arial" panose="020B0604020202020204" pitchFamily="34" charset="0"/>
              </a:rPr>
              <a:t>d’Orientation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Diagnostique</a:t>
            </a:r>
            <a:r>
              <a:rPr lang="en-US" dirty="0" smtClean="0">
                <a:latin typeface="Arial" panose="020B0604020202020204" pitchFamily="34" charset="0"/>
                <a:cs typeface="Arial" panose="020B0604020202020204" pitchFamily="34" charset="0"/>
              </a:rPr>
              <a:t> (TROD)</a:t>
            </a:r>
          </a:p>
        </p:txBody>
      </p:sp>
      <p:sp>
        <p:nvSpPr>
          <p:cNvPr id="24" name="ZoneTexte 23">
            <a:extLst>
              <a:ext uri="{FF2B5EF4-FFF2-40B4-BE49-F238E27FC236}">
                <a16:creationId xmlns:a16="http://schemas.microsoft.com/office/drawing/2014/main" id="{12A80095-0984-712E-26C6-4BE56A92DED6}"/>
              </a:ext>
            </a:extLst>
          </p:cNvPr>
          <p:cNvSpPr txBox="1"/>
          <p:nvPr/>
        </p:nvSpPr>
        <p:spPr>
          <a:xfrm rot="16200000">
            <a:off x="-737485" y="8539185"/>
            <a:ext cx="2523901" cy="276999"/>
          </a:xfrm>
          <a:prstGeom prst="rect">
            <a:avLst/>
          </a:prstGeom>
          <a:noFill/>
        </p:spPr>
        <p:txBody>
          <a:bodyPr wrap="square">
            <a:spAutoFit/>
          </a:bodyPr>
          <a:lstStyle/>
          <a:p>
            <a:pPr algn="ctr">
              <a:buNone/>
            </a:pPr>
            <a:r>
              <a:rPr lang="fr-FR" sz="1200" dirty="0">
                <a:solidFill>
                  <a:schemeClr val="accent3"/>
                </a:solidFill>
                <a:effectLst/>
                <a:latin typeface="Arial" panose="020B0604020202020204" pitchFamily="34" charset="0"/>
                <a:cs typeface="Arial" panose="020B0604020202020204" pitchFamily="34" charset="0"/>
              </a:rPr>
              <a:t>DELIVRANCE &amp; CONSEILS</a:t>
            </a:r>
          </a:p>
        </p:txBody>
      </p:sp>
      <p:cxnSp>
        <p:nvCxnSpPr>
          <p:cNvPr id="86" name="Connecteur droit 85">
            <a:extLst>
              <a:ext uri="{FF2B5EF4-FFF2-40B4-BE49-F238E27FC236}">
                <a16:creationId xmlns:a16="http://schemas.microsoft.com/office/drawing/2014/main" id="{71133B70-7162-AE93-77BC-5C5F2FFC439F}"/>
              </a:ext>
            </a:extLst>
          </p:cNvPr>
          <p:cNvCxnSpPr/>
          <p:nvPr/>
        </p:nvCxnSpPr>
        <p:spPr>
          <a:xfrm>
            <a:off x="701576" y="7565468"/>
            <a:ext cx="0" cy="2269075"/>
          </a:xfrm>
          <a:prstGeom prst="line">
            <a:avLst/>
          </a:prstGeom>
          <a:ln w="3175">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87" name="Connecteur droit 86">
            <a:extLst>
              <a:ext uri="{FF2B5EF4-FFF2-40B4-BE49-F238E27FC236}">
                <a16:creationId xmlns:a16="http://schemas.microsoft.com/office/drawing/2014/main" id="{BD278DEC-8D33-4C61-2975-95371FFE4023}"/>
              </a:ext>
            </a:extLst>
          </p:cNvPr>
          <p:cNvCxnSpPr>
            <a:cxnSpLocks/>
          </p:cNvCxnSpPr>
          <p:nvPr/>
        </p:nvCxnSpPr>
        <p:spPr>
          <a:xfrm>
            <a:off x="701576" y="4144662"/>
            <a:ext cx="0" cy="3102590"/>
          </a:xfrm>
          <a:prstGeom prst="line">
            <a:avLst/>
          </a:prstGeom>
          <a:ln w="3175">
            <a:solidFill>
              <a:schemeClr val="accent3"/>
            </a:solidFill>
          </a:ln>
        </p:spPr>
        <p:style>
          <a:lnRef idx="2">
            <a:schemeClr val="accent1"/>
          </a:lnRef>
          <a:fillRef idx="0">
            <a:schemeClr val="accent1"/>
          </a:fillRef>
          <a:effectRef idx="1">
            <a:schemeClr val="accent1"/>
          </a:effectRef>
          <a:fontRef idx="minor">
            <a:schemeClr val="tx1"/>
          </a:fontRef>
        </p:style>
      </p:cxnSp>
      <p:pic>
        <p:nvPicPr>
          <p:cNvPr id="8" name="Graphique 7">
            <a:extLst>
              <a:ext uri="{FF2B5EF4-FFF2-40B4-BE49-F238E27FC236}">
                <a16:creationId xmlns:a16="http://schemas.microsoft.com/office/drawing/2014/main" id="{D45E7176-11BC-C713-B40E-E64A97289CF8}"/>
              </a:ext>
            </a:extLst>
          </p:cNvPr>
          <p:cNvPicPr>
            <a:picLocks noChangeAspect="1"/>
          </p:cNvPicPr>
          <p:nvPr/>
        </p:nvPicPr>
        <p:blipFill>
          <a:blip r:embed="rId2">
            <a:extLst>
              <a:ext uri="{96DAC541-7B7A-43D3-8B79-37D633B846F1}">
                <asvg:svgBlip xmlns:asvg="http://schemas.microsoft.com/office/drawing/2016/SVG/main" xmlns="" r:embed="rId3"/>
              </a:ext>
            </a:extLst>
          </a:blip>
          <a:srcRect/>
          <a:stretch/>
        </p:blipFill>
        <p:spPr>
          <a:xfrm>
            <a:off x="227420" y="9998444"/>
            <a:ext cx="316255" cy="431258"/>
          </a:xfrm>
          <a:prstGeom prst="rect">
            <a:avLst/>
          </a:prstGeom>
        </p:spPr>
      </p:pic>
      <p:sp>
        <p:nvSpPr>
          <p:cNvPr id="55" name="ZoneTexte 54">
            <a:extLst>
              <a:ext uri="{FF2B5EF4-FFF2-40B4-BE49-F238E27FC236}">
                <a16:creationId xmlns:a16="http://schemas.microsoft.com/office/drawing/2014/main" id="{CDC9D813-6FC0-C6DB-6D60-5713EA4D726A}"/>
              </a:ext>
            </a:extLst>
          </p:cNvPr>
          <p:cNvSpPr txBox="1"/>
          <p:nvPr/>
        </p:nvSpPr>
        <p:spPr>
          <a:xfrm>
            <a:off x="898085" y="1869023"/>
            <a:ext cx="4372667" cy="988871"/>
          </a:xfrm>
          <a:prstGeom prst="rect">
            <a:avLst/>
          </a:prstGeom>
          <a:solidFill>
            <a:schemeClr val="bg1"/>
          </a:solidFill>
          <a:ln>
            <a:solidFill>
              <a:schemeClr val="accent3"/>
            </a:solidFill>
          </a:ln>
        </p:spPr>
        <p:txBody>
          <a:bodyPr wrap="square" lIns="0" tIns="0" rIns="0" bIns="0" anchor="ctr">
            <a:noAutofit/>
          </a:bodyPr>
          <a:lstStyle/>
          <a:p>
            <a:pPr algn="ctr"/>
            <a:r>
              <a:rPr lang="fr-FR" sz="900" b="1" dirty="0">
                <a:solidFill>
                  <a:schemeClr val="accent3"/>
                </a:solidFill>
                <a:latin typeface="Arial" panose="020B0604020202020204" pitchFamily="34" charset="0"/>
                <a:cs typeface="Arial" panose="020B0604020202020204" pitchFamily="34" charset="0"/>
              </a:rPr>
              <a:t>Mise en place du service à l’officine</a:t>
            </a: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Avoir </a:t>
            </a:r>
            <a:r>
              <a:rPr lang="fr-FR" sz="900" dirty="0">
                <a:solidFill>
                  <a:schemeClr val="dk1"/>
                </a:solidFill>
                <a:latin typeface="Arial" panose="020B0604020202020204" pitchFamily="34" charset="0"/>
                <a:cs typeface="Arial" panose="020B0604020202020204" pitchFamily="34" charset="0"/>
              </a:rPr>
              <a:t>des locaux adaptés </a:t>
            </a:r>
            <a:r>
              <a:rPr lang="fr-FR" sz="900" dirty="0" smtClean="0">
                <a:solidFill>
                  <a:schemeClr val="dk1"/>
                </a:solidFill>
                <a:latin typeface="Arial" panose="020B0604020202020204" pitchFamily="34" charset="0"/>
                <a:cs typeface="Arial" panose="020B0604020202020204" pitchFamily="34" charset="0"/>
              </a:rPr>
              <a:t>(notamment </a:t>
            </a:r>
            <a:r>
              <a:rPr lang="fr-FR" sz="900" dirty="0">
                <a:solidFill>
                  <a:schemeClr val="dk1"/>
                </a:solidFill>
                <a:latin typeface="Arial" panose="020B0604020202020204" pitchFamily="34" charset="0"/>
                <a:cs typeface="Arial" panose="020B0604020202020204" pitchFamily="34" charset="0"/>
              </a:rPr>
              <a:t>un espace de </a:t>
            </a:r>
            <a:r>
              <a:rPr lang="fr-FR" sz="900" dirty="0" smtClean="0">
                <a:solidFill>
                  <a:schemeClr val="dk1"/>
                </a:solidFill>
                <a:latin typeface="Arial" panose="020B0604020202020204" pitchFamily="34" charset="0"/>
                <a:cs typeface="Arial" panose="020B0604020202020204" pitchFamily="34" charset="0"/>
              </a:rPr>
              <a:t>confidentialité</a:t>
            </a:r>
            <a:r>
              <a:rPr lang="fr-FR" sz="900" dirty="0" smtClean="0">
                <a:solidFill>
                  <a:schemeClr val="dk1"/>
                </a:solidFill>
                <a:latin typeface="Arial" panose="020B0604020202020204" pitchFamily="34" charset="0"/>
                <a:cs typeface="Arial" panose="020B0604020202020204" pitchFamily="34" charset="0"/>
              </a:rPr>
              <a:t>);</a:t>
            </a:r>
            <a:endParaRPr lang="fr-FR" sz="900" dirty="0">
              <a:solidFill>
                <a:schemeClr val="dk1"/>
              </a:solidFill>
              <a:latin typeface="Arial" panose="020B0604020202020204" pitchFamily="34" charset="0"/>
              <a:cs typeface="Arial" panose="020B0604020202020204" pitchFamily="34" charset="0"/>
            </a:endParaRP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Disposer </a:t>
            </a:r>
            <a:r>
              <a:rPr lang="fr-FR" sz="900" dirty="0">
                <a:solidFill>
                  <a:schemeClr val="dk1"/>
                </a:solidFill>
                <a:latin typeface="Arial" panose="020B0604020202020204" pitchFamily="34" charset="0"/>
                <a:cs typeface="Arial" panose="020B0604020202020204" pitchFamily="34" charset="0"/>
              </a:rPr>
              <a:t>de TROD et d’EPI conformes, adaptés et de qualité </a:t>
            </a:r>
            <a:r>
              <a:rPr lang="fr-FR" sz="900" dirty="0" smtClean="0">
                <a:solidFill>
                  <a:schemeClr val="dk1"/>
                </a:solidFill>
                <a:latin typeface="Arial" panose="020B0604020202020204" pitchFamily="34" charset="0"/>
                <a:cs typeface="Arial" panose="020B0604020202020204" pitchFamily="34" charset="0"/>
              </a:rPr>
              <a:t>(</a:t>
            </a:r>
            <a:r>
              <a:rPr lang="fr-FR" sz="900" dirty="0">
                <a:solidFill>
                  <a:schemeClr val="dk1"/>
                </a:solidFill>
                <a:latin typeface="Arial" panose="020B0604020202020204" pitchFamily="34" charset="0"/>
                <a:cs typeface="Arial" panose="020B0604020202020204" pitchFamily="34" charset="0"/>
              </a:rPr>
              <a:t>m</a:t>
            </a:r>
            <a:r>
              <a:rPr lang="fr-FR" sz="900" dirty="0" smtClean="0">
                <a:solidFill>
                  <a:schemeClr val="dk1"/>
                </a:solidFill>
                <a:latin typeface="Arial" panose="020B0604020202020204" pitchFamily="34" charset="0"/>
                <a:cs typeface="Arial" panose="020B0604020202020204" pitchFamily="34" charset="0"/>
              </a:rPr>
              <a:t>arquage </a:t>
            </a:r>
            <a:r>
              <a:rPr lang="fr-FR" sz="900" dirty="0">
                <a:solidFill>
                  <a:schemeClr val="dk1"/>
                </a:solidFill>
                <a:latin typeface="Arial" panose="020B0604020202020204" pitchFamily="34" charset="0"/>
                <a:cs typeface="Arial" panose="020B0604020202020204" pitchFamily="34" charset="0"/>
              </a:rPr>
              <a:t>CE…)</a:t>
            </a:r>
          </a:p>
          <a:p>
            <a:pPr marL="99450" indent="-99450" defTabSz="755934">
              <a:lnSpc>
                <a:spcPts val="980"/>
              </a:lnSpc>
              <a:buClr>
                <a:schemeClr val="accent3"/>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Disposer </a:t>
            </a:r>
            <a:r>
              <a:rPr lang="fr-FR" sz="900" dirty="0">
                <a:solidFill>
                  <a:schemeClr val="dk1"/>
                </a:solidFill>
                <a:latin typeface="Arial" panose="020B0604020202020204" pitchFamily="34" charset="0"/>
                <a:cs typeface="Arial" panose="020B0604020202020204" pitchFamily="34" charset="0"/>
              </a:rPr>
              <a:t>d’équipements adaptés </a:t>
            </a:r>
            <a:r>
              <a:rPr lang="fr-FR" sz="900" dirty="0">
                <a:solidFill>
                  <a:schemeClr val="dk1"/>
                </a:solidFill>
                <a:latin typeface="Arial" panose="020B0604020202020204" pitchFamily="34" charset="0"/>
                <a:cs typeface="Arial" panose="020B0604020202020204" pitchFamily="34" charset="0"/>
              </a:rPr>
              <a:t>pour </a:t>
            </a:r>
            <a:r>
              <a:rPr lang="fr-FR" sz="900" dirty="0">
                <a:solidFill>
                  <a:schemeClr val="dk1"/>
                </a:solidFill>
                <a:latin typeface="Arial" panose="020B0604020202020204" pitchFamily="34" charset="0"/>
                <a:cs typeface="Arial" panose="020B0604020202020204" pitchFamily="34" charset="0"/>
              </a:rPr>
              <a:t>la réalisation du </a:t>
            </a:r>
            <a:r>
              <a:rPr lang="fr-FR" sz="900" dirty="0">
                <a:solidFill>
                  <a:schemeClr val="dk1"/>
                </a:solidFill>
                <a:latin typeface="Arial" panose="020B0604020202020204" pitchFamily="34" charset="0"/>
                <a:cs typeface="Arial" panose="020B0604020202020204" pitchFamily="34" charset="0"/>
              </a:rPr>
              <a:t>TROD </a:t>
            </a:r>
            <a:r>
              <a:rPr lang="fr-FR" sz="900" dirty="0">
                <a:solidFill>
                  <a:schemeClr val="dk1"/>
                </a:solidFill>
                <a:latin typeface="Arial" panose="020B0604020202020204" pitchFamily="34" charset="0"/>
                <a:cs typeface="Arial" panose="020B0604020202020204" pitchFamily="34" charset="0"/>
              </a:rPr>
              <a:t>(permettant </a:t>
            </a:r>
            <a:r>
              <a:rPr lang="fr-FR" sz="900" dirty="0" smtClean="0">
                <a:solidFill>
                  <a:schemeClr val="dk1"/>
                </a:solidFill>
                <a:latin typeface="Arial" panose="020B0604020202020204" pitchFamily="34" charset="0"/>
                <a:cs typeface="Arial" panose="020B0604020202020204" pitchFamily="34" charset="0"/>
              </a:rPr>
              <a:t>notamment d'asseoir </a:t>
            </a:r>
            <a:r>
              <a:rPr lang="fr-FR" sz="900" dirty="0">
                <a:solidFill>
                  <a:schemeClr val="dk1"/>
                </a:solidFill>
                <a:latin typeface="Arial" panose="020B0604020202020204" pitchFamily="34" charset="0"/>
                <a:cs typeface="Arial" panose="020B0604020202020204" pitchFamily="34" charset="0"/>
              </a:rPr>
              <a:t>la </a:t>
            </a:r>
            <a:r>
              <a:rPr lang="fr-FR" sz="900" dirty="0" smtClean="0">
                <a:solidFill>
                  <a:schemeClr val="dk1"/>
                </a:solidFill>
                <a:latin typeface="Arial" panose="020B0604020202020204" pitchFamily="34" charset="0"/>
                <a:cs typeface="Arial" panose="020B0604020202020204" pitchFamily="34" charset="0"/>
              </a:rPr>
              <a:t>personne);</a:t>
            </a:r>
            <a:endParaRPr lang="fr-FR" sz="900" dirty="0">
              <a:solidFill>
                <a:schemeClr val="dk1"/>
              </a:solidFill>
              <a:latin typeface="Arial" panose="020B0604020202020204" pitchFamily="34" charset="0"/>
              <a:cs typeface="Arial" panose="020B0604020202020204" pitchFamily="34" charset="0"/>
            </a:endParaRP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Disposer d’un thermomètre et d’un tensiomètre</a:t>
            </a: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Avoir </a:t>
            </a:r>
            <a:r>
              <a:rPr lang="fr-FR" sz="900" dirty="0">
                <a:solidFill>
                  <a:schemeClr val="dk1"/>
                </a:solidFill>
                <a:latin typeface="Arial" panose="020B0604020202020204" pitchFamily="34" charset="0"/>
                <a:cs typeface="Arial" panose="020B0604020202020204" pitchFamily="34" charset="0"/>
              </a:rPr>
              <a:t>un point d'eau pour le lavage des mains ou une solution hydro-alcoolique</a:t>
            </a:r>
          </a:p>
        </p:txBody>
      </p:sp>
      <p:sp>
        <p:nvSpPr>
          <p:cNvPr id="58" name="ZoneTexte 57">
            <a:extLst>
              <a:ext uri="{FF2B5EF4-FFF2-40B4-BE49-F238E27FC236}">
                <a16:creationId xmlns:a16="http://schemas.microsoft.com/office/drawing/2014/main" id="{8063640D-98DF-1F54-08F1-73F6DC143F16}"/>
              </a:ext>
            </a:extLst>
          </p:cNvPr>
          <p:cNvSpPr txBox="1"/>
          <p:nvPr/>
        </p:nvSpPr>
        <p:spPr>
          <a:xfrm>
            <a:off x="5371216" y="1859038"/>
            <a:ext cx="1852297" cy="396780"/>
          </a:xfrm>
          <a:prstGeom prst="rect">
            <a:avLst/>
          </a:prstGeom>
          <a:solidFill>
            <a:schemeClr val="accent3">
              <a:lumMod val="40000"/>
              <a:lumOff val="60000"/>
            </a:schemeClr>
          </a:solidFill>
        </p:spPr>
        <p:txBody>
          <a:bodyPr wrap="square" lIns="0" tIns="0" rIns="0" bIns="0" anchor="ctr">
            <a:noAutofit/>
          </a:bodyPr>
          <a:lstStyle/>
          <a:p>
            <a:pPr algn="ctr"/>
            <a:r>
              <a:rPr lang="fr-FR" sz="900" b="1" dirty="0">
                <a:latin typeface="Arial" panose="020B0604020202020204" pitchFamily="34" charset="0"/>
                <a:cs typeface="Arial" panose="020B0604020202020204" pitchFamily="34" charset="0"/>
              </a:rPr>
              <a:t>Rédiger une procédure d'assurance qualité</a:t>
            </a:r>
          </a:p>
        </p:txBody>
      </p:sp>
      <p:sp>
        <p:nvSpPr>
          <p:cNvPr id="3" name="Rectangle 2"/>
          <p:cNvSpPr/>
          <p:nvPr/>
        </p:nvSpPr>
        <p:spPr>
          <a:xfrm>
            <a:off x="5345844" y="2247495"/>
            <a:ext cx="1861550" cy="645646"/>
          </a:xfrm>
          <a:prstGeom prst="rect">
            <a:avLst/>
          </a:prstGeom>
          <a:noFill/>
        </p:spPr>
        <p:txBody>
          <a:bodyPr wrap="square" lIns="0" tIns="0" rIns="0" bIns="0" anchor="ctr">
            <a:noAutofit/>
          </a:bodyPr>
          <a:lstStyle/>
          <a:p>
            <a:pPr algn="ctr"/>
            <a:r>
              <a:rPr lang="fr-FR" sz="900" dirty="0">
                <a:latin typeface="Arial" panose="020B0604020202020204" pitchFamily="34" charset="0"/>
                <a:cs typeface="Arial" panose="020B0604020202020204" pitchFamily="34" charset="0"/>
              </a:rPr>
              <a:t> E.15 – Procédure d’assurance qualité pour la réalisation des </a:t>
            </a:r>
            <a:r>
              <a:rPr lang="fr-FR" sz="900" dirty="0" smtClean="0">
                <a:latin typeface="Arial" panose="020B0604020202020204" pitchFamily="34" charset="0"/>
                <a:cs typeface="Arial" panose="020B0604020202020204" pitchFamily="34" charset="0"/>
              </a:rPr>
              <a:t>tests</a:t>
            </a:r>
          </a:p>
          <a:p>
            <a:pPr algn="ctr"/>
            <a:endParaRPr lang="fr-FR" sz="300" dirty="0" smtClean="0">
              <a:latin typeface="Arial" panose="020B0604020202020204" pitchFamily="34" charset="0"/>
              <a:cs typeface="Arial" panose="020B0604020202020204" pitchFamily="34" charset="0"/>
            </a:endParaRPr>
          </a:p>
          <a:p>
            <a:pPr algn="ctr"/>
            <a:r>
              <a:rPr lang="fr-FR" sz="900" dirty="0" smtClean="0">
                <a:latin typeface="Arial" panose="020B0604020202020204" pitchFamily="34" charset="0"/>
                <a:cs typeface="Arial" panose="020B0604020202020204" pitchFamily="34" charset="0"/>
              </a:rPr>
              <a:t>C.09 </a:t>
            </a:r>
            <a:r>
              <a:rPr lang="fr-FR" sz="900" dirty="0">
                <a:latin typeface="Arial" panose="020B0604020202020204" pitchFamily="34" charset="0"/>
                <a:cs typeface="Arial" panose="020B0604020202020204" pitchFamily="34" charset="0"/>
              </a:rPr>
              <a:t>- Référencement d'un produit à l'officine</a:t>
            </a:r>
            <a:endParaRPr lang="fr-FR" sz="900" dirty="0">
              <a:latin typeface="Arial" panose="020B0604020202020204" pitchFamily="34" charset="0"/>
              <a:cs typeface="Arial" panose="020B0604020202020204" pitchFamily="34" charset="0"/>
            </a:endParaRPr>
          </a:p>
        </p:txBody>
      </p:sp>
      <p:sp>
        <p:nvSpPr>
          <p:cNvPr id="60" name="ZoneTexte 59">
            <a:extLst>
              <a:ext uri="{FF2B5EF4-FFF2-40B4-BE49-F238E27FC236}">
                <a16:creationId xmlns:a16="http://schemas.microsoft.com/office/drawing/2014/main" id="{1800BA03-1B51-30AD-D789-7563AC0C6BED}"/>
              </a:ext>
            </a:extLst>
          </p:cNvPr>
          <p:cNvSpPr txBox="1"/>
          <p:nvPr/>
        </p:nvSpPr>
        <p:spPr>
          <a:xfrm>
            <a:off x="3087242" y="1711077"/>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900" dirty="0">
                <a:solidFill>
                  <a:schemeClr val="accent3"/>
                </a:solidFill>
                <a:latin typeface="Arial" panose="020B0604020202020204" pitchFamily="34" charset="0"/>
                <a:cs typeface="Arial" panose="020B0604020202020204" pitchFamily="34" charset="0"/>
              </a:rPr>
              <a:t>1</a:t>
            </a:r>
          </a:p>
        </p:txBody>
      </p:sp>
      <p:sp>
        <p:nvSpPr>
          <p:cNvPr id="62" name="ZoneTexte 61">
            <a:extLst>
              <a:ext uri="{FF2B5EF4-FFF2-40B4-BE49-F238E27FC236}">
                <a16:creationId xmlns:a16="http://schemas.microsoft.com/office/drawing/2014/main" id="{CDC9D813-6FC0-C6DB-6D60-5713EA4D726A}"/>
              </a:ext>
            </a:extLst>
          </p:cNvPr>
          <p:cNvSpPr txBox="1"/>
          <p:nvPr/>
        </p:nvSpPr>
        <p:spPr>
          <a:xfrm>
            <a:off x="929086" y="4333109"/>
            <a:ext cx="6326298" cy="977348"/>
          </a:xfrm>
          <a:prstGeom prst="rect">
            <a:avLst/>
          </a:prstGeom>
          <a:solidFill>
            <a:schemeClr val="bg1"/>
          </a:solidFill>
          <a:ln>
            <a:solidFill>
              <a:schemeClr val="accent3"/>
            </a:solidFill>
          </a:ln>
        </p:spPr>
        <p:txBody>
          <a:bodyPr wrap="square" lIns="0" tIns="0" rIns="0" bIns="0" anchor="ctr">
            <a:noAutofit/>
          </a:bodyPr>
          <a:lstStyle/>
          <a:p>
            <a:pPr algn="ctr"/>
            <a:endParaRPr lang="fr-FR" sz="600" b="1" dirty="0" smtClean="0">
              <a:solidFill>
                <a:schemeClr val="accent3"/>
              </a:solidFill>
              <a:latin typeface="Arial" panose="020B0604020202020204" pitchFamily="34" charset="0"/>
              <a:cs typeface="Arial" panose="020B0604020202020204" pitchFamily="34" charset="0"/>
            </a:endParaRPr>
          </a:p>
          <a:p>
            <a:pPr algn="ctr"/>
            <a:r>
              <a:rPr lang="fr-FR" sz="900" b="1" dirty="0" smtClean="0">
                <a:solidFill>
                  <a:schemeClr val="accent3"/>
                </a:solidFill>
                <a:latin typeface="Arial" panose="020B0604020202020204" pitchFamily="34" charset="0"/>
                <a:cs typeface="Arial" panose="020B0604020202020204" pitchFamily="34" charset="0"/>
              </a:rPr>
              <a:t>Préparation </a:t>
            </a:r>
            <a:r>
              <a:rPr lang="fr-FR" sz="900" b="1" dirty="0">
                <a:solidFill>
                  <a:schemeClr val="accent3"/>
                </a:solidFill>
                <a:latin typeface="Arial" panose="020B0604020202020204" pitchFamily="34" charset="0"/>
                <a:cs typeface="Arial" panose="020B0604020202020204" pitchFamily="34" charset="0"/>
              </a:rPr>
              <a:t>de </a:t>
            </a:r>
            <a:r>
              <a:rPr lang="fr-FR" sz="900" b="1" dirty="0" smtClean="0">
                <a:solidFill>
                  <a:schemeClr val="accent3"/>
                </a:solidFill>
                <a:latin typeface="Arial" panose="020B0604020202020204" pitchFamily="34" charset="0"/>
                <a:cs typeface="Arial" panose="020B0604020202020204" pitchFamily="34" charset="0"/>
              </a:rPr>
              <a:t>l’espace, du matériel et du pharmacien et réalisation du test</a:t>
            </a: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Nettoyer </a:t>
            </a:r>
            <a:r>
              <a:rPr lang="fr-FR" sz="900" dirty="0">
                <a:solidFill>
                  <a:schemeClr val="dk1"/>
                </a:solidFill>
                <a:latin typeface="Arial" panose="020B0604020202020204" pitchFamily="34" charset="0"/>
                <a:cs typeface="Arial" panose="020B0604020202020204" pitchFamily="34" charset="0"/>
              </a:rPr>
              <a:t>les surfaces et aérer les locaux </a:t>
            </a:r>
          </a:p>
          <a:p>
            <a:pPr marL="99450" indent="-99450" defTabSz="755934">
              <a:lnSpc>
                <a:spcPts val="980"/>
              </a:lnSpc>
              <a:buClr>
                <a:schemeClr val="accent3"/>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Préparer le matériel </a:t>
            </a:r>
            <a:r>
              <a:rPr lang="fr-FR" sz="900" b="1" dirty="0" smtClean="0">
                <a:solidFill>
                  <a:schemeClr val="dk1"/>
                </a:solidFill>
                <a:latin typeface="Arial" panose="020B0604020202020204" pitchFamily="34" charset="0"/>
                <a:cs typeface="Arial" panose="020B0604020202020204" pitchFamily="34" charset="0"/>
              </a:rPr>
              <a:t>nécessaire et adapté </a:t>
            </a:r>
            <a:r>
              <a:rPr lang="fr-FR" sz="900" dirty="0" smtClean="0">
                <a:solidFill>
                  <a:schemeClr val="dk1"/>
                </a:solidFill>
                <a:latin typeface="Arial" panose="020B0604020202020204" pitchFamily="34" charset="0"/>
                <a:cs typeface="Arial" panose="020B0604020202020204" pitchFamily="34" charset="0"/>
              </a:rPr>
              <a:t>en fonction du test : lampe </a:t>
            </a:r>
            <a:r>
              <a:rPr lang="fr-FR" sz="900" dirty="0">
                <a:solidFill>
                  <a:schemeClr val="dk1"/>
                </a:solidFill>
                <a:latin typeface="Arial" panose="020B0604020202020204" pitchFamily="34" charset="0"/>
                <a:cs typeface="Arial" panose="020B0604020202020204" pitchFamily="34" charset="0"/>
              </a:rPr>
              <a:t>d'examen, gants, chronomètre, </a:t>
            </a:r>
            <a:r>
              <a:rPr lang="fr-FR" sz="900" dirty="0" smtClean="0">
                <a:solidFill>
                  <a:schemeClr val="dk1"/>
                </a:solidFill>
                <a:latin typeface="Arial" panose="020B0604020202020204" pitchFamily="34" charset="0"/>
                <a:cs typeface="Arial" panose="020B0604020202020204" pitchFamily="34" charset="0"/>
              </a:rPr>
              <a:t>abaisse-langues, écouvillons de prélèvement et flacons de recueil d'urine si </a:t>
            </a:r>
            <a:r>
              <a:rPr lang="fr-FR" sz="900" dirty="0">
                <a:solidFill>
                  <a:schemeClr val="dk1"/>
                </a:solidFill>
                <a:latin typeface="Arial" panose="020B0604020202020204" pitchFamily="34" charset="0"/>
                <a:cs typeface="Arial" panose="020B0604020202020204" pitchFamily="34" charset="0"/>
              </a:rPr>
              <a:t>non fournis avec le dispositif de </a:t>
            </a:r>
            <a:r>
              <a:rPr lang="fr-FR" sz="900" dirty="0" smtClean="0">
                <a:solidFill>
                  <a:schemeClr val="dk1"/>
                </a:solidFill>
                <a:latin typeface="Arial" panose="020B0604020202020204" pitchFamily="34" charset="0"/>
                <a:cs typeface="Arial" panose="020B0604020202020204" pitchFamily="34" charset="0"/>
              </a:rPr>
              <a:t>TROD</a:t>
            </a:r>
            <a:endParaRPr lang="fr-FR" sz="900" dirty="0">
              <a:solidFill>
                <a:schemeClr val="dk1"/>
              </a:solidFill>
              <a:latin typeface="Arial" panose="020B0604020202020204" pitchFamily="34" charset="0"/>
              <a:cs typeface="Arial" panose="020B0604020202020204" pitchFamily="34" charset="0"/>
            </a:endParaRPr>
          </a:p>
          <a:p>
            <a:pPr marL="99450" indent="-99450" defTabSz="755934">
              <a:lnSpc>
                <a:spcPts val="980"/>
              </a:lnSpc>
              <a:buClr>
                <a:schemeClr val="accent3"/>
              </a:buClr>
              <a:buFont typeface="Arial" panose="020B0604020202020204" pitchFamily="34" charset="0"/>
              <a:buChar char="•"/>
            </a:pPr>
            <a:r>
              <a:rPr lang="fr-FR" sz="900" dirty="0" smtClean="0">
                <a:solidFill>
                  <a:schemeClr val="dk1"/>
                </a:solidFill>
                <a:latin typeface="Arial" panose="020B0604020202020204" pitchFamily="34" charset="0"/>
                <a:cs typeface="Arial" panose="020B0604020202020204" pitchFamily="34" charset="0"/>
              </a:rPr>
              <a:t>Revêtir </a:t>
            </a:r>
            <a:r>
              <a:rPr lang="fr-FR" sz="900" dirty="0">
                <a:solidFill>
                  <a:schemeClr val="dk1"/>
                </a:solidFill>
                <a:latin typeface="Arial" panose="020B0604020202020204" pitchFamily="34" charset="0"/>
                <a:cs typeface="Arial" panose="020B0604020202020204" pitchFamily="34" charset="0"/>
              </a:rPr>
              <a:t>les EPI </a:t>
            </a:r>
            <a:r>
              <a:rPr lang="fr-FR" sz="900" b="1" dirty="0">
                <a:solidFill>
                  <a:schemeClr val="dk1"/>
                </a:solidFill>
                <a:latin typeface="Arial" panose="020B0604020202020204" pitchFamily="34" charset="0"/>
                <a:cs typeface="Arial" panose="020B0604020202020204" pitchFamily="34" charset="0"/>
              </a:rPr>
              <a:t>requis </a:t>
            </a:r>
            <a:r>
              <a:rPr lang="fr-FR" sz="900" dirty="0" smtClean="0">
                <a:solidFill>
                  <a:schemeClr val="dk1"/>
                </a:solidFill>
                <a:latin typeface="Arial" panose="020B0604020202020204" pitchFamily="34" charset="0"/>
                <a:cs typeface="Arial" panose="020B0604020202020204" pitchFamily="34" charset="0"/>
              </a:rPr>
              <a:t>en </a:t>
            </a:r>
            <a:r>
              <a:rPr lang="fr-FR" sz="900" dirty="0">
                <a:solidFill>
                  <a:schemeClr val="dk1"/>
                </a:solidFill>
                <a:latin typeface="Arial" panose="020B0604020202020204" pitchFamily="34" charset="0"/>
                <a:cs typeface="Arial" panose="020B0604020202020204" pitchFamily="34" charset="0"/>
              </a:rPr>
              <a:t>fonction du </a:t>
            </a:r>
            <a:r>
              <a:rPr lang="fr-FR" sz="900" dirty="0" smtClean="0">
                <a:solidFill>
                  <a:schemeClr val="dk1"/>
                </a:solidFill>
                <a:latin typeface="Arial" panose="020B0604020202020204" pitchFamily="34" charset="0"/>
                <a:cs typeface="Arial" panose="020B0604020202020204" pitchFamily="34" charset="0"/>
              </a:rPr>
              <a:t>test</a:t>
            </a:r>
          </a:p>
          <a:p>
            <a:pPr marL="99450" indent="-99450" defTabSz="755934">
              <a:lnSpc>
                <a:spcPts val="980"/>
              </a:lnSpc>
              <a:buClr>
                <a:schemeClr val="accent3"/>
              </a:buClr>
              <a:buFont typeface="Arial" panose="020B0604020202020204" pitchFamily="34" charset="0"/>
              <a:buChar char="•"/>
            </a:pPr>
            <a:r>
              <a:rPr lang="fr-FR" sz="900" dirty="0">
                <a:solidFill>
                  <a:schemeClr val="dk1"/>
                </a:solidFill>
                <a:latin typeface="Arial" panose="020B0604020202020204" pitchFamily="34" charset="0"/>
                <a:cs typeface="Arial" panose="020B0604020202020204" pitchFamily="34" charset="0"/>
              </a:rPr>
              <a:t>Préparer </a:t>
            </a:r>
            <a:r>
              <a:rPr lang="fr-FR" sz="900" dirty="0" smtClean="0">
                <a:solidFill>
                  <a:schemeClr val="dk1"/>
                </a:solidFill>
                <a:latin typeface="Arial" panose="020B0604020202020204" pitchFamily="34" charset="0"/>
                <a:cs typeface="Arial" panose="020B0604020202020204" pitchFamily="34" charset="0"/>
              </a:rPr>
              <a:t>le(s) document(s) </a:t>
            </a:r>
            <a:r>
              <a:rPr lang="fr-FR" sz="900" dirty="0">
                <a:solidFill>
                  <a:schemeClr val="dk1"/>
                </a:solidFill>
                <a:latin typeface="Arial" panose="020B0604020202020204" pitchFamily="34" charset="0"/>
                <a:cs typeface="Arial" panose="020B0604020202020204" pitchFamily="34" charset="0"/>
              </a:rPr>
              <a:t>permettant la traçabilité et la communication des résultats du </a:t>
            </a:r>
            <a:r>
              <a:rPr lang="fr-FR" sz="900" dirty="0" smtClean="0">
                <a:solidFill>
                  <a:schemeClr val="dk1"/>
                </a:solidFill>
                <a:latin typeface="Arial" panose="020B0604020202020204" pitchFamily="34" charset="0"/>
                <a:cs typeface="Arial" panose="020B0604020202020204" pitchFamily="34" charset="0"/>
              </a:rPr>
              <a:t>patient</a:t>
            </a:r>
            <a:r>
              <a:rPr lang="fr-FR" sz="900" dirty="0" smtClean="0">
                <a:solidFill>
                  <a:schemeClr val="dk1"/>
                </a:solidFill>
                <a:latin typeface="Arial" panose="020B0604020202020204" pitchFamily="34" charset="0"/>
                <a:cs typeface="Arial" panose="020B0604020202020204" pitchFamily="34" charset="0"/>
                <a:sym typeface="Wingdings" panose="05000000000000000000" pitchFamily="2" charset="2"/>
              </a:rPr>
              <a:t> </a:t>
            </a:r>
          </a:p>
        </p:txBody>
      </p:sp>
      <p:sp>
        <p:nvSpPr>
          <p:cNvPr id="67" name="ZoneTexte 66">
            <a:extLst>
              <a:ext uri="{FF2B5EF4-FFF2-40B4-BE49-F238E27FC236}">
                <a16:creationId xmlns:a16="http://schemas.microsoft.com/office/drawing/2014/main" id="{CDC9D813-6FC0-C6DB-6D60-5713EA4D726A}"/>
              </a:ext>
            </a:extLst>
          </p:cNvPr>
          <p:cNvSpPr txBox="1"/>
          <p:nvPr/>
        </p:nvSpPr>
        <p:spPr>
          <a:xfrm>
            <a:off x="913586" y="3266073"/>
            <a:ext cx="6309927" cy="273320"/>
          </a:xfrm>
          <a:prstGeom prst="rect">
            <a:avLst/>
          </a:prstGeom>
          <a:solidFill>
            <a:schemeClr val="bg1"/>
          </a:solidFill>
          <a:ln>
            <a:solidFill>
              <a:schemeClr val="accent3"/>
            </a:solidFill>
          </a:ln>
        </p:spPr>
        <p:txBody>
          <a:bodyPr wrap="square" lIns="0" tIns="0" rIns="0" bIns="0" anchor="b">
            <a:noAutofit/>
          </a:bodyPr>
          <a:lstStyle/>
          <a:p>
            <a:pPr algn="ctr"/>
            <a:r>
              <a:rPr lang="fr-FR" sz="900" b="1" dirty="0">
                <a:solidFill>
                  <a:schemeClr val="accent3"/>
                </a:solidFill>
                <a:latin typeface="Arial" panose="020B0604020202020204" pitchFamily="34" charset="0"/>
                <a:cs typeface="Arial" panose="020B0604020202020204" pitchFamily="34" charset="0"/>
              </a:rPr>
              <a:t>Accueil du patient (demande de la carte vitale)</a:t>
            </a:r>
          </a:p>
        </p:txBody>
      </p:sp>
      <p:sp>
        <p:nvSpPr>
          <p:cNvPr id="70"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5252766" y="3679573"/>
            <a:ext cx="1970747" cy="291915"/>
          </a:xfrm>
          <a:prstGeom prst="roundRect">
            <a:avLst>
              <a:gd name="adj" fmla="val 0"/>
            </a:avLst>
          </a:prstGeom>
          <a:solidFill>
            <a:schemeClr val="bg1"/>
          </a:solidFill>
          <a:ln>
            <a:solidFill>
              <a:schemeClr val="accent3"/>
            </a:solidFill>
          </a:ln>
        </p:spPr>
        <p:txBody>
          <a:bodyPr wrap="square" lIns="0" tIns="0" rIns="0" bIns="0" anchor="ctr">
            <a:noAutofit/>
          </a:bodyPr>
          <a:lstStyle/>
          <a:p>
            <a:pPr algn="ctr"/>
            <a:r>
              <a:rPr lang="fr-FR" sz="900" dirty="0">
                <a:latin typeface="Arial" panose="020B0604020202020204" pitchFamily="34" charset="0"/>
                <a:cs typeface="Arial" panose="020B0604020202020204" pitchFamily="34" charset="0"/>
              </a:rPr>
              <a:t>Recueillir son consentement libre et éclairé</a:t>
            </a:r>
          </a:p>
        </p:txBody>
      </p:sp>
      <p:sp>
        <p:nvSpPr>
          <p:cNvPr id="71"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2501726" y="3666765"/>
            <a:ext cx="2467205" cy="304723"/>
          </a:xfrm>
          <a:prstGeom prst="roundRect">
            <a:avLst>
              <a:gd name="adj" fmla="val 0"/>
            </a:avLst>
          </a:prstGeom>
          <a:solidFill>
            <a:schemeClr val="bg1"/>
          </a:solidFill>
          <a:ln>
            <a:solidFill>
              <a:schemeClr val="accent3"/>
            </a:solidFill>
          </a:ln>
        </p:spPr>
        <p:txBody>
          <a:bodyPr wrap="square" lIns="0" tIns="0" rIns="0" bIns="0" anchor="ctr">
            <a:noAutofit/>
          </a:bodyPr>
          <a:lstStyle/>
          <a:p>
            <a:pPr algn="ctr"/>
            <a:r>
              <a:rPr lang="fr-FR" sz="900" dirty="0">
                <a:latin typeface="Arial" panose="020B0604020202020204" pitchFamily="34" charset="0"/>
                <a:cs typeface="Arial" panose="020B0604020202020204" pitchFamily="34" charset="0"/>
              </a:rPr>
              <a:t>Vérifier qu’il est informé des avantages et des limites du test</a:t>
            </a:r>
          </a:p>
        </p:txBody>
      </p:sp>
      <p:sp>
        <p:nvSpPr>
          <p:cNvPr id="72"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913584" y="3657277"/>
            <a:ext cx="1272778" cy="317318"/>
          </a:xfrm>
          <a:prstGeom prst="roundRect">
            <a:avLst>
              <a:gd name="adj" fmla="val 0"/>
            </a:avLst>
          </a:prstGeom>
          <a:solidFill>
            <a:schemeClr val="accent3">
              <a:lumMod val="40000"/>
              <a:lumOff val="60000"/>
            </a:schemeClr>
          </a:solidFill>
        </p:spPr>
        <p:txBody>
          <a:bodyPr wrap="square" lIns="0" tIns="0" rIns="0" bIns="0" anchor="ctr">
            <a:noAutofit/>
          </a:bodyPr>
          <a:lstStyle/>
          <a:p>
            <a:pPr algn="ctr"/>
            <a:r>
              <a:rPr lang="fr-FR" sz="900" b="1" dirty="0">
                <a:latin typeface="Arial" panose="020B0604020202020204" pitchFamily="34" charset="0"/>
                <a:cs typeface="Arial" panose="020B0604020202020204" pitchFamily="34" charset="0"/>
              </a:rPr>
              <a:t>Vérifier son éligibilité</a:t>
            </a:r>
          </a:p>
        </p:txBody>
      </p:sp>
      <p:sp>
        <p:nvSpPr>
          <p:cNvPr id="90" name="Text Box 122">
            <a:extLst>
              <a:ext uri="{FF2B5EF4-FFF2-40B4-BE49-F238E27FC236}">
                <a16:creationId xmlns:a16="http://schemas.microsoft.com/office/drawing/2014/main" id="{F638B569-36AA-4ED5-BD7E-B1FD86F1407F}"/>
              </a:ext>
            </a:extLst>
          </p:cNvPr>
          <p:cNvSpPr txBox="1">
            <a:spLocks noChangeArrowheads="1"/>
          </p:cNvSpPr>
          <p:nvPr/>
        </p:nvSpPr>
        <p:spPr bwMode="auto">
          <a:xfrm>
            <a:off x="898085" y="7527342"/>
            <a:ext cx="6341799" cy="994332"/>
          </a:xfrm>
          <a:prstGeom prst="roundRect">
            <a:avLst>
              <a:gd name="adj" fmla="val 0"/>
            </a:avLst>
          </a:prstGeom>
          <a:solidFill>
            <a:schemeClr val="bg1"/>
          </a:solidFill>
          <a:ln>
            <a:solidFill>
              <a:schemeClr val="accent3"/>
            </a:solidFill>
          </a:ln>
        </p:spPr>
        <p:txBody>
          <a:bodyPr wrap="square" lIns="0" tIns="0" rIns="0" bIns="0" anchor="ctr">
            <a:noAutofit/>
          </a:bodyPr>
          <a:lstStyle>
            <a:defPPr>
              <a:defRPr lang="en-US"/>
            </a:defPPr>
            <a:lvl1pPr algn="ctr">
              <a:defRPr sz="900" b="1">
                <a:solidFill>
                  <a:schemeClr val="accent3"/>
                </a:solidFill>
                <a:latin typeface="Arial" panose="020B0604020202020204" pitchFamily="34" charset="0"/>
                <a:cs typeface="Arial" panose="020B0604020202020204" pitchFamily="34" charset="0"/>
              </a:defRPr>
            </a:lvl1pPr>
          </a:lstStyle>
          <a:p>
            <a:endParaRPr lang="fr-FR" sz="400" dirty="0" smtClean="0"/>
          </a:p>
          <a:p>
            <a:r>
              <a:rPr lang="fr-FR" dirty="0" smtClean="0"/>
              <a:t>Transmettre les résultats au patient et en conserver un exemplaire</a:t>
            </a:r>
          </a:p>
          <a:p>
            <a:pPr marL="99450" indent="-99450" algn="l" defTabSz="755934">
              <a:lnSpc>
                <a:spcPts val="980"/>
              </a:lnSpc>
              <a:buClr>
                <a:schemeClr val="accent3"/>
              </a:buClr>
              <a:buFont typeface="Arial" panose="020B0604020202020204" pitchFamily="34" charset="0"/>
              <a:buChar char="•"/>
            </a:pPr>
            <a:r>
              <a:rPr lang="fr-FR" b="0" dirty="0" smtClean="0">
                <a:solidFill>
                  <a:schemeClr val="dk1"/>
                </a:solidFill>
              </a:rPr>
              <a:t>Compléter un document permettant de tracer le résultat du test et le remettre au patient et compléter « Mon espace Santé »</a:t>
            </a:r>
          </a:p>
          <a:p>
            <a:pPr marL="99450" indent="-99450" algn="l" defTabSz="755934">
              <a:lnSpc>
                <a:spcPts val="980"/>
              </a:lnSpc>
              <a:buClr>
                <a:schemeClr val="accent3"/>
              </a:buClr>
              <a:buFont typeface="Arial" panose="020B0604020202020204" pitchFamily="34" charset="0"/>
              <a:buChar char="•"/>
            </a:pPr>
            <a:r>
              <a:rPr lang="fr-FR" b="0" dirty="0" smtClean="0">
                <a:solidFill>
                  <a:schemeClr val="dk1"/>
                </a:solidFill>
              </a:rPr>
              <a:t>Conserver un exemplaire de cette fiche récapitulative</a:t>
            </a:r>
          </a:p>
          <a:p>
            <a:pPr marL="99450" indent="-99450" algn="l" defTabSz="755934">
              <a:lnSpc>
                <a:spcPts val="980"/>
              </a:lnSpc>
              <a:buClr>
                <a:schemeClr val="accent3"/>
              </a:buClr>
              <a:buFont typeface="Arial" panose="020B0604020202020204" pitchFamily="34" charset="0"/>
              <a:buChar char="•"/>
            </a:pPr>
            <a:r>
              <a:rPr lang="fr-FR" b="0" dirty="0" smtClean="0">
                <a:solidFill>
                  <a:schemeClr val="dk1"/>
                </a:solidFill>
              </a:rPr>
              <a:t>Discuter avec lui du résultat et de la démarche à suivre </a:t>
            </a:r>
          </a:p>
          <a:p>
            <a:pPr algn="l" defTabSz="755934">
              <a:lnSpc>
                <a:spcPts val="980"/>
              </a:lnSpc>
              <a:buClr>
                <a:schemeClr val="accent3"/>
              </a:buClr>
            </a:pPr>
            <a:r>
              <a:rPr lang="fr-FR" dirty="0" smtClean="0">
                <a:sym typeface="Wingdings" panose="05000000000000000000" pitchFamily="2" charset="2"/>
              </a:rPr>
              <a:t> </a:t>
            </a:r>
            <a:r>
              <a:rPr lang="fr-FR" dirty="0" smtClean="0"/>
              <a:t>E16</a:t>
            </a:r>
            <a:r>
              <a:rPr lang="fr-FR" dirty="0"/>
              <a:t>. Traçabilité et communication des résultats au </a:t>
            </a:r>
            <a:r>
              <a:rPr lang="fr-FR" dirty="0" smtClean="0"/>
              <a:t>patient</a:t>
            </a:r>
            <a:endParaRPr lang="fr-FR" dirty="0"/>
          </a:p>
        </p:txBody>
      </p:sp>
      <p:sp>
        <p:nvSpPr>
          <p:cNvPr id="11" name="Rectangle 10"/>
          <p:cNvSpPr/>
          <p:nvPr/>
        </p:nvSpPr>
        <p:spPr>
          <a:xfrm>
            <a:off x="907461" y="5797094"/>
            <a:ext cx="1908174" cy="246221"/>
          </a:xfrm>
          <a:prstGeom prst="rect">
            <a:avLst/>
          </a:prstGeom>
        </p:spPr>
        <p:txBody>
          <a:bodyPr wrap="square">
            <a:spAutoFit/>
          </a:bodyPr>
          <a:lstStyle/>
          <a:p>
            <a:r>
              <a:rPr lang="fr-FR" sz="1000" b="1" dirty="0" smtClean="0">
                <a:solidFill>
                  <a:schemeClr val="accent3"/>
                </a:solidFill>
                <a:latin typeface="Arial" panose="020B0604020202020204" pitchFamily="34" charset="0"/>
                <a:cs typeface="Arial" panose="020B0604020202020204" pitchFamily="34" charset="0"/>
              </a:rPr>
              <a:t>TROD Grippe, </a:t>
            </a:r>
            <a:r>
              <a:rPr lang="fr-FR" sz="1000" b="1" dirty="0" err="1" smtClean="0">
                <a:solidFill>
                  <a:schemeClr val="accent3"/>
                </a:solidFill>
                <a:latin typeface="Arial" panose="020B0604020202020204" pitchFamily="34" charset="0"/>
                <a:cs typeface="Arial" panose="020B0604020202020204" pitchFamily="34" charset="0"/>
              </a:rPr>
              <a:t>Covid</a:t>
            </a:r>
            <a:r>
              <a:rPr lang="fr-FR" sz="1000" b="1" dirty="0" smtClean="0">
                <a:solidFill>
                  <a:schemeClr val="accent3"/>
                </a:solidFill>
                <a:latin typeface="Arial" panose="020B0604020202020204" pitchFamily="34" charset="0"/>
                <a:cs typeface="Arial" panose="020B0604020202020204" pitchFamily="34" charset="0"/>
              </a:rPr>
              <a:t>, VRS</a:t>
            </a:r>
          </a:p>
        </p:txBody>
      </p:sp>
      <p:sp>
        <p:nvSpPr>
          <p:cNvPr id="100" name="Forme libre 99">
            <a:extLst>
              <a:ext uri="{FF2B5EF4-FFF2-40B4-BE49-F238E27FC236}">
                <a16:creationId xmlns:a16="http://schemas.microsoft.com/office/drawing/2014/main" id="{A63D7589-DA22-9138-3934-ED1A2EE7A6A7}"/>
              </a:ext>
            </a:extLst>
          </p:cNvPr>
          <p:cNvSpPr/>
          <p:nvPr/>
        </p:nvSpPr>
        <p:spPr>
          <a:xfrm flipV="1">
            <a:off x="4962808" y="6088462"/>
            <a:ext cx="2254581" cy="7453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02" name="Rectangle 101"/>
          <p:cNvSpPr/>
          <p:nvPr/>
        </p:nvSpPr>
        <p:spPr>
          <a:xfrm>
            <a:off x="4985644" y="5852937"/>
            <a:ext cx="2212307" cy="249309"/>
          </a:xfrm>
          <a:prstGeom prst="rect">
            <a:avLst/>
          </a:prstGeom>
        </p:spPr>
        <p:txBody>
          <a:bodyPr wrap="square">
            <a:spAutoFit/>
          </a:bodyPr>
          <a:lstStyle/>
          <a:p>
            <a:pPr algn="ctr"/>
            <a:r>
              <a:rPr lang="fr-FR" sz="1000" b="1" dirty="0" smtClean="0">
                <a:solidFill>
                  <a:schemeClr val="accent3"/>
                </a:solidFill>
                <a:latin typeface="Arial" panose="020B0604020202020204" pitchFamily="34" charset="0"/>
                <a:cs typeface="Arial" panose="020B0604020202020204" pitchFamily="34" charset="0"/>
              </a:rPr>
              <a:t>TROD Cystite</a:t>
            </a:r>
            <a:endParaRPr lang="fr-FR" sz="1000" dirty="0"/>
          </a:p>
        </p:txBody>
      </p:sp>
      <p:sp>
        <p:nvSpPr>
          <p:cNvPr id="103" name="Forme libre 102">
            <a:extLst>
              <a:ext uri="{FF2B5EF4-FFF2-40B4-BE49-F238E27FC236}">
                <a16:creationId xmlns:a16="http://schemas.microsoft.com/office/drawing/2014/main" id="{A63D7589-DA22-9138-3934-ED1A2EE7A6A7}"/>
              </a:ext>
            </a:extLst>
          </p:cNvPr>
          <p:cNvSpPr/>
          <p:nvPr/>
        </p:nvSpPr>
        <p:spPr>
          <a:xfrm flipV="1">
            <a:off x="3018027" y="6075203"/>
            <a:ext cx="1687549" cy="86148"/>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05" name="Rectangle 104"/>
          <p:cNvSpPr/>
          <p:nvPr/>
        </p:nvSpPr>
        <p:spPr>
          <a:xfrm>
            <a:off x="3072868" y="5815554"/>
            <a:ext cx="1655543" cy="246221"/>
          </a:xfrm>
          <a:prstGeom prst="rect">
            <a:avLst/>
          </a:prstGeom>
        </p:spPr>
        <p:txBody>
          <a:bodyPr wrap="square">
            <a:spAutoFit/>
          </a:bodyPr>
          <a:lstStyle/>
          <a:p>
            <a:pPr algn="ctr"/>
            <a:r>
              <a:rPr lang="fr-FR" sz="1000" b="1" dirty="0" smtClean="0">
                <a:solidFill>
                  <a:schemeClr val="accent3"/>
                </a:solidFill>
                <a:latin typeface="Arial" panose="020B0604020202020204" pitchFamily="34" charset="0"/>
                <a:cs typeface="Arial" panose="020B0604020202020204" pitchFamily="34" charset="0"/>
              </a:rPr>
              <a:t>TROD Angine</a:t>
            </a:r>
            <a:endParaRPr lang="fr-FR" sz="1000" dirty="0"/>
          </a:p>
        </p:txBody>
      </p:sp>
      <p:sp>
        <p:nvSpPr>
          <p:cNvPr id="106"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4962808" y="6205634"/>
            <a:ext cx="2274258" cy="1005754"/>
          </a:xfrm>
          <a:prstGeom prst="roundRect">
            <a:avLst>
              <a:gd name="adj" fmla="val 0"/>
            </a:avLst>
          </a:prstGeom>
          <a:solidFill>
            <a:schemeClr val="accent3">
              <a:lumMod val="40000"/>
              <a:lumOff val="60000"/>
            </a:schemeClr>
          </a:solidFill>
        </p:spPr>
        <p:txBody>
          <a:bodyPr wrap="square" lIns="0" tIns="0" rIns="0" bIns="0" anchor="ctr">
            <a:noAutofit/>
          </a:bodyPr>
          <a:lstStyle/>
          <a:p>
            <a:pPr algn="ctr"/>
            <a:r>
              <a:rPr lang="fr-FR" sz="900" dirty="0">
                <a:latin typeface="Arial" panose="020B0604020202020204" pitchFamily="34" charset="0"/>
                <a:cs typeface="Arial" panose="020B0604020202020204" pitchFamily="34" charset="0"/>
              </a:rPr>
              <a:t>Le </a:t>
            </a:r>
            <a:r>
              <a:rPr lang="fr-FR" sz="900" b="1" dirty="0">
                <a:latin typeface="Arial" panose="020B0604020202020204" pitchFamily="34" charset="0"/>
                <a:cs typeface="Arial" panose="020B0604020202020204" pitchFamily="34" charset="0"/>
              </a:rPr>
              <a:t>recueil des urines </a:t>
            </a:r>
            <a:r>
              <a:rPr lang="fr-FR" sz="900" dirty="0">
                <a:latin typeface="Arial" panose="020B0604020202020204" pitchFamily="34" charset="0"/>
                <a:cs typeface="Arial" panose="020B0604020202020204" pitchFamily="34" charset="0"/>
              </a:rPr>
              <a:t>peut être fait au domicile du patient ou dans les toilettes de l’officine accessibles depuis l'espace client, sans accès possible aux médicaments</a:t>
            </a:r>
          </a:p>
          <a:p>
            <a:pPr algn="ctr"/>
            <a:r>
              <a:rPr lang="fr-FR" sz="900" dirty="0">
                <a:latin typeface="Arial" panose="020B0604020202020204" pitchFamily="34" charset="0"/>
                <a:cs typeface="Arial" panose="020B0604020202020204" pitchFamily="34" charset="0"/>
              </a:rPr>
              <a:t>Cependant </a:t>
            </a:r>
            <a:r>
              <a:rPr lang="fr-FR" sz="900" dirty="0" smtClean="0">
                <a:latin typeface="Arial" panose="020B0604020202020204" pitchFamily="34" charset="0"/>
                <a:cs typeface="Arial" panose="020B0604020202020204" pitchFamily="34" charset="0"/>
              </a:rPr>
              <a:t>l’</a:t>
            </a:r>
            <a:r>
              <a:rPr lang="fr-FR" sz="900" b="1" dirty="0" smtClean="0">
                <a:latin typeface="Arial" panose="020B0604020202020204" pitchFamily="34" charset="0"/>
                <a:cs typeface="Arial" panose="020B0604020202020204" pitchFamily="34" charset="0"/>
              </a:rPr>
              <a:t>analyse </a:t>
            </a:r>
            <a:r>
              <a:rPr lang="fr-FR" sz="900" b="1" dirty="0">
                <a:latin typeface="Arial" panose="020B0604020202020204" pitchFamily="34" charset="0"/>
                <a:cs typeface="Arial" panose="020B0604020202020204" pitchFamily="34" charset="0"/>
              </a:rPr>
              <a:t>du test </a:t>
            </a:r>
            <a:r>
              <a:rPr lang="fr-FR" sz="900" dirty="0">
                <a:latin typeface="Arial" panose="020B0604020202020204" pitchFamily="34" charset="0"/>
                <a:cs typeface="Arial" panose="020B0604020202020204" pitchFamily="34" charset="0"/>
              </a:rPr>
              <a:t>doit être fait à l’officine</a:t>
            </a:r>
          </a:p>
        </p:txBody>
      </p:sp>
      <p:sp>
        <p:nvSpPr>
          <p:cNvPr id="107" name="AutoShape 126">
            <a:extLst>
              <a:ext uri="{FF2B5EF4-FFF2-40B4-BE49-F238E27FC236}">
                <a16:creationId xmlns:a16="http://schemas.microsoft.com/office/drawing/2014/main" id="{840AD98B-B210-42FE-A12D-9476CDD6240F}"/>
              </a:ext>
            </a:extLst>
          </p:cNvPr>
          <p:cNvSpPr>
            <a:spLocks noChangeArrowheads="1"/>
          </p:cNvSpPr>
          <p:nvPr/>
        </p:nvSpPr>
        <p:spPr bwMode="auto">
          <a:xfrm>
            <a:off x="952686" y="6264257"/>
            <a:ext cx="3752889" cy="368578"/>
          </a:xfrm>
          <a:prstGeom prst="roundRect">
            <a:avLst>
              <a:gd name="adj" fmla="val 0"/>
            </a:avLst>
          </a:prstGeom>
          <a:solidFill>
            <a:schemeClr val="accent3">
              <a:lumMod val="40000"/>
              <a:lumOff val="60000"/>
            </a:schemeClr>
          </a:solidFill>
        </p:spPr>
        <p:txBody>
          <a:bodyPr wrap="square" lIns="0" tIns="0" rIns="0" bIns="0" anchor="ctr">
            <a:noAutofit/>
          </a:bodyPr>
          <a:lstStyle/>
          <a:p>
            <a:pPr algn="ctr"/>
            <a:r>
              <a:rPr lang="fr-FR" sz="900" b="1" dirty="0">
                <a:latin typeface="Arial" panose="020B0604020202020204" pitchFamily="34" charset="0"/>
                <a:cs typeface="Arial" panose="020B0604020202020204" pitchFamily="34" charset="0"/>
              </a:rPr>
              <a:t>Attention : </a:t>
            </a:r>
            <a:r>
              <a:rPr lang="fr-FR" sz="900" dirty="0">
                <a:latin typeface="Arial" panose="020B0604020202020204" pitchFamily="34" charset="0"/>
                <a:cs typeface="Arial" panose="020B0604020202020204" pitchFamily="34" charset="0"/>
              </a:rPr>
              <a:t>le </a:t>
            </a:r>
            <a:r>
              <a:rPr lang="fr-FR" sz="900" dirty="0" smtClean="0">
                <a:latin typeface="Arial" panose="020B0604020202020204" pitchFamily="34" charset="0"/>
                <a:cs typeface="Arial" panose="020B0604020202020204" pitchFamily="34" charset="0"/>
              </a:rPr>
              <a:t>prélèvement et l’analyse du test </a:t>
            </a:r>
            <a:r>
              <a:rPr lang="fr-FR" sz="900" dirty="0">
                <a:latin typeface="Arial" panose="020B0604020202020204" pitchFamily="34" charset="0"/>
                <a:cs typeface="Arial" panose="020B0604020202020204" pitchFamily="34" charset="0"/>
              </a:rPr>
              <a:t>ne </a:t>
            </a:r>
            <a:r>
              <a:rPr lang="fr-FR" sz="900" dirty="0" smtClean="0">
                <a:latin typeface="Arial" panose="020B0604020202020204" pitchFamily="34" charset="0"/>
                <a:cs typeface="Arial" panose="020B0604020202020204" pitchFamily="34" charset="0"/>
              </a:rPr>
              <a:t>peuvent </a:t>
            </a:r>
            <a:r>
              <a:rPr lang="fr-FR" sz="900" dirty="0">
                <a:latin typeface="Arial" panose="020B0604020202020204" pitchFamily="34" charset="0"/>
                <a:cs typeface="Arial" panose="020B0604020202020204" pitchFamily="34" charset="0"/>
              </a:rPr>
              <a:t>être </a:t>
            </a:r>
            <a:r>
              <a:rPr lang="fr-FR" sz="900" dirty="0" smtClean="0">
                <a:latin typeface="Arial" panose="020B0604020202020204" pitchFamily="34" charset="0"/>
                <a:cs typeface="Arial" panose="020B0604020202020204" pitchFamily="34" charset="0"/>
              </a:rPr>
              <a:t>faits </a:t>
            </a:r>
            <a:r>
              <a:rPr lang="fr-FR" sz="900" dirty="0">
                <a:latin typeface="Arial" panose="020B0604020202020204" pitchFamily="34" charset="0"/>
                <a:cs typeface="Arial" panose="020B0604020202020204" pitchFamily="34" charset="0"/>
              </a:rPr>
              <a:t>qu’à l’officine</a:t>
            </a:r>
          </a:p>
        </p:txBody>
      </p:sp>
      <p:sp>
        <p:nvSpPr>
          <p:cNvPr id="108" name="ZoneTexte 107">
            <a:extLst>
              <a:ext uri="{FF2B5EF4-FFF2-40B4-BE49-F238E27FC236}">
                <a16:creationId xmlns:a16="http://schemas.microsoft.com/office/drawing/2014/main" id="{DBAD544C-B7D8-378D-F2B6-A8F2984E99C5}"/>
              </a:ext>
            </a:extLst>
          </p:cNvPr>
          <p:cNvSpPr txBox="1"/>
          <p:nvPr/>
        </p:nvSpPr>
        <p:spPr>
          <a:xfrm>
            <a:off x="913585" y="5384620"/>
            <a:ext cx="6341799" cy="301177"/>
          </a:xfrm>
          <a:prstGeom prst="rect">
            <a:avLst/>
          </a:prstGeom>
          <a:solidFill>
            <a:schemeClr val="accent3">
              <a:lumMod val="20000"/>
              <a:lumOff val="80000"/>
            </a:schemeClr>
          </a:solidFill>
        </p:spPr>
        <p:txBody>
          <a:bodyPr wrap="square" lIns="0" tIns="0" rIns="0" bIns="0" anchor="ctr">
            <a:noAutofit/>
          </a:bodyPr>
          <a:lstStyle/>
          <a:p>
            <a:pPr algn="ctr" defTabSz="755934">
              <a:lnSpc>
                <a:spcPts val="980"/>
              </a:lnSpc>
              <a:buClr>
                <a:schemeClr val="accent3"/>
              </a:buClr>
            </a:pPr>
            <a:r>
              <a:rPr lang="fr-FR" sz="1000" dirty="0" smtClean="0">
                <a:latin typeface="Arial" panose="020B0604020202020204" pitchFamily="34" charset="0"/>
                <a:cs typeface="Arial" panose="020B0604020202020204" pitchFamily="34" charset="0"/>
                <a:sym typeface="Wingdings" panose="05000000000000000000" pitchFamily="2" charset="2"/>
              </a:rPr>
              <a:t>Procéder </a:t>
            </a:r>
            <a:r>
              <a:rPr lang="fr-FR" sz="1000" dirty="0">
                <a:latin typeface="Arial" panose="020B0604020202020204" pitchFamily="34" charset="0"/>
                <a:cs typeface="Arial" panose="020B0604020202020204" pitchFamily="34" charset="0"/>
                <a:sym typeface="Wingdings" panose="05000000000000000000" pitchFamily="2" charset="2"/>
              </a:rPr>
              <a:t>au prélèvement le cas échéant </a:t>
            </a:r>
            <a:r>
              <a:rPr lang="fr-FR" sz="1000" dirty="0" smtClean="0">
                <a:latin typeface="Arial" panose="020B0604020202020204" pitchFamily="34" charset="0"/>
                <a:cs typeface="Arial" panose="020B0604020202020204" pitchFamily="34" charset="0"/>
                <a:sym typeface="Wingdings" panose="05000000000000000000" pitchFamily="2" charset="2"/>
              </a:rPr>
              <a:t>et à l’analyse </a:t>
            </a:r>
            <a:r>
              <a:rPr lang="fr-FR" sz="1000" dirty="0">
                <a:latin typeface="Arial" panose="020B0604020202020204" pitchFamily="34" charset="0"/>
                <a:cs typeface="Arial" panose="020B0604020202020204" pitchFamily="34" charset="0"/>
              </a:rPr>
              <a:t>(modalités selon les recommandations du fabricant)</a:t>
            </a:r>
          </a:p>
        </p:txBody>
      </p:sp>
      <p:sp>
        <p:nvSpPr>
          <p:cNvPr id="109" name="ZoneTexte 108">
            <a:extLst>
              <a:ext uri="{FF2B5EF4-FFF2-40B4-BE49-F238E27FC236}">
                <a16:creationId xmlns:a16="http://schemas.microsoft.com/office/drawing/2014/main" id="{DBAD544C-B7D8-378D-F2B6-A8F2984E99C5}"/>
              </a:ext>
            </a:extLst>
          </p:cNvPr>
          <p:cNvSpPr txBox="1"/>
          <p:nvPr/>
        </p:nvSpPr>
        <p:spPr>
          <a:xfrm>
            <a:off x="3024151" y="8840130"/>
            <a:ext cx="4215733" cy="1012315"/>
          </a:xfrm>
          <a:prstGeom prst="rect">
            <a:avLst/>
          </a:prstGeom>
          <a:solidFill>
            <a:schemeClr val="accent3">
              <a:lumMod val="20000"/>
              <a:lumOff val="80000"/>
            </a:schemeClr>
          </a:solidFill>
        </p:spPr>
        <p:txBody>
          <a:bodyPr wrap="square" lIns="0" tIns="0" rIns="0" bIns="0" anchor="ctr">
            <a:noAutofit/>
          </a:bodyPr>
          <a:lstStyle/>
          <a:p>
            <a:pPr algn="ctr"/>
            <a:r>
              <a:rPr lang="fr-FR" sz="900" b="1" dirty="0" smtClean="0">
                <a:solidFill>
                  <a:schemeClr val="accent3"/>
                </a:solidFill>
                <a:latin typeface="Arial" panose="020B0604020202020204" pitchFamily="34" charset="0"/>
                <a:cs typeface="Arial" panose="020B0604020202020204" pitchFamily="34" charset="0"/>
                <a:sym typeface="Wingdings" panose="05000000000000000000" pitchFamily="2" charset="2"/>
              </a:rPr>
              <a:t>Si le test est positif : </a:t>
            </a:r>
          </a:p>
          <a:p>
            <a:pPr algn="ctr"/>
            <a:r>
              <a:rPr lang="fr-FR" sz="900" dirty="0" smtClean="0">
                <a:latin typeface="Arial" panose="020B0604020202020204" pitchFamily="34" charset="0"/>
                <a:cs typeface="Arial" panose="020B0604020202020204" pitchFamily="34" charset="0"/>
                <a:sym typeface="Wingdings" panose="05000000000000000000" pitchFamily="2" charset="2"/>
              </a:rPr>
              <a:t>Dispensation d’un antibiotique conformément à l</a:t>
            </a:r>
            <a:r>
              <a:rPr lang="fr-FR" sz="900" dirty="0" smtClean="0">
                <a:latin typeface="Arial" panose="020B0604020202020204" pitchFamily="34" charset="0"/>
                <a:cs typeface="Arial" panose="020B0604020202020204" pitchFamily="34" charset="0"/>
                <a:sym typeface="Wingdings" panose="05000000000000000000" pitchFamily="2" charset="2"/>
                <a:hlinkClick r:id="rId4"/>
              </a:rPr>
              <a:t>’</a:t>
            </a:r>
            <a:r>
              <a:rPr lang="fr-FR" sz="900" dirty="0" smtClean="0">
                <a:latin typeface="Arial" panose="020B0604020202020204" pitchFamily="34" charset="0"/>
                <a:cs typeface="Arial" panose="020B0604020202020204" pitchFamily="34" charset="0"/>
                <a:hlinkClick r:id="rId4"/>
              </a:rPr>
              <a:t>Arrêté </a:t>
            </a:r>
            <a:r>
              <a:rPr lang="fr-FR" sz="900" dirty="0">
                <a:latin typeface="Arial" panose="020B0604020202020204" pitchFamily="34" charset="0"/>
                <a:cs typeface="Arial" panose="020B0604020202020204" pitchFamily="34" charset="0"/>
                <a:hlinkClick r:id="rId4"/>
              </a:rPr>
              <a:t>du 17 juin 2024 </a:t>
            </a:r>
            <a:r>
              <a:rPr lang="fr-FR" sz="900" dirty="0">
                <a:latin typeface="Arial" panose="020B0604020202020204" pitchFamily="34" charset="0"/>
                <a:cs typeface="Arial" panose="020B0604020202020204" pitchFamily="34" charset="0"/>
              </a:rPr>
              <a:t>fixant les modalités de délivrance de médicaments sans ordonnance après la réalisation d'un test rapide d'orientation diagnostique, les modalités de formation spécifique des pharmaciens d'officine en la matière et précisant les conditions de recours à une ordonnance de dispensation conditionnelle</a:t>
            </a:r>
          </a:p>
        </p:txBody>
      </p:sp>
      <p:sp>
        <p:nvSpPr>
          <p:cNvPr id="110" name="Forme libre 109">
            <a:extLst>
              <a:ext uri="{FF2B5EF4-FFF2-40B4-BE49-F238E27FC236}">
                <a16:creationId xmlns:a16="http://schemas.microsoft.com/office/drawing/2014/main" id="{A63D7589-DA22-9138-3934-ED1A2EE7A6A7}"/>
              </a:ext>
            </a:extLst>
          </p:cNvPr>
          <p:cNvSpPr/>
          <p:nvPr/>
        </p:nvSpPr>
        <p:spPr>
          <a:xfrm flipV="1">
            <a:off x="904246" y="2978020"/>
            <a:ext cx="6293355" cy="64181"/>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11" name="Forme libre 110">
            <a:extLst>
              <a:ext uri="{FF2B5EF4-FFF2-40B4-BE49-F238E27FC236}">
                <a16:creationId xmlns:a16="http://schemas.microsoft.com/office/drawing/2014/main" id="{A63D7589-DA22-9138-3934-ED1A2EE7A6A7}"/>
              </a:ext>
            </a:extLst>
          </p:cNvPr>
          <p:cNvSpPr/>
          <p:nvPr/>
        </p:nvSpPr>
        <p:spPr>
          <a:xfrm flipV="1">
            <a:off x="955963" y="6074255"/>
            <a:ext cx="1831790" cy="7924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12" name="Forme libre 111">
            <a:extLst>
              <a:ext uri="{FF2B5EF4-FFF2-40B4-BE49-F238E27FC236}">
                <a16:creationId xmlns:a16="http://schemas.microsoft.com/office/drawing/2014/main" id="{A63D7589-DA22-9138-3934-ED1A2EE7A6A7}"/>
              </a:ext>
            </a:extLst>
          </p:cNvPr>
          <p:cNvSpPr/>
          <p:nvPr/>
        </p:nvSpPr>
        <p:spPr>
          <a:xfrm flipV="1">
            <a:off x="2998194" y="8657992"/>
            <a:ext cx="4209200" cy="55068"/>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13" name="Forme libre 112">
            <a:extLst>
              <a:ext uri="{FF2B5EF4-FFF2-40B4-BE49-F238E27FC236}">
                <a16:creationId xmlns:a16="http://schemas.microsoft.com/office/drawing/2014/main" id="{A63D7589-DA22-9138-3934-ED1A2EE7A6A7}"/>
              </a:ext>
            </a:extLst>
          </p:cNvPr>
          <p:cNvSpPr/>
          <p:nvPr/>
        </p:nvSpPr>
        <p:spPr>
          <a:xfrm flipV="1">
            <a:off x="898085" y="7309368"/>
            <a:ext cx="6341799"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114" name="Forme libre 113">
            <a:extLst>
              <a:ext uri="{FF2B5EF4-FFF2-40B4-BE49-F238E27FC236}">
                <a16:creationId xmlns:a16="http://schemas.microsoft.com/office/drawing/2014/main" id="{A63D7589-DA22-9138-3934-ED1A2EE7A6A7}"/>
              </a:ext>
            </a:extLst>
          </p:cNvPr>
          <p:cNvSpPr/>
          <p:nvPr/>
        </p:nvSpPr>
        <p:spPr>
          <a:xfrm flipV="1">
            <a:off x="929084" y="4086174"/>
            <a:ext cx="6341799"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cxnSp>
        <p:nvCxnSpPr>
          <p:cNvPr id="115" name="Connecteur droit 114">
            <a:extLst>
              <a:ext uri="{FF2B5EF4-FFF2-40B4-BE49-F238E27FC236}">
                <a16:creationId xmlns:a16="http://schemas.microsoft.com/office/drawing/2014/main" id="{BD278DEC-8D33-4C61-2975-95371FFE4023}"/>
              </a:ext>
            </a:extLst>
          </p:cNvPr>
          <p:cNvCxnSpPr>
            <a:cxnSpLocks/>
          </p:cNvCxnSpPr>
          <p:nvPr/>
        </p:nvCxnSpPr>
        <p:spPr>
          <a:xfrm>
            <a:off x="4836111" y="5829255"/>
            <a:ext cx="0" cy="1404073"/>
          </a:xfrm>
          <a:prstGeom prst="line">
            <a:avLst/>
          </a:prstGeom>
          <a:ln w="9525">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16" name="Connecteur droit 115">
            <a:extLst>
              <a:ext uri="{FF2B5EF4-FFF2-40B4-BE49-F238E27FC236}">
                <a16:creationId xmlns:a16="http://schemas.microsoft.com/office/drawing/2014/main" id="{BD278DEC-8D33-4C61-2975-95371FFE4023}"/>
              </a:ext>
            </a:extLst>
          </p:cNvPr>
          <p:cNvCxnSpPr>
            <a:cxnSpLocks/>
          </p:cNvCxnSpPr>
          <p:nvPr/>
        </p:nvCxnSpPr>
        <p:spPr>
          <a:xfrm flipH="1">
            <a:off x="2882879" y="8732671"/>
            <a:ext cx="1" cy="1166222"/>
          </a:xfrm>
          <a:prstGeom prst="line">
            <a:avLst/>
          </a:prstGeom>
          <a:ln w="9525">
            <a:solidFill>
              <a:schemeClr val="accent3"/>
            </a:solidFill>
          </a:ln>
        </p:spPr>
        <p:style>
          <a:lnRef idx="2">
            <a:schemeClr val="accent1"/>
          </a:lnRef>
          <a:fillRef idx="0">
            <a:schemeClr val="accent1"/>
          </a:fillRef>
          <a:effectRef idx="1">
            <a:schemeClr val="accent1"/>
          </a:effectRef>
          <a:fontRef idx="minor">
            <a:schemeClr val="tx1"/>
          </a:fontRef>
        </p:style>
      </p:cxnSp>
      <p:sp>
        <p:nvSpPr>
          <p:cNvPr id="121" name="ZoneTexte 120">
            <a:extLst>
              <a:ext uri="{FF2B5EF4-FFF2-40B4-BE49-F238E27FC236}">
                <a16:creationId xmlns:a16="http://schemas.microsoft.com/office/drawing/2014/main" id="{12A80095-0984-712E-26C6-4BE56A92DED6}"/>
              </a:ext>
            </a:extLst>
          </p:cNvPr>
          <p:cNvSpPr txBox="1"/>
          <p:nvPr/>
        </p:nvSpPr>
        <p:spPr>
          <a:xfrm rot="16200000">
            <a:off x="-802231" y="5422904"/>
            <a:ext cx="2523901" cy="276999"/>
          </a:xfrm>
          <a:prstGeom prst="rect">
            <a:avLst/>
          </a:prstGeom>
          <a:noFill/>
        </p:spPr>
        <p:txBody>
          <a:bodyPr wrap="square">
            <a:spAutoFit/>
          </a:bodyPr>
          <a:lstStyle/>
          <a:p>
            <a:pPr algn="ctr">
              <a:buNone/>
            </a:pPr>
            <a:r>
              <a:rPr lang="fr-FR" sz="1200" dirty="0" smtClean="0">
                <a:solidFill>
                  <a:schemeClr val="accent3"/>
                </a:solidFill>
                <a:effectLst/>
                <a:latin typeface="Arial" panose="020B0604020202020204" pitchFamily="34" charset="0"/>
                <a:cs typeface="Arial" panose="020B0604020202020204" pitchFamily="34" charset="0"/>
              </a:rPr>
              <a:t>TEST</a:t>
            </a:r>
            <a:endParaRPr lang="fr-FR" sz="1200" dirty="0">
              <a:solidFill>
                <a:schemeClr val="accent3"/>
              </a:solidFill>
              <a:effectLst/>
              <a:latin typeface="Arial" panose="020B0604020202020204" pitchFamily="34" charset="0"/>
              <a:cs typeface="Arial" panose="020B0604020202020204" pitchFamily="34" charset="0"/>
            </a:endParaRPr>
          </a:p>
        </p:txBody>
      </p:sp>
      <p:sp>
        <p:nvSpPr>
          <p:cNvPr id="122" name="ZoneTexte 121">
            <a:extLst>
              <a:ext uri="{FF2B5EF4-FFF2-40B4-BE49-F238E27FC236}">
                <a16:creationId xmlns:a16="http://schemas.microsoft.com/office/drawing/2014/main" id="{12A80095-0984-712E-26C6-4BE56A92DED6}"/>
              </a:ext>
            </a:extLst>
          </p:cNvPr>
          <p:cNvSpPr txBox="1"/>
          <p:nvPr/>
        </p:nvSpPr>
        <p:spPr>
          <a:xfrm rot="16200000">
            <a:off x="-802231" y="2901600"/>
            <a:ext cx="2523901" cy="276999"/>
          </a:xfrm>
          <a:prstGeom prst="rect">
            <a:avLst/>
          </a:prstGeom>
          <a:noFill/>
        </p:spPr>
        <p:txBody>
          <a:bodyPr wrap="square">
            <a:spAutoFit/>
          </a:bodyPr>
          <a:lstStyle/>
          <a:p>
            <a:pPr algn="ctr">
              <a:buNone/>
            </a:pPr>
            <a:r>
              <a:rPr lang="fr-FR" sz="1200" dirty="0" smtClean="0">
                <a:solidFill>
                  <a:schemeClr val="accent3"/>
                </a:solidFill>
                <a:effectLst/>
                <a:latin typeface="Arial" panose="020B0604020202020204" pitchFamily="34" charset="0"/>
                <a:cs typeface="Arial" panose="020B0604020202020204" pitchFamily="34" charset="0"/>
              </a:rPr>
              <a:t>ACCUIEL</a:t>
            </a:r>
            <a:endParaRPr lang="fr-FR" sz="1200" dirty="0">
              <a:solidFill>
                <a:schemeClr val="accent3"/>
              </a:solidFill>
              <a:effectLst/>
              <a:latin typeface="Arial" panose="020B0604020202020204" pitchFamily="34" charset="0"/>
              <a:cs typeface="Arial" panose="020B0604020202020204" pitchFamily="34" charset="0"/>
            </a:endParaRPr>
          </a:p>
        </p:txBody>
      </p:sp>
      <p:cxnSp>
        <p:nvCxnSpPr>
          <p:cNvPr id="123" name="Connecteur droit 122">
            <a:extLst>
              <a:ext uri="{FF2B5EF4-FFF2-40B4-BE49-F238E27FC236}">
                <a16:creationId xmlns:a16="http://schemas.microsoft.com/office/drawing/2014/main" id="{71133B70-7162-AE93-77BC-5C5F2FFC439F}"/>
              </a:ext>
            </a:extLst>
          </p:cNvPr>
          <p:cNvCxnSpPr/>
          <p:nvPr/>
        </p:nvCxnSpPr>
        <p:spPr>
          <a:xfrm>
            <a:off x="701576" y="1862360"/>
            <a:ext cx="0" cy="1989107"/>
          </a:xfrm>
          <a:prstGeom prst="line">
            <a:avLst/>
          </a:prstGeom>
          <a:ln w="3175">
            <a:solidFill>
              <a:schemeClr val="accent3"/>
            </a:solidFill>
          </a:ln>
        </p:spPr>
        <p:style>
          <a:lnRef idx="2">
            <a:schemeClr val="accent1"/>
          </a:lnRef>
          <a:fillRef idx="0">
            <a:schemeClr val="accent1"/>
          </a:fillRef>
          <a:effectRef idx="1">
            <a:schemeClr val="accent1"/>
          </a:effectRef>
          <a:fontRef idx="minor">
            <a:schemeClr val="tx1"/>
          </a:fontRef>
        </p:style>
      </p:cxnSp>
      <p:sp>
        <p:nvSpPr>
          <p:cNvPr id="130" name="ZoneTexte 129">
            <a:extLst>
              <a:ext uri="{FF2B5EF4-FFF2-40B4-BE49-F238E27FC236}">
                <a16:creationId xmlns:a16="http://schemas.microsoft.com/office/drawing/2014/main" id="{E96BC2D9-1FC8-7021-C84B-603EE728D304}"/>
              </a:ext>
            </a:extLst>
          </p:cNvPr>
          <p:cNvSpPr txBox="1"/>
          <p:nvPr/>
        </p:nvSpPr>
        <p:spPr>
          <a:xfrm>
            <a:off x="3792639" y="3132176"/>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900" dirty="0">
                <a:solidFill>
                  <a:schemeClr val="accent3"/>
                </a:solidFill>
                <a:latin typeface="Arial" panose="020B0604020202020204" pitchFamily="34" charset="0"/>
                <a:cs typeface="Arial" panose="020B0604020202020204" pitchFamily="34" charset="0"/>
              </a:rPr>
              <a:t>2</a:t>
            </a:r>
          </a:p>
        </p:txBody>
      </p:sp>
      <p:sp>
        <p:nvSpPr>
          <p:cNvPr id="131" name="ZoneTexte 130">
            <a:extLst>
              <a:ext uri="{FF2B5EF4-FFF2-40B4-BE49-F238E27FC236}">
                <a16:creationId xmlns:a16="http://schemas.microsoft.com/office/drawing/2014/main" id="{D70461C8-F96C-0347-DB2F-F21BD7279CD4}"/>
              </a:ext>
            </a:extLst>
          </p:cNvPr>
          <p:cNvSpPr txBox="1"/>
          <p:nvPr/>
        </p:nvSpPr>
        <p:spPr>
          <a:xfrm>
            <a:off x="3852549" y="4244600"/>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900" dirty="0">
                <a:solidFill>
                  <a:schemeClr val="accent3"/>
                </a:solidFill>
                <a:latin typeface="Arial" panose="020B0604020202020204" pitchFamily="34" charset="0"/>
                <a:cs typeface="Arial" panose="020B0604020202020204" pitchFamily="34" charset="0"/>
              </a:rPr>
              <a:t>3</a:t>
            </a:r>
          </a:p>
        </p:txBody>
      </p:sp>
      <p:sp>
        <p:nvSpPr>
          <p:cNvPr id="132" name="ZoneTexte 131">
            <a:extLst>
              <a:ext uri="{FF2B5EF4-FFF2-40B4-BE49-F238E27FC236}">
                <a16:creationId xmlns:a16="http://schemas.microsoft.com/office/drawing/2014/main" id="{4538E607-EC92-465D-3EB6-CA3CE2A9883F}"/>
              </a:ext>
            </a:extLst>
          </p:cNvPr>
          <p:cNvSpPr txBox="1"/>
          <p:nvPr/>
        </p:nvSpPr>
        <p:spPr>
          <a:xfrm>
            <a:off x="3834924" y="7413278"/>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900" dirty="0">
                <a:solidFill>
                  <a:schemeClr val="accent3"/>
                </a:solidFill>
                <a:latin typeface="Arial" panose="020B0604020202020204" pitchFamily="34" charset="0"/>
                <a:cs typeface="Arial" panose="020B0604020202020204" pitchFamily="34" charset="0"/>
              </a:rPr>
              <a:t>4</a:t>
            </a:r>
          </a:p>
        </p:txBody>
      </p:sp>
      <p:sp>
        <p:nvSpPr>
          <p:cNvPr id="133" name="ZoneTexte 132">
            <a:extLst>
              <a:ext uri="{FF2B5EF4-FFF2-40B4-BE49-F238E27FC236}">
                <a16:creationId xmlns:a16="http://schemas.microsoft.com/office/drawing/2014/main" id="{F9AB7693-5DA0-7C1C-D286-3AA1B409AC04}"/>
              </a:ext>
            </a:extLst>
          </p:cNvPr>
          <p:cNvSpPr txBox="1"/>
          <p:nvPr/>
        </p:nvSpPr>
        <p:spPr>
          <a:xfrm>
            <a:off x="4915854" y="8749636"/>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900" dirty="0">
                <a:solidFill>
                  <a:schemeClr val="accent3"/>
                </a:solidFill>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4128011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a:t>PROCÉDURE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P.10 </a:t>
            </a:r>
            <a:r>
              <a:rPr lang="fr-FR" dirty="0"/>
              <a:t>Réalisation des TROD</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8" name="Espace réservé du contenu 2">
            <a:extLst>
              <a:ext uri="{FF2B5EF4-FFF2-40B4-BE49-F238E27FC236}">
                <a16:creationId xmlns:a16="http://schemas.microsoft.com/office/drawing/2014/main" id="{F400EAED-EBEC-16FC-A539-B962E2D867DE}"/>
              </a:ext>
            </a:extLst>
          </p:cNvPr>
          <p:cNvSpPr txBox="1">
            <a:spLocks/>
          </p:cNvSpPr>
          <p:nvPr/>
        </p:nvSpPr>
        <p:spPr>
          <a:xfrm>
            <a:off x="752015" y="2032876"/>
            <a:ext cx="1402249"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Légende</a:t>
            </a:r>
          </a:p>
        </p:txBody>
      </p:sp>
      <p:grpSp>
        <p:nvGrpSpPr>
          <p:cNvPr id="9" name="Groupe 8">
            <a:extLst>
              <a:ext uri="{FF2B5EF4-FFF2-40B4-BE49-F238E27FC236}">
                <a16:creationId xmlns:a16="http://schemas.microsoft.com/office/drawing/2014/main" id="{D0A21799-1FCA-5765-60B0-71ADFDEF8028}"/>
              </a:ext>
            </a:extLst>
          </p:cNvPr>
          <p:cNvGrpSpPr/>
          <p:nvPr/>
        </p:nvGrpSpPr>
        <p:grpSpPr>
          <a:xfrm>
            <a:off x="377102" y="1983161"/>
            <a:ext cx="290053" cy="292100"/>
            <a:chOff x="225503" y="2443266"/>
            <a:chExt cx="290053" cy="292100"/>
          </a:xfrm>
        </p:grpSpPr>
        <p:cxnSp>
          <p:nvCxnSpPr>
            <p:cNvPr id="10" name="Connecteur droit 9">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13" name="Espace réservé du contenu 2">
            <a:extLst>
              <a:ext uri="{FF2B5EF4-FFF2-40B4-BE49-F238E27FC236}">
                <a16:creationId xmlns:a16="http://schemas.microsoft.com/office/drawing/2014/main" id="{6776B1C6-98B8-FE60-B8E2-82D955256907}"/>
              </a:ext>
            </a:extLst>
          </p:cNvPr>
          <p:cNvSpPr txBox="1">
            <a:spLocks/>
          </p:cNvSpPr>
          <p:nvPr/>
        </p:nvSpPr>
        <p:spPr>
          <a:xfrm>
            <a:off x="752014" y="2921365"/>
            <a:ext cx="1983437"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Abréviations</a:t>
            </a:r>
          </a:p>
        </p:txBody>
      </p:sp>
      <p:grpSp>
        <p:nvGrpSpPr>
          <p:cNvPr id="14" name="Groupe 13">
            <a:extLst>
              <a:ext uri="{FF2B5EF4-FFF2-40B4-BE49-F238E27FC236}">
                <a16:creationId xmlns:a16="http://schemas.microsoft.com/office/drawing/2014/main" id="{84455435-E2F4-69B2-1A79-9D3BFF73F436}"/>
              </a:ext>
            </a:extLst>
          </p:cNvPr>
          <p:cNvGrpSpPr/>
          <p:nvPr/>
        </p:nvGrpSpPr>
        <p:grpSpPr>
          <a:xfrm>
            <a:off x="377102" y="2871650"/>
            <a:ext cx="290053" cy="292100"/>
            <a:chOff x="225503" y="2443266"/>
            <a:chExt cx="290053" cy="292100"/>
          </a:xfrm>
        </p:grpSpPr>
        <p:cxnSp>
          <p:nvCxnSpPr>
            <p:cNvPr id="17" name="Connecteur droit 16">
              <a:extLst>
                <a:ext uri="{FF2B5EF4-FFF2-40B4-BE49-F238E27FC236}">
                  <a16:creationId xmlns:a16="http://schemas.microsoft.com/office/drawing/2014/main" id="{F82707D5-B3F4-176B-CD9C-F0506AB035CC}"/>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0" name="Connecteur droit 19">
              <a:extLst>
                <a:ext uri="{FF2B5EF4-FFF2-40B4-BE49-F238E27FC236}">
                  <a16:creationId xmlns:a16="http://schemas.microsoft.com/office/drawing/2014/main" id="{20BE5E0E-9550-9B3E-E65E-259356598DBC}"/>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24" name="Espace réservé du contenu 2">
            <a:extLst>
              <a:ext uri="{FF2B5EF4-FFF2-40B4-BE49-F238E27FC236}">
                <a16:creationId xmlns:a16="http://schemas.microsoft.com/office/drawing/2014/main" id="{46B25CAB-7192-AF1E-13F4-A611BCD7822F}"/>
              </a:ext>
            </a:extLst>
          </p:cNvPr>
          <p:cNvSpPr txBox="1">
            <a:spLocks/>
          </p:cNvSpPr>
          <p:nvPr/>
        </p:nvSpPr>
        <p:spPr>
          <a:xfrm>
            <a:off x="752014" y="3801244"/>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Commentaires pour un bon usage</a:t>
            </a:r>
          </a:p>
        </p:txBody>
      </p:sp>
      <p:grpSp>
        <p:nvGrpSpPr>
          <p:cNvPr id="25" name="Groupe 24">
            <a:extLst>
              <a:ext uri="{FF2B5EF4-FFF2-40B4-BE49-F238E27FC236}">
                <a16:creationId xmlns:a16="http://schemas.microsoft.com/office/drawing/2014/main" id="{CB50C5BE-5A43-3A9B-802B-F0E7E1AE52BE}"/>
              </a:ext>
            </a:extLst>
          </p:cNvPr>
          <p:cNvGrpSpPr/>
          <p:nvPr/>
        </p:nvGrpSpPr>
        <p:grpSpPr>
          <a:xfrm>
            <a:off x="377102" y="3751529"/>
            <a:ext cx="290053" cy="292100"/>
            <a:chOff x="225503" y="2443266"/>
            <a:chExt cx="290053" cy="292100"/>
          </a:xfrm>
        </p:grpSpPr>
        <p:cxnSp>
          <p:nvCxnSpPr>
            <p:cNvPr id="26" name="Connecteur droit 2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7" name="Connecteur droit 2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65" name="ZoneTexte 64">
            <a:extLst>
              <a:ext uri="{FF2B5EF4-FFF2-40B4-BE49-F238E27FC236}">
                <a16:creationId xmlns:a16="http://schemas.microsoft.com/office/drawing/2014/main" id="{B8DCBB26-EA07-D54D-B863-EF86E3191154}"/>
              </a:ext>
            </a:extLst>
          </p:cNvPr>
          <p:cNvSpPr txBox="1"/>
          <p:nvPr/>
        </p:nvSpPr>
        <p:spPr>
          <a:xfrm>
            <a:off x="581379" y="8337033"/>
            <a:ext cx="6642133" cy="1435960"/>
          </a:xfrm>
          <a:prstGeom prst="rect">
            <a:avLst/>
          </a:prstGeom>
          <a:noFill/>
          <a:ln w="9525">
            <a:solidFill>
              <a:schemeClr val="accent3"/>
            </a:solidFill>
          </a:ln>
        </p:spPr>
        <p:txBody>
          <a:bodyPr wrap="square" lIns="180000" tIns="108000" anchor="t">
            <a:noAutofit/>
          </a:bodyPr>
          <a:lstStyle/>
          <a:p>
            <a:r>
              <a:rPr lang="fr-FR" sz="1100" b="1" dirty="0">
                <a:solidFill>
                  <a:schemeClr val="accent3"/>
                </a:solidFill>
                <a:latin typeface="Arial" panose="020B0604020202020204" pitchFamily="34" charset="0"/>
                <a:cs typeface="Arial" panose="020B0604020202020204" pitchFamily="34" charset="0"/>
              </a:rPr>
              <a:t>Références :</a:t>
            </a:r>
          </a:p>
          <a:p>
            <a:pPr marL="171450" indent="-171450">
              <a:buFont typeface="Arial" panose="020B0604020202020204" pitchFamily="34" charset="0"/>
              <a:buChar char="•"/>
            </a:pPr>
            <a:r>
              <a:rPr lang="fr-FR" sz="1000" dirty="0" smtClean="0">
                <a:latin typeface="Arial" panose="020B0604020202020204" pitchFamily="34" charset="0"/>
                <a:cs typeface="Arial" panose="020B0604020202020204" pitchFamily="34" charset="0"/>
                <a:hlinkClick r:id="rId2"/>
              </a:rPr>
              <a:t>Arrêté </a:t>
            </a:r>
            <a:r>
              <a:rPr lang="fr-FR" sz="1000" dirty="0">
                <a:latin typeface="Arial" panose="020B0604020202020204" pitchFamily="34" charset="0"/>
                <a:cs typeface="Arial" panose="020B0604020202020204" pitchFamily="34" charset="0"/>
                <a:hlinkClick r:id="rId2"/>
              </a:rPr>
              <a:t>du 1er août 2016 </a:t>
            </a:r>
            <a:r>
              <a:rPr lang="fr-FR" sz="1000" dirty="0">
                <a:latin typeface="Arial" panose="020B0604020202020204" pitchFamily="34" charset="0"/>
                <a:cs typeface="Arial" panose="020B0604020202020204" pitchFamily="34" charset="0"/>
              </a:rPr>
              <a:t>déterminant la liste des tests, recueils et traitements de signaux biologiques qui ne constituent pas un examen de biologie médicale, les catégories de personnes pouvant les réaliser et les conditions de réalisation de certains de ces tests, recueils et traitements de signaux </a:t>
            </a:r>
            <a:r>
              <a:rPr lang="fr-FR" sz="1000" dirty="0" smtClean="0">
                <a:latin typeface="Arial" panose="020B0604020202020204" pitchFamily="34" charset="0"/>
                <a:cs typeface="Arial" panose="020B0604020202020204" pitchFamily="34" charset="0"/>
              </a:rPr>
              <a:t>biologiques</a:t>
            </a:r>
            <a:endParaRPr lang="fr-FR" sz="1000" strike="sngStrike" dirty="0" smtClean="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FR" sz="1000" dirty="0">
                <a:latin typeface="Arial" panose="020B0604020202020204" pitchFamily="34" charset="0"/>
                <a:cs typeface="Arial" panose="020B0604020202020204" pitchFamily="34" charset="0"/>
                <a:hlinkClick r:id="rId3"/>
              </a:rPr>
              <a:t>Arrêté du 17 juin 2024 </a:t>
            </a:r>
            <a:r>
              <a:rPr lang="fr-FR" sz="1000" dirty="0">
                <a:latin typeface="Arial" panose="020B0604020202020204" pitchFamily="34" charset="0"/>
                <a:cs typeface="Arial" panose="020B0604020202020204" pitchFamily="34" charset="0"/>
              </a:rPr>
              <a:t>fixant les modalités de délivrance de médicaments sans ordonnance après la réalisation d'un test rapide d'orientation diagnostique, les modalités de formation spécifique des pharmaciens d'officine en la matière et précisant les conditions de recours à une ordonnance de dispensation </a:t>
            </a:r>
            <a:r>
              <a:rPr lang="fr-FR" sz="1000" dirty="0" smtClean="0">
                <a:latin typeface="Arial" panose="020B0604020202020204" pitchFamily="34" charset="0"/>
                <a:cs typeface="Arial" panose="020B0604020202020204" pitchFamily="34" charset="0"/>
              </a:rPr>
              <a:t>conditionnelle</a:t>
            </a:r>
          </a:p>
          <a:p>
            <a:pPr marL="171450" indent="-171450">
              <a:buFont typeface="Arial" panose="020B0604020202020204" pitchFamily="34" charset="0"/>
              <a:buChar char="•"/>
            </a:pPr>
            <a:r>
              <a:rPr lang="fr-FR" sz="1000" dirty="0" smtClean="0">
                <a:latin typeface="Arial" panose="020B0604020202020204" pitchFamily="34" charset="0"/>
                <a:cs typeface="Arial" panose="020B0604020202020204" pitchFamily="34" charset="0"/>
                <a:hlinkClick r:id="rId4"/>
              </a:rPr>
              <a:t>Élimination </a:t>
            </a:r>
            <a:r>
              <a:rPr lang="fr-FR" sz="1000" dirty="0">
                <a:latin typeface="Arial" panose="020B0604020202020204" pitchFamily="34" charset="0"/>
                <a:cs typeface="Arial" panose="020B0604020202020204" pitchFamily="34" charset="0"/>
                <a:hlinkClick r:id="rId4"/>
              </a:rPr>
              <a:t>des déchets d’activités de soins à risque infectieux</a:t>
            </a:r>
            <a:r>
              <a:rPr lang="fr-FR" sz="1000" dirty="0">
                <a:latin typeface="Arial" panose="020B0604020202020204" pitchFamily="34" charset="0"/>
                <a:cs typeface="Arial" panose="020B0604020202020204" pitchFamily="34" charset="0"/>
              </a:rPr>
              <a:t> </a:t>
            </a:r>
            <a:r>
              <a:rPr lang="fr-FR" sz="1000" dirty="0" smtClean="0">
                <a:latin typeface="Arial" panose="020B0604020202020204" pitchFamily="34" charset="0"/>
                <a:cs typeface="Arial" panose="020B0604020202020204" pitchFamily="34" charset="0"/>
              </a:rPr>
              <a:t>– Site </a:t>
            </a:r>
            <a:r>
              <a:rPr lang="fr-FR" sz="1000" dirty="0">
                <a:latin typeface="Arial" panose="020B0604020202020204" pitchFamily="34" charset="0"/>
                <a:cs typeface="Arial" panose="020B0604020202020204" pitchFamily="34" charset="0"/>
              </a:rPr>
              <a:t>du Ministère chargé de la </a:t>
            </a:r>
            <a:r>
              <a:rPr lang="fr-FR" sz="1000" dirty="0" smtClean="0">
                <a:latin typeface="Arial" panose="020B0604020202020204" pitchFamily="34" charset="0"/>
                <a:cs typeface="Arial" panose="020B0604020202020204" pitchFamily="34" charset="0"/>
              </a:rPr>
              <a:t>santé</a:t>
            </a:r>
            <a:endParaRPr lang="fr-FR" sz="1000" strike="sngStrike" dirty="0">
              <a:latin typeface="Arial" panose="020B0604020202020204" pitchFamily="34" charset="0"/>
              <a:cs typeface="Arial" panose="020B0604020202020204" pitchFamily="34" charset="0"/>
            </a:endParaRPr>
          </a:p>
        </p:txBody>
      </p:sp>
      <p:sp>
        <p:nvSpPr>
          <p:cNvPr id="68" name="ZoneTexte 67">
            <a:extLst>
              <a:ext uri="{FF2B5EF4-FFF2-40B4-BE49-F238E27FC236}">
                <a16:creationId xmlns:a16="http://schemas.microsoft.com/office/drawing/2014/main" id="{CDC9D813-6FC0-C6DB-6D60-5713EA4D726A}"/>
              </a:ext>
            </a:extLst>
          </p:cNvPr>
          <p:cNvSpPr txBox="1"/>
          <p:nvPr/>
        </p:nvSpPr>
        <p:spPr>
          <a:xfrm>
            <a:off x="2125398" y="1953375"/>
            <a:ext cx="898048" cy="504000"/>
          </a:xfrm>
          <a:prstGeom prst="rect">
            <a:avLst/>
          </a:prstGeom>
          <a:solidFill>
            <a:schemeClr val="bg1"/>
          </a:solidFill>
          <a:ln>
            <a:solidFill>
              <a:schemeClr val="accent3"/>
            </a:solidFill>
          </a:ln>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Action </a:t>
            </a:r>
            <a:br>
              <a:rPr lang="fr-FR" sz="1100" dirty="0">
                <a:effectLst/>
                <a:latin typeface="Arial" panose="020B0604020202020204" pitchFamily="34" charset="0"/>
                <a:cs typeface="Arial" panose="020B0604020202020204" pitchFamily="34" charset="0"/>
              </a:rPr>
            </a:br>
            <a:r>
              <a:rPr lang="fr-FR" sz="1100" dirty="0">
                <a:effectLst/>
                <a:latin typeface="Arial" panose="020B0604020202020204" pitchFamily="34" charset="0"/>
                <a:cs typeface="Arial" panose="020B0604020202020204" pitchFamily="34" charset="0"/>
              </a:rPr>
              <a:t>à Réaliser</a:t>
            </a:r>
          </a:p>
        </p:txBody>
      </p:sp>
      <p:sp>
        <p:nvSpPr>
          <p:cNvPr id="69" name="ZoneTexte 68">
            <a:extLst>
              <a:ext uri="{FF2B5EF4-FFF2-40B4-BE49-F238E27FC236}">
                <a16:creationId xmlns:a16="http://schemas.microsoft.com/office/drawing/2014/main" id="{8063640D-98DF-1F54-08F1-73F6DC143F16}"/>
              </a:ext>
            </a:extLst>
          </p:cNvPr>
          <p:cNvSpPr txBox="1"/>
          <p:nvPr/>
        </p:nvSpPr>
        <p:spPr>
          <a:xfrm>
            <a:off x="3198824" y="1953375"/>
            <a:ext cx="898048" cy="504000"/>
          </a:xfrm>
          <a:prstGeom prst="rect">
            <a:avLst/>
          </a:prstGeom>
          <a:solidFill>
            <a:schemeClr val="accent3">
              <a:lumMod val="40000"/>
              <a:lumOff val="6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Point</a:t>
            </a:r>
          </a:p>
          <a:p>
            <a:pPr algn="ctr">
              <a:buNone/>
            </a:pPr>
            <a:r>
              <a:rPr lang="fr-FR" sz="1100" dirty="0">
                <a:effectLst/>
                <a:latin typeface="Arial" panose="020B0604020202020204" pitchFamily="34" charset="0"/>
                <a:cs typeface="Arial" panose="020B0604020202020204" pitchFamily="34" charset="0"/>
              </a:rPr>
              <a:t>de Vigilance</a:t>
            </a:r>
          </a:p>
        </p:txBody>
      </p:sp>
      <p:sp>
        <p:nvSpPr>
          <p:cNvPr id="70" name="ZoneTexte 69">
            <a:extLst>
              <a:ext uri="{FF2B5EF4-FFF2-40B4-BE49-F238E27FC236}">
                <a16:creationId xmlns:a16="http://schemas.microsoft.com/office/drawing/2014/main" id="{DBAD544C-B7D8-378D-F2B6-A8F2984E99C5}"/>
              </a:ext>
            </a:extLst>
          </p:cNvPr>
          <p:cNvSpPr txBox="1"/>
          <p:nvPr/>
        </p:nvSpPr>
        <p:spPr>
          <a:xfrm>
            <a:off x="4285503" y="1953375"/>
            <a:ext cx="898048" cy="504000"/>
          </a:xfrm>
          <a:prstGeom prst="rect">
            <a:avLst/>
          </a:prstGeom>
          <a:solidFill>
            <a:schemeClr val="accent3">
              <a:lumMod val="20000"/>
              <a:lumOff val="8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Procédé</a:t>
            </a:r>
          </a:p>
          <a:p>
            <a:pPr algn="ctr">
              <a:buNone/>
            </a:pPr>
            <a:r>
              <a:rPr lang="fr-FR" sz="1100" dirty="0">
                <a:effectLst/>
                <a:latin typeface="Arial" panose="020B0604020202020204" pitchFamily="34" charset="0"/>
                <a:cs typeface="Arial" panose="020B0604020202020204" pitchFamily="34" charset="0"/>
              </a:rPr>
              <a:t>Non Détaillé</a:t>
            </a:r>
          </a:p>
        </p:txBody>
      </p:sp>
      <p:sp>
        <p:nvSpPr>
          <p:cNvPr id="71" name="ZoneTexte 70">
            <a:extLst>
              <a:ext uri="{FF2B5EF4-FFF2-40B4-BE49-F238E27FC236}">
                <a16:creationId xmlns:a16="http://schemas.microsoft.com/office/drawing/2014/main" id="{19C6D915-5DF2-AB6D-C0BD-DE0C9BE5E8BD}"/>
              </a:ext>
            </a:extLst>
          </p:cNvPr>
          <p:cNvSpPr txBox="1"/>
          <p:nvPr/>
        </p:nvSpPr>
        <p:spPr>
          <a:xfrm>
            <a:off x="5391778" y="1953375"/>
            <a:ext cx="1141266" cy="504000"/>
          </a:xfrm>
          <a:prstGeom prst="rect">
            <a:avLst/>
          </a:prstGeom>
          <a:noFill/>
        </p:spPr>
        <p:txBody>
          <a:bodyPr wrap="square" lIns="0" tIns="0" rIns="0" bIns="0" anchor="ctr">
            <a:noAutofit/>
          </a:bodyPr>
          <a:lstStyle/>
          <a:p>
            <a:pPr>
              <a:buNone/>
            </a:pPr>
            <a:r>
              <a:rPr lang="fr-FR" sz="1100" dirty="0">
                <a:effectLst/>
                <a:latin typeface="Arial" panose="020B0604020202020204" pitchFamily="34" charset="0"/>
                <a:cs typeface="Arial" panose="020B0604020202020204" pitchFamily="34" charset="0"/>
              </a:rPr>
              <a:t>Enregistrement (traçabilité) </a:t>
            </a:r>
          </a:p>
          <a:p>
            <a:pPr>
              <a:buNone/>
            </a:pPr>
            <a:r>
              <a:rPr lang="fr-FR" sz="1100" dirty="0">
                <a:effectLst/>
                <a:latin typeface="Arial" panose="020B0604020202020204" pitchFamily="34" charset="0"/>
                <a:cs typeface="Arial" panose="020B0604020202020204" pitchFamily="34" charset="0"/>
              </a:rPr>
              <a:t>à effectuer</a:t>
            </a:r>
          </a:p>
        </p:txBody>
      </p:sp>
      <p:sp>
        <p:nvSpPr>
          <p:cNvPr id="76" name="Forme libre 75">
            <a:extLst>
              <a:ext uri="{FF2B5EF4-FFF2-40B4-BE49-F238E27FC236}">
                <a16:creationId xmlns:a16="http://schemas.microsoft.com/office/drawing/2014/main" id="{84AE0063-E89E-78A9-5DAA-99313F4B1B50}"/>
              </a:ext>
            </a:extLst>
          </p:cNvPr>
          <p:cNvSpPr/>
          <p:nvPr/>
        </p:nvSpPr>
        <p:spPr>
          <a:xfrm rot="16200000">
            <a:off x="5064364" y="2173728"/>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77" name="Forme libre 76">
            <a:extLst>
              <a:ext uri="{FF2B5EF4-FFF2-40B4-BE49-F238E27FC236}">
                <a16:creationId xmlns:a16="http://schemas.microsoft.com/office/drawing/2014/main" id="{46F5DA9F-E345-4053-5ED7-84743F32338B}"/>
              </a:ext>
            </a:extLst>
          </p:cNvPr>
          <p:cNvSpPr/>
          <p:nvPr/>
        </p:nvSpPr>
        <p:spPr>
          <a:xfrm rot="16200000">
            <a:off x="3961802" y="2173728"/>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78" name="Forme libre 77">
            <a:extLst>
              <a:ext uri="{FF2B5EF4-FFF2-40B4-BE49-F238E27FC236}">
                <a16:creationId xmlns:a16="http://schemas.microsoft.com/office/drawing/2014/main" id="{A145A9D4-0E14-B710-4B8C-17A7D08BB628}"/>
              </a:ext>
            </a:extLst>
          </p:cNvPr>
          <p:cNvSpPr/>
          <p:nvPr/>
        </p:nvSpPr>
        <p:spPr>
          <a:xfrm rot="16200000">
            <a:off x="2885649" y="2173728"/>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pic>
        <p:nvPicPr>
          <p:cNvPr id="11" name="Graphique 10">
            <a:extLst>
              <a:ext uri="{FF2B5EF4-FFF2-40B4-BE49-F238E27FC236}">
                <a16:creationId xmlns:a16="http://schemas.microsoft.com/office/drawing/2014/main" id="{A2A33E71-DAD3-A845-91F9-634F9D078ACE}"/>
              </a:ext>
            </a:extLst>
          </p:cNvPr>
          <p:cNvPicPr>
            <a:picLocks noChangeAspect="1"/>
          </p:cNvPicPr>
          <p:nvPr/>
        </p:nvPicPr>
        <p:blipFill>
          <a:blip r:embed="rId5">
            <a:extLst>
              <a:ext uri="{96DAC541-7B7A-43D3-8B79-37D633B846F1}">
                <asvg:svgBlip xmlns:asvg="http://schemas.microsoft.com/office/drawing/2016/SVG/main" xmlns="" r:embed="rId6"/>
              </a:ext>
            </a:extLst>
          </a:blip>
          <a:srcRect/>
          <a:stretch/>
        </p:blipFill>
        <p:spPr>
          <a:xfrm>
            <a:off x="227420" y="9998444"/>
            <a:ext cx="316255" cy="431258"/>
          </a:xfrm>
          <a:prstGeom prst="rect">
            <a:avLst/>
          </a:prstGeom>
        </p:spPr>
      </p:pic>
      <p:sp>
        <p:nvSpPr>
          <p:cNvPr id="67" name="Espace réservé du texte 30">
            <a:extLst>
              <a:ext uri="{FF2B5EF4-FFF2-40B4-BE49-F238E27FC236}">
                <a16:creationId xmlns:a16="http://schemas.microsoft.com/office/drawing/2014/main" id="{8F33BC0D-148C-48B4-80BE-00460C6D194C}"/>
              </a:ext>
            </a:extLst>
          </p:cNvPr>
          <p:cNvSpPr txBox="1">
            <a:spLocks/>
          </p:cNvSpPr>
          <p:nvPr/>
        </p:nvSpPr>
        <p:spPr>
          <a:xfrm>
            <a:off x="667155" y="4203892"/>
            <a:ext cx="6502834" cy="3265746"/>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1450" indent="-171450" algn="just">
              <a:buClr>
                <a:srgbClr val="34615A"/>
              </a:buClr>
              <a:buFont typeface="Wingdings" panose="05000000000000000000" pitchFamily="2" charset="2"/>
              <a:buChar char="l"/>
            </a:pPr>
            <a:r>
              <a:rPr lang="fr-FR" b="1" dirty="0" smtClean="0">
                <a:solidFill>
                  <a:schemeClr val="tx1"/>
                </a:solidFill>
                <a:latin typeface="Arial" panose="020B0604020202020204" pitchFamily="34" charset="0"/>
                <a:cs typeface="Arial" panose="020B0604020202020204" pitchFamily="34" charset="0"/>
              </a:rPr>
              <a:t>Traçabilité : </a:t>
            </a:r>
            <a:r>
              <a:rPr lang="fr-FR" dirty="0" smtClean="0">
                <a:solidFill>
                  <a:schemeClr val="tx1"/>
                </a:solidFill>
                <a:latin typeface="Arial" panose="020B0604020202020204" pitchFamily="34" charset="0"/>
                <a:cs typeface="Arial" panose="020B0604020202020204" pitchFamily="34" charset="0"/>
              </a:rPr>
              <a:t>la traçabilité du matériel et informations relatives au patient doit se faire tout au long du processus.</a:t>
            </a:r>
          </a:p>
          <a:p>
            <a:pPr marL="171450" indent="-171450" algn="just">
              <a:buClr>
                <a:srgbClr val="34615A"/>
              </a:buClr>
              <a:buFont typeface="Wingdings" panose="05000000000000000000" pitchFamily="2" charset="2"/>
              <a:buChar char="l"/>
            </a:pPr>
            <a:r>
              <a:rPr lang="fr-FR" b="1" dirty="0" smtClean="0">
                <a:solidFill>
                  <a:schemeClr val="tx1"/>
                </a:solidFill>
                <a:latin typeface="Arial" panose="020B0604020202020204" pitchFamily="34" charset="0"/>
                <a:cs typeface="Arial" panose="020B0604020202020204" pitchFamily="34" charset="0"/>
              </a:rPr>
              <a:t>Rédaction de la procédure d’assurance qualité: </a:t>
            </a:r>
            <a:r>
              <a:rPr lang="fr-FR" dirty="0">
                <a:solidFill>
                  <a:schemeClr val="tx1"/>
                </a:solidFill>
                <a:latin typeface="Arial" panose="020B0604020202020204" pitchFamily="34" charset="0"/>
                <a:cs typeface="Arial" panose="020B0604020202020204" pitchFamily="34" charset="0"/>
              </a:rPr>
              <a:t>u</a:t>
            </a:r>
            <a:r>
              <a:rPr lang="fr-FR" dirty="0" smtClean="0">
                <a:solidFill>
                  <a:schemeClr val="tx1"/>
                </a:solidFill>
                <a:latin typeface="Arial" panose="020B0604020202020204" pitchFamily="34" charset="0"/>
                <a:cs typeface="Arial" panose="020B0604020202020204" pitchFamily="34" charset="0"/>
              </a:rPr>
              <a:t>ne </a:t>
            </a:r>
            <a:r>
              <a:rPr lang="fr-FR" dirty="0">
                <a:solidFill>
                  <a:schemeClr val="tx1"/>
                </a:solidFill>
                <a:latin typeface="Arial" panose="020B0604020202020204" pitchFamily="34" charset="0"/>
                <a:cs typeface="Arial" panose="020B0604020202020204" pitchFamily="34" charset="0"/>
              </a:rPr>
              <a:t>procédure d'assurance qualité est rédigée par le professionnel de santé réalisant les tests ou recueils et traitements de signaux biologiques. Cette procédure comporte deux parties </a:t>
            </a:r>
            <a:r>
              <a:rPr lang="fr-FR" dirty="0" smtClean="0">
                <a:solidFill>
                  <a:schemeClr val="tx1"/>
                </a:solidFill>
                <a:latin typeface="Arial" panose="020B0604020202020204" pitchFamily="34" charset="0"/>
                <a:cs typeface="Arial" panose="020B0604020202020204" pitchFamily="34" charset="0"/>
              </a:rPr>
              <a:t>:</a:t>
            </a:r>
          </a:p>
          <a:p>
            <a:pPr marL="180000" lvl="1" algn="just">
              <a:buClr>
                <a:srgbClr val="34615A"/>
              </a:buClr>
              <a:buFontTx/>
              <a:buChar char="-"/>
            </a:pPr>
            <a:r>
              <a:rPr lang="fr-FR" sz="1100" dirty="0" smtClean="0">
                <a:solidFill>
                  <a:schemeClr val="tx1"/>
                </a:solidFill>
                <a:latin typeface="Arial" panose="020B0604020202020204" pitchFamily="34" charset="0"/>
                <a:cs typeface="Arial" panose="020B0604020202020204" pitchFamily="34" charset="0"/>
              </a:rPr>
              <a:t>Partie 1 : une </a:t>
            </a:r>
            <a:r>
              <a:rPr lang="fr-FR" sz="1100" dirty="0">
                <a:solidFill>
                  <a:schemeClr val="tx1"/>
                </a:solidFill>
                <a:latin typeface="Arial" panose="020B0604020202020204" pitchFamily="34" charset="0"/>
                <a:cs typeface="Arial" panose="020B0604020202020204" pitchFamily="34" charset="0"/>
              </a:rPr>
              <a:t>fiche à remplir une seule </a:t>
            </a:r>
            <a:r>
              <a:rPr lang="fr-FR" sz="1100" dirty="0" smtClean="0">
                <a:solidFill>
                  <a:schemeClr val="tx1"/>
                </a:solidFill>
                <a:latin typeface="Arial" panose="020B0604020202020204" pitchFamily="34" charset="0"/>
                <a:cs typeface="Arial" panose="020B0604020202020204" pitchFamily="34" charset="0"/>
              </a:rPr>
              <a:t>fois et dans laquelle sont décrites les modalités de réalisation de ces tests à l’officine </a:t>
            </a:r>
            <a:r>
              <a:rPr lang="fr-FR" sz="1100" dirty="0" smtClean="0">
                <a:solidFill>
                  <a:schemeClr val="tx1"/>
                </a:solidFill>
                <a:latin typeface="Arial" panose="020B0604020202020204" pitchFamily="34" charset="0"/>
                <a:cs typeface="Arial" panose="020B0604020202020204" pitchFamily="34" charset="0"/>
                <a:sym typeface="Wingdings" panose="05000000000000000000" pitchFamily="2" charset="2"/>
              </a:rPr>
              <a:t> </a:t>
            </a:r>
            <a:r>
              <a:rPr lang="fr-FR" sz="1100" dirty="0" smtClean="0">
                <a:solidFill>
                  <a:schemeClr val="tx1"/>
                </a:solidFill>
                <a:latin typeface="Arial" panose="020B0604020202020204" pitchFamily="34" charset="0"/>
                <a:cs typeface="Arial" panose="020B0604020202020204" pitchFamily="34" charset="0"/>
              </a:rPr>
              <a:t>se référer au document </a:t>
            </a:r>
            <a:r>
              <a:rPr lang="fr-FR" sz="1100" dirty="0" smtClean="0">
                <a:solidFill>
                  <a:schemeClr val="tx1"/>
                </a:solidFill>
                <a:latin typeface="Arial" panose="020B0604020202020204" pitchFamily="34" charset="0"/>
                <a:cs typeface="Arial" panose="020B0604020202020204" pitchFamily="34" charset="0"/>
                <a:hlinkClick r:id="rId7"/>
              </a:rPr>
              <a:t>E.15 - Procédure d'assurance qualité pour la réalisation des tests</a:t>
            </a:r>
            <a:endParaRPr lang="fr-FR" sz="1100" dirty="0" smtClean="0">
              <a:solidFill>
                <a:schemeClr val="tx1"/>
              </a:solidFill>
              <a:latin typeface="Arial" panose="020B0604020202020204" pitchFamily="34" charset="0"/>
              <a:cs typeface="Arial" panose="020B0604020202020204" pitchFamily="34" charset="0"/>
            </a:endParaRPr>
          </a:p>
          <a:p>
            <a:pPr marL="180000" lvl="1" algn="just">
              <a:buClr>
                <a:srgbClr val="34615A"/>
              </a:buClr>
              <a:buFontTx/>
              <a:buChar char="-"/>
            </a:pPr>
            <a:r>
              <a:rPr lang="fr-FR" sz="1100" dirty="0" smtClean="0">
                <a:solidFill>
                  <a:schemeClr val="tx1"/>
                </a:solidFill>
                <a:latin typeface="Arial" panose="020B0604020202020204" pitchFamily="34" charset="0"/>
                <a:cs typeface="Arial" panose="020B0604020202020204" pitchFamily="34" charset="0"/>
              </a:rPr>
              <a:t>Partie 2 </a:t>
            </a:r>
            <a:r>
              <a:rPr lang="fr-FR" sz="1100" dirty="0">
                <a:solidFill>
                  <a:schemeClr val="tx1"/>
                </a:solidFill>
                <a:latin typeface="Arial" panose="020B0604020202020204" pitchFamily="34" charset="0"/>
                <a:cs typeface="Arial" panose="020B0604020202020204" pitchFamily="34" charset="0"/>
              </a:rPr>
              <a:t>: Les modalités de la traçabilité des résultats des tests pour chaque patient nécessitent d'inscrire dans le dossier de chaque patient ou dans le cahier de liaison ou de suivi du patient à </a:t>
            </a:r>
            <a:r>
              <a:rPr lang="fr-FR" sz="1100" dirty="0" smtClean="0">
                <a:solidFill>
                  <a:schemeClr val="tx1"/>
                </a:solidFill>
                <a:latin typeface="Arial" panose="020B0604020202020204" pitchFamily="34" charset="0"/>
                <a:cs typeface="Arial" panose="020B0604020202020204" pitchFamily="34" charset="0"/>
              </a:rPr>
              <a:t>domicile.</a:t>
            </a:r>
          </a:p>
          <a:p>
            <a:pPr marL="171450" indent="-171450" algn="just">
              <a:buClr>
                <a:srgbClr val="595959"/>
              </a:buClr>
              <a:buFont typeface="Wingdings" panose="05000000000000000000" pitchFamily="2" charset="2"/>
              <a:buChar char="l"/>
            </a:pPr>
            <a:r>
              <a:rPr lang="fr-FR" b="1" dirty="0" smtClean="0">
                <a:solidFill>
                  <a:schemeClr val="tx1"/>
                </a:solidFill>
                <a:latin typeface="Arial" panose="020B0604020202020204" pitchFamily="34" charset="0"/>
                <a:cs typeface="Arial" panose="020B0604020202020204" pitchFamily="34" charset="0"/>
              </a:rPr>
              <a:t>Consentement  : </a:t>
            </a:r>
            <a:r>
              <a:rPr lang="fr-FR" dirty="0">
                <a:solidFill>
                  <a:schemeClr val="tx1"/>
                </a:solidFill>
                <a:latin typeface="Arial" panose="020B0604020202020204" pitchFamily="34" charset="0"/>
                <a:cs typeface="Arial" panose="020B0604020202020204" pitchFamily="34" charset="0"/>
              </a:rPr>
              <a:t>dans le cadre des TROD angine, le consentement </a:t>
            </a:r>
            <a:r>
              <a:rPr lang="fr-FR" dirty="0" smtClean="0">
                <a:solidFill>
                  <a:schemeClr val="tx1"/>
                </a:solidFill>
                <a:latin typeface="Arial" panose="020B0604020202020204" pitchFamily="34" charset="0"/>
                <a:cs typeface="Arial" panose="020B0604020202020204" pitchFamily="34" charset="0"/>
              </a:rPr>
              <a:t>doit être recueilli à l’écrit </a:t>
            </a:r>
            <a:r>
              <a:rPr lang="fr-FR" dirty="0">
                <a:solidFill>
                  <a:schemeClr val="tx1"/>
                </a:solidFill>
                <a:latin typeface="Arial" panose="020B0604020202020204" pitchFamily="34" charset="0"/>
                <a:cs typeface="Arial" panose="020B0604020202020204" pitchFamily="34" charset="0"/>
              </a:rPr>
              <a:t>pour les personnes mineures ou sous </a:t>
            </a:r>
            <a:r>
              <a:rPr lang="fr-FR" dirty="0" smtClean="0">
                <a:solidFill>
                  <a:schemeClr val="tx1"/>
                </a:solidFill>
                <a:latin typeface="Arial" panose="020B0604020202020204" pitchFamily="34" charset="0"/>
                <a:cs typeface="Arial" panose="020B0604020202020204" pitchFamily="34" charset="0"/>
              </a:rPr>
              <a:t>tutelle</a:t>
            </a:r>
          </a:p>
          <a:p>
            <a:pPr marL="171450" indent="-171450" algn="just">
              <a:buClr>
                <a:srgbClr val="595959"/>
              </a:buClr>
              <a:buFont typeface="Wingdings" panose="05000000000000000000" pitchFamily="2" charset="2"/>
              <a:buChar char="l"/>
            </a:pPr>
            <a:r>
              <a:rPr lang="fr-FR" b="1" dirty="0" smtClean="0">
                <a:solidFill>
                  <a:schemeClr val="tx1"/>
                </a:solidFill>
                <a:latin typeface="Arial" panose="020B0604020202020204" pitchFamily="34" charset="0"/>
                <a:cs typeface="Arial" panose="020B0604020202020204" pitchFamily="34" charset="0"/>
              </a:rPr>
              <a:t>Vigilance : </a:t>
            </a:r>
            <a:r>
              <a:rPr lang="fr-FR" dirty="0">
                <a:solidFill>
                  <a:schemeClr val="tx1"/>
                </a:solidFill>
                <a:latin typeface="Arial" panose="020B0604020202020204" pitchFamily="34" charset="0"/>
                <a:cs typeface="Arial" panose="020B0604020202020204" pitchFamily="34" charset="0"/>
              </a:rPr>
              <a:t>Faire une déclaration de </a:t>
            </a:r>
            <a:r>
              <a:rPr lang="fr-FR" dirty="0" err="1">
                <a:solidFill>
                  <a:schemeClr val="tx1"/>
                </a:solidFill>
                <a:latin typeface="Arial" panose="020B0604020202020204" pitchFamily="34" charset="0"/>
                <a:cs typeface="Arial" panose="020B0604020202020204" pitchFamily="34" charset="0"/>
              </a:rPr>
              <a:t>réactovigilance</a:t>
            </a:r>
            <a:r>
              <a:rPr lang="fr-FR" dirty="0">
                <a:solidFill>
                  <a:schemeClr val="tx1"/>
                </a:solidFill>
                <a:latin typeface="Arial" panose="020B0604020202020204" pitchFamily="34" charset="0"/>
                <a:cs typeface="Arial" panose="020B0604020202020204" pitchFamily="34" charset="0"/>
              </a:rPr>
              <a:t> en cas de  défaillance ou altération du </a:t>
            </a:r>
            <a:r>
              <a:rPr lang="fr-FR" dirty="0" smtClean="0">
                <a:solidFill>
                  <a:schemeClr val="tx1"/>
                </a:solidFill>
                <a:latin typeface="Arial" panose="020B0604020202020204" pitchFamily="34" charset="0"/>
                <a:cs typeface="Arial" panose="020B0604020202020204" pitchFamily="34" charset="0"/>
              </a:rPr>
              <a:t>test</a:t>
            </a:r>
          </a:p>
          <a:p>
            <a:pPr marL="171450" indent="-171450" algn="just">
              <a:buClr>
                <a:srgbClr val="595959"/>
              </a:buClr>
              <a:buFont typeface="Wingdings" panose="05000000000000000000" pitchFamily="2" charset="2"/>
              <a:buChar char="l"/>
            </a:pPr>
            <a:r>
              <a:rPr lang="fr-FR" dirty="0" smtClean="0">
                <a:solidFill>
                  <a:schemeClr val="tx1"/>
                </a:solidFill>
                <a:latin typeface="Arial" panose="020B0604020202020204" pitchFamily="34" charset="0"/>
                <a:cs typeface="Arial" panose="020B0604020202020204" pitchFamily="34" charset="0"/>
              </a:rPr>
              <a:t>Gestion </a:t>
            </a:r>
            <a:r>
              <a:rPr lang="fr-FR" dirty="0">
                <a:solidFill>
                  <a:schemeClr val="tx1"/>
                </a:solidFill>
                <a:latin typeface="Arial" panose="020B0604020202020204" pitchFamily="34" charset="0"/>
                <a:cs typeface="Arial" panose="020B0604020202020204" pitchFamily="34" charset="0"/>
              </a:rPr>
              <a:t>des </a:t>
            </a:r>
            <a:r>
              <a:rPr lang="fr-FR" dirty="0" smtClean="0">
                <a:solidFill>
                  <a:schemeClr val="tx1"/>
                </a:solidFill>
                <a:latin typeface="Arial" panose="020B0604020202020204" pitchFamily="34" charset="0"/>
                <a:cs typeface="Arial" panose="020B0604020202020204" pitchFamily="34" charset="0"/>
              </a:rPr>
              <a:t>déchets : DASRI </a:t>
            </a:r>
            <a:r>
              <a:rPr lang="fr-FR" dirty="0">
                <a:solidFill>
                  <a:schemeClr val="tx1"/>
                </a:solidFill>
                <a:latin typeface="Arial" panose="020B0604020202020204" pitchFamily="34" charset="0"/>
                <a:cs typeface="Arial" panose="020B0604020202020204" pitchFamily="34" charset="0"/>
              </a:rPr>
              <a:t>PRO : les pharmaciens doivent mettre en place leur propre circuit d’élimination des déchets produits dans le cadre de leur activité </a:t>
            </a:r>
            <a:r>
              <a:rPr lang="fr-FR" dirty="0" smtClean="0">
                <a:solidFill>
                  <a:schemeClr val="tx1"/>
                </a:solidFill>
                <a:latin typeface="Arial" panose="020B0604020202020204" pitchFamily="34" charset="0"/>
                <a:cs typeface="Arial" panose="020B0604020202020204" pitchFamily="34" charset="0"/>
              </a:rPr>
              <a:t>professionnelle </a:t>
            </a:r>
            <a:r>
              <a:rPr lang="fr-FR" dirty="0" smtClean="0">
                <a:latin typeface="Arial" panose="020B0604020202020204" pitchFamily="34" charset="0"/>
                <a:cs typeface="Arial" panose="020B0604020202020204" pitchFamily="34" charset="0"/>
              </a:rPr>
              <a:t>(</a:t>
            </a:r>
            <a:r>
              <a:rPr lang="fr-FR" dirty="0" err="1" smtClean="0">
                <a:latin typeface="Arial" panose="020B0604020202020204" pitchFamily="34" charset="0"/>
                <a:cs typeface="Arial" panose="020B0604020202020204" pitchFamily="34" charset="0"/>
              </a:rPr>
              <a:t>cf</a:t>
            </a:r>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hlinkClick r:id="rId8"/>
              </a:rPr>
              <a:t>Guide pratique de l’activité officinale</a:t>
            </a:r>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a:t>
            </a:r>
            <a:endParaRPr lang="fr-FR" dirty="0">
              <a:solidFill>
                <a:schemeClr val="tx1"/>
              </a:solidFill>
              <a:latin typeface="Arial" panose="020B0604020202020204" pitchFamily="34" charset="0"/>
              <a:cs typeface="Arial" panose="020B0604020202020204" pitchFamily="34" charset="0"/>
            </a:endParaRPr>
          </a:p>
          <a:p>
            <a:pPr marL="171450" indent="-171450" algn="just">
              <a:buClr>
                <a:srgbClr val="595959"/>
              </a:buClr>
              <a:buFont typeface="Wingdings" panose="05000000000000000000" pitchFamily="2" charset="2"/>
              <a:buChar char="l"/>
            </a:pPr>
            <a:endParaRPr lang="fr-FR" dirty="0">
              <a:solidFill>
                <a:schemeClr val="tx1"/>
              </a:solidFill>
              <a:latin typeface="Arial" panose="020B0604020202020204" pitchFamily="34" charset="0"/>
              <a:cs typeface="Arial" panose="020B0604020202020204" pitchFamily="34" charset="0"/>
            </a:endParaRPr>
          </a:p>
        </p:txBody>
      </p:sp>
      <p:sp>
        <p:nvSpPr>
          <p:cNvPr id="18" name="Rectangle 17"/>
          <p:cNvSpPr/>
          <p:nvPr/>
        </p:nvSpPr>
        <p:spPr>
          <a:xfrm>
            <a:off x="2735451" y="2908899"/>
            <a:ext cx="3778250" cy="549381"/>
          </a:xfrm>
          <a:prstGeom prst="rect">
            <a:avLst/>
          </a:prstGeom>
        </p:spPr>
        <p:txBody>
          <a:bodyPr vert="horz" lIns="0" tIns="0" rIns="0" bIns="0" rtlCol="0">
            <a:noAutofit/>
          </a:bodyPr>
          <a:lstStyle/>
          <a:p>
            <a:pPr defTabSz="755934">
              <a:lnSpc>
                <a:spcPct val="90000"/>
              </a:lnSpc>
              <a:spcAft>
                <a:spcPts val="300"/>
              </a:spcAft>
            </a:pPr>
            <a:r>
              <a:rPr lang="fr-FR" sz="1100" b="1" dirty="0">
                <a:latin typeface="Arial" panose="020B0604020202020204" pitchFamily="34" charset="0"/>
                <a:cs typeface="Arial" panose="020B0604020202020204" pitchFamily="34" charset="0"/>
              </a:rPr>
              <a:t>EPI</a:t>
            </a:r>
            <a:r>
              <a:rPr lang="fr-FR" sz="1100" dirty="0">
                <a:latin typeface="Arial" panose="020B0604020202020204" pitchFamily="34" charset="0"/>
                <a:cs typeface="Arial" panose="020B0604020202020204" pitchFamily="34" charset="0"/>
              </a:rPr>
              <a:t> : Equipements de Protection </a:t>
            </a:r>
            <a:r>
              <a:rPr lang="fr-FR" sz="1100" dirty="0" smtClean="0">
                <a:latin typeface="Arial" panose="020B0604020202020204" pitchFamily="34" charset="0"/>
                <a:cs typeface="Arial" panose="020B0604020202020204" pitchFamily="34" charset="0"/>
              </a:rPr>
              <a:t>Individuel  </a:t>
            </a:r>
            <a:endParaRPr lang="fr-FR" sz="1100" dirty="0">
              <a:latin typeface="Arial" panose="020B0604020202020204" pitchFamily="34" charset="0"/>
              <a:cs typeface="Arial" panose="020B0604020202020204" pitchFamily="34" charset="0"/>
            </a:endParaRPr>
          </a:p>
          <a:p>
            <a:pPr defTabSz="755934">
              <a:lnSpc>
                <a:spcPct val="90000"/>
              </a:lnSpc>
              <a:spcAft>
                <a:spcPts val="300"/>
              </a:spcAft>
            </a:pPr>
            <a:r>
              <a:rPr lang="fr-FR" sz="1100" b="1" dirty="0">
                <a:latin typeface="Arial" panose="020B0604020202020204" pitchFamily="34" charset="0"/>
                <a:cs typeface="Arial" panose="020B0604020202020204" pitchFamily="34" charset="0"/>
              </a:rPr>
              <a:t>DASRI</a:t>
            </a:r>
            <a:r>
              <a:rPr lang="fr-FR" sz="1100" dirty="0">
                <a:latin typeface="Arial" panose="020B0604020202020204" pitchFamily="34" charset="0"/>
                <a:cs typeface="Arial" panose="020B0604020202020204" pitchFamily="34" charset="0"/>
              </a:rPr>
              <a:t> : </a:t>
            </a:r>
            <a:r>
              <a:rPr lang="fr-FR" sz="1100" dirty="0" smtClean="0">
                <a:latin typeface="Arial" panose="020B0604020202020204" pitchFamily="34" charset="0"/>
                <a:cs typeface="Arial" panose="020B0604020202020204" pitchFamily="34" charset="0"/>
              </a:rPr>
              <a:t>Déchets </a:t>
            </a:r>
            <a:r>
              <a:rPr lang="fr-FR" sz="1100" dirty="0">
                <a:latin typeface="Arial" panose="020B0604020202020204" pitchFamily="34" charset="0"/>
                <a:cs typeface="Arial" panose="020B0604020202020204" pitchFamily="34" charset="0"/>
              </a:rPr>
              <a:t>d‘Activité de Soins à Risque </a:t>
            </a:r>
            <a:r>
              <a:rPr lang="fr-FR" sz="1100" dirty="0" smtClean="0">
                <a:latin typeface="Arial" panose="020B0604020202020204" pitchFamily="34" charset="0"/>
                <a:cs typeface="Arial" panose="020B0604020202020204" pitchFamily="34" charset="0"/>
              </a:rPr>
              <a:t>Infectieux </a:t>
            </a:r>
            <a:r>
              <a:rPr lang="fr-FR" sz="1100" b="1" dirty="0">
                <a:latin typeface="Arial" panose="020B0604020202020204" pitchFamily="34" charset="0"/>
                <a:cs typeface="Arial" panose="020B0604020202020204" pitchFamily="34" charset="0"/>
              </a:rPr>
              <a:t>DAS</a:t>
            </a:r>
            <a:r>
              <a:rPr lang="fr-FR" sz="1100" dirty="0">
                <a:latin typeface="Arial" panose="020B0604020202020204" pitchFamily="34" charset="0"/>
                <a:cs typeface="Arial" panose="020B0604020202020204" pitchFamily="34" charset="0"/>
              </a:rPr>
              <a:t> :  Déchets d‘Activité de Soins</a:t>
            </a:r>
          </a:p>
        </p:txBody>
      </p:sp>
      <p:sp>
        <p:nvSpPr>
          <p:cNvPr id="33"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a:xfrm>
            <a:off x="662824" y="10401255"/>
            <a:ext cx="1700927" cy="161841"/>
          </a:xfrm>
        </p:spPr>
        <p:txBody>
          <a:bodyPr/>
          <a:lstStyle/>
          <a:p>
            <a:r>
              <a:rPr lang="fr-FR" dirty="0"/>
              <a:t>Version </a:t>
            </a:r>
            <a:r>
              <a:rPr lang="fr-FR" dirty="0" smtClean="0"/>
              <a:t>7.0 </a:t>
            </a:r>
            <a:r>
              <a:rPr lang="fr-FR" dirty="0" smtClean="0">
                <a:solidFill>
                  <a:schemeClr val="tx1"/>
                </a:solidFill>
              </a:rPr>
              <a:t>/ </a:t>
            </a:r>
            <a:r>
              <a:rPr lang="fr-FR" dirty="0" smtClean="0"/>
              <a:t>Mai </a:t>
            </a:r>
            <a:r>
              <a:rPr lang="fr-FR" dirty="0" smtClean="0"/>
              <a:t>2026</a:t>
            </a:r>
            <a:endParaRPr lang="en-US" dirty="0"/>
          </a:p>
        </p:txBody>
      </p:sp>
      <p:sp>
        <p:nvSpPr>
          <p:cNvPr id="34"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096450" cy="409702"/>
          </a:xfrm>
        </p:spPr>
        <p:txBody>
          <a:bodyPr/>
          <a:lstStyle/>
          <a:p>
            <a:r>
              <a:rPr lang="en-US" dirty="0" smtClean="0"/>
              <a:t>Sous-theme</a:t>
            </a:r>
          </a:p>
          <a:p>
            <a:r>
              <a:rPr lang="fr-FR" b="0" dirty="0"/>
              <a:t>3.5 Missions de dépistage</a:t>
            </a:r>
            <a:endParaRPr lang="en-US" b="0" dirty="0"/>
          </a:p>
        </p:txBody>
      </p:sp>
      <p:sp>
        <p:nvSpPr>
          <p:cNvPr id="35"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a:t>
            </a:r>
            <a:r>
              <a:rPr lang="en-US" dirty="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Principe 20 : Tests Rapides </a:t>
            </a:r>
            <a:r>
              <a:rPr lang="en-US" dirty="0" err="1" smtClean="0">
                <a:latin typeface="Arial" panose="020B0604020202020204" pitchFamily="34" charset="0"/>
                <a:cs typeface="Arial" panose="020B0604020202020204" pitchFamily="34" charset="0"/>
              </a:rPr>
              <a:t>d’Orientation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Diagnostique</a:t>
            </a:r>
            <a:r>
              <a:rPr lang="en-US" dirty="0" smtClean="0">
                <a:latin typeface="Arial" panose="020B0604020202020204" pitchFamily="34" charset="0"/>
                <a:cs typeface="Arial" panose="020B0604020202020204" pitchFamily="34" charset="0"/>
              </a:rPr>
              <a:t> (TROD)</a:t>
            </a: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991</TotalTime>
  <Words>836</Words>
  <Application>Microsoft Office PowerPoint</Application>
  <PresentationFormat>Personnalisé</PresentationFormat>
  <Paragraphs>86</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Arial</vt:lpstr>
      <vt:lpstr>Azo Sans</vt:lpstr>
      <vt:lpstr>Wingdings</vt:lpstr>
      <vt:lpstr>Thème Office</vt:lpstr>
      <vt:lpstr>PROCÉDURE</vt:lpstr>
      <vt:lpstr>PROCÉDURE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dc:title>
  <dc:creator>Sébastien QUESSON</dc:creator>
  <cp:lastModifiedBy>Cécile LUGAND</cp:lastModifiedBy>
  <cp:revision>171</cp:revision>
  <dcterms:created xsi:type="dcterms:W3CDTF">2025-12-16T10:16:15Z</dcterms:created>
  <dcterms:modified xsi:type="dcterms:W3CDTF">2026-05-05T09:31:47Z</dcterms:modified>
</cp:coreProperties>
</file>