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99CC00"/>
    <a:srgbClr val="009999"/>
    <a:srgbClr val="258BA4"/>
    <a:srgbClr val="9BBA28"/>
    <a:srgbClr val="455F51"/>
    <a:srgbClr val="2C6672"/>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autoAdjust="0"/>
    <p:restoredTop sz="94660"/>
  </p:normalViewPr>
  <p:slideViewPr>
    <p:cSldViewPr snapToGrid="0">
      <p:cViewPr>
        <p:scale>
          <a:sx n="66" d="100"/>
          <a:sy n="66" d="100"/>
        </p:scale>
        <p:origin x="1892" y="-109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13/11/2024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5A6842CA-939B-45E3-AAA1-31ADB02DFCC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970EFD89-CA78-45E5-8EA6-3B905209DC7E}"/>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smtClean="0">
                <a:solidFill>
                  <a:srgbClr val="595959"/>
                </a:solidFill>
              </a:rPr>
              <a:t>Pharmacie </a:t>
            </a:r>
            <a:r>
              <a:rPr lang="fr-FR" sz="1200" dirty="0">
                <a:solidFill>
                  <a:srgbClr val="595959"/>
                </a:solidFill>
              </a:rPr>
              <a:t>:</a:t>
            </a:r>
          </a:p>
        </p:txBody>
      </p:sp>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sp>
        <p:nvSpPr>
          <p:cNvPr id="34" name="Rectangle 33">
            <a:extLst>
              <a:ext uri="{FF2B5EF4-FFF2-40B4-BE49-F238E27FC236}">
                <a16:creationId xmlns:a16="http://schemas.microsoft.com/office/drawing/2014/main" id="{DBB8C7E0-AAB3-E444-BEDA-8AEA4F080F5E}"/>
              </a:ext>
            </a:extLst>
          </p:cNvPr>
          <p:cNvSpPr/>
          <p:nvPr userDrawn="1"/>
        </p:nvSpPr>
        <p:spPr>
          <a:xfrm>
            <a:off x="677313" y="9397295"/>
            <a:ext cx="2309611" cy="246221"/>
          </a:xfrm>
          <a:prstGeom prst="rect">
            <a:avLst/>
          </a:prstGeom>
        </p:spPr>
        <p:txBody>
          <a:bodyPr wrap="square">
            <a:spAutoFit/>
          </a:bodyPr>
          <a:lstStyle/>
          <a:p>
            <a:r>
              <a:rPr lang="fr-FR" sz="1000" dirty="0" smtClean="0">
                <a:solidFill>
                  <a:schemeClr val="bg1"/>
                </a:solidFill>
                <a:latin typeface="Helvetica Neue" panose="020B0604020202020204" pitchFamily="34" charset="0"/>
                <a:ea typeface="Helvetica Neue" panose="020B0604020202020204" pitchFamily="34" charset="0"/>
              </a:rPr>
              <a:t>Missions &amp; Services</a:t>
            </a:r>
            <a:endParaRPr lang="fr-FR" sz="1000" dirty="0">
              <a:solidFill>
                <a:schemeClr val="bg1"/>
              </a:solidFill>
              <a:latin typeface="Helvetica Neue" panose="020B0604020202020204" pitchFamily="34" charset="0"/>
              <a:ea typeface="Helvetica Neue" panose="020B0604020202020204" pitchFamily="34" charset="0"/>
            </a:endParaRPr>
          </a:p>
        </p:txBody>
      </p:sp>
      <p:sp>
        <p:nvSpPr>
          <p:cNvPr id="35" name="Rectangle 34">
            <a:extLst>
              <a:ext uri="{FF2B5EF4-FFF2-40B4-BE49-F238E27FC236}">
                <a16:creationId xmlns:a16="http://schemas.microsoft.com/office/drawing/2014/main" id="{97FCA32A-866C-294A-B10D-EBC5A818CA60}"/>
              </a:ext>
            </a:extLst>
          </p:cNvPr>
          <p:cNvSpPr/>
          <p:nvPr userDrawn="1"/>
        </p:nvSpPr>
        <p:spPr>
          <a:xfrm>
            <a:off x="677313" y="959420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3.2– Juin 2021</a:t>
            </a:r>
            <a:endParaRPr lang="fr-FR" sz="900" dirty="0">
              <a:solidFill>
                <a:schemeClr val="bg1"/>
              </a:solidFill>
            </a:endParaRPr>
          </a:p>
        </p:txBody>
      </p:sp>
      <p:sp>
        <p:nvSpPr>
          <p:cNvPr id="17" name="Flèche : pentagone 15">
            <a:extLst>
              <a:ext uri="{FF2B5EF4-FFF2-40B4-BE49-F238E27FC236}">
                <a16:creationId xmlns:a16="http://schemas.microsoft.com/office/drawing/2014/main" id="{6BB9B956-11E2-554A-BD88-07281162395A}"/>
              </a:ext>
            </a:extLst>
          </p:cNvPr>
          <p:cNvSpPr/>
          <p:nvPr userDrawn="1"/>
        </p:nvSpPr>
        <p:spPr>
          <a:xfrm>
            <a:off x="0" y="9093451"/>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Une image contenant dessin, horloge&#10;&#10;Description générée automatiquement">
            <a:extLst>
              <a:ext uri="{FF2B5EF4-FFF2-40B4-BE49-F238E27FC236}">
                <a16:creationId xmlns:a16="http://schemas.microsoft.com/office/drawing/2014/main" id="{CE4794B9-C7C4-0B44-BE27-0CF339F6C6A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23320" y="9122024"/>
            <a:ext cx="364000" cy="487072"/>
          </a:xfrm>
          <a:prstGeom prst="rect">
            <a:avLst/>
          </a:prstGeom>
        </p:spPr>
      </p:pic>
      <p:sp>
        <p:nvSpPr>
          <p:cNvPr id="14" name="Rectangle 13">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2" name="Image 21">
            <a:extLst>
              <a:ext uri="{FF2B5EF4-FFF2-40B4-BE49-F238E27FC236}">
                <a16:creationId xmlns:a16="http://schemas.microsoft.com/office/drawing/2014/main" id="{DDA1EFBA-8714-CA41-A099-24CEC752A323}"/>
              </a:ext>
            </a:extLst>
          </p:cNvPr>
          <p:cNvPicPr>
            <a:picLocks noChangeAspect="1"/>
          </p:cNvPicPr>
          <p:nvPr userDrawn="1"/>
        </p:nvPicPr>
        <p:blipFill>
          <a:blip r:embed="rId4"/>
          <a:stretch>
            <a:fillRect/>
          </a:stretch>
        </p:blipFill>
        <p:spPr>
          <a:xfrm>
            <a:off x="305320" y="86643"/>
            <a:ext cx="654747" cy="605735"/>
          </a:xfrm>
          <a:prstGeom prst="rect">
            <a:avLst/>
          </a:prstGeom>
        </p:spPr>
      </p:pic>
    </p:spTree>
    <p:extLst>
      <p:ext uri="{BB962C8B-B14F-4D97-AF65-F5344CB8AC3E}">
        <p14:creationId xmlns:p14="http://schemas.microsoft.com/office/powerpoint/2010/main" val="330257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15" name="Image 14">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2" name="Image 21">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Tree>
    <p:extLst>
      <p:ext uri="{BB962C8B-B14F-4D97-AF65-F5344CB8AC3E}">
        <p14:creationId xmlns:p14="http://schemas.microsoft.com/office/powerpoint/2010/main" val="1979778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sp>
        <p:nvSpPr>
          <p:cNvPr id="14" name="Rectangle 13">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2" name="Image 21">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Tree>
    <p:extLst>
      <p:ext uri="{BB962C8B-B14F-4D97-AF65-F5344CB8AC3E}">
        <p14:creationId xmlns:p14="http://schemas.microsoft.com/office/powerpoint/2010/main" val="92735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9B24B5D-9DFA-0D4D-953A-9A55B1BBE32E}"/>
              </a:ext>
            </a:extLst>
          </p:cNvPr>
          <p:cNvSpPr/>
          <p:nvPr userDrawn="1"/>
        </p:nvSpPr>
        <p:spPr>
          <a:xfrm>
            <a:off x="0" y="790634"/>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518077" y="195556"/>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sp>
        <p:nvSpPr>
          <p:cNvPr id="29" name="Rectangle 28">
            <a:extLst>
              <a:ext uri="{FF2B5EF4-FFF2-40B4-BE49-F238E27FC236}">
                <a16:creationId xmlns:a16="http://schemas.microsoft.com/office/drawing/2014/main" id="{5A6842CA-939B-45E3-AAA1-31ADB02DFCC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970EFD89-CA78-45E5-8EA6-3B905209DC7E}"/>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0" name="Image 19">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34" name="Rectangle 33">
            <a:extLst>
              <a:ext uri="{FF2B5EF4-FFF2-40B4-BE49-F238E27FC236}">
                <a16:creationId xmlns:a16="http://schemas.microsoft.com/office/drawing/2014/main" id="{DBB8C7E0-AAB3-E444-BEDA-8AEA4F080F5E}"/>
              </a:ext>
            </a:extLst>
          </p:cNvPr>
          <p:cNvSpPr/>
          <p:nvPr userDrawn="1"/>
        </p:nvSpPr>
        <p:spPr>
          <a:xfrm>
            <a:off x="677313" y="9397295"/>
            <a:ext cx="2309611" cy="246221"/>
          </a:xfrm>
          <a:prstGeom prst="rect">
            <a:avLst/>
          </a:prstGeom>
        </p:spPr>
        <p:txBody>
          <a:bodyPr wrap="square">
            <a:spAutoFit/>
          </a:bodyPr>
          <a:lstStyle/>
          <a:p>
            <a:r>
              <a:rPr lang="fr-FR" sz="1000" dirty="0" smtClean="0">
                <a:solidFill>
                  <a:schemeClr val="bg1"/>
                </a:solidFill>
                <a:latin typeface="Helvetica Neue" panose="020B0604020202020204" pitchFamily="34" charset="0"/>
                <a:ea typeface="Helvetica Neue" panose="020B0604020202020204" pitchFamily="34" charset="0"/>
              </a:rPr>
              <a:t>Missions &amp; Services</a:t>
            </a:r>
            <a:endParaRPr lang="fr-FR" sz="1000" dirty="0">
              <a:solidFill>
                <a:schemeClr val="bg1"/>
              </a:solidFill>
              <a:latin typeface="Helvetica Neue" panose="020B0604020202020204" pitchFamily="34" charset="0"/>
              <a:ea typeface="Helvetica Neue" panose="020B0604020202020204" pitchFamily="34" charset="0"/>
            </a:endParaRPr>
          </a:p>
        </p:txBody>
      </p:sp>
      <p:sp>
        <p:nvSpPr>
          <p:cNvPr id="35" name="Rectangle 34">
            <a:extLst>
              <a:ext uri="{FF2B5EF4-FFF2-40B4-BE49-F238E27FC236}">
                <a16:creationId xmlns:a16="http://schemas.microsoft.com/office/drawing/2014/main" id="{97FCA32A-866C-294A-B10D-EBC5A818CA60}"/>
              </a:ext>
            </a:extLst>
          </p:cNvPr>
          <p:cNvSpPr/>
          <p:nvPr userDrawn="1"/>
        </p:nvSpPr>
        <p:spPr>
          <a:xfrm>
            <a:off x="677313" y="959420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3.2– Juin 2021</a:t>
            </a:r>
            <a:endParaRPr lang="fr-FR" sz="900" dirty="0">
              <a:solidFill>
                <a:schemeClr val="bg1"/>
              </a:solidFill>
            </a:endParaRPr>
          </a:p>
        </p:txBody>
      </p:sp>
      <p:sp>
        <p:nvSpPr>
          <p:cNvPr id="17" name="Flèche : pentagone 15">
            <a:extLst>
              <a:ext uri="{FF2B5EF4-FFF2-40B4-BE49-F238E27FC236}">
                <a16:creationId xmlns:a16="http://schemas.microsoft.com/office/drawing/2014/main" id="{6BB9B956-11E2-554A-BD88-07281162395A}"/>
              </a:ext>
            </a:extLst>
          </p:cNvPr>
          <p:cNvSpPr/>
          <p:nvPr userDrawn="1"/>
        </p:nvSpPr>
        <p:spPr>
          <a:xfrm>
            <a:off x="0" y="9093451"/>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Une image contenant dessin, horloge&#10;&#10;Description générée automatiquement">
            <a:extLst>
              <a:ext uri="{FF2B5EF4-FFF2-40B4-BE49-F238E27FC236}">
                <a16:creationId xmlns:a16="http://schemas.microsoft.com/office/drawing/2014/main" id="{CE4794B9-C7C4-0B44-BE27-0CF339F6C6A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2024"/>
            <a:ext cx="364000" cy="487072"/>
          </a:xfrm>
          <a:prstGeom prst="rect">
            <a:avLst/>
          </a:prstGeom>
        </p:spPr>
      </p:pic>
      <p:sp>
        <p:nvSpPr>
          <p:cNvPr id="14" name="ZoneTexte 13">
            <a:extLst>
              <a:ext uri="{FF2B5EF4-FFF2-40B4-BE49-F238E27FC236}">
                <a16:creationId xmlns:a16="http://schemas.microsoft.com/office/drawing/2014/main" id="{8E7F17DA-F1BB-4FD8-8862-29C29981F4E7}"/>
              </a:ext>
            </a:extLst>
          </p:cNvPr>
          <p:cNvSpPr txBox="1"/>
          <p:nvPr userDrawn="1"/>
        </p:nvSpPr>
        <p:spPr>
          <a:xfrm>
            <a:off x="297844" y="1255945"/>
            <a:ext cx="3466655" cy="400110"/>
          </a:xfrm>
          <a:prstGeom prst="rect">
            <a:avLst/>
          </a:prstGeom>
          <a:noFill/>
        </p:spPr>
        <p:txBody>
          <a:bodyPr wrap="none" rtlCol="0">
            <a:spAutoFit/>
          </a:bodyPr>
          <a:lstStyle/>
          <a:p>
            <a:r>
              <a:rPr lang="fr-FR" sz="2000" dirty="0">
                <a:solidFill>
                  <a:srgbClr val="34615A"/>
                </a:solidFill>
                <a:latin typeface="Helvetica Neue" panose="020B0604020202020204" pitchFamily="34" charset="0"/>
                <a:ea typeface="Helvetica Neue" panose="020B0604020202020204" pitchFamily="34" charset="0"/>
              </a:rPr>
              <a:t>L’enregistrement : principes</a:t>
            </a:r>
          </a:p>
        </p:txBody>
      </p:sp>
      <p:sp>
        <p:nvSpPr>
          <p:cNvPr id="22" name="ZoneTexte 21">
            <a:extLst>
              <a:ext uri="{FF2B5EF4-FFF2-40B4-BE49-F238E27FC236}">
                <a16:creationId xmlns:a16="http://schemas.microsoft.com/office/drawing/2014/main" id="{C6379F7F-3C65-4A6B-ACA6-0A13D579B0AC}"/>
              </a:ext>
            </a:extLst>
          </p:cNvPr>
          <p:cNvSpPr txBox="1"/>
          <p:nvPr userDrawn="1"/>
        </p:nvSpPr>
        <p:spPr>
          <a:xfrm>
            <a:off x="218381" y="3592711"/>
            <a:ext cx="4208396" cy="400110"/>
          </a:xfrm>
          <a:prstGeom prst="rect">
            <a:avLst/>
          </a:prstGeom>
          <a:noFill/>
        </p:spPr>
        <p:txBody>
          <a:bodyPr wrap="none" rtlCol="0">
            <a:spAutoFit/>
          </a:bodyPr>
          <a:lstStyle/>
          <a:p>
            <a:r>
              <a:rPr lang="fr-FR" sz="2000" dirty="0">
                <a:solidFill>
                  <a:srgbClr val="34615A"/>
                </a:solidFill>
                <a:latin typeface="Helvetica Neue" panose="020B0604020202020204" pitchFamily="34" charset="0"/>
                <a:ea typeface="Helvetica Neue" panose="020B0604020202020204" pitchFamily="34" charset="0"/>
              </a:rPr>
              <a:t>Commentaires pour un bon usage</a:t>
            </a:r>
          </a:p>
        </p:txBody>
      </p:sp>
      <p:sp>
        <p:nvSpPr>
          <p:cNvPr id="23" name="Espace réservé du texte 3">
            <a:extLst>
              <a:ext uri="{FF2B5EF4-FFF2-40B4-BE49-F238E27FC236}">
                <a16:creationId xmlns:a16="http://schemas.microsoft.com/office/drawing/2014/main" id="{AB11144D-E44B-458C-90B0-43A3F21BF32A}"/>
              </a:ext>
            </a:extLst>
          </p:cNvPr>
          <p:cNvSpPr>
            <a:spLocks noGrp="1"/>
          </p:cNvSpPr>
          <p:nvPr>
            <p:ph type="body" sz="quarter" idx="11"/>
          </p:nvPr>
        </p:nvSpPr>
        <p:spPr>
          <a:xfrm>
            <a:off x="452148" y="4129280"/>
            <a:ext cx="5522257" cy="4014910"/>
          </a:xfrm>
          <a:noFill/>
        </p:spPr>
        <p:txBody>
          <a:bodyPr wrap="square" rtlCol="0">
            <a:noAutofit/>
          </a:bodyPr>
          <a:lstStyle>
            <a:lvl1pPr marL="0" indent="0">
              <a:buNone/>
              <a:defRPr lang="fr-FR" sz="1100" smtClean="0">
                <a:solidFill>
                  <a:schemeClr val="tx1">
                    <a:lumMod val="85000"/>
                    <a:lumOff val="15000"/>
                  </a:schemeClr>
                </a:solidFill>
                <a:latin typeface="Helvetica Light" panose="020B0403020202020204" pitchFamily="34" charset="0"/>
              </a:defRPr>
            </a:lvl1pPr>
            <a:lvl2pPr>
              <a:defRPr lang="fr-FR" smtClean="0">
                <a:solidFill>
                  <a:schemeClr val="tx1"/>
                </a:solidFill>
              </a:defRPr>
            </a:lvl2pPr>
            <a:lvl3pPr>
              <a:defRPr lang="fr-FR" sz="2600" smtClean="0">
                <a:solidFill>
                  <a:schemeClr val="tx1"/>
                </a:solidFill>
              </a:defRPr>
            </a:lvl3pPr>
            <a:lvl4pPr>
              <a:defRPr lang="fr-FR" sz="2600" smtClean="0">
                <a:solidFill>
                  <a:schemeClr val="tx1"/>
                </a:solidFill>
              </a:defRPr>
            </a:lvl4pPr>
            <a:lvl5pPr>
              <a:defRPr lang="fr-FR" sz="2600">
                <a:solidFill>
                  <a:schemeClr val="tx1"/>
                </a:solidFill>
              </a:defRPr>
            </a:lvl5pPr>
          </a:lstStyle>
          <a:p>
            <a:pPr lvl="0" defTabSz="660380"/>
            <a:r>
              <a:rPr lang="fr-FR" dirty="0"/>
              <a:t>Cliquez pour modifier les styles du texte du masque</a:t>
            </a:r>
          </a:p>
        </p:txBody>
      </p:sp>
      <p:sp>
        <p:nvSpPr>
          <p:cNvPr id="25" name="ZoneTexte 24">
            <a:extLst>
              <a:ext uri="{FF2B5EF4-FFF2-40B4-BE49-F238E27FC236}">
                <a16:creationId xmlns:a16="http://schemas.microsoft.com/office/drawing/2014/main" id="{DB2BC31B-535D-4F41-8A14-79D214ACCE01}"/>
              </a:ext>
            </a:extLst>
          </p:cNvPr>
          <p:cNvSpPr txBox="1"/>
          <p:nvPr userDrawn="1"/>
        </p:nvSpPr>
        <p:spPr>
          <a:xfrm>
            <a:off x="452148" y="1766579"/>
            <a:ext cx="5991976" cy="1954381"/>
          </a:xfrm>
          <a:prstGeom prst="rect">
            <a:avLst/>
          </a:prstGeom>
          <a:noFill/>
        </p:spPr>
        <p:txBody>
          <a:bodyPr wrap="square" rtlCol="0">
            <a:spAutoFit/>
          </a:bodyPr>
          <a:lstStyle/>
          <a:p>
            <a:pPr>
              <a:defRPr/>
            </a:pPr>
            <a:r>
              <a:rPr lang="fr-FR" sz="1100" dirty="0">
                <a:solidFill>
                  <a:prstClr val="black">
                    <a:lumMod val="85000"/>
                    <a:lumOff val="15000"/>
                  </a:prstClr>
                </a:solidFill>
                <a:latin typeface="Helvetica Light"/>
              </a:rPr>
              <a:t>Dans un système qualité la traçabilité est une des composantes clefs pour garantir une surveillance des pratiques et permettre l’amélioration continue.</a:t>
            </a:r>
          </a:p>
          <a:p>
            <a:pPr>
              <a:defRPr/>
            </a:pPr>
            <a:endParaRPr lang="fr-FR" sz="1100" dirty="0">
              <a:solidFill>
                <a:prstClr val="black">
                  <a:lumMod val="85000"/>
                  <a:lumOff val="15000"/>
                </a:prstClr>
              </a:solidFill>
              <a:latin typeface="Helvetica Light"/>
            </a:endParaRPr>
          </a:p>
          <a:p>
            <a:r>
              <a:rPr lang="fr-FR" sz="1100" dirty="0">
                <a:solidFill>
                  <a:prstClr val="black">
                    <a:lumMod val="85000"/>
                    <a:lumOff val="15000"/>
                  </a:prstClr>
                </a:solidFill>
                <a:latin typeface="Helvetica Light"/>
              </a:rPr>
              <a:t>L’enregistrement est un document qui permet de conserver des données en lien avec les activités. Les données renseignées peuvent avoir plusieurs fonctions :</a:t>
            </a:r>
          </a:p>
          <a:p>
            <a:pPr marL="171450" indent="-171450">
              <a:buClr>
                <a:srgbClr val="34615A"/>
              </a:buClr>
              <a:buFont typeface="Wingdings" panose="05000000000000000000" pitchFamily="2" charset="2"/>
              <a:buChar char="l"/>
            </a:pPr>
            <a:r>
              <a:rPr lang="fr-FR" sz="1100" dirty="0">
                <a:solidFill>
                  <a:prstClr val="black"/>
                </a:solidFill>
                <a:latin typeface="Helvetica Light"/>
              </a:rPr>
              <a:t>Permettre le suivi dans le temps d’éléments essentiels au bon fonctionnement de l’officine,</a:t>
            </a:r>
          </a:p>
          <a:p>
            <a:pPr marL="171450" indent="-171450">
              <a:buClr>
                <a:srgbClr val="34615A"/>
              </a:buClr>
              <a:buFont typeface="Wingdings" panose="05000000000000000000" pitchFamily="2" charset="2"/>
              <a:buChar char="l"/>
            </a:pPr>
            <a:r>
              <a:rPr lang="fr-FR" sz="1100" dirty="0">
                <a:solidFill>
                  <a:prstClr val="black"/>
                </a:solidFill>
                <a:latin typeface="Helvetica Light"/>
              </a:rPr>
              <a:t>Vérifier la réalisation effective de certaines tâches,</a:t>
            </a:r>
          </a:p>
          <a:p>
            <a:pPr marL="171450" indent="-171450">
              <a:buClr>
                <a:srgbClr val="34615A"/>
              </a:buClr>
              <a:buFont typeface="Wingdings" panose="05000000000000000000" pitchFamily="2" charset="2"/>
              <a:buChar char="l"/>
            </a:pPr>
            <a:r>
              <a:rPr lang="fr-FR" sz="1100" dirty="0">
                <a:solidFill>
                  <a:prstClr val="black"/>
                </a:solidFill>
                <a:latin typeface="Helvetica Light"/>
              </a:rPr>
              <a:t>Permettre le relevé des incidents,</a:t>
            </a:r>
          </a:p>
          <a:p>
            <a:pPr marL="171450" indent="-171450">
              <a:buClr>
                <a:srgbClr val="34615A"/>
              </a:buClr>
              <a:buFont typeface="Wingdings" panose="05000000000000000000" pitchFamily="2" charset="2"/>
              <a:buChar char="l"/>
            </a:pPr>
            <a:r>
              <a:rPr lang="fr-FR" sz="1100" dirty="0">
                <a:solidFill>
                  <a:prstClr val="black"/>
                </a:solidFill>
                <a:latin typeface="Helvetica Light"/>
              </a:rPr>
              <a:t>Conserver un historique des activités,</a:t>
            </a:r>
          </a:p>
          <a:p>
            <a:pPr marL="171450" indent="-171450">
              <a:buClr>
                <a:srgbClr val="34615A"/>
              </a:buClr>
              <a:buFont typeface="Wingdings" panose="05000000000000000000" pitchFamily="2" charset="2"/>
              <a:buChar char="l"/>
            </a:pPr>
            <a:r>
              <a:rPr lang="fr-FR" sz="1100" dirty="0">
                <a:solidFill>
                  <a:prstClr val="black"/>
                </a:solidFill>
                <a:latin typeface="Helvetica Light"/>
              </a:rPr>
              <a:t>Servir de preuves pour répondre à des exigences réglementaires.</a:t>
            </a:r>
          </a:p>
          <a:p>
            <a:endParaRPr lang="fr-FR" sz="1100" dirty="0">
              <a:solidFill>
                <a:prstClr val="black">
                  <a:lumMod val="85000"/>
                  <a:lumOff val="15000"/>
                </a:prstClr>
              </a:solidFill>
              <a:latin typeface="Helvetica Light"/>
            </a:endParaRPr>
          </a:p>
        </p:txBody>
      </p:sp>
      <p:cxnSp>
        <p:nvCxnSpPr>
          <p:cNvPr id="27" name="Connecteur droit 26">
            <a:extLst>
              <a:ext uri="{FF2B5EF4-FFF2-40B4-BE49-F238E27FC236}">
                <a16:creationId xmlns:a16="http://schemas.microsoft.com/office/drawing/2014/main" id="{2DF368A9-1466-4D75-A702-9D21E756D8DD}"/>
              </a:ext>
            </a:extLst>
          </p:cNvPr>
          <p:cNvCxnSpPr>
            <a:cxnSpLocks/>
          </p:cNvCxnSpPr>
          <p:nvPr userDrawn="1"/>
        </p:nvCxnSpPr>
        <p:spPr>
          <a:xfrm>
            <a:off x="234183" y="1656055"/>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2DF368A9-1466-4D75-A702-9D21E756D8DD}"/>
              </a:ext>
            </a:extLst>
          </p:cNvPr>
          <p:cNvCxnSpPr>
            <a:cxnSpLocks/>
          </p:cNvCxnSpPr>
          <p:nvPr userDrawn="1"/>
        </p:nvCxnSpPr>
        <p:spPr>
          <a:xfrm>
            <a:off x="183456" y="3992453"/>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46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13/11/2024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5" r:id="rId4"/>
    <p:sldLayoutId id="2147483676" r:id="rId5"/>
    <p:sldLayoutId id="2147483674"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2">
            <a:extLst>
              <a:ext uri="{FF2B5EF4-FFF2-40B4-BE49-F238E27FC236}">
                <a16:creationId xmlns:a16="http://schemas.microsoft.com/office/drawing/2014/main" id="{3182BC45-0983-42BB-80FB-B0486D23C87C}"/>
              </a:ext>
            </a:extLst>
          </p:cNvPr>
          <p:cNvSpPr txBox="1">
            <a:spLocks/>
          </p:cNvSpPr>
          <p:nvPr/>
        </p:nvSpPr>
        <p:spPr>
          <a:xfrm>
            <a:off x="0" y="0"/>
            <a:ext cx="6858000" cy="865839"/>
          </a:xfrm>
          <a:prstGeom prst="rect">
            <a:avLst/>
          </a:prstGeom>
          <a:ln w="19050">
            <a:solidFill>
              <a:srgbClr val="595959"/>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a:lstStyle>
          <a:p>
            <a:pPr algn="ctr"/>
            <a:r>
              <a:rPr lang="fr-FR" sz="2400" dirty="0" smtClean="0">
                <a:solidFill>
                  <a:srgbClr val="595959"/>
                </a:solidFill>
              </a:rPr>
              <a:t>Traçabilité et communication des résultats au patient</a:t>
            </a:r>
            <a:endParaRPr lang="fr-FR" sz="2400" dirty="0">
              <a:solidFill>
                <a:srgbClr val="595959"/>
              </a:solidFill>
            </a:endParaRPr>
          </a:p>
        </p:txBody>
      </p:sp>
      <p:sp>
        <p:nvSpPr>
          <p:cNvPr id="18" name="Rectangle 17">
            <a:extLst>
              <a:ext uri="{FF2B5EF4-FFF2-40B4-BE49-F238E27FC236}">
                <a16:creationId xmlns:a16="http://schemas.microsoft.com/office/drawing/2014/main" id="{6F94B718-813F-4B35-B78D-833E144F0481}"/>
              </a:ext>
            </a:extLst>
          </p:cNvPr>
          <p:cNvSpPr/>
          <p:nvPr/>
        </p:nvSpPr>
        <p:spPr>
          <a:xfrm>
            <a:off x="0" y="4453108"/>
            <a:ext cx="6858000" cy="1794331"/>
          </a:xfrm>
          <a:prstGeom prst="rect">
            <a:avLst/>
          </a:prstGeom>
          <a:noFill/>
          <a:ln w="28575">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r>
              <a:rPr lang="fr-FR" sz="1200" b="1" dirty="0">
                <a:solidFill>
                  <a:srgbClr val="99CC00"/>
                </a:solidFill>
              </a:rPr>
              <a:t>INFORMATIONS </a:t>
            </a:r>
            <a:r>
              <a:rPr lang="fr-FR" sz="1200" b="1" dirty="0" smtClean="0">
                <a:solidFill>
                  <a:srgbClr val="99CC00"/>
                </a:solidFill>
              </a:rPr>
              <a:t>RELATIVES AU TEST</a:t>
            </a:r>
            <a:endParaRPr lang="fr-FR" sz="1200" dirty="0">
              <a:solidFill>
                <a:srgbClr val="99CC00"/>
              </a:solidFill>
              <a:latin typeface="Helvetica Light" panose="020B0403020202020204" pitchFamily="34" charset="0"/>
            </a:endParaRPr>
          </a:p>
        </p:txBody>
      </p:sp>
      <p:sp>
        <p:nvSpPr>
          <p:cNvPr id="19" name="Rectangle 18">
            <a:extLst>
              <a:ext uri="{FF2B5EF4-FFF2-40B4-BE49-F238E27FC236}">
                <a16:creationId xmlns:a16="http://schemas.microsoft.com/office/drawing/2014/main" id="{A59FC970-2B08-449C-AF35-4D1795D3837F}"/>
              </a:ext>
            </a:extLst>
          </p:cNvPr>
          <p:cNvSpPr/>
          <p:nvPr/>
        </p:nvSpPr>
        <p:spPr>
          <a:xfrm>
            <a:off x="-13252" y="2238067"/>
            <a:ext cx="6871252" cy="1966999"/>
          </a:xfrm>
          <a:prstGeom prst="rect">
            <a:avLst/>
          </a:prstGeom>
          <a:noFill/>
          <a:ln w="28575">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r>
              <a:rPr lang="fr-FR" sz="1200" b="1" dirty="0">
                <a:solidFill>
                  <a:srgbClr val="009999"/>
                </a:solidFill>
              </a:rPr>
              <a:t>INFORMATIONS SUR </a:t>
            </a:r>
            <a:r>
              <a:rPr lang="fr-FR" sz="1200" b="1" dirty="0" smtClean="0">
                <a:solidFill>
                  <a:srgbClr val="009999"/>
                </a:solidFill>
              </a:rPr>
              <a:t>LE PATIENT</a:t>
            </a:r>
            <a:endParaRPr lang="fr-FR" sz="1400" dirty="0">
              <a:solidFill>
                <a:srgbClr val="009999"/>
              </a:solidFill>
              <a:latin typeface="Helvetica Light" panose="020B0403020202020204" pitchFamily="34" charset="0"/>
            </a:endParaRPr>
          </a:p>
        </p:txBody>
      </p:sp>
      <p:sp>
        <p:nvSpPr>
          <p:cNvPr id="20" name="Rectangle à coins arrondis 20">
            <a:extLst>
              <a:ext uri="{FF2B5EF4-FFF2-40B4-BE49-F238E27FC236}">
                <a16:creationId xmlns:a16="http://schemas.microsoft.com/office/drawing/2014/main" id="{B89028DA-0989-4171-B8B9-E580470160A6}"/>
              </a:ext>
            </a:extLst>
          </p:cNvPr>
          <p:cNvSpPr/>
          <p:nvPr/>
        </p:nvSpPr>
        <p:spPr>
          <a:xfrm>
            <a:off x="206734" y="2516840"/>
            <a:ext cx="6520759" cy="130932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fr-FR" sz="6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Nom : …………………………………………</a:t>
            </a:r>
            <a:r>
              <a:rPr lang="fr-FR" sz="1100" b="1" dirty="0">
                <a:solidFill>
                  <a:schemeClr val="tx1"/>
                </a:solidFill>
                <a:latin typeface="Helvetica Light" panose="020B0403020202020204" pitchFamily="34" charset="0"/>
              </a:rPr>
              <a:t>……</a:t>
            </a:r>
            <a:r>
              <a:rPr lang="fr-FR" sz="1100" b="1" dirty="0" smtClean="0">
                <a:solidFill>
                  <a:schemeClr val="tx1"/>
                </a:solidFill>
                <a:latin typeface="Helvetica Light" panose="020B0403020202020204" pitchFamily="34" charset="0"/>
              </a:rPr>
              <a:t>…………Prénom : …………………………………… Date </a:t>
            </a:r>
            <a:r>
              <a:rPr lang="fr-FR" sz="1100" b="1" dirty="0">
                <a:solidFill>
                  <a:schemeClr val="tx1"/>
                </a:solidFill>
                <a:latin typeface="Helvetica Light" panose="020B0403020202020204" pitchFamily="34" charset="0"/>
              </a:rPr>
              <a:t>de </a:t>
            </a:r>
            <a:r>
              <a:rPr lang="fr-FR" sz="1100" b="1" dirty="0" smtClean="0">
                <a:solidFill>
                  <a:schemeClr val="tx1"/>
                </a:solidFill>
                <a:latin typeface="Helvetica Light" panose="020B0403020202020204" pitchFamily="34" charset="0"/>
              </a:rPr>
              <a:t>naissance :……………………………………………………</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a:p>
            <a:endParaRPr lang="fr-FR" sz="9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N° de sécurité sociale : </a:t>
            </a:r>
            <a:r>
              <a:rPr lang="fr-FR" sz="1100" b="1" dirty="0">
                <a:solidFill>
                  <a:schemeClr val="tx1"/>
                </a:solidFill>
                <a:latin typeface="Helvetica Light" panose="020B0403020202020204" pitchFamily="34" charset="0"/>
              </a:rPr>
              <a:t>……………………………………………………………………………. </a:t>
            </a:r>
            <a:r>
              <a:rPr lang="fr-FR" sz="1100" b="1" dirty="0" smtClean="0">
                <a:solidFill>
                  <a:schemeClr val="tx1"/>
                </a:solidFill>
                <a:latin typeface="Helvetica Light" panose="020B0403020202020204" pitchFamily="34" charset="0"/>
              </a:rPr>
              <a:t>…………………………………………………………………………………………….</a:t>
            </a:r>
          </a:p>
          <a:p>
            <a:endParaRPr lang="fr-FR" sz="9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Code postal du lieu de résidence : ……………………………………</a:t>
            </a:r>
            <a:r>
              <a:rPr lang="fr-FR" sz="1100" b="1" dirty="0">
                <a:solidFill>
                  <a:schemeClr val="tx1"/>
                </a:solidFill>
                <a:latin typeface="Helvetica Light" panose="020B0403020202020204" pitchFamily="34" charset="0"/>
              </a:rPr>
              <a:t>……</a:t>
            </a:r>
            <a:r>
              <a:rPr lang="fr-FR" sz="1100" b="1" dirty="0" smtClean="0">
                <a:solidFill>
                  <a:schemeClr val="tx1"/>
                </a:solidFill>
                <a:latin typeface="Helvetica Light" panose="020B0403020202020204" pitchFamily="34" charset="0"/>
              </a:rPr>
              <a:t>………N° de téléphone :…………………………………………………………….……</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a:p>
            <a:endParaRPr lang="fr-FR" sz="900" b="1" dirty="0" smtClean="0">
              <a:solidFill>
                <a:schemeClr val="tx1"/>
              </a:solidFill>
              <a:latin typeface="Helvetica Light" panose="020B0403020202020204" pitchFamily="34" charset="0"/>
            </a:endParaRPr>
          </a:p>
          <a:p>
            <a:r>
              <a:rPr lang="fr-FR" sz="1100" b="1" dirty="0">
                <a:solidFill>
                  <a:schemeClr val="tx1"/>
                </a:solidFill>
                <a:latin typeface="Helvetica Light" panose="020B0403020202020204" pitchFamily="34" charset="0"/>
              </a:rPr>
              <a:t>Médecin traitant </a:t>
            </a:r>
            <a:r>
              <a:rPr lang="fr-FR" sz="1100" b="1" dirty="0" smtClean="0">
                <a:solidFill>
                  <a:schemeClr val="tx1"/>
                </a:solidFill>
                <a:latin typeface="Helvetica Light" panose="020B0403020202020204" pitchFamily="34" charset="0"/>
              </a:rPr>
              <a:t>:…………………………………………………………………………………………………………………………………………….</a:t>
            </a:r>
            <a:endParaRPr lang="fr-FR" sz="1100" b="1" dirty="0">
              <a:solidFill>
                <a:schemeClr val="tx1"/>
              </a:solidFill>
              <a:latin typeface="Helvetica Light" panose="020B0403020202020204" pitchFamily="34" charset="0"/>
            </a:endParaRPr>
          </a:p>
          <a:p>
            <a:endParaRPr lang="fr-FR" sz="1100" b="1" dirty="0">
              <a:solidFill>
                <a:schemeClr val="tx1"/>
              </a:solidFill>
              <a:latin typeface="Helvetica Light" panose="020B0403020202020204" pitchFamily="34" charset="0"/>
            </a:endParaRPr>
          </a:p>
          <a:p>
            <a:r>
              <a:rPr lang="fr-FR" sz="1100" b="1" dirty="0">
                <a:solidFill>
                  <a:schemeClr val="tx1"/>
                </a:solidFill>
                <a:latin typeface="Helvetica Light" panose="020B0403020202020204" pitchFamily="34" charset="0"/>
              </a:rPr>
              <a:t>Communication faite au médecin traitant (par messagerie sécurisée) :    Oui 	  </a:t>
            </a:r>
            <a:r>
              <a:rPr lang="fr-FR" sz="1100" b="1" dirty="0" smtClean="0">
                <a:solidFill>
                  <a:schemeClr val="tx1"/>
                </a:solidFill>
                <a:latin typeface="Helvetica Light" panose="020B0403020202020204" pitchFamily="34" charset="0"/>
              </a:rPr>
              <a:t>            Non</a:t>
            </a:r>
            <a:endParaRPr lang="fr-FR" sz="1100" b="1" dirty="0">
              <a:solidFill>
                <a:schemeClr val="tx1"/>
              </a:solidFill>
              <a:latin typeface="Helvetica Light" panose="020B0403020202020204" pitchFamily="34" charset="0"/>
            </a:endParaRPr>
          </a:p>
        </p:txBody>
      </p:sp>
      <p:sp>
        <p:nvSpPr>
          <p:cNvPr id="21" name="Rectangle 20"/>
          <p:cNvSpPr/>
          <p:nvPr/>
        </p:nvSpPr>
        <p:spPr>
          <a:xfrm>
            <a:off x="0" y="6350819"/>
            <a:ext cx="6878687" cy="332270"/>
          </a:xfrm>
          <a:prstGeom prst="rect">
            <a:avLst/>
          </a:prstGeom>
        </p:spPr>
        <p:txBody>
          <a:bodyPr wrap="square">
            <a:spAutoFit/>
          </a:bodyPr>
          <a:lstStyle/>
          <a:p>
            <a:pPr algn="ctr">
              <a:lnSpc>
                <a:spcPct val="107000"/>
              </a:lnSpc>
              <a:spcAft>
                <a:spcPts val="800"/>
              </a:spcAft>
            </a:pPr>
            <a:r>
              <a:rPr lang="fr-FR" sz="1600" b="1" dirty="0" smtClean="0"/>
              <a:t>RESULTATS </a:t>
            </a:r>
            <a:r>
              <a:rPr lang="fr-FR" sz="1200" dirty="0"/>
              <a:t>(Nous vous </a:t>
            </a:r>
            <a:r>
              <a:rPr lang="fr-FR" sz="1200" dirty="0" smtClean="0"/>
              <a:t>invitons </a:t>
            </a:r>
            <a:r>
              <a:rPr lang="fr-FR" sz="1200" dirty="0"/>
              <a:t>à adresser ce résultat à votre médecin </a:t>
            </a:r>
            <a:r>
              <a:rPr lang="fr-FR" sz="1200" dirty="0" smtClean="0"/>
              <a:t>traitant) </a:t>
            </a:r>
            <a:endParaRPr lang="fr-FR" sz="1000" dirty="0">
              <a:solidFill>
                <a:schemeClr val="tx1">
                  <a:lumMod val="75000"/>
                  <a:lumOff val="25000"/>
                </a:schemeClr>
              </a:solidFill>
              <a:latin typeface="Helvetica Light" panose="020B0403020202020204" pitchFamily="34" charset="0"/>
            </a:endParaRPr>
          </a:p>
        </p:txBody>
      </p:sp>
      <p:sp>
        <p:nvSpPr>
          <p:cNvPr id="22" name="Rectangle à coins arrondis 20">
            <a:extLst>
              <a:ext uri="{FF2B5EF4-FFF2-40B4-BE49-F238E27FC236}">
                <a16:creationId xmlns:a16="http://schemas.microsoft.com/office/drawing/2014/main" id="{B89028DA-0989-4171-B8B9-E580470160A6}"/>
              </a:ext>
            </a:extLst>
          </p:cNvPr>
          <p:cNvSpPr/>
          <p:nvPr/>
        </p:nvSpPr>
        <p:spPr>
          <a:xfrm>
            <a:off x="206734" y="4684893"/>
            <a:ext cx="2628871" cy="1400611"/>
          </a:xfrm>
          <a:prstGeom prst="roundRect">
            <a:avLst>
              <a:gd name="adj" fmla="val 0"/>
            </a:avLst>
          </a:prstGeom>
          <a:solidFill>
            <a:schemeClr val="bg1"/>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b="1" dirty="0" smtClean="0">
                <a:solidFill>
                  <a:schemeClr val="tx1"/>
                </a:solidFill>
                <a:latin typeface="Helvetica Light" panose="020B0403020202020204" pitchFamily="34" charset="0"/>
              </a:rPr>
              <a:t>Pharmacien : </a:t>
            </a:r>
          </a:p>
          <a:p>
            <a:endParaRPr lang="fr-FR" sz="9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Nom : </a:t>
            </a:r>
            <a:r>
              <a:rPr lang="fr-FR" sz="1050" b="1" dirty="0" smtClean="0">
                <a:solidFill>
                  <a:schemeClr val="tx1"/>
                </a:solidFill>
                <a:latin typeface="Helvetica Light" panose="020B0403020202020204" pitchFamily="34" charset="0"/>
              </a:rPr>
              <a:t>………………………………..…………………………………………</a:t>
            </a:r>
            <a:endParaRPr lang="fr-FR" sz="1050" b="1" dirty="0">
              <a:solidFill>
                <a:schemeClr val="tx1"/>
              </a:solidFill>
              <a:latin typeface="Helvetica Light" panose="020B0403020202020204" pitchFamily="34" charset="0"/>
            </a:endParaRPr>
          </a:p>
          <a:p>
            <a:r>
              <a:rPr lang="fr-FR" sz="1050" b="1" dirty="0" smtClean="0">
                <a:solidFill>
                  <a:schemeClr val="tx1"/>
                </a:solidFill>
                <a:latin typeface="Helvetica Light" panose="020B0403020202020204" pitchFamily="34" charset="0"/>
              </a:rPr>
              <a:t> </a:t>
            </a:r>
          </a:p>
          <a:p>
            <a:r>
              <a:rPr lang="fr-FR" sz="1100" b="1" dirty="0" smtClean="0">
                <a:solidFill>
                  <a:schemeClr val="tx1"/>
                </a:solidFill>
                <a:latin typeface="Helvetica Light" panose="020B0403020202020204" pitchFamily="34" charset="0"/>
              </a:rPr>
              <a:t>Prénom : ………………………….……………………………………</a:t>
            </a:r>
          </a:p>
          <a:p>
            <a:endParaRPr lang="fr-FR" sz="11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Date </a:t>
            </a:r>
            <a:r>
              <a:rPr lang="fr-FR" sz="1100" b="1" dirty="0">
                <a:solidFill>
                  <a:schemeClr val="tx1"/>
                </a:solidFill>
                <a:latin typeface="Helvetica Light" panose="020B0403020202020204" pitchFamily="34" charset="0"/>
              </a:rPr>
              <a:t>et heure du </a:t>
            </a:r>
            <a:r>
              <a:rPr lang="fr-FR" sz="1100" b="1" dirty="0" smtClean="0">
                <a:solidFill>
                  <a:schemeClr val="tx1"/>
                </a:solidFill>
                <a:latin typeface="Helvetica Light" panose="020B0403020202020204" pitchFamily="34" charset="0"/>
              </a:rPr>
              <a:t>prélèvement :</a:t>
            </a:r>
          </a:p>
          <a:p>
            <a:r>
              <a:rPr lang="fr-FR" sz="1100" b="1" dirty="0" smtClean="0">
                <a:solidFill>
                  <a:schemeClr val="tx1"/>
                </a:solidFill>
                <a:latin typeface="Helvetica Light" panose="020B0403020202020204" pitchFamily="34" charset="0"/>
              </a:rPr>
              <a:t>…………………………………………………………………</a:t>
            </a:r>
            <a:r>
              <a:rPr lang="fr-FR" sz="1100" b="1" dirty="0">
                <a:solidFill>
                  <a:schemeClr val="tx1"/>
                </a:solidFill>
                <a:latin typeface="Helvetica Light" panose="020B0403020202020204" pitchFamily="34" charset="0"/>
              </a:rPr>
              <a:t>……</a:t>
            </a:r>
          </a:p>
        </p:txBody>
      </p:sp>
      <p:sp>
        <p:nvSpPr>
          <p:cNvPr id="23" name="Rectangle à coins arrondis 20">
            <a:extLst>
              <a:ext uri="{FF2B5EF4-FFF2-40B4-BE49-F238E27FC236}">
                <a16:creationId xmlns:a16="http://schemas.microsoft.com/office/drawing/2014/main" id="{B89028DA-0989-4171-B8B9-E580470160A6}"/>
              </a:ext>
            </a:extLst>
          </p:cNvPr>
          <p:cNvSpPr/>
          <p:nvPr/>
        </p:nvSpPr>
        <p:spPr>
          <a:xfrm>
            <a:off x="2962828" y="4684893"/>
            <a:ext cx="3788935" cy="1400611"/>
          </a:xfrm>
          <a:prstGeom prst="roundRect">
            <a:avLst>
              <a:gd name="adj" fmla="val 0"/>
            </a:avLst>
          </a:prstGeom>
          <a:solidFill>
            <a:schemeClr val="bg1"/>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100" b="1" dirty="0" smtClean="0">
                <a:solidFill>
                  <a:schemeClr val="tx1"/>
                </a:solidFill>
                <a:latin typeface="Helvetica Light" panose="020B0403020202020204" pitchFamily="34" charset="0"/>
              </a:rPr>
              <a:t>Matériel utilisé : </a:t>
            </a:r>
          </a:p>
          <a:p>
            <a:endParaRPr lang="fr-FR" sz="9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Nom du fabricant </a:t>
            </a:r>
            <a:r>
              <a:rPr lang="fr-FR" sz="1100" b="1" dirty="0">
                <a:solidFill>
                  <a:schemeClr val="tx1"/>
                </a:solidFill>
                <a:latin typeface="Helvetica Light" panose="020B0403020202020204" pitchFamily="34" charset="0"/>
              </a:rPr>
              <a:t>: </a:t>
            </a:r>
            <a:r>
              <a:rPr lang="fr-FR" sz="1100" b="1" dirty="0" smtClean="0">
                <a:solidFill>
                  <a:schemeClr val="tx1"/>
                </a:solidFill>
                <a:latin typeface="Helvetica Light" panose="020B0403020202020204" pitchFamily="34" charset="0"/>
              </a:rPr>
              <a:t>………………………………………………………………………………</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a:p>
            <a:endParaRPr lang="fr-FR" sz="800" b="1" dirty="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Marque et référence : ……………………………………………………………………………</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a:p>
            <a:endParaRPr lang="fr-FR" sz="800" b="1" dirty="0" smtClean="0">
              <a:solidFill>
                <a:schemeClr val="tx1"/>
              </a:solidFill>
              <a:latin typeface="Helvetica Light" panose="020B0403020202020204" pitchFamily="34" charset="0"/>
            </a:endParaRPr>
          </a:p>
          <a:p>
            <a:r>
              <a:rPr lang="fr-FR" sz="1100" b="1" dirty="0" smtClean="0">
                <a:solidFill>
                  <a:schemeClr val="tx1"/>
                </a:solidFill>
                <a:latin typeface="Helvetica Light" panose="020B0403020202020204" pitchFamily="34" charset="0"/>
              </a:rPr>
              <a:t>Numéro de lot :  ……………………………………………………………………………………</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a:p>
            <a:endParaRPr lang="fr-FR" sz="800" b="1" dirty="0">
              <a:solidFill>
                <a:schemeClr val="tx1"/>
              </a:solidFill>
              <a:latin typeface="Helvetica Light" panose="020B0403020202020204" pitchFamily="34" charset="0"/>
            </a:endParaRPr>
          </a:p>
          <a:p>
            <a:r>
              <a:rPr lang="fr-FR" sz="1100" b="1" dirty="0">
                <a:solidFill>
                  <a:schemeClr val="tx1"/>
                </a:solidFill>
                <a:latin typeface="Helvetica Light" panose="020B0403020202020204" pitchFamily="34" charset="0"/>
              </a:rPr>
              <a:t>D</a:t>
            </a:r>
            <a:r>
              <a:rPr lang="fr-FR" sz="1100" b="1" dirty="0" smtClean="0">
                <a:solidFill>
                  <a:schemeClr val="tx1"/>
                </a:solidFill>
                <a:latin typeface="Helvetica Light" panose="020B0403020202020204" pitchFamily="34" charset="0"/>
              </a:rPr>
              <a:t>ate </a:t>
            </a:r>
            <a:r>
              <a:rPr lang="fr-FR" sz="1100" b="1" dirty="0">
                <a:solidFill>
                  <a:schemeClr val="tx1"/>
                </a:solidFill>
                <a:latin typeface="Helvetica Light" panose="020B0403020202020204" pitchFamily="34" charset="0"/>
              </a:rPr>
              <a:t>de </a:t>
            </a:r>
            <a:r>
              <a:rPr lang="fr-FR" sz="1100" b="1" dirty="0" smtClean="0">
                <a:solidFill>
                  <a:schemeClr val="tx1"/>
                </a:solidFill>
                <a:latin typeface="Helvetica Light" panose="020B0403020202020204" pitchFamily="34" charset="0"/>
              </a:rPr>
              <a:t>péremption: …………………………………………………………………………</a:t>
            </a:r>
            <a:r>
              <a:rPr lang="fr-FR" sz="1100" b="1" dirty="0">
                <a:solidFill>
                  <a:schemeClr val="tx1"/>
                </a:solidFill>
                <a:latin typeface="Helvetica Light" panose="020B0403020202020204" pitchFamily="34" charset="0"/>
              </a:rPr>
              <a:t>……</a:t>
            </a:r>
            <a:endParaRPr lang="fr-FR" sz="1100" b="1" dirty="0" smtClean="0">
              <a:solidFill>
                <a:schemeClr val="tx1"/>
              </a:solidFill>
              <a:latin typeface="Helvetica Light" panose="020B0403020202020204" pitchFamily="34" charset="0"/>
            </a:endParaRPr>
          </a:p>
        </p:txBody>
      </p:sp>
      <p:sp>
        <p:nvSpPr>
          <p:cNvPr id="25" name="Rectangle 24"/>
          <p:cNvSpPr/>
          <p:nvPr/>
        </p:nvSpPr>
        <p:spPr>
          <a:xfrm>
            <a:off x="206734" y="6931130"/>
            <a:ext cx="300006" cy="27073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7" name="Rectangle 26"/>
          <p:cNvSpPr/>
          <p:nvPr/>
        </p:nvSpPr>
        <p:spPr>
          <a:xfrm>
            <a:off x="206734" y="8340278"/>
            <a:ext cx="300006" cy="270739"/>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28" name="Rectangle 27"/>
          <p:cNvSpPr/>
          <p:nvPr/>
        </p:nvSpPr>
        <p:spPr>
          <a:xfrm>
            <a:off x="701203" y="9574993"/>
            <a:ext cx="4882570" cy="265201"/>
          </a:xfrm>
          <a:prstGeom prst="rect">
            <a:avLst/>
          </a:prstGeom>
        </p:spPr>
        <p:txBody>
          <a:bodyPr wrap="square">
            <a:spAutoFit/>
          </a:bodyPr>
          <a:lstStyle/>
          <a:p>
            <a:pPr>
              <a:lnSpc>
                <a:spcPct val="107000"/>
              </a:lnSpc>
              <a:spcAft>
                <a:spcPts val="800"/>
              </a:spcAft>
            </a:pPr>
            <a:r>
              <a:rPr lang="fr-FR" sz="1050" dirty="0" smtClean="0"/>
              <a:t>NB : transmettre un exemplaire au patient et en conserver un exemplaire</a:t>
            </a:r>
            <a:endParaRPr lang="fr-FR" sz="1050" dirty="0"/>
          </a:p>
        </p:txBody>
      </p:sp>
      <p:sp>
        <p:nvSpPr>
          <p:cNvPr id="15" name="Rectangle 14"/>
          <p:cNvSpPr/>
          <p:nvPr/>
        </p:nvSpPr>
        <p:spPr>
          <a:xfrm>
            <a:off x="623871" y="6888570"/>
            <a:ext cx="6127892"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200" b="1" dirty="0" smtClean="0"/>
              <a:t>POSITIF : </a:t>
            </a:r>
            <a:r>
              <a:rPr lang="fr-FR" sz="1200" dirty="0"/>
              <a:t>Pour toute maladie à infection respiratoire aigüe, il est fortement recommandé :</a:t>
            </a:r>
            <a:endParaRPr lang="fr-FR" sz="1200" dirty="0"/>
          </a:p>
          <a:p>
            <a:pPr marL="171450" indent="-171450">
              <a:buFont typeface="Arial" panose="020B0604020202020204" pitchFamily="34" charset="0"/>
              <a:buChar char="•"/>
            </a:pPr>
            <a:r>
              <a:rPr lang="fr-FR" sz="1200" dirty="0" smtClean="0"/>
              <a:t>De porter </a:t>
            </a:r>
            <a:r>
              <a:rPr lang="fr-FR" sz="1200" dirty="0"/>
              <a:t>un masque,</a:t>
            </a:r>
          </a:p>
          <a:p>
            <a:pPr marL="171450" indent="-171450">
              <a:buFont typeface="Arial" panose="020B0604020202020204" pitchFamily="34" charset="0"/>
              <a:buChar char="•"/>
            </a:pPr>
            <a:r>
              <a:rPr lang="fr-FR" sz="1200" dirty="0" smtClean="0"/>
              <a:t>De se </a:t>
            </a:r>
            <a:r>
              <a:rPr lang="fr-FR" sz="1200" dirty="0"/>
              <a:t>laver fréquemment les mains,</a:t>
            </a:r>
          </a:p>
          <a:p>
            <a:pPr marL="171450" indent="-171450">
              <a:buFont typeface="Arial" panose="020B0604020202020204" pitchFamily="34" charset="0"/>
              <a:buChar char="•"/>
            </a:pPr>
            <a:r>
              <a:rPr lang="fr-FR" sz="1200" dirty="0" smtClean="0"/>
              <a:t>D’éviter </a:t>
            </a:r>
            <a:r>
              <a:rPr lang="fr-FR" sz="1200" dirty="0"/>
              <a:t>les contacts avec des personnes âgées ou fragiles,</a:t>
            </a:r>
          </a:p>
          <a:p>
            <a:pPr marL="171450" indent="-171450">
              <a:buFont typeface="Arial" panose="020B0604020202020204" pitchFamily="34" charset="0"/>
              <a:buChar char="•"/>
            </a:pPr>
            <a:r>
              <a:rPr lang="fr-FR" sz="1200" dirty="0" smtClean="0"/>
              <a:t>De favoriser </a:t>
            </a:r>
            <a:r>
              <a:rPr lang="fr-FR" sz="1200" dirty="0"/>
              <a:t>le </a:t>
            </a:r>
            <a:r>
              <a:rPr lang="fr-FR" sz="1200" dirty="0" smtClean="0"/>
              <a:t>télétravail,</a:t>
            </a:r>
            <a:endParaRPr lang="fr-FR" sz="1200" dirty="0"/>
          </a:p>
          <a:p>
            <a:pPr marL="171450" indent="-171450">
              <a:buFont typeface="Arial" panose="020B0604020202020204" pitchFamily="34" charset="0"/>
              <a:buChar char="•"/>
            </a:pPr>
            <a:r>
              <a:rPr lang="fr-FR" sz="1200" dirty="0" smtClean="0"/>
              <a:t>D’informer </a:t>
            </a:r>
            <a:r>
              <a:rPr lang="fr-FR" sz="1200" dirty="0"/>
              <a:t>les personnes avec qui j’ai été en contact lorsque j’étais contagieux qu’elles peuvent avoir été contaminées</a:t>
            </a:r>
            <a:r>
              <a:rPr lang="fr-FR" sz="1200" dirty="0" smtClean="0"/>
              <a:t>.</a:t>
            </a:r>
            <a:endParaRPr lang="fr-FR" sz="1200" dirty="0"/>
          </a:p>
        </p:txBody>
      </p:sp>
      <p:sp>
        <p:nvSpPr>
          <p:cNvPr id="16" name="Rectangle 15"/>
          <p:cNvSpPr/>
          <p:nvPr/>
        </p:nvSpPr>
        <p:spPr>
          <a:xfrm>
            <a:off x="623871" y="8325301"/>
            <a:ext cx="5970631" cy="86632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fr-FR" sz="1200" b="1" dirty="0" smtClean="0"/>
              <a:t>NEGATIF</a:t>
            </a:r>
            <a:r>
              <a:rPr lang="fr-FR" sz="1200" dirty="0"/>
              <a:t> </a:t>
            </a:r>
            <a:r>
              <a:rPr lang="fr-FR" sz="1200" b="1" dirty="0"/>
              <a:t>:</a:t>
            </a:r>
            <a:r>
              <a:rPr lang="fr-FR" sz="1200" dirty="0"/>
              <a:t> </a:t>
            </a:r>
            <a:r>
              <a:rPr lang="fr-FR" sz="1200" dirty="0"/>
              <a:t>Soyez prudent : même si le résultat est négatif, vous pouvez néanmoins être porteur d’un virus en faible quantité ou non détectable. Vous pouvez donc être contagieux. Continuez à respecter scrupuleusement les gestes et mesures barrières pour ne pas mettre en danger votre entourage et notamment les personnes les plus vulnérables. Aussi, si votre état clinique ne s’améliore pas, nous vous invitons à consulter votre médecin.</a:t>
            </a:r>
            <a:endParaRPr lang="fr-FR" sz="1200" dirty="0"/>
          </a:p>
        </p:txBody>
      </p:sp>
      <p:sp>
        <p:nvSpPr>
          <p:cNvPr id="24" name="Rectangle 23"/>
          <p:cNvSpPr/>
          <p:nvPr/>
        </p:nvSpPr>
        <p:spPr>
          <a:xfrm>
            <a:off x="77941" y="1095254"/>
            <a:ext cx="1620818" cy="635751"/>
          </a:xfrm>
          <a:prstGeom prst="rect">
            <a:avLst/>
          </a:prstGeom>
        </p:spPr>
        <p:txBody>
          <a:bodyPr wrap="square">
            <a:spAutoFit/>
          </a:bodyPr>
          <a:lstStyle/>
          <a:p>
            <a:pPr>
              <a:lnSpc>
                <a:spcPct val="107000"/>
              </a:lnSpc>
              <a:spcAft>
                <a:spcPts val="800"/>
              </a:spcAft>
            </a:pPr>
            <a:r>
              <a:rPr lang="fr-FR" sz="1100" b="1" dirty="0">
                <a:latin typeface="Helvetica Light" panose="020B0403020202020204" pitchFamily="34" charset="0"/>
              </a:rPr>
              <a:t>Vous avez réalisé </a:t>
            </a:r>
            <a:r>
              <a:rPr lang="fr-FR" sz="1100" b="1" dirty="0" smtClean="0">
                <a:latin typeface="Helvetica Light" panose="020B0403020202020204" pitchFamily="34" charset="0"/>
              </a:rPr>
              <a:t>un Test </a:t>
            </a:r>
            <a:r>
              <a:rPr lang="fr-FR" sz="1100" b="1" dirty="0">
                <a:latin typeface="Helvetica Light" panose="020B0403020202020204" pitchFamily="34" charset="0"/>
              </a:rPr>
              <a:t>Rapide d’Orientation Diagnostic (TROD) </a:t>
            </a:r>
            <a:r>
              <a:rPr lang="fr-FR" sz="1100" b="1" dirty="0" smtClean="0">
                <a:latin typeface="Helvetica Light" panose="020B0403020202020204" pitchFamily="34" charset="0"/>
              </a:rPr>
              <a:t> : </a:t>
            </a:r>
            <a:endParaRPr lang="fr-FR" sz="1100" b="1" strike="sngStrike" dirty="0">
              <a:latin typeface="Helvetica Light" panose="020B0403020202020204" pitchFamily="34" charset="0"/>
            </a:endParaRPr>
          </a:p>
        </p:txBody>
      </p:sp>
      <p:sp>
        <p:nvSpPr>
          <p:cNvPr id="26" name="Rectangle 25"/>
          <p:cNvSpPr/>
          <p:nvPr/>
        </p:nvSpPr>
        <p:spPr>
          <a:xfrm>
            <a:off x="2088247" y="1088030"/>
            <a:ext cx="646331" cy="261610"/>
          </a:xfrm>
          <a:prstGeom prst="rect">
            <a:avLst/>
          </a:prstGeom>
        </p:spPr>
        <p:txBody>
          <a:bodyPr wrap="none">
            <a:spAutoFit/>
          </a:bodyPr>
          <a:lstStyle/>
          <a:p>
            <a:r>
              <a:rPr lang="fr-FR" sz="1100" dirty="0" smtClean="0">
                <a:latin typeface="Helvetica Light" panose="020B0403020202020204" pitchFamily="34" charset="0"/>
              </a:rPr>
              <a:t>Grippe </a:t>
            </a:r>
            <a:endParaRPr lang="fr-FR" sz="1100" dirty="0">
              <a:latin typeface="Helvetica Light" panose="020B0403020202020204" pitchFamily="34" charset="0"/>
            </a:endParaRPr>
          </a:p>
        </p:txBody>
      </p:sp>
      <p:sp>
        <p:nvSpPr>
          <p:cNvPr id="29" name="Rectangle 28"/>
          <p:cNvSpPr/>
          <p:nvPr/>
        </p:nvSpPr>
        <p:spPr>
          <a:xfrm>
            <a:off x="3063501" y="1084866"/>
            <a:ext cx="750526" cy="261610"/>
          </a:xfrm>
          <a:prstGeom prst="rect">
            <a:avLst/>
          </a:prstGeom>
        </p:spPr>
        <p:txBody>
          <a:bodyPr wrap="none">
            <a:spAutoFit/>
          </a:bodyPr>
          <a:lstStyle/>
          <a:p>
            <a:r>
              <a:rPr lang="fr-FR" sz="1100" dirty="0" smtClean="0">
                <a:latin typeface="Helvetica Light" panose="020B0403020202020204" pitchFamily="34" charset="0"/>
              </a:rPr>
              <a:t>Covid</a:t>
            </a:r>
            <a:r>
              <a:rPr lang="fr-FR" sz="1100" dirty="0">
                <a:latin typeface="Helvetica Light" panose="020B0403020202020204" pitchFamily="34" charset="0"/>
              </a:rPr>
              <a:t>-</a:t>
            </a:r>
            <a:r>
              <a:rPr lang="fr-FR" sz="1100" dirty="0" smtClean="0">
                <a:latin typeface="Helvetica Light" panose="020B0403020202020204" pitchFamily="34" charset="0"/>
              </a:rPr>
              <a:t>19</a:t>
            </a:r>
            <a:endParaRPr lang="fr-FR" sz="1100" dirty="0">
              <a:latin typeface="Helvetica Light" panose="020B0403020202020204" pitchFamily="34" charset="0"/>
            </a:endParaRPr>
          </a:p>
        </p:txBody>
      </p:sp>
      <p:sp>
        <p:nvSpPr>
          <p:cNvPr id="30" name="Rectangle 29"/>
          <p:cNvSpPr/>
          <p:nvPr/>
        </p:nvSpPr>
        <p:spPr>
          <a:xfrm>
            <a:off x="4232699" y="1100062"/>
            <a:ext cx="558244" cy="261610"/>
          </a:xfrm>
          <a:prstGeom prst="rect">
            <a:avLst/>
          </a:prstGeom>
          <a:ln>
            <a:noFill/>
          </a:ln>
        </p:spPr>
        <p:txBody>
          <a:bodyPr wrap="square">
            <a:spAutoFit/>
          </a:bodyPr>
          <a:lstStyle/>
          <a:p>
            <a:r>
              <a:rPr lang="fr-FR" sz="1100" dirty="0" smtClean="0">
                <a:latin typeface="Helvetica Light" panose="020B0403020202020204" pitchFamily="34" charset="0"/>
              </a:rPr>
              <a:t>VRS</a:t>
            </a:r>
            <a:endParaRPr lang="fr-FR" sz="1100" dirty="0">
              <a:latin typeface="Helvetica Light" panose="020B0403020202020204" pitchFamily="34" charset="0"/>
            </a:endParaRPr>
          </a:p>
        </p:txBody>
      </p:sp>
      <p:sp>
        <p:nvSpPr>
          <p:cNvPr id="31" name="Rectangle 30"/>
          <p:cNvSpPr/>
          <p:nvPr/>
        </p:nvSpPr>
        <p:spPr>
          <a:xfrm>
            <a:off x="1774366" y="1452774"/>
            <a:ext cx="1289135" cy="261610"/>
          </a:xfrm>
          <a:prstGeom prst="rect">
            <a:avLst/>
          </a:prstGeom>
          <a:ln>
            <a:noFill/>
          </a:ln>
        </p:spPr>
        <p:txBody>
          <a:bodyPr wrap="none">
            <a:spAutoFit/>
          </a:bodyPr>
          <a:lstStyle/>
          <a:p>
            <a:r>
              <a:rPr lang="fr-FR" sz="1100" dirty="0" smtClean="0">
                <a:latin typeface="Helvetica Light" panose="020B0403020202020204" pitchFamily="34" charset="0"/>
              </a:rPr>
              <a:t>Grippe / Covid-19</a:t>
            </a:r>
            <a:endParaRPr lang="fr-FR" sz="1100" dirty="0">
              <a:latin typeface="Helvetica Light" panose="020B0403020202020204" pitchFamily="34" charset="0"/>
            </a:endParaRPr>
          </a:p>
        </p:txBody>
      </p:sp>
      <p:sp>
        <p:nvSpPr>
          <p:cNvPr id="32" name="Rectangle 31"/>
          <p:cNvSpPr/>
          <p:nvPr/>
        </p:nvSpPr>
        <p:spPr>
          <a:xfrm>
            <a:off x="4790943" y="1452774"/>
            <a:ext cx="1681929" cy="261610"/>
          </a:xfrm>
          <a:prstGeom prst="rect">
            <a:avLst/>
          </a:prstGeom>
          <a:ln>
            <a:noFill/>
          </a:ln>
        </p:spPr>
        <p:txBody>
          <a:bodyPr wrap="square">
            <a:spAutoFit/>
          </a:bodyPr>
          <a:lstStyle/>
          <a:p>
            <a:r>
              <a:rPr lang="fr-FR" sz="1100" dirty="0" smtClean="0">
                <a:latin typeface="Helvetica Light" panose="020B0403020202020204" pitchFamily="34" charset="0"/>
              </a:rPr>
              <a:t>Grippe / Covid-19 / VRS</a:t>
            </a:r>
            <a:endParaRPr lang="fr-FR" sz="1100" dirty="0">
              <a:latin typeface="Helvetica Light" panose="020B0403020202020204" pitchFamily="34" charset="0"/>
            </a:endParaRPr>
          </a:p>
        </p:txBody>
      </p:sp>
      <p:sp>
        <p:nvSpPr>
          <p:cNvPr id="33" name="Rectangle 32"/>
          <p:cNvSpPr/>
          <p:nvPr/>
        </p:nvSpPr>
        <p:spPr>
          <a:xfrm>
            <a:off x="3459602" y="1450110"/>
            <a:ext cx="1015021" cy="261610"/>
          </a:xfrm>
          <a:prstGeom prst="rect">
            <a:avLst/>
          </a:prstGeom>
          <a:ln>
            <a:noFill/>
          </a:ln>
        </p:spPr>
        <p:txBody>
          <a:bodyPr wrap="none">
            <a:spAutoFit/>
          </a:bodyPr>
          <a:lstStyle/>
          <a:p>
            <a:r>
              <a:rPr lang="fr-FR" sz="1100" dirty="0" smtClean="0">
                <a:latin typeface="Helvetica Light" panose="020B0403020202020204" pitchFamily="34" charset="0"/>
              </a:rPr>
              <a:t>Grippe / VRS</a:t>
            </a:r>
            <a:endParaRPr lang="fr-FR" sz="1100" dirty="0">
              <a:latin typeface="Helvetica Light" panose="020B0403020202020204" pitchFamily="34" charset="0"/>
            </a:endParaRPr>
          </a:p>
        </p:txBody>
      </p:sp>
      <p:sp>
        <p:nvSpPr>
          <p:cNvPr id="34" name="Rectangle 33"/>
          <p:cNvSpPr/>
          <p:nvPr/>
        </p:nvSpPr>
        <p:spPr>
          <a:xfrm>
            <a:off x="2644829" y="1132821"/>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35" name="Rectangle 34"/>
          <p:cNvSpPr/>
          <p:nvPr/>
        </p:nvSpPr>
        <p:spPr>
          <a:xfrm>
            <a:off x="3799622" y="1134045"/>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36" name="Rectangle 35"/>
          <p:cNvSpPr/>
          <p:nvPr/>
        </p:nvSpPr>
        <p:spPr>
          <a:xfrm>
            <a:off x="4683092" y="1144521"/>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37" name="Rectangle 36"/>
          <p:cNvSpPr/>
          <p:nvPr/>
        </p:nvSpPr>
        <p:spPr>
          <a:xfrm>
            <a:off x="3033411" y="1502927"/>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38" name="Rectangle 37"/>
          <p:cNvSpPr/>
          <p:nvPr/>
        </p:nvSpPr>
        <p:spPr>
          <a:xfrm>
            <a:off x="4444533" y="1497345"/>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39" name="Rectangle 38"/>
          <p:cNvSpPr/>
          <p:nvPr/>
        </p:nvSpPr>
        <p:spPr>
          <a:xfrm>
            <a:off x="6171975" y="1497345"/>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40" name="Rectangle 39">
            <a:extLst>
              <a:ext uri="{FF2B5EF4-FFF2-40B4-BE49-F238E27FC236}">
                <a16:creationId xmlns:a16="http://schemas.microsoft.com/office/drawing/2014/main" id="{A59FC970-2B08-449C-AF35-4D1795D3837F}"/>
              </a:ext>
            </a:extLst>
          </p:cNvPr>
          <p:cNvSpPr/>
          <p:nvPr/>
        </p:nvSpPr>
        <p:spPr>
          <a:xfrm>
            <a:off x="7435" y="1005318"/>
            <a:ext cx="6871252" cy="849386"/>
          </a:xfrm>
          <a:prstGeom prst="rect">
            <a:avLst/>
          </a:pr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endParaRPr lang="fr-FR" sz="1400" dirty="0">
              <a:solidFill>
                <a:srgbClr val="009999"/>
              </a:solidFill>
              <a:latin typeface="Helvetica Light" panose="020B0403020202020204" pitchFamily="34" charset="0"/>
            </a:endParaRPr>
          </a:p>
        </p:txBody>
      </p:sp>
      <p:sp>
        <p:nvSpPr>
          <p:cNvPr id="41" name="Rectangle 40"/>
          <p:cNvSpPr/>
          <p:nvPr/>
        </p:nvSpPr>
        <p:spPr>
          <a:xfrm>
            <a:off x="3967112" y="3921369"/>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
        <p:nvSpPr>
          <p:cNvPr id="42" name="Rectangle 41"/>
          <p:cNvSpPr/>
          <p:nvPr/>
        </p:nvSpPr>
        <p:spPr>
          <a:xfrm>
            <a:off x="4643594" y="3915645"/>
            <a:ext cx="147349" cy="1423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sz="1600"/>
          </a:p>
        </p:txBody>
      </p:sp>
    </p:spTree>
    <p:extLst>
      <p:ext uri="{BB962C8B-B14F-4D97-AF65-F5344CB8AC3E}">
        <p14:creationId xmlns:p14="http://schemas.microsoft.com/office/powerpoint/2010/main" val="3240693509"/>
      </p:ext>
    </p:extLst>
  </p:cSld>
  <p:clrMapOvr>
    <a:masterClrMapping/>
  </p:clrMapOvr>
</p:sld>
</file>

<file path=ppt/theme/theme1.xml><?xml version="1.0" encoding="utf-8"?>
<a:theme xmlns:a="http://schemas.openxmlformats.org/drawingml/2006/main" name="Thème Office">
  <a:themeElements>
    <a:clrScheme name="CNOP (alter)">
      <a:dk1>
        <a:sysClr val="windowText" lastClr="000000"/>
      </a:dk1>
      <a:lt1>
        <a:sysClr val="window" lastClr="FFFFFF"/>
      </a:lt1>
      <a:dk2>
        <a:srgbClr val="292929"/>
      </a:dk2>
      <a:lt2>
        <a:srgbClr val="E3DED1"/>
      </a:lt2>
      <a:accent1>
        <a:srgbClr val="3CADF2"/>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1207</TotalTime>
  <Words>294</Words>
  <Application>Microsoft Office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Helvetica Light</vt:lpstr>
      <vt:lpstr>Helvetica Neue</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154</cp:revision>
  <dcterms:created xsi:type="dcterms:W3CDTF">2019-09-09T06:31:24Z</dcterms:created>
  <dcterms:modified xsi:type="dcterms:W3CDTF">2024-11-13T16:11:18Z</dcterms:modified>
</cp:coreProperties>
</file>