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0"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5959"/>
    <a:srgbClr val="99CC00"/>
    <a:srgbClr val="009999"/>
    <a:srgbClr val="258BA4"/>
    <a:srgbClr val="9BBA28"/>
    <a:srgbClr val="455F51"/>
    <a:srgbClr val="2C6672"/>
    <a:srgbClr val="4AB5C4"/>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10" autoAdjust="0"/>
    <p:restoredTop sz="94660"/>
  </p:normalViewPr>
  <p:slideViewPr>
    <p:cSldViewPr snapToGrid="0">
      <p:cViewPr>
        <p:scale>
          <a:sx n="66" d="100"/>
          <a:sy n="66" d="100"/>
        </p:scale>
        <p:origin x="1892" y="-1092"/>
      </p:cViewPr>
      <p:guideLst/>
    </p:cSldViewPr>
  </p:slideViewPr>
  <p:notesTextViewPr>
    <p:cViewPr>
      <p:scale>
        <a:sx n="1" d="1"/>
        <a:sy n="1" d="1"/>
      </p:scale>
      <p:origin x="0" y="0"/>
    </p:cViewPr>
  </p:notesTextViewPr>
  <p:notesViewPr>
    <p:cSldViewPr snapToGrid="0">
      <p:cViewPr varScale="1">
        <p:scale>
          <a:sx n="65" d="100"/>
          <a:sy n="65" d="100"/>
        </p:scale>
        <p:origin x="2811" y="45"/>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57D3CD-F430-44A6-86A4-3B623AFF0A78}" type="datetimeFigureOut">
              <a:rPr lang="fr-FR" smtClean="0"/>
              <a:t>13/11/2024</a:t>
            </a:fld>
            <a:endParaRPr lang="fr-FR"/>
          </a:p>
        </p:txBody>
      </p:sp>
      <p:sp>
        <p:nvSpPr>
          <p:cNvPr id="4" name="Espace réservé de l'image des diapositives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067B43-7F57-412C-B436-8CCBCB3770F0}" type="slidenum">
              <a:rPr lang="fr-FR" smtClean="0"/>
              <a:t>‹N°›</a:t>
            </a:fld>
            <a:endParaRPr lang="fr-FR"/>
          </a:p>
        </p:txBody>
      </p:sp>
    </p:spTree>
    <p:extLst>
      <p:ext uri="{BB962C8B-B14F-4D97-AF65-F5344CB8AC3E}">
        <p14:creationId xmlns:p14="http://schemas.microsoft.com/office/powerpoint/2010/main" val="496939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13/11/2024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197907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FAF59C5-48D9-475B-9CF6-C1EC75048466}" type="datetimeFigureOut">
              <a:rPr lang="fr-FR" smtClean="0"/>
              <a:t>13/11/2024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625276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AF59C5-48D9-475B-9CF6-C1EC75048466}" type="datetimeFigureOut">
              <a:rPr lang="fr-FR" smtClean="0"/>
              <a:t>13/11/2024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9467400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13/11/2024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0346878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13/11/2024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4364329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13/11/2024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8738245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13/11/2024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178702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13/11/2024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40908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5A6842CA-939B-45E3-AAA1-31ADB02DFCC0}"/>
              </a:ext>
            </a:extLst>
          </p:cNvPr>
          <p:cNvSpPr/>
          <p:nvPr userDrawn="1"/>
        </p:nvSpPr>
        <p:spPr>
          <a:xfrm>
            <a:off x="0" y="9390490"/>
            <a:ext cx="6858000" cy="5155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Rectangle : coins arrondis 31">
            <a:extLst>
              <a:ext uri="{FF2B5EF4-FFF2-40B4-BE49-F238E27FC236}">
                <a16:creationId xmlns:a16="http://schemas.microsoft.com/office/drawing/2014/main" id="{970EFD89-CA78-45E5-8EA6-3B905209DC7E}"/>
              </a:ext>
            </a:extLst>
          </p:cNvPr>
          <p:cNvSpPr/>
          <p:nvPr userDrawn="1"/>
        </p:nvSpPr>
        <p:spPr>
          <a:xfrm>
            <a:off x="3878505" y="9239784"/>
            <a:ext cx="2771905" cy="30141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fr-FR" sz="1200" dirty="0" smtClean="0">
                <a:solidFill>
                  <a:srgbClr val="595959"/>
                </a:solidFill>
              </a:rPr>
              <a:t>Pharmacie </a:t>
            </a:r>
            <a:r>
              <a:rPr lang="fr-FR" sz="1200" dirty="0">
                <a:solidFill>
                  <a:srgbClr val="595959"/>
                </a:solidFill>
              </a:rPr>
              <a:t>:</a:t>
            </a:r>
          </a:p>
        </p:txBody>
      </p:sp>
      <p:pic>
        <p:nvPicPr>
          <p:cNvPr id="19" name="Image 18">
            <a:extLst>
              <a:ext uri="{FF2B5EF4-FFF2-40B4-BE49-F238E27FC236}">
                <a16:creationId xmlns:a16="http://schemas.microsoft.com/office/drawing/2014/main" id="{35713B96-5E26-A642-8229-5F2BC3FF78A8}"/>
              </a:ext>
            </a:extLst>
          </p:cNvPr>
          <p:cNvPicPr>
            <a:picLocks noChangeAspect="1"/>
          </p:cNvPicPr>
          <p:nvPr userDrawn="1"/>
        </p:nvPicPr>
        <p:blipFill rotWithShape="1">
          <a:blip r:embed="rId2"/>
          <a:srcRect t="9053" b="6984"/>
          <a:stretch/>
        </p:blipFill>
        <p:spPr>
          <a:xfrm>
            <a:off x="111758" y="13239"/>
            <a:ext cx="951058" cy="789843"/>
          </a:xfrm>
          <a:prstGeom prst="rect">
            <a:avLst/>
          </a:prstGeom>
        </p:spPr>
      </p:pic>
      <p:sp>
        <p:nvSpPr>
          <p:cNvPr id="34" name="Rectangle 33">
            <a:extLst>
              <a:ext uri="{FF2B5EF4-FFF2-40B4-BE49-F238E27FC236}">
                <a16:creationId xmlns:a16="http://schemas.microsoft.com/office/drawing/2014/main" id="{DBB8C7E0-AAB3-E444-BEDA-8AEA4F080F5E}"/>
              </a:ext>
            </a:extLst>
          </p:cNvPr>
          <p:cNvSpPr/>
          <p:nvPr userDrawn="1"/>
        </p:nvSpPr>
        <p:spPr>
          <a:xfrm>
            <a:off x="677313" y="9397295"/>
            <a:ext cx="2309611" cy="246221"/>
          </a:xfrm>
          <a:prstGeom prst="rect">
            <a:avLst/>
          </a:prstGeom>
        </p:spPr>
        <p:txBody>
          <a:bodyPr wrap="square">
            <a:spAutoFit/>
          </a:bodyPr>
          <a:lstStyle/>
          <a:p>
            <a:r>
              <a:rPr lang="fr-FR" sz="1000" dirty="0" smtClean="0">
                <a:solidFill>
                  <a:schemeClr val="bg1"/>
                </a:solidFill>
                <a:latin typeface="Helvetica Neue" panose="020B0604020202020204" pitchFamily="34" charset="0"/>
                <a:ea typeface="Helvetica Neue" panose="020B0604020202020204" pitchFamily="34" charset="0"/>
              </a:rPr>
              <a:t>Missions &amp; Services</a:t>
            </a:r>
            <a:endParaRPr lang="fr-FR" sz="1000" dirty="0">
              <a:solidFill>
                <a:schemeClr val="bg1"/>
              </a:solidFill>
              <a:latin typeface="Helvetica Neue" panose="020B0604020202020204" pitchFamily="34" charset="0"/>
              <a:ea typeface="Helvetica Neue" panose="020B0604020202020204" pitchFamily="34" charset="0"/>
            </a:endParaRPr>
          </a:p>
        </p:txBody>
      </p:sp>
      <p:sp>
        <p:nvSpPr>
          <p:cNvPr id="35" name="Rectangle 34">
            <a:extLst>
              <a:ext uri="{FF2B5EF4-FFF2-40B4-BE49-F238E27FC236}">
                <a16:creationId xmlns:a16="http://schemas.microsoft.com/office/drawing/2014/main" id="{97FCA32A-866C-294A-B10D-EBC5A818CA60}"/>
              </a:ext>
            </a:extLst>
          </p:cNvPr>
          <p:cNvSpPr/>
          <p:nvPr userDrawn="1"/>
        </p:nvSpPr>
        <p:spPr>
          <a:xfrm>
            <a:off x="677313" y="9594204"/>
            <a:ext cx="5380548" cy="230832"/>
          </a:xfrm>
          <a:prstGeom prst="rect">
            <a:avLst/>
          </a:prstGeom>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fr-FR" sz="900" dirty="0">
                <a:solidFill>
                  <a:schemeClr val="bg1"/>
                </a:solidFill>
                <a:latin typeface="Helvetica Light" panose="020B0403020202020204" pitchFamily="34" charset="0"/>
              </a:rPr>
              <a:t>Version </a:t>
            </a:r>
            <a:r>
              <a:rPr lang="fr-FR" sz="900" dirty="0" smtClean="0">
                <a:solidFill>
                  <a:schemeClr val="bg1"/>
                </a:solidFill>
                <a:latin typeface="Helvetica Light" panose="020B0403020202020204" pitchFamily="34" charset="0"/>
              </a:rPr>
              <a:t>3.2– Juin 2021</a:t>
            </a:r>
            <a:endParaRPr lang="fr-FR" sz="900" dirty="0">
              <a:solidFill>
                <a:schemeClr val="bg1"/>
              </a:solidFill>
            </a:endParaRPr>
          </a:p>
        </p:txBody>
      </p:sp>
      <p:sp>
        <p:nvSpPr>
          <p:cNvPr id="17" name="Flèche : pentagone 15">
            <a:extLst>
              <a:ext uri="{FF2B5EF4-FFF2-40B4-BE49-F238E27FC236}">
                <a16:creationId xmlns:a16="http://schemas.microsoft.com/office/drawing/2014/main" id="{6BB9B956-11E2-554A-BD88-07281162395A}"/>
              </a:ext>
            </a:extLst>
          </p:cNvPr>
          <p:cNvSpPr/>
          <p:nvPr userDrawn="1"/>
        </p:nvSpPr>
        <p:spPr>
          <a:xfrm>
            <a:off x="0" y="9093451"/>
            <a:ext cx="732118" cy="580305"/>
          </a:xfrm>
          <a:prstGeom prst="homePlate">
            <a:avLst>
              <a:gd name="adj" fmla="val 31723"/>
            </a:avLst>
          </a:prstGeom>
          <a:solidFill>
            <a:srgbClr val="3461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8" name="Image 17" descr="Une image contenant dessin, horloge&#10;&#10;Description générée automatiquement">
            <a:extLst>
              <a:ext uri="{FF2B5EF4-FFF2-40B4-BE49-F238E27FC236}">
                <a16:creationId xmlns:a16="http://schemas.microsoft.com/office/drawing/2014/main" id="{CE4794B9-C7C4-0B44-BE27-0CF339F6C6A1}"/>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123320" y="9122024"/>
            <a:ext cx="364000" cy="487072"/>
          </a:xfrm>
          <a:prstGeom prst="rect">
            <a:avLst/>
          </a:prstGeom>
        </p:spPr>
      </p:pic>
      <p:sp>
        <p:nvSpPr>
          <p:cNvPr id="14" name="Rectangle 13">
            <a:extLst>
              <a:ext uri="{FF2B5EF4-FFF2-40B4-BE49-F238E27FC236}">
                <a16:creationId xmlns:a16="http://schemas.microsoft.com/office/drawing/2014/main" id="{96566FE0-0408-4DF8-8660-3B93BA33825F}"/>
              </a:ext>
            </a:extLst>
          </p:cNvPr>
          <p:cNvSpPr/>
          <p:nvPr userDrawn="1"/>
        </p:nvSpPr>
        <p:spPr>
          <a:xfrm>
            <a:off x="0" y="2"/>
            <a:ext cx="6858000" cy="80308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5" name="Image 14">
            <a:extLst>
              <a:ext uri="{FF2B5EF4-FFF2-40B4-BE49-F238E27FC236}">
                <a16:creationId xmlns:a16="http://schemas.microsoft.com/office/drawing/2014/main" id="{35713B96-5E26-A642-8229-5F2BC3FF78A8}"/>
              </a:ext>
            </a:extLst>
          </p:cNvPr>
          <p:cNvPicPr>
            <a:picLocks noChangeAspect="1"/>
          </p:cNvPicPr>
          <p:nvPr userDrawn="1"/>
        </p:nvPicPr>
        <p:blipFill rotWithShape="1">
          <a:blip r:embed="rId2"/>
          <a:srcRect t="9053" b="6984"/>
          <a:stretch/>
        </p:blipFill>
        <p:spPr>
          <a:xfrm>
            <a:off x="111758" y="13239"/>
            <a:ext cx="951058" cy="789843"/>
          </a:xfrm>
          <a:prstGeom prst="rect">
            <a:avLst/>
          </a:prstGeom>
        </p:spPr>
      </p:pic>
      <p:pic>
        <p:nvPicPr>
          <p:cNvPr id="22" name="Image 21">
            <a:extLst>
              <a:ext uri="{FF2B5EF4-FFF2-40B4-BE49-F238E27FC236}">
                <a16:creationId xmlns:a16="http://schemas.microsoft.com/office/drawing/2014/main" id="{DDA1EFBA-8714-CA41-A099-24CEC752A323}"/>
              </a:ext>
            </a:extLst>
          </p:cNvPr>
          <p:cNvPicPr>
            <a:picLocks noChangeAspect="1"/>
          </p:cNvPicPr>
          <p:nvPr userDrawn="1"/>
        </p:nvPicPr>
        <p:blipFill>
          <a:blip r:embed="rId4"/>
          <a:stretch>
            <a:fillRect/>
          </a:stretch>
        </p:blipFill>
        <p:spPr>
          <a:xfrm>
            <a:off x="305320" y="86643"/>
            <a:ext cx="654747" cy="605735"/>
          </a:xfrm>
          <a:prstGeom prst="rect">
            <a:avLst/>
          </a:prstGeom>
        </p:spPr>
      </p:pic>
    </p:spTree>
    <p:extLst>
      <p:ext uri="{BB962C8B-B14F-4D97-AF65-F5344CB8AC3E}">
        <p14:creationId xmlns:p14="http://schemas.microsoft.com/office/powerpoint/2010/main" val="3302570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Disposition personnalisée">
    <p:spTree>
      <p:nvGrpSpPr>
        <p:cNvPr id="1" name=""/>
        <p:cNvGrpSpPr/>
        <p:nvPr/>
      </p:nvGrpSpPr>
      <p:grpSpPr>
        <a:xfrm>
          <a:off x="0" y="0"/>
          <a:ext cx="0" cy="0"/>
          <a:chOff x="0" y="0"/>
          <a:chExt cx="0" cy="0"/>
        </a:xfrm>
      </p:grpSpPr>
      <p:pic>
        <p:nvPicPr>
          <p:cNvPr id="19" name="Image 18">
            <a:extLst>
              <a:ext uri="{FF2B5EF4-FFF2-40B4-BE49-F238E27FC236}">
                <a16:creationId xmlns:a16="http://schemas.microsoft.com/office/drawing/2014/main" id="{35713B96-5E26-A642-8229-5F2BC3FF78A8}"/>
              </a:ext>
            </a:extLst>
          </p:cNvPr>
          <p:cNvPicPr>
            <a:picLocks noChangeAspect="1"/>
          </p:cNvPicPr>
          <p:nvPr userDrawn="1"/>
        </p:nvPicPr>
        <p:blipFill rotWithShape="1">
          <a:blip r:embed="rId2"/>
          <a:srcRect t="9053" b="6984"/>
          <a:stretch/>
        </p:blipFill>
        <p:spPr>
          <a:xfrm>
            <a:off x="111758" y="13239"/>
            <a:ext cx="951058" cy="789843"/>
          </a:xfrm>
          <a:prstGeom prst="rect">
            <a:avLst/>
          </a:prstGeom>
        </p:spPr>
      </p:pic>
      <p:pic>
        <p:nvPicPr>
          <p:cNvPr id="15" name="Image 14">
            <a:extLst>
              <a:ext uri="{FF2B5EF4-FFF2-40B4-BE49-F238E27FC236}">
                <a16:creationId xmlns:a16="http://schemas.microsoft.com/office/drawing/2014/main" id="{35713B96-5E26-A642-8229-5F2BC3FF78A8}"/>
              </a:ext>
            </a:extLst>
          </p:cNvPr>
          <p:cNvPicPr>
            <a:picLocks noChangeAspect="1"/>
          </p:cNvPicPr>
          <p:nvPr userDrawn="1"/>
        </p:nvPicPr>
        <p:blipFill rotWithShape="1">
          <a:blip r:embed="rId2"/>
          <a:srcRect t="9053" b="6984"/>
          <a:stretch/>
        </p:blipFill>
        <p:spPr>
          <a:xfrm>
            <a:off x="111758" y="13239"/>
            <a:ext cx="951058" cy="789843"/>
          </a:xfrm>
          <a:prstGeom prst="rect">
            <a:avLst/>
          </a:prstGeom>
        </p:spPr>
      </p:pic>
      <p:pic>
        <p:nvPicPr>
          <p:cNvPr id="22" name="Image 21">
            <a:extLst>
              <a:ext uri="{FF2B5EF4-FFF2-40B4-BE49-F238E27FC236}">
                <a16:creationId xmlns:a16="http://schemas.microsoft.com/office/drawing/2014/main" id="{DDA1EFBA-8714-CA41-A099-24CEC752A323}"/>
              </a:ext>
            </a:extLst>
          </p:cNvPr>
          <p:cNvPicPr>
            <a:picLocks noChangeAspect="1"/>
          </p:cNvPicPr>
          <p:nvPr userDrawn="1"/>
        </p:nvPicPr>
        <p:blipFill>
          <a:blip r:embed="rId3"/>
          <a:stretch>
            <a:fillRect/>
          </a:stretch>
        </p:blipFill>
        <p:spPr>
          <a:xfrm>
            <a:off x="305320" y="86643"/>
            <a:ext cx="654747" cy="605735"/>
          </a:xfrm>
          <a:prstGeom prst="rect">
            <a:avLst/>
          </a:prstGeom>
        </p:spPr>
      </p:pic>
    </p:spTree>
    <p:extLst>
      <p:ext uri="{BB962C8B-B14F-4D97-AF65-F5344CB8AC3E}">
        <p14:creationId xmlns:p14="http://schemas.microsoft.com/office/powerpoint/2010/main" val="1979778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Disposition personnalisée">
    <p:spTree>
      <p:nvGrpSpPr>
        <p:cNvPr id="1" name=""/>
        <p:cNvGrpSpPr/>
        <p:nvPr/>
      </p:nvGrpSpPr>
      <p:grpSpPr>
        <a:xfrm>
          <a:off x="0" y="0"/>
          <a:ext cx="0" cy="0"/>
          <a:chOff x="0" y="0"/>
          <a:chExt cx="0" cy="0"/>
        </a:xfrm>
      </p:grpSpPr>
      <p:pic>
        <p:nvPicPr>
          <p:cNvPr id="19" name="Image 18">
            <a:extLst>
              <a:ext uri="{FF2B5EF4-FFF2-40B4-BE49-F238E27FC236}">
                <a16:creationId xmlns:a16="http://schemas.microsoft.com/office/drawing/2014/main" id="{35713B96-5E26-A642-8229-5F2BC3FF78A8}"/>
              </a:ext>
            </a:extLst>
          </p:cNvPr>
          <p:cNvPicPr>
            <a:picLocks noChangeAspect="1"/>
          </p:cNvPicPr>
          <p:nvPr userDrawn="1"/>
        </p:nvPicPr>
        <p:blipFill rotWithShape="1">
          <a:blip r:embed="rId2"/>
          <a:srcRect t="9053" b="6984"/>
          <a:stretch/>
        </p:blipFill>
        <p:spPr>
          <a:xfrm>
            <a:off x="111758" y="13239"/>
            <a:ext cx="951058" cy="789843"/>
          </a:xfrm>
          <a:prstGeom prst="rect">
            <a:avLst/>
          </a:prstGeom>
        </p:spPr>
      </p:pic>
      <p:sp>
        <p:nvSpPr>
          <p:cNvPr id="14" name="Rectangle 13">
            <a:extLst>
              <a:ext uri="{FF2B5EF4-FFF2-40B4-BE49-F238E27FC236}">
                <a16:creationId xmlns:a16="http://schemas.microsoft.com/office/drawing/2014/main" id="{96566FE0-0408-4DF8-8660-3B93BA33825F}"/>
              </a:ext>
            </a:extLst>
          </p:cNvPr>
          <p:cNvSpPr/>
          <p:nvPr userDrawn="1"/>
        </p:nvSpPr>
        <p:spPr>
          <a:xfrm>
            <a:off x="0" y="2"/>
            <a:ext cx="6858000" cy="80308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5" name="Image 14">
            <a:extLst>
              <a:ext uri="{FF2B5EF4-FFF2-40B4-BE49-F238E27FC236}">
                <a16:creationId xmlns:a16="http://schemas.microsoft.com/office/drawing/2014/main" id="{35713B96-5E26-A642-8229-5F2BC3FF78A8}"/>
              </a:ext>
            </a:extLst>
          </p:cNvPr>
          <p:cNvPicPr>
            <a:picLocks noChangeAspect="1"/>
          </p:cNvPicPr>
          <p:nvPr userDrawn="1"/>
        </p:nvPicPr>
        <p:blipFill rotWithShape="1">
          <a:blip r:embed="rId2"/>
          <a:srcRect t="9053" b="6984"/>
          <a:stretch/>
        </p:blipFill>
        <p:spPr>
          <a:xfrm>
            <a:off x="111758" y="13239"/>
            <a:ext cx="951058" cy="789843"/>
          </a:xfrm>
          <a:prstGeom prst="rect">
            <a:avLst/>
          </a:prstGeom>
        </p:spPr>
      </p:pic>
      <p:pic>
        <p:nvPicPr>
          <p:cNvPr id="22" name="Image 21">
            <a:extLst>
              <a:ext uri="{FF2B5EF4-FFF2-40B4-BE49-F238E27FC236}">
                <a16:creationId xmlns:a16="http://schemas.microsoft.com/office/drawing/2014/main" id="{DDA1EFBA-8714-CA41-A099-24CEC752A323}"/>
              </a:ext>
            </a:extLst>
          </p:cNvPr>
          <p:cNvPicPr>
            <a:picLocks noChangeAspect="1"/>
          </p:cNvPicPr>
          <p:nvPr userDrawn="1"/>
        </p:nvPicPr>
        <p:blipFill>
          <a:blip r:embed="rId3"/>
          <a:stretch>
            <a:fillRect/>
          </a:stretch>
        </p:blipFill>
        <p:spPr>
          <a:xfrm>
            <a:off x="305320" y="86643"/>
            <a:ext cx="654747" cy="605735"/>
          </a:xfrm>
          <a:prstGeom prst="rect">
            <a:avLst/>
          </a:prstGeom>
        </p:spPr>
      </p:pic>
    </p:spTree>
    <p:extLst>
      <p:ext uri="{BB962C8B-B14F-4D97-AF65-F5344CB8AC3E}">
        <p14:creationId xmlns:p14="http://schemas.microsoft.com/office/powerpoint/2010/main" val="927358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Disposition personnalisée">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99B24B5D-9DFA-0D4D-953A-9A55B1BBE32E}"/>
              </a:ext>
            </a:extLst>
          </p:cNvPr>
          <p:cNvSpPr/>
          <p:nvPr userDrawn="1"/>
        </p:nvSpPr>
        <p:spPr>
          <a:xfrm>
            <a:off x="0" y="790634"/>
            <a:ext cx="6858000" cy="397565"/>
          </a:xfrm>
          <a:prstGeom prst="rect">
            <a:avLst/>
          </a:prstGeom>
          <a:solidFill>
            <a:srgbClr val="3461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a:extLst>
              <a:ext uri="{FF2B5EF4-FFF2-40B4-BE49-F238E27FC236}">
                <a16:creationId xmlns:a16="http://schemas.microsoft.com/office/drawing/2014/main" id="{96566FE0-0408-4DF8-8660-3B93BA33825F}"/>
              </a:ext>
            </a:extLst>
          </p:cNvPr>
          <p:cNvSpPr/>
          <p:nvPr userDrawn="1"/>
        </p:nvSpPr>
        <p:spPr>
          <a:xfrm>
            <a:off x="0" y="2"/>
            <a:ext cx="6858000" cy="80308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a:extLst>
              <a:ext uri="{FF2B5EF4-FFF2-40B4-BE49-F238E27FC236}">
                <a16:creationId xmlns:a16="http://schemas.microsoft.com/office/drawing/2014/main" id="{EDDC7A37-1908-47BC-A500-55F3D0861FF1}"/>
              </a:ext>
            </a:extLst>
          </p:cNvPr>
          <p:cNvSpPr txBox="1"/>
          <p:nvPr userDrawn="1"/>
        </p:nvSpPr>
        <p:spPr>
          <a:xfrm>
            <a:off x="1518077" y="195556"/>
            <a:ext cx="5339923" cy="769441"/>
          </a:xfrm>
          <a:prstGeom prst="rect">
            <a:avLst/>
          </a:prstGeom>
          <a:noFill/>
        </p:spPr>
        <p:txBody>
          <a:bodyPr wrap="none" rtlCol="0">
            <a:spAutoFit/>
          </a:bodyPr>
          <a:lstStyle/>
          <a:p>
            <a:pPr algn="r"/>
            <a:r>
              <a:rPr lang="fr-FR" sz="4400" cap="all" dirty="0">
                <a:solidFill>
                  <a:schemeClr val="bg1"/>
                </a:solidFill>
                <a:latin typeface="Helvetica Neue" panose="020B0604020202020204" pitchFamily="34" charset="0"/>
                <a:ea typeface="Helvetica Neue" panose="020B0604020202020204" pitchFamily="34" charset="0"/>
              </a:rPr>
              <a:t>ENREGISTREMENT</a:t>
            </a:r>
          </a:p>
        </p:txBody>
      </p:sp>
      <p:sp>
        <p:nvSpPr>
          <p:cNvPr id="16" name="Titre 1">
            <a:extLst>
              <a:ext uri="{FF2B5EF4-FFF2-40B4-BE49-F238E27FC236}">
                <a16:creationId xmlns:a16="http://schemas.microsoft.com/office/drawing/2014/main" id="{CBD6099D-0642-4D9C-930D-133E479D5F21}"/>
              </a:ext>
            </a:extLst>
          </p:cNvPr>
          <p:cNvSpPr>
            <a:spLocks noGrp="1"/>
          </p:cNvSpPr>
          <p:nvPr>
            <p:ph type="title"/>
          </p:nvPr>
        </p:nvSpPr>
        <p:spPr>
          <a:xfrm>
            <a:off x="206734" y="871192"/>
            <a:ext cx="6636853" cy="341632"/>
          </a:xfrm>
          <a:noFill/>
        </p:spPr>
        <p:txBody>
          <a:bodyPr wrap="square" rtlCol="0">
            <a:spAutoFit/>
          </a:bodyPr>
          <a:lstStyle>
            <a:lvl1pPr>
              <a:defRPr lang="fr-FR" sz="1800" cap="all">
                <a:solidFill>
                  <a:schemeClr val="bg1"/>
                </a:solidFill>
                <a:latin typeface="Helvetica Neue" panose="020B0604020202020204" pitchFamily="34" charset="0"/>
                <a:ea typeface="Helvetica Neue" panose="020B0604020202020204" pitchFamily="34" charset="0"/>
                <a:cs typeface="+mn-cs"/>
              </a:defRPr>
            </a:lvl1pPr>
          </a:lstStyle>
          <a:p>
            <a:pPr marL="0" lvl="0" algn="r" defTabSz="457200"/>
            <a:r>
              <a:rPr lang="fr-FR" dirty="0"/>
              <a:t>Modifiez le style du titre</a:t>
            </a:r>
          </a:p>
        </p:txBody>
      </p:sp>
      <p:sp>
        <p:nvSpPr>
          <p:cNvPr id="29" name="Rectangle 28">
            <a:extLst>
              <a:ext uri="{FF2B5EF4-FFF2-40B4-BE49-F238E27FC236}">
                <a16:creationId xmlns:a16="http://schemas.microsoft.com/office/drawing/2014/main" id="{5A6842CA-939B-45E3-AAA1-31ADB02DFCC0}"/>
              </a:ext>
            </a:extLst>
          </p:cNvPr>
          <p:cNvSpPr/>
          <p:nvPr userDrawn="1"/>
        </p:nvSpPr>
        <p:spPr>
          <a:xfrm>
            <a:off x="0" y="9390490"/>
            <a:ext cx="6858000" cy="5155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Rectangle : coins arrondis 31">
            <a:extLst>
              <a:ext uri="{FF2B5EF4-FFF2-40B4-BE49-F238E27FC236}">
                <a16:creationId xmlns:a16="http://schemas.microsoft.com/office/drawing/2014/main" id="{970EFD89-CA78-45E5-8EA6-3B905209DC7E}"/>
              </a:ext>
            </a:extLst>
          </p:cNvPr>
          <p:cNvSpPr/>
          <p:nvPr userDrawn="1"/>
        </p:nvSpPr>
        <p:spPr>
          <a:xfrm>
            <a:off x="3878505" y="9239784"/>
            <a:ext cx="2771905" cy="30141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fr-FR" sz="1200" dirty="0">
                <a:solidFill>
                  <a:srgbClr val="595959"/>
                </a:solidFill>
              </a:rPr>
              <a:t>Pharmacie :</a:t>
            </a:r>
          </a:p>
        </p:txBody>
      </p:sp>
      <p:pic>
        <p:nvPicPr>
          <p:cNvPr id="19" name="Image 18">
            <a:extLst>
              <a:ext uri="{FF2B5EF4-FFF2-40B4-BE49-F238E27FC236}">
                <a16:creationId xmlns:a16="http://schemas.microsoft.com/office/drawing/2014/main" id="{35713B96-5E26-A642-8229-5F2BC3FF78A8}"/>
              </a:ext>
            </a:extLst>
          </p:cNvPr>
          <p:cNvPicPr>
            <a:picLocks noChangeAspect="1"/>
          </p:cNvPicPr>
          <p:nvPr userDrawn="1"/>
        </p:nvPicPr>
        <p:blipFill rotWithShape="1">
          <a:blip r:embed="rId2"/>
          <a:srcRect t="9053" b="6984"/>
          <a:stretch/>
        </p:blipFill>
        <p:spPr>
          <a:xfrm>
            <a:off x="111758" y="13239"/>
            <a:ext cx="951058" cy="789843"/>
          </a:xfrm>
          <a:prstGeom prst="rect">
            <a:avLst/>
          </a:prstGeom>
        </p:spPr>
      </p:pic>
      <p:pic>
        <p:nvPicPr>
          <p:cNvPr id="20" name="Image 19">
            <a:extLst>
              <a:ext uri="{FF2B5EF4-FFF2-40B4-BE49-F238E27FC236}">
                <a16:creationId xmlns:a16="http://schemas.microsoft.com/office/drawing/2014/main" id="{DDA1EFBA-8714-CA41-A099-24CEC752A323}"/>
              </a:ext>
            </a:extLst>
          </p:cNvPr>
          <p:cNvPicPr>
            <a:picLocks noChangeAspect="1"/>
          </p:cNvPicPr>
          <p:nvPr userDrawn="1"/>
        </p:nvPicPr>
        <p:blipFill>
          <a:blip r:embed="rId3"/>
          <a:stretch>
            <a:fillRect/>
          </a:stretch>
        </p:blipFill>
        <p:spPr>
          <a:xfrm>
            <a:off x="305320" y="86643"/>
            <a:ext cx="654747" cy="605735"/>
          </a:xfrm>
          <a:prstGeom prst="rect">
            <a:avLst/>
          </a:prstGeom>
        </p:spPr>
      </p:pic>
      <p:sp>
        <p:nvSpPr>
          <p:cNvPr id="34" name="Rectangle 33">
            <a:extLst>
              <a:ext uri="{FF2B5EF4-FFF2-40B4-BE49-F238E27FC236}">
                <a16:creationId xmlns:a16="http://schemas.microsoft.com/office/drawing/2014/main" id="{DBB8C7E0-AAB3-E444-BEDA-8AEA4F080F5E}"/>
              </a:ext>
            </a:extLst>
          </p:cNvPr>
          <p:cNvSpPr/>
          <p:nvPr userDrawn="1"/>
        </p:nvSpPr>
        <p:spPr>
          <a:xfrm>
            <a:off x="677313" y="9397295"/>
            <a:ext cx="2309611" cy="246221"/>
          </a:xfrm>
          <a:prstGeom prst="rect">
            <a:avLst/>
          </a:prstGeom>
        </p:spPr>
        <p:txBody>
          <a:bodyPr wrap="square">
            <a:spAutoFit/>
          </a:bodyPr>
          <a:lstStyle/>
          <a:p>
            <a:r>
              <a:rPr lang="fr-FR" sz="1000" dirty="0" smtClean="0">
                <a:solidFill>
                  <a:schemeClr val="bg1"/>
                </a:solidFill>
                <a:latin typeface="Helvetica Neue" panose="020B0604020202020204" pitchFamily="34" charset="0"/>
                <a:ea typeface="Helvetica Neue" panose="020B0604020202020204" pitchFamily="34" charset="0"/>
              </a:rPr>
              <a:t>Missions &amp; Services</a:t>
            </a:r>
            <a:endParaRPr lang="fr-FR" sz="1000" dirty="0">
              <a:solidFill>
                <a:schemeClr val="bg1"/>
              </a:solidFill>
              <a:latin typeface="Helvetica Neue" panose="020B0604020202020204" pitchFamily="34" charset="0"/>
              <a:ea typeface="Helvetica Neue" panose="020B0604020202020204" pitchFamily="34" charset="0"/>
            </a:endParaRPr>
          </a:p>
        </p:txBody>
      </p:sp>
      <p:sp>
        <p:nvSpPr>
          <p:cNvPr id="35" name="Rectangle 34">
            <a:extLst>
              <a:ext uri="{FF2B5EF4-FFF2-40B4-BE49-F238E27FC236}">
                <a16:creationId xmlns:a16="http://schemas.microsoft.com/office/drawing/2014/main" id="{97FCA32A-866C-294A-B10D-EBC5A818CA60}"/>
              </a:ext>
            </a:extLst>
          </p:cNvPr>
          <p:cNvSpPr/>
          <p:nvPr userDrawn="1"/>
        </p:nvSpPr>
        <p:spPr>
          <a:xfrm>
            <a:off x="677313" y="9594204"/>
            <a:ext cx="5380548" cy="230832"/>
          </a:xfrm>
          <a:prstGeom prst="rect">
            <a:avLst/>
          </a:prstGeom>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fr-FR" sz="900" dirty="0" smtClean="0">
                <a:solidFill>
                  <a:schemeClr val="bg1"/>
                </a:solidFill>
                <a:latin typeface="Helvetica Light" panose="020B0403020202020204" pitchFamily="34" charset="0"/>
              </a:rPr>
              <a:t>Version 3.2– Juin 2021</a:t>
            </a:r>
            <a:endParaRPr lang="fr-FR" sz="900" dirty="0">
              <a:solidFill>
                <a:schemeClr val="bg1"/>
              </a:solidFill>
            </a:endParaRPr>
          </a:p>
        </p:txBody>
      </p:sp>
      <p:sp>
        <p:nvSpPr>
          <p:cNvPr id="17" name="Flèche : pentagone 15">
            <a:extLst>
              <a:ext uri="{FF2B5EF4-FFF2-40B4-BE49-F238E27FC236}">
                <a16:creationId xmlns:a16="http://schemas.microsoft.com/office/drawing/2014/main" id="{6BB9B956-11E2-554A-BD88-07281162395A}"/>
              </a:ext>
            </a:extLst>
          </p:cNvPr>
          <p:cNvSpPr/>
          <p:nvPr userDrawn="1"/>
        </p:nvSpPr>
        <p:spPr>
          <a:xfrm>
            <a:off x="0" y="9093451"/>
            <a:ext cx="732118" cy="580305"/>
          </a:xfrm>
          <a:prstGeom prst="homePlate">
            <a:avLst>
              <a:gd name="adj" fmla="val 31723"/>
            </a:avLst>
          </a:prstGeom>
          <a:solidFill>
            <a:srgbClr val="3461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8" name="Image 17" descr="Une image contenant dessin, horloge&#10;&#10;Description générée automatiquement">
            <a:extLst>
              <a:ext uri="{FF2B5EF4-FFF2-40B4-BE49-F238E27FC236}">
                <a16:creationId xmlns:a16="http://schemas.microsoft.com/office/drawing/2014/main" id="{CE4794B9-C7C4-0B44-BE27-0CF339F6C6A1}"/>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23320" y="9122024"/>
            <a:ext cx="364000" cy="487072"/>
          </a:xfrm>
          <a:prstGeom prst="rect">
            <a:avLst/>
          </a:prstGeom>
        </p:spPr>
      </p:pic>
      <p:sp>
        <p:nvSpPr>
          <p:cNvPr id="14" name="ZoneTexte 13">
            <a:extLst>
              <a:ext uri="{FF2B5EF4-FFF2-40B4-BE49-F238E27FC236}">
                <a16:creationId xmlns:a16="http://schemas.microsoft.com/office/drawing/2014/main" id="{8E7F17DA-F1BB-4FD8-8862-29C29981F4E7}"/>
              </a:ext>
            </a:extLst>
          </p:cNvPr>
          <p:cNvSpPr txBox="1"/>
          <p:nvPr userDrawn="1"/>
        </p:nvSpPr>
        <p:spPr>
          <a:xfrm>
            <a:off x="297844" y="1255945"/>
            <a:ext cx="3466655" cy="400110"/>
          </a:xfrm>
          <a:prstGeom prst="rect">
            <a:avLst/>
          </a:prstGeom>
          <a:noFill/>
        </p:spPr>
        <p:txBody>
          <a:bodyPr wrap="none" rtlCol="0">
            <a:spAutoFit/>
          </a:bodyPr>
          <a:lstStyle/>
          <a:p>
            <a:r>
              <a:rPr lang="fr-FR" sz="2000" dirty="0">
                <a:solidFill>
                  <a:srgbClr val="34615A"/>
                </a:solidFill>
                <a:latin typeface="Helvetica Neue" panose="020B0604020202020204" pitchFamily="34" charset="0"/>
                <a:ea typeface="Helvetica Neue" panose="020B0604020202020204" pitchFamily="34" charset="0"/>
              </a:rPr>
              <a:t>L’enregistrement : principes</a:t>
            </a:r>
          </a:p>
        </p:txBody>
      </p:sp>
      <p:sp>
        <p:nvSpPr>
          <p:cNvPr id="22" name="ZoneTexte 21">
            <a:extLst>
              <a:ext uri="{FF2B5EF4-FFF2-40B4-BE49-F238E27FC236}">
                <a16:creationId xmlns:a16="http://schemas.microsoft.com/office/drawing/2014/main" id="{C6379F7F-3C65-4A6B-ACA6-0A13D579B0AC}"/>
              </a:ext>
            </a:extLst>
          </p:cNvPr>
          <p:cNvSpPr txBox="1"/>
          <p:nvPr userDrawn="1"/>
        </p:nvSpPr>
        <p:spPr>
          <a:xfrm>
            <a:off x="218381" y="3592711"/>
            <a:ext cx="4208396" cy="400110"/>
          </a:xfrm>
          <a:prstGeom prst="rect">
            <a:avLst/>
          </a:prstGeom>
          <a:noFill/>
        </p:spPr>
        <p:txBody>
          <a:bodyPr wrap="none" rtlCol="0">
            <a:spAutoFit/>
          </a:bodyPr>
          <a:lstStyle/>
          <a:p>
            <a:r>
              <a:rPr lang="fr-FR" sz="2000" dirty="0">
                <a:solidFill>
                  <a:srgbClr val="34615A"/>
                </a:solidFill>
                <a:latin typeface="Helvetica Neue" panose="020B0604020202020204" pitchFamily="34" charset="0"/>
                <a:ea typeface="Helvetica Neue" panose="020B0604020202020204" pitchFamily="34" charset="0"/>
              </a:rPr>
              <a:t>Commentaires pour un bon usage</a:t>
            </a:r>
          </a:p>
        </p:txBody>
      </p:sp>
      <p:sp>
        <p:nvSpPr>
          <p:cNvPr id="23" name="Espace réservé du texte 3">
            <a:extLst>
              <a:ext uri="{FF2B5EF4-FFF2-40B4-BE49-F238E27FC236}">
                <a16:creationId xmlns:a16="http://schemas.microsoft.com/office/drawing/2014/main" id="{AB11144D-E44B-458C-90B0-43A3F21BF32A}"/>
              </a:ext>
            </a:extLst>
          </p:cNvPr>
          <p:cNvSpPr>
            <a:spLocks noGrp="1"/>
          </p:cNvSpPr>
          <p:nvPr>
            <p:ph type="body" sz="quarter" idx="11"/>
          </p:nvPr>
        </p:nvSpPr>
        <p:spPr>
          <a:xfrm>
            <a:off x="452148" y="4129280"/>
            <a:ext cx="5522257" cy="4014910"/>
          </a:xfrm>
          <a:noFill/>
        </p:spPr>
        <p:txBody>
          <a:bodyPr wrap="square" rtlCol="0">
            <a:noAutofit/>
          </a:bodyPr>
          <a:lstStyle>
            <a:lvl1pPr marL="0" indent="0">
              <a:buNone/>
              <a:defRPr lang="fr-FR" sz="1100" smtClean="0">
                <a:solidFill>
                  <a:schemeClr val="tx1">
                    <a:lumMod val="85000"/>
                    <a:lumOff val="15000"/>
                  </a:schemeClr>
                </a:solidFill>
                <a:latin typeface="Helvetica Light" panose="020B0403020202020204" pitchFamily="34" charset="0"/>
              </a:defRPr>
            </a:lvl1pPr>
            <a:lvl2pPr>
              <a:defRPr lang="fr-FR" smtClean="0">
                <a:solidFill>
                  <a:schemeClr val="tx1"/>
                </a:solidFill>
              </a:defRPr>
            </a:lvl2pPr>
            <a:lvl3pPr>
              <a:defRPr lang="fr-FR" sz="2600" smtClean="0">
                <a:solidFill>
                  <a:schemeClr val="tx1"/>
                </a:solidFill>
              </a:defRPr>
            </a:lvl3pPr>
            <a:lvl4pPr>
              <a:defRPr lang="fr-FR" sz="2600" smtClean="0">
                <a:solidFill>
                  <a:schemeClr val="tx1"/>
                </a:solidFill>
              </a:defRPr>
            </a:lvl4pPr>
            <a:lvl5pPr>
              <a:defRPr lang="fr-FR" sz="2600">
                <a:solidFill>
                  <a:schemeClr val="tx1"/>
                </a:solidFill>
              </a:defRPr>
            </a:lvl5pPr>
          </a:lstStyle>
          <a:p>
            <a:pPr lvl="0" defTabSz="660380"/>
            <a:r>
              <a:rPr lang="fr-FR" dirty="0"/>
              <a:t>Cliquez pour modifier les styles du texte du masque</a:t>
            </a:r>
          </a:p>
        </p:txBody>
      </p:sp>
      <p:sp>
        <p:nvSpPr>
          <p:cNvPr id="25" name="ZoneTexte 24">
            <a:extLst>
              <a:ext uri="{FF2B5EF4-FFF2-40B4-BE49-F238E27FC236}">
                <a16:creationId xmlns:a16="http://schemas.microsoft.com/office/drawing/2014/main" id="{DB2BC31B-535D-4F41-8A14-79D214ACCE01}"/>
              </a:ext>
            </a:extLst>
          </p:cNvPr>
          <p:cNvSpPr txBox="1"/>
          <p:nvPr userDrawn="1"/>
        </p:nvSpPr>
        <p:spPr>
          <a:xfrm>
            <a:off x="452148" y="1766579"/>
            <a:ext cx="5991976" cy="1954381"/>
          </a:xfrm>
          <a:prstGeom prst="rect">
            <a:avLst/>
          </a:prstGeom>
          <a:noFill/>
        </p:spPr>
        <p:txBody>
          <a:bodyPr wrap="square" rtlCol="0">
            <a:spAutoFit/>
          </a:bodyPr>
          <a:lstStyle/>
          <a:p>
            <a:pPr>
              <a:defRPr/>
            </a:pPr>
            <a:r>
              <a:rPr lang="fr-FR" sz="1100" dirty="0">
                <a:solidFill>
                  <a:prstClr val="black">
                    <a:lumMod val="85000"/>
                    <a:lumOff val="15000"/>
                  </a:prstClr>
                </a:solidFill>
                <a:latin typeface="Helvetica Light"/>
              </a:rPr>
              <a:t>Dans un système qualité la traçabilité est une des composantes clefs pour garantir une surveillance des pratiques et permettre l’amélioration continue.</a:t>
            </a:r>
          </a:p>
          <a:p>
            <a:pPr>
              <a:defRPr/>
            </a:pPr>
            <a:endParaRPr lang="fr-FR" sz="1100" dirty="0">
              <a:solidFill>
                <a:prstClr val="black">
                  <a:lumMod val="85000"/>
                  <a:lumOff val="15000"/>
                </a:prstClr>
              </a:solidFill>
              <a:latin typeface="Helvetica Light"/>
            </a:endParaRPr>
          </a:p>
          <a:p>
            <a:r>
              <a:rPr lang="fr-FR" sz="1100" dirty="0">
                <a:solidFill>
                  <a:prstClr val="black">
                    <a:lumMod val="85000"/>
                    <a:lumOff val="15000"/>
                  </a:prstClr>
                </a:solidFill>
                <a:latin typeface="Helvetica Light"/>
              </a:rPr>
              <a:t>L’enregistrement est un document qui permet de conserver des données en lien avec les activités. Les données renseignées peuvent avoir plusieurs fonctions :</a:t>
            </a:r>
          </a:p>
          <a:p>
            <a:pPr marL="171450" indent="-171450">
              <a:buClr>
                <a:srgbClr val="34615A"/>
              </a:buClr>
              <a:buFont typeface="Wingdings" panose="05000000000000000000" pitchFamily="2" charset="2"/>
              <a:buChar char="l"/>
            </a:pPr>
            <a:r>
              <a:rPr lang="fr-FR" sz="1100" dirty="0">
                <a:solidFill>
                  <a:prstClr val="black"/>
                </a:solidFill>
                <a:latin typeface="Helvetica Light"/>
              </a:rPr>
              <a:t>Permettre le suivi dans le temps d’éléments essentiels au bon fonctionnement de l’officine,</a:t>
            </a:r>
          </a:p>
          <a:p>
            <a:pPr marL="171450" indent="-171450">
              <a:buClr>
                <a:srgbClr val="34615A"/>
              </a:buClr>
              <a:buFont typeface="Wingdings" panose="05000000000000000000" pitchFamily="2" charset="2"/>
              <a:buChar char="l"/>
            </a:pPr>
            <a:r>
              <a:rPr lang="fr-FR" sz="1100" dirty="0">
                <a:solidFill>
                  <a:prstClr val="black"/>
                </a:solidFill>
                <a:latin typeface="Helvetica Light"/>
              </a:rPr>
              <a:t>Vérifier la réalisation effective de certaines tâches,</a:t>
            </a:r>
          </a:p>
          <a:p>
            <a:pPr marL="171450" indent="-171450">
              <a:buClr>
                <a:srgbClr val="34615A"/>
              </a:buClr>
              <a:buFont typeface="Wingdings" panose="05000000000000000000" pitchFamily="2" charset="2"/>
              <a:buChar char="l"/>
            </a:pPr>
            <a:r>
              <a:rPr lang="fr-FR" sz="1100" dirty="0">
                <a:solidFill>
                  <a:prstClr val="black"/>
                </a:solidFill>
                <a:latin typeface="Helvetica Light"/>
              </a:rPr>
              <a:t>Permettre le relevé des incidents,</a:t>
            </a:r>
          </a:p>
          <a:p>
            <a:pPr marL="171450" indent="-171450">
              <a:buClr>
                <a:srgbClr val="34615A"/>
              </a:buClr>
              <a:buFont typeface="Wingdings" panose="05000000000000000000" pitchFamily="2" charset="2"/>
              <a:buChar char="l"/>
            </a:pPr>
            <a:r>
              <a:rPr lang="fr-FR" sz="1100" dirty="0">
                <a:solidFill>
                  <a:prstClr val="black"/>
                </a:solidFill>
                <a:latin typeface="Helvetica Light"/>
              </a:rPr>
              <a:t>Conserver un historique des activités,</a:t>
            </a:r>
          </a:p>
          <a:p>
            <a:pPr marL="171450" indent="-171450">
              <a:buClr>
                <a:srgbClr val="34615A"/>
              </a:buClr>
              <a:buFont typeface="Wingdings" panose="05000000000000000000" pitchFamily="2" charset="2"/>
              <a:buChar char="l"/>
            </a:pPr>
            <a:r>
              <a:rPr lang="fr-FR" sz="1100" dirty="0">
                <a:solidFill>
                  <a:prstClr val="black"/>
                </a:solidFill>
                <a:latin typeface="Helvetica Light"/>
              </a:rPr>
              <a:t>Servir de preuves pour répondre à des exigences réglementaires.</a:t>
            </a:r>
          </a:p>
          <a:p>
            <a:endParaRPr lang="fr-FR" sz="1100" dirty="0">
              <a:solidFill>
                <a:prstClr val="black">
                  <a:lumMod val="85000"/>
                  <a:lumOff val="15000"/>
                </a:prstClr>
              </a:solidFill>
              <a:latin typeface="Helvetica Light"/>
            </a:endParaRPr>
          </a:p>
        </p:txBody>
      </p:sp>
      <p:cxnSp>
        <p:nvCxnSpPr>
          <p:cNvPr id="27" name="Connecteur droit 26">
            <a:extLst>
              <a:ext uri="{FF2B5EF4-FFF2-40B4-BE49-F238E27FC236}">
                <a16:creationId xmlns:a16="http://schemas.microsoft.com/office/drawing/2014/main" id="{2DF368A9-1466-4D75-A702-9D21E756D8DD}"/>
              </a:ext>
            </a:extLst>
          </p:cNvPr>
          <p:cNvCxnSpPr>
            <a:cxnSpLocks/>
          </p:cNvCxnSpPr>
          <p:nvPr userDrawn="1"/>
        </p:nvCxnSpPr>
        <p:spPr>
          <a:xfrm>
            <a:off x="234183" y="1656055"/>
            <a:ext cx="6408751"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28" name="Connecteur droit 27">
            <a:extLst>
              <a:ext uri="{FF2B5EF4-FFF2-40B4-BE49-F238E27FC236}">
                <a16:creationId xmlns:a16="http://schemas.microsoft.com/office/drawing/2014/main" id="{2DF368A9-1466-4D75-A702-9D21E756D8DD}"/>
              </a:ext>
            </a:extLst>
          </p:cNvPr>
          <p:cNvCxnSpPr>
            <a:cxnSpLocks/>
          </p:cNvCxnSpPr>
          <p:nvPr userDrawn="1"/>
        </p:nvCxnSpPr>
        <p:spPr>
          <a:xfrm>
            <a:off x="183456" y="3992453"/>
            <a:ext cx="6408751"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3463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FAF59C5-48D9-475B-9CF6-C1EC75048466}" type="datetimeFigureOut">
              <a:rPr lang="fr-FR" smtClean="0"/>
              <a:t>13/11/2024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548549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FAF59C5-48D9-475B-9CF6-C1EC75048466}" type="datetimeFigureOut">
              <a:rPr lang="fr-FR" smtClean="0"/>
              <a:t>13/11/2024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454038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FAF59C5-48D9-475B-9CF6-C1EC75048466}" type="datetimeFigureOut">
              <a:rPr lang="fr-FR" smtClean="0"/>
              <a:t>13/11/2024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690280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dirty="0"/>
              <a:t>Cliquez pour modifier les styles du texte du masque</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lumMod val="85000"/>
                    <a:lumOff val="15000"/>
                  </a:schemeClr>
                </a:solidFill>
              </a:defRPr>
            </a:lvl1pPr>
          </a:lstStyle>
          <a:p>
            <a:fld id="{AFAF59C5-48D9-475B-9CF6-C1EC75048466}" type="datetimeFigureOut">
              <a:rPr lang="fr-FR" smtClean="0"/>
              <a:pPr/>
              <a:t>13/11/2024</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lumMod val="85000"/>
                    <a:lumOff val="1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lumMod val="85000"/>
                    <a:lumOff val="15000"/>
                  </a:schemeClr>
                </a:solidFill>
              </a:defRPr>
            </a:lvl1pPr>
          </a:lstStyle>
          <a:p>
            <a:fld id="{23F7F5F1-9E8F-4C52-9517-C7265C1B6F6E}" type="slidenum">
              <a:rPr lang="fr-FR" smtClean="0"/>
              <a:pPr/>
              <a:t>‹N°›</a:t>
            </a:fld>
            <a:endParaRPr lang="fr-FR"/>
          </a:p>
        </p:txBody>
      </p:sp>
    </p:spTree>
    <p:extLst>
      <p:ext uri="{BB962C8B-B14F-4D97-AF65-F5344CB8AC3E}">
        <p14:creationId xmlns:p14="http://schemas.microsoft.com/office/powerpoint/2010/main" val="2593351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3" r:id="rId3"/>
    <p:sldLayoutId id="2147483675" r:id="rId4"/>
    <p:sldLayoutId id="2147483676" r:id="rId5"/>
    <p:sldLayoutId id="2147483674"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 id="2147483671" r:id="rId15"/>
  </p:sldLayoutIdLst>
  <p:txStyles>
    <p:titleStyle>
      <a:lvl1pPr algn="l" defTabSz="685800" rtl="0" eaLnBrk="1" latinLnBrk="0" hangingPunct="1">
        <a:lnSpc>
          <a:spcPct val="90000"/>
        </a:lnSpc>
        <a:spcBef>
          <a:spcPct val="0"/>
        </a:spcBef>
        <a:buNone/>
        <a:defRPr sz="3300" kern="1200">
          <a:solidFill>
            <a:schemeClr val="tx1">
              <a:lumMod val="85000"/>
              <a:lumOff val="15000"/>
            </a:schemeClr>
          </a:solidFill>
          <a:latin typeface="Helvetica Neue" panose="020B0604020202020204" pitchFamily="34" charset="0"/>
          <a:ea typeface="Helvetica Neue" panose="020B0604020202020204" pitchFamily="34" charset="0"/>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1100" kern="1200">
          <a:solidFill>
            <a:schemeClr val="tx1">
              <a:lumMod val="85000"/>
              <a:lumOff val="1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lumMod val="85000"/>
              <a:lumOff val="1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re 2">
            <a:extLst>
              <a:ext uri="{FF2B5EF4-FFF2-40B4-BE49-F238E27FC236}">
                <a16:creationId xmlns:a16="http://schemas.microsoft.com/office/drawing/2014/main" id="{3182BC45-0983-42BB-80FB-B0486D23C87C}"/>
              </a:ext>
            </a:extLst>
          </p:cNvPr>
          <p:cNvSpPr txBox="1">
            <a:spLocks/>
          </p:cNvSpPr>
          <p:nvPr/>
        </p:nvSpPr>
        <p:spPr>
          <a:xfrm>
            <a:off x="0" y="0"/>
            <a:ext cx="6858000" cy="865839"/>
          </a:xfrm>
          <a:prstGeom prst="rect">
            <a:avLst/>
          </a:prstGeom>
          <a:ln w="19050">
            <a:solidFill>
              <a:srgbClr val="595959"/>
            </a:solidFill>
          </a:ln>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lumMod val="85000"/>
                    <a:lumOff val="15000"/>
                  </a:schemeClr>
                </a:solidFill>
                <a:latin typeface="Helvetica Neue" panose="020B0604020202020204" pitchFamily="34" charset="0"/>
                <a:ea typeface="Helvetica Neue" panose="020B0604020202020204" pitchFamily="34" charset="0"/>
                <a:cs typeface="+mj-cs"/>
              </a:defRPr>
            </a:lvl1pPr>
          </a:lstStyle>
          <a:p>
            <a:pPr algn="ctr"/>
            <a:r>
              <a:rPr lang="fr-FR" sz="2400" dirty="0" smtClean="0">
                <a:solidFill>
                  <a:srgbClr val="595959"/>
                </a:solidFill>
              </a:rPr>
              <a:t>Traçabilité et communication des résultats au patient</a:t>
            </a:r>
            <a:endParaRPr lang="fr-FR" sz="2400" dirty="0">
              <a:solidFill>
                <a:srgbClr val="595959"/>
              </a:solidFill>
            </a:endParaRPr>
          </a:p>
        </p:txBody>
      </p:sp>
      <p:sp>
        <p:nvSpPr>
          <p:cNvPr id="18" name="Rectangle 17">
            <a:extLst>
              <a:ext uri="{FF2B5EF4-FFF2-40B4-BE49-F238E27FC236}">
                <a16:creationId xmlns:a16="http://schemas.microsoft.com/office/drawing/2014/main" id="{6F94B718-813F-4B35-B78D-833E144F0481}"/>
              </a:ext>
            </a:extLst>
          </p:cNvPr>
          <p:cNvSpPr/>
          <p:nvPr/>
        </p:nvSpPr>
        <p:spPr>
          <a:xfrm>
            <a:off x="0" y="4453108"/>
            <a:ext cx="6858000" cy="1794331"/>
          </a:xfrm>
          <a:prstGeom prst="rect">
            <a:avLst/>
          </a:prstGeom>
          <a:noFill/>
          <a:ln w="28575">
            <a:solidFill>
              <a:srgbClr val="99CC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9782" tIns="34891" rIns="69782" bIns="34891" numCol="1" spcCol="0" rtlCol="0" fromWordArt="0" anchor="t" anchorCtr="0" forceAA="0" compatLnSpc="1">
            <a:prstTxWarp prst="textNoShape">
              <a:avLst/>
            </a:prstTxWarp>
            <a:noAutofit/>
          </a:bodyPr>
          <a:lstStyle/>
          <a:p>
            <a:pPr algn="ctr"/>
            <a:r>
              <a:rPr lang="fr-FR" sz="1200" b="1" dirty="0">
                <a:solidFill>
                  <a:srgbClr val="99CC00"/>
                </a:solidFill>
              </a:rPr>
              <a:t>INFORMATIONS </a:t>
            </a:r>
            <a:r>
              <a:rPr lang="fr-FR" sz="1200" b="1" dirty="0" smtClean="0">
                <a:solidFill>
                  <a:srgbClr val="99CC00"/>
                </a:solidFill>
              </a:rPr>
              <a:t>RELATIVES AU TEST</a:t>
            </a:r>
            <a:endParaRPr lang="fr-FR" sz="1200" dirty="0">
              <a:solidFill>
                <a:srgbClr val="99CC00"/>
              </a:solidFill>
              <a:latin typeface="Helvetica Light" panose="020B0403020202020204" pitchFamily="34" charset="0"/>
            </a:endParaRPr>
          </a:p>
        </p:txBody>
      </p:sp>
      <p:sp>
        <p:nvSpPr>
          <p:cNvPr id="19" name="Rectangle 18">
            <a:extLst>
              <a:ext uri="{FF2B5EF4-FFF2-40B4-BE49-F238E27FC236}">
                <a16:creationId xmlns:a16="http://schemas.microsoft.com/office/drawing/2014/main" id="{A59FC970-2B08-449C-AF35-4D1795D3837F}"/>
              </a:ext>
            </a:extLst>
          </p:cNvPr>
          <p:cNvSpPr/>
          <p:nvPr/>
        </p:nvSpPr>
        <p:spPr>
          <a:xfrm>
            <a:off x="-13252" y="2238067"/>
            <a:ext cx="6871252" cy="1966999"/>
          </a:xfrm>
          <a:prstGeom prst="rect">
            <a:avLst/>
          </a:prstGeom>
          <a:noFill/>
          <a:ln w="28575">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9782" tIns="34891" rIns="69782" bIns="34891" numCol="1" spcCol="0" rtlCol="0" fromWordArt="0" anchor="t" anchorCtr="0" forceAA="0" compatLnSpc="1">
            <a:prstTxWarp prst="textNoShape">
              <a:avLst/>
            </a:prstTxWarp>
            <a:noAutofit/>
          </a:bodyPr>
          <a:lstStyle/>
          <a:p>
            <a:pPr algn="ctr"/>
            <a:r>
              <a:rPr lang="fr-FR" sz="1200" b="1" dirty="0">
                <a:solidFill>
                  <a:srgbClr val="009999"/>
                </a:solidFill>
              </a:rPr>
              <a:t>INFORMATIONS SUR </a:t>
            </a:r>
            <a:r>
              <a:rPr lang="fr-FR" sz="1200" b="1" dirty="0" smtClean="0">
                <a:solidFill>
                  <a:srgbClr val="009999"/>
                </a:solidFill>
              </a:rPr>
              <a:t>LE PATIENT</a:t>
            </a:r>
            <a:endParaRPr lang="fr-FR" sz="1400" dirty="0">
              <a:solidFill>
                <a:srgbClr val="009999"/>
              </a:solidFill>
              <a:latin typeface="Helvetica Light" panose="020B0403020202020204" pitchFamily="34" charset="0"/>
            </a:endParaRPr>
          </a:p>
        </p:txBody>
      </p:sp>
      <p:sp>
        <p:nvSpPr>
          <p:cNvPr id="20" name="Rectangle à coins arrondis 20">
            <a:extLst>
              <a:ext uri="{FF2B5EF4-FFF2-40B4-BE49-F238E27FC236}">
                <a16:creationId xmlns:a16="http://schemas.microsoft.com/office/drawing/2014/main" id="{B89028DA-0989-4171-B8B9-E580470160A6}"/>
              </a:ext>
            </a:extLst>
          </p:cNvPr>
          <p:cNvSpPr/>
          <p:nvPr/>
        </p:nvSpPr>
        <p:spPr>
          <a:xfrm>
            <a:off x="206734" y="2516840"/>
            <a:ext cx="6520759" cy="1309320"/>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fr-FR" sz="600" b="1" dirty="0" smtClean="0">
              <a:solidFill>
                <a:schemeClr val="tx1"/>
              </a:solidFill>
              <a:latin typeface="Helvetica Light" panose="020B0403020202020204" pitchFamily="34" charset="0"/>
            </a:endParaRPr>
          </a:p>
          <a:p>
            <a:r>
              <a:rPr lang="fr-FR" sz="1100" b="1" dirty="0" smtClean="0">
                <a:solidFill>
                  <a:schemeClr val="tx1"/>
                </a:solidFill>
                <a:latin typeface="Helvetica Light" panose="020B0403020202020204" pitchFamily="34" charset="0"/>
              </a:rPr>
              <a:t>Nom : …………………………………………</a:t>
            </a:r>
            <a:r>
              <a:rPr lang="fr-FR" sz="1100" b="1" dirty="0">
                <a:solidFill>
                  <a:schemeClr val="tx1"/>
                </a:solidFill>
                <a:latin typeface="Helvetica Light" panose="020B0403020202020204" pitchFamily="34" charset="0"/>
              </a:rPr>
              <a:t>……</a:t>
            </a:r>
            <a:r>
              <a:rPr lang="fr-FR" sz="1100" b="1" dirty="0" smtClean="0">
                <a:solidFill>
                  <a:schemeClr val="tx1"/>
                </a:solidFill>
                <a:latin typeface="Helvetica Light" panose="020B0403020202020204" pitchFamily="34" charset="0"/>
              </a:rPr>
              <a:t>…………Prénom : …………………………………… Date </a:t>
            </a:r>
            <a:r>
              <a:rPr lang="fr-FR" sz="1100" b="1" dirty="0">
                <a:solidFill>
                  <a:schemeClr val="tx1"/>
                </a:solidFill>
                <a:latin typeface="Helvetica Light" panose="020B0403020202020204" pitchFamily="34" charset="0"/>
              </a:rPr>
              <a:t>de </a:t>
            </a:r>
            <a:r>
              <a:rPr lang="fr-FR" sz="1100" b="1" dirty="0" smtClean="0">
                <a:solidFill>
                  <a:schemeClr val="tx1"/>
                </a:solidFill>
                <a:latin typeface="Helvetica Light" panose="020B0403020202020204" pitchFamily="34" charset="0"/>
              </a:rPr>
              <a:t>naissance :……………………………………………………</a:t>
            </a:r>
            <a:r>
              <a:rPr lang="fr-FR" sz="1100" b="1" dirty="0">
                <a:solidFill>
                  <a:schemeClr val="tx1"/>
                </a:solidFill>
                <a:latin typeface="Helvetica Light" panose="020B0403020202020204" pitchFamily="34" charset="0"/>
              </a:rPr>
              <a:t>……</a:t>
            </a:r>
            <a:endParaRPr lang="fr-FR" sz="1100" b="1" dirty="0" smtClean="0">
              <a:solidFill>
                <a:schemeClr val="tx1"/>
              </a:solidFill>
              <a:latin typeface="Helvetica Light" panose="020B0403020202020204" pitchFamily="34" charset="0"/>
            </a:endParaRPr>
          </a:p>
          <a:p>
            <a:endParaRPr lang="fr-FR" sz="900" b="1" dirty="0" smtClean="0">
              <a:solidFill>
                <a:schemeClr val="tx1"/>
              </a:solidFill>
              <a:latin typeface="Helvetica Light" panose="020B0403020202020204" pitchFamily="34" charset="0"/>
            </a:endParaRPr>
          </a:p>
          <a:p>
            <a:r>
              <a:rPr lang="fr-FR" sz="1100" b="1" dirty="0" smtClean="0">
                <a:solidFill>
                  <a:schemeClr val="tx1"/>
                </a:solidFill>
                <a:latin typeface="Helvetica Light" panose="020B0403020202020204" pitchFamily="34" charset="0"/>
              </a:rPr>
              <a:t>N° de sécurité sociale : </a:t>
            </a:r>
            <a:r>
              <a:rPr lang="fr-FR" sz="1100" b="1" dirty="0">
                <a:solidFill>
                  <a:schemeClr val="tx1"/>
                </a:solidFill>
                <a:latin typeface="Helvetica Light" panose="020B0403020202020204" pitchFamily="34" charset="0"/>
              </a:rPr>
              <a:t>……………………………………………………………………………. </a:t>
            </a:r>
            <a:r>
              <a:rPr lang="fr-FR" sz="1100" b="1" dirty="0" smtClean="0">
                <a:solidFill>
                  <a:schemeClr val="tx1"/>
                </a:solidFill>
                <a:latin typeface="Helvetica Light" panose="020B0403020202020204" pitchFamily="34" charset="0"/>
              </a:rPr>
              <a:t>…………………………………………………………………………………………….</a:t>
            </a:r>
          </a:p>
          <a:p>
            <a:endParaRPr lang="fr-FR" sz="900" b="1" dirty="0" smtClean="0">
              <a:solidFill>
                <a:schemeClr val="tx1"/>
              </a:solidFill>
              <a:latin typeface="Helvetica Light" panose="020B0403020202020204" pitchFamily="34" charset="0"/>
            </a:endParaRPr>
          </a:p>
          <a:p>
            <a:r>
              <a:rPr lang="fr-FR" sz="1100" b="1" dirty="0" smtClean="0">
                <a:solidFill>
                  <a:schemeClr val="tx1"/>
                </a:solidFill>
                <a:latin typeface="Helvetica Light" panose="020B0403020202020204" pitchFamily="34" charset="0"/>
              </a:rPr>
              <a:t>Code postal du lieu de résidence : ……………………………………</a:t>
            </a:r>
            <a:r>
              <a:rPr lang="fr-FR" sz="1100" b="1" dirty="0">
                <a:solidFill>
                  <a:schemeClr val="tx1"/>
                </a:solidFill>
                <a:latin typeface="Helvetica Light" panose="020B0403020202020204" pitchFamily="34" charset="0"/>
              </a:rPr>
              <a:t>……</a:t>
            </a:r>
            <a:r>
              <a:rPr lang="fr-FR" sz="1100" b="1" dirty="0" smtClean="0">
                <a:solidFill>
                  <a:schemeClr val="tx1"/>
                </a:solidFill>
                <a:latin typeface="Helvetica Light" panose="020B0403020202020204" pitchFamily="34" charset="0"/>
              </a:rPr>
              <a:t>………N° de téléphone :…………………………………………………………….……</a:t>
            </a:r>
            <a:r>
              <a:rPr lang="fr-FR" sz="1100" b="1" dirty="0">
                <a:solidFill>
                  <a:schemeClr val="tx1"/>
                </a:solidFill>
                <a:latin typeface="Helvetica Light" panose="020B0403020202020204" pitchFamily="34" charset="0"/>
              </a:rPr>
              <a:t>……</a:t>
            </a:r>
            <a:endParaRPr lang="fr-FR" sz="1100" b="1" dirty="0" smtClean="0">
              <a:solidFill>
                <a:schemeClr val="tx1"/>
              </a:solidFill>
              <a:latin typeface="Helvetica Light" panose="020B0403020202020204" pitchFamily="34" charset="0"/>
            </a:endParaRPr>
          </a:p>
          <a:p>
            <a:endParaRPr lang="fr-FR" sz="900" b="1" dirty="0" smtClean="0">
              <a:solidFill>
                <a:schemeClr val="tx1"/>
              </a:solidFill>
              <a:latin typeface="Helvetica Light" panose="020B0403020202020204" pitchFamily="34" charset="0"/>
            </a:endParaRPr>
          </a:p>
          <a:p>
            <a:r>
              <a:rPr lang="fr-FR" sz="1100" b="1" dirty="0">
                <a:solidFill>
                  <a:schemeClr val="tx1"/>
                </a:solidFill>
                <a:latin typeface="Helvetica Light" panose="020B0403020202020204" pitchFamily="34" charset="0"/>
              </a:rPr>
              <a:t>Médecin traitant </a:t>
            </a:r>
            <a:r>
              <a:rPr lang="fr-FR" sz="1100" b="1" dirty="0" smtClean="0">
                <a:solidFill>
                  <a:schemeClr val="tx1"/>
                </a:solidFill>
                <a:latin typeface="Helvetica Light" panose="020B0403020202020204" pitchFamily="34" charset="0"/>
              </a:rPr>
              <a:t>:…………………………………………………………………………………………………………………………………………….</a:t>
            </a:r>
            <a:endParaRPr lang="fr-FR" sz="1100" b="1" dirty="0">
              <a:solidFill>
                <a:schemeClr val="tx1"/>
              </a:solidFill>
              <a:latin typeface="Helvetica Light" panose="020B0403020202020204" pitchFamily="34" charset="0"/>
            </a:endParaRPr>
          </a:p>
          <a:p>
            <a:endParaRPr lang="fr-FR" sz="1100" b="1" dirty="0">
              <a:solidFill>
                <a:schemeClr val="tx1"/>
              </a:solidFill>
              <a:latin typeface="Helvetica Light" panose="020B0403020202020204" pitchFamily="34" charset="0"/>
            </a:endParaRPr>
          </a:p>
          <a:p>
            <a:r>
              <a:rPr lang="fr-FR" sz="1100" b="1" dirty="0">
                <a:solidFill>
                  <a:schemeClr val="tx1"/>
                </a:solidFill>
                <a:latin typeface="Helvetica Light" panose="020B0403020202020204" pitchFamily="34" charset="0"/>
              </a:rPr>
              <a:t>Communication faite au médecin traitant (par messagerie sécurisée) :    Oui 	  </a:t>
            </a:r>
            <a:r>
              <a:rPr lang="fr-FR" sz="1100" b="1" dirty="0" smtClean="0">
                <a:solidFill>
                  <a:schemeClr val="tx1"/>
                </a:solidFill>
                <a:latin typeface="Helvetica Light" panose="020B0403020202020204" pitchFamily="34" charset="0"/>
              </a:rPr>
              <a:t>            Non</a:t>
            </a:r>
            <a:endParaRPr lang="fr-FR" sz="1100" b="1" dirty="0">
              <a:solidFill>
                <a:schemeClr val="tx1"/>
              </a:solidFill>
              <a:latin typeface="Helvetica Light" panose="020B0403020202020204" pitchFamily="34" charset="0"/>
            </a:endParaRPr>
          </a:p>
        </p:txBody>
      </p:sp>
      <p:sp>
        <p:nvSpPr>
          <p:cNvPr id="21" name="Rectangle 20"/>
          <p:cNvSpPr/>
          <p:nvPr/>
        </p:nvSpPr>
        <p:spPr>
          <a:xfrm>
            <a:off x="0" y="6350819"/>
            <a:ext cx="6878687" cy="332270"/>
          </a:xfrm>
          <a:prstGeom prst="rect">
            <a:avLst/>
          </a:prstGeom>
        </p:spPr>
        <p:txBody>
          <a:bodyPr wrap="square">
            <a:spAutoFit/>
          </a:bodyPr>
          <a:lstStyle/>
          <a:p>
            <a:pPr algn="ctr">
              <a:lnSpc>
                <a:spcPct val="107000"/>
              </a:lnSpc>
              <a:spcAft>
                <a:spcPts val="800"/>
              </a:spcAft>
            </a:pPr>
            <a:r>
              <a:rPr lang="fr-FR" sz="1600" b="1" dirty="0" smtClean="0"/>
              <a:t>RESULTATS </a:t>
            </a:r>
            <a:r>
              <a:rPr lang="fr-FR" sz="1200" dirty="0"/>
              <a:t>(Nous vous </a:t>
            </a:r>
            <a:r>
              <a:rPr lang="fr-FR" sz="1200" dirty="0" smtClean="0"/>
              <a:t>invitons </a:t>
            </a:r>
            <a:r>
              <a:rPr lang="fr-FR" sz="1200" dirty="0"/>
              <a:t>à adresser ce résultat à votre médecin </a:t>
            </a:r>
            <a:r>
              <a:rPr lang="fr-FR" sz="1200" dirty="0" smtClean="0"/>
              <a:t>traitant) </a:t>
            </a:r>
            <a:endParaRPr lang="fr-FR" sz="1000" dirty="0">
              <a:solidFill>
                <a:schemeClr val="tx1">
                  <a:lumMod val="75000"/>
                  <a:lumOff val="25000"/>
                </a:schemeClr>
              </a:solidFill>
              <a:latin typeface="Helvetica Light" panose="020B0403020202020204" pitchFamily="34" charset="0"/>
            </a:endParaRPr>
          </a:p>
        </p:txBody>
      </p:sp>
      <p:sp>
        <p:nvSpPr>
          <p:cNvPr id="22" name="Rectangle à coins arrondis 20">
            <a:extLst>
              <a:ext uri="{FF2B5EF4-FFF2-40B4-BE49-F238E27FC236}">
                <a16:creationId xmlns:a16="http://schemas.microsoft.com/office/drawing/2014/main" id="{B89028DA-0989-4171-B8B9-E580470160A6}"/>
              </a:ext>
            </a:extLst>
          </p:cNvPr>
          <p:cNvSpPr/>
          <p:nvPr/>
        </p:nvSpPr>
        <p:spPr>
          <a:xfrm>
            <a:off x="206734" y="4684893"/>
            <a:ext cx="2628871" cy="1400611"/>
          </a:xfrm>
          <a:prstGeom prst="roundRect">
            <a:avLst>
              <a:gd name="adj" fmla="val 0"/>
            </a:avLst>
          </a:prstGeom>
          <a:solidFill>
            <a:schemeClr val="bg1"/>
          </a:solidFill>
          <a:ln>
            <a:solidFill>
              <a:srgbClr val="99CC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1100" b="1" dirty="0" smtClean="0">
                <a:solidFill>
                  <a:schemeClr val="tx1"/>
                </a:solidFill>
                <a:latin typeface="Helvetica Light" panose="020B0403020202020204" pitchFamily="34" charset="0"/>
              </a:rPr>
              <a:t>Pharmacien : </a:t>
            </a:r>
          </a:p>
          <a:p>
            <a:endParaRPr lang="fr-FR" sz="900" b="1" dirty="0" smtClean="0">
              <a:solidFill>
                <a:schemeClr val="tx1"/>
              </a:solidFill>
              <a:latin typeface="Helvetica Light" panose="020B0403020202020204" pitchFamily="34" charset="0"/>
            </a:endParaRPr>
          </a:p>
          <a:p>
            <a:r>
              <a:rPr lang="fr-FR" sz="1100" b="1" dirty="0" smtClean="0">
                <a:solidFill>
                  <a:schemeClr val="tx1"/>
                </a:solidFill>
                <a:latin typeface="Helvetica Light" panose="020B0403020202020204" pitchFamily="34" charset="0"/>
              </a:rPr>
              <a:t>Nom : </a:t>
            </a:r>
            <a:r>
              <a:rPr lang="fr-FR" sz="1050" b="1" dirty="0" smtClean="0">
                <a:solidFill>
                  <a:schemeClr val="tx1"/>
                </a:solidFill>
                <a:latin typeface="Helvetica Light" panose="020B0403020202020204" pitchFamily="34" charset="0"/>
              </a:rPr>
              <a:t>………………………………..…………………………………………</a:t>
            </a:r>
            <a:endParaRPr lang="fr-FR" sz="1050" b="1" dirty="0">
              <a:solidFill>
                <a:schemeClr val="tx1"/>
              </a:solidFill>
              <a:latin typeface="Helvetica Light" panose="020B0403020202020204" pitchFamily="34" charset="0"/>
            </a:endParaRPr>
          </a:p>
          <a:p>
            <a:r>
              <a:rPr lang="fr-FR" sz="1050" b="1" dirty="0" smtClean="0">
                <a:solidFill>
                  <a:schemeClr val="tx1"/>
                </a:solidFill>
                <a:latin typeface="Helvetica Light" panose="020B0403020202020204" pitchFamily="34" charset="0"/>
              </a:rPr>
              <a:t> </a:t>
            </a:r>
          </a:p>
          <a:p>
            <a:r>
              <a:rPr lang="fr-FR" sz="1100" b="1" dirty="0" smtClean="0">
                <a:solidFill>
                  <a:schemeClr val="tx1"/>
                </a:solidFill>
                <a:latin typeface="Helvetica Light" panose="020B0403020202020204" pitchFamily="34" charset="0"/>
              </a:rPr>
              <a:t>Prénom : ………………………….……………………………………</a:t>
            </a:r>
          </a:p>
          <a:p>
            <a:endParaRPr lang="fr-FR" sz="1100" b="1" dirty="0" smtClean="0">
              <a:solidFill>
                <a:schemeClr val="tx1"/>
              </a:solidFill>
              <a:latin typeface="Helvetica Light" panose="020B0403020202020204" pitchFamily="34" charset="0"/>
            </a:endParaRPr>
          </a:p>
          <a:p>
            <a:r>
              <a:rPr lang="fr-FR" sz="1100" b="1" dirty="0" smtClean="0">
                <a:solidFill>
                  <a:schemeClr val="tx1"/>
                </a:solidFill>
                <a:latin typeface="Helvetica Light" panose="020B0403020202020204" pitchFamily="34" charset="0"/>
              </a:rPr>
              <a:t>Date </a:t>
            </a:r>
            <a:r>
              <a:rPr lang="fr-FR" sz="1100" b="1" dirty="0">
                <a:solidFill>
                  <a:schemeClr val="tx1"/>
                </a:solidFill>
                <a:latin typeface="Helvetica Light" panose="020B0403020202020204" pitchFamily="34" charset="0"/>
              </a:rPr>
              <a:t>et heure du </a:t>
            </a:r>
            <a:r>
              <a:rPr lang="fr-FR" sz="1100" b="1" dirty="0" smtClean="0">
                <a:solidFill>
                  <a:schemeClr val="tx1"/>
                </a:solidFill>
                <a:latin typeface="Helvetica Light" panose="020B0403020202020204" pitchFamily="34" charset="0"/>
              </a:rPr>
              <a:t>prélèvement :</a:t>
            </a:r>
          </a:p>
          <a:p>
            <a:r>
              <a:rPr lang="fr-FR" sz="1100" b="1" dirty="0" smtClean="0">
                <a:solidFill>
                  <a:schemeClr val="tx1"/>
                </a:solidFill>
                <a:latin typeface="Helvetica Light" panose="020B0403020202020204" pitchFamily="34" charset="0"/>
              </a:rPr>
              <a:t>…………………………………………………………………</a:t>
            </a:r>
            <a:r>
              <a:rPr lang="fr-FR" sz="1100" b="1" dirty="0">
                <a:solidFill>
                  <a:schemeClr val="tx1"/>
                </a:solidFill>
                <a:latin typeface="Helvetica Light" panose="020B0403020202020204" pitchFamily="34" charset="0"/>
              </a:rPr>
              <a:t>……</a:t>
            </a:r>
          </a:p>
        </p:txBody>
      </p:sp>
      <p:sp>
        <p:nvSpPr>
          <p:cNvPr id="23" name="Rectangle à coins arrondis 20">
            <a:extLst>
              <a:ext uri="{FF2B5EF4-FFF2-40B4-BE49-F238E27FC236}">
                <a16:creationId xmlns:a16="http://schemas.microsoft.com/office/drawing/2014/main" id="{B89028DA-0989-4171-B8B9-E580470160A6}"/>
              </a:ext>
            </a:extLst>
          </p:cNvPr>
          <p:cNvSpPr/>
          <p:nvPr/>
        </p:nvSpPr>
        <p:spPr>
          <a:xfrm>
            <a:off x="2962828" y="4684893"/>
            <a:ext cx="3788935" cy="1400611"/>
          </a:xfrm>
          <a:prstGeom prst="roundRect">
            <a:avLst>
              <a:gd name="adj" fmla="val 0"/>
            </a:avLst>
          </a:prstGeom>
          <a:solidFill>
            <a:schemeClr val="bg1"/>
          </a:solidFill>
          <a:ln>
            <a:solidFill>
              <a:srgbClr val="99CC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1100" b="1" dirty="0" smtClean="0">
                <a:solidFill>
                  <a:schemeClr val="tx1"/>
                </a:solidFill>
                <a:latin typeface="Helvetica Light" panose="020B0403020202020204" pitchFamily="34" charset="0"/>
              </a:rPr>
              <a:t>Matériel utilisé : </a:t>
            </a:r>
          </a:p>
          <a:p>
            <a:endParaRPr lang="fr-FR" sz="900" b="1" dirty="0" smtClean="0">
              <a:solidFill>
                <a:schemeClr val="tx1"/>
              </a:solidFill>
              <a:latin typeface="Helvetica Light" panose="020B0403020202020204" pitchFamily="34" charset="0"/>
            </a:endParaRPr>
          </a:p>
          <a:p>
            <a:r>
              <a:rPr lang="fr-FR" sz="1100" b="1" dirty="0" smtClean="0">
                <a:solidFill>
                  <a:schemeClr val="tx1"/>
                </a:solidFill>
                <a:latin typeface="Helvetica Light" panose="020B0403020202020204" pitchFamily="34" charset="0"/>
              </a:rPr>
              <a:t>Nom du fabricant </a:t>
            </a:r>
            <a:r>
              <a:rPr lang="fr-FR" sz="1100" b="1" dirty="0">
                <a:solidFill>
                  <a:schemeClr val="tx1"/>
                </a:solidFill>
                <a:latin typeface="Helvetica Light" panose="020B0403020202020204" pitchFamily="34" charset="0"/>
              </a:rPr>
              <a:t>: </a:t>
            </a:r>
            <a:r>
              <a:rPr lang="fr-FR" sz="1100" b="1" dirty="0" smtClean="0">
                <a:solidFill>
                  <a:schemeClr val="tx1"/>
                </a:solidFill>
                <a:latin typeface="Helvetica Light" panose="020B0403020202020204" pitchFamily="34" charset="0"/>
              </a:rPr>
              <a:t>………………………………………………………………………………</a:t>
            </a:r>
            <a:r>
              <a:rPr lang="fr-FR" sz="1100" b="1" dirty="0">
                <a:solidFill>
                  <a:schemeClr val="tx1"/>
                </a:solidFill>
                <a:latin typeface="Helvetica Light" panose="020B0403020202020204" pitchFamily="34" charset="0"/>
              </a:rPr>
              <a:t>……</a:t>
            </a:r>
            <a:endParaRPr lang="fr-FR" sz="1100" b="1" dirty="0" smtClean="0">
              <a:solidFill>
                <a:schemeClr val="tx1"/>
              </a:solidFill>
              <a:latin typeface="Helvetica Light" panose="020B0403020202020204" pitchFamily="34" charset="0"/>
            </a:endParaRPr>
          </a:p>
          <a:p>
            <a:endParaRPr lang="fr-FR" sz="800" b="1" dirty="0">
              <a:solidFill>
                <a:schemeClr val="tx1"/>
              </a:solidFill>
              <a:latin typeface="Helvetica Light" panose="020B0403020202020204" pitchFamily="34" charset="0"/>
            </a:endParaRPr>
          </a:p>
          <a:p>
            <a:r>
              <a:rPr lang="fr-FR" sz="1100" b="1" dirty="0" smtClean="0">
                <a:solidFill>
                  <a:schemeClr val="tx1"/>
                </a:solidFill>
                <a:latin typeface="Helvetica Light" panose="020B0403020202020204" pitchFamily="34" charset="0"/>
              </a:rPr>
              <a:t>Marque et référence : ……………………………………………………………………………</a:t>
            </a:r>
            <a:r>
              <a:rPr lang="fr-FR" sz="1100" b="1" dirty="0">
                <a:solidFill>
                  <a:schemeClr val="tx1"/>
                </a:solidFill>
                <a:latin typeface="Helvetica Light" panose="020B0403020202020204" pitchFamily="34" charset="0"/>
              </a:rPr>
              <a:t>……</a:t>
            </a:r>
            <a:endParaRPr lang="fr-FR" sz="1100" b="1" dirty="0" smtClean="0">
              <a:solidFill>
                <a:schemeClr val="tx1"/>
              </a:solidFill>
              <a:latin typeface="Helvetica Light" panose="020B0403020202020204" pitchFamily="34" charset="0"/>
            </a:endParaRPr>
          </a:p>
          <a:p>
            <a:endParaRPr lang="fr-FR" sz="800" b="1" dirty="0" smtClean="0">
              <a:solidFill>
                <a:schemeClr val="tx1"/>
              </a:solidFill>
              <a:latin typeface="Helvetica Light" panose="020B0403020202020204" pitchFamily="34" charset="0"/>
            </a:endParaRPr>
          </a:p>
          <a:p>
            <a:r>
              <a:rPr lang="fr-FR" sz="1100" b="1" dirty="0" smtClean="0">
                <a:solidFill>
                  <a:schemeClr val="tx1"/>
                </a:solidFill>
                <a:latin typeface="Helvetica Light" panose="020B0403020202020204" pitchFamily="34" charset="0"/>
              </a:rPr>
              <a:t>Numéro de lot :  ……………………………………………………………………………………</a:t>
            </a:r>
            <a:r>
              <a:rPr lang="fr-FR" sz="1100" b="1" dirty="0">
                <a:solidFill>
                  <a:schemeClr val="tx1"/>
                </a:solidFill>
                <a:latin typeface="Helvetica Light" panose="020B0403020202020204" pitchFamily="34" charset="0"/>
              </a:rPr>
              <a:t>……</a:t>
            </a:r>
            <a:endParaRPr lang="fr-FR" sz="1100" b="1" dirty="0" smtClean="0">
              <a:solidFill>
                <a:schemeClr val="tx1"/>
              </a:solidFill>
              <a:latin typeface="Helvetica Light" panose="020B0403020202020204" pitchFamily="34" charset="0"/>
            </a:endParaRPr>
          </a:p>
          <a:p>
            <a:endParaRPr lang="fr-FR" sz="800" b="1" dirty="0">
              <a:solidFill>
                <a:schemeClr val="tx1"/>
              </a:solidFill>
              <a:latin typeface="Helvetica Light" panose="020B0403020202020204" pitchFamily="34" charset="0"/>
            </a:endParaRPr>
          </a:p>
          <a:p>
            <a:r>
              <a:rPr lang="fr-FR" sz="1100" b="1" dirty="0">
                <a:solidFill>
                  <a:schemeClr val="tx1"/>
                </a:solidFill>
                <a:latin typeface="Helvetica Light" panose="020B0403020202020204" pitchFamily="34" charset="0"/>
              </a:rPr>
              <a:t>D</a:t>
            </a:r>
            <a:r>
              <a:rPr lang="fr-FR" sz="1100" b="1" dirty="0" smtClean="0">
                <a:solidFill>
                  <a:schemeClr val="tx1"/>
                </a:solidFill>
                <a:latin typeface="Helvetica Light" panose="020B0403020202020204" pitchFamily="34" charset="0"/>
              </a:rPr>
              <a:t>ate </a:t>
            </a:r>
            <a:r>
              <a:rPr lang="fr-FR" sz="1100" b="1" dirty="0">
                <a:solidFill>
                  <a:schemeClr val="tx1"/>
                </a:solidFill>
                <a:latin typeface="Helvetica Light" panose="020B0403020202020204" pitchFamily="34" charset="0"/>
              </a:rPr>
              <a:t>de </a:t>
            </a:r>
            <a:r>
              <a:rPr lang="fr-FR" sz="1100" b="1" dirty="0" smtClean="0">
                <a:solidFill>
                  <a:schemeClr val="tx1"/>
                </a:solidFill>
                <a:latin typeface="Helvetica Light" panose="020B0403020202020204" pitchFamily="34" charset="0"/>
              </a:rPr>
              <a:t>péremption: …………………………………………………………………………</a:t>
            </a:r>
            <a:r>
              <a:rPr lang="fr-FR" sz="1100" b="1" dirty="0">
                <a:solidFill>
                  <a:schemeClr val="tx1"/>
                </a:solidFill>
                <a:latin typeface="Helvetica Light" panose="020B0403020202020204" pitchFamily="34" charset="0"/>
              </a:rPr>
              <a:t>……</a:t>
            </a:r>
            <a:endParaRPr lang="fr-FR" sz="1100" b="1" dirty="0" smtClean="0">
              <a:solidFill>
                <a:schemeClr val="tx1"/>
              </a:solidFill>
              <a:latin typeface="Helvetica Light" panose="020B0403020202020204" pitchFamily="34" charset="0"/>
            </a:endParaRPr>
          </a:p>
        </p:txBody>
      </p:sp>
      <p:sp>
        <p:nvSpPr>
          <p:cNvPr id="25" name="Rectangle 24"/>
          <p:cNvSpPr/>
          <p:nvPr/>
        </p:nvSpPr>
        <p:spPr>
          <a:xfrm>
            <a:off x="206734" y="6931130"/>
            <a:ext cx="300006" cy="270739"/>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27" name="Rectangle 26"/>
          <p:cNvSpPr/>
          <p:nvPr/>
        </p:nvSpPr>
        <p:spPr>
          <a:xfrm>
            <a:off x="206734" y="8340278"/>
            <a:ext cx="300006" cy="270739"/>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28" name="Rectangle 27"/>
          <p:cNvSpPr/>
          <p:nvPr/>
        </p:nvSpPr>
        <p:spPr>
          <a:xfrm>
            <a:off x="701203" y="9574993"/>
            <a:ext cx="4882570" cy="265201"/>
          </a:xfrm>
          <a:prstGeom prst="rect">
            <a:avLst/>
          </a:prstGeom>
        </p:spPr>
        <p:txBody>
          <a:bodyPr wrap="square">
            <a:spAutoFit/>
          </a:bodyPr>
          <a:lstStyle/>
          <a:p>
            <a:pPr>
              <a:lnSpc>
                <a:spcPct val="107000"/>
              </a:lnSpc>
              <a:spcAft>
                <a:spcPts val="800"/>
              </a:spcAft>
            </a:pPr>
            <a:r>
              <a:rPr lang="fr-FR" sz="1050" dirty="0" smtClean="0"/>
              <a:t>NB : transmettre un exemplaire au patient et en conserver un exemplaire</a:t>
            </a:r>
            <a:endParaRPr lang="fr-FR" sz="1050" dirty="0"/>
          </a:p>
        </p:txBody>
      </p:sp>
      <p:sp>
        <p:nvSpPr>
          <p:cNvPr id="15" name="Rectangle 14"/>
          <p:cNvSpPr/>
          <p:nvPr/>
        </p:nvSpPr>
        <p:spPr>
          <a:xfrm>
            <a:off x="623871" y="6888570"/>
            <a:ext cx="6127892" cy="1200329"/>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sz="1200" b="1" dirty="0" smtClean="0"/>
              <a:t>POSITIF : </a:t>
            </a:r>
            <a:r>
              <a:rPr lang="fr-FR" sz="1200" dirty="0"/>
              <a:t>Pour toute maladie à infection respiratoire aigüe, il est fortement recommandé :</a:t>
            </a:r>
            <a:endParaRPr lang="fr-FR" sz="1200" dirty="0"/>
          </a:p>
          <a:p>
            <a:pPr marL="171450" indent="-171450">
              <a:buFont typeface="Arial" panose="020B0604020202020204" pitchFamily="34" charset="0"/>
              <a:buChar char="•"/>
            </a:pPr>
            <a:r>
              <a:rPr lang="fr-FR" sz="1200" dirty="0" smtClean="0"/>
              <a:t>De porter </a:t>
            </a:r>
            <a:r>
              <a:rPr lang="fr-FR" sz="1200" dirty="0"/>
              <a:t>un masque,</a:t>
            </a:r>
          </a:p>
          <a:p>
            <a:pPr marL="171450" indent="-171450">
              <a:buFont typeface="Arial" panose="020B0604020202020204" pitchFamily="34" charset="0"/>
              <a:buChar char="•"/>
            </a:pPr>
            <a:r>
              <a:rPr lang="fr-FR" sz="1200" dirty="0" smtClean="0"/>
              <a:t>De se </a:t>
            </a:r>
            <a:r>
              <a:rPr lang="fr-FR" sz="1200" dirty="0"/>
              <a:t>laver fréquemment les mains,</a:t>
            </a:r>
          </a:p>
          <a:p>
            <a:pPr marL="171450" indent="-171450">
              <a:buFont typeface="Arial" panose="020B0604020202020204" pitchFamily="34" charset="0"/>
              <a:buChar char="•"/>
            </a:pPr>
            <a:r>
              <a:rPr lang="fr-FR" sz="1200" dirty="0" smtClean="0"/>
              <a:t>D’éviter </a:t>
            </a:r>
            <a:r>
              <a:rPr lang="fr-FR" sz="1200" dirty="0"/>
              <a:t>les contacts avec des personnes âgées ou fragiles,</a:t>
            </a:r>
          </a:p>
          <a:p>
            <a:pPr marL="171450" indent="-171450">
              <a:buFont typeface="Arial" panose="020B0604020202020204" pitchFamily="34" charset="0"/>
              <a:buChar char="•"/>
            </a:pPr>
            <a:r>
              <a:rPr lang="fr-FR" sz="1200" dirty="0" smtClean="0"/>
              <a:t>De favoriser </a:t>
            </a:r>
            <a:r>
              <a:rPr lang="fr-FR" sz="1200" dirty="0"/>
              <a:t>le </a:t>
            </a:r>
            <a:r>
              <a:rPr lang="fr-FR" sz="1200" dirty="0" smtClean="0"/>
              <a:t>télétravail,</a:t>
            </a:r>
            <a:endParaRPr lang="fr-FR" sz="1200" dirty="0"/>
          </a:p>
          <a:p>
            <a:pPr marL="171450" indent="-171450">
              <a:buFont typeface="Arial" panose="020B0604020202020204" pitchFamily="34" charset="0"/>
              <a:buChar char="•"/>
            </a:pPr>
            <a:r>
              <a:rPr lang="fr-FR" sz="1200" dirty="0" smtClean="0"/>
              <a:t>D’informer </a:t>
            </a:r>
            <a:r>
              <a:rPr lang="fr-FR" sz="1200" dirty="0"/>
              <a:t>les personnes avec qui j’ai été en contact lorsque j’étais contagieux qu’elles peuvent avoir été contaminées</a:t>
            </a:r>
            <a:r>
              <a:rPr lang="fr-FR" sz="1200" dirty="0" smtClean="0"/>
              <a:t>.</a:t>
            </a:r>
            <a:endParaRPr lang="fr-FR" sz="1200" dirty="0"/>
          </a:p>
        </p:txBody>
      </p:sp>
      <p:sp>
        <p:nvSpPr>
          <p:cNvPr id="16" name="Rectangle 15"/>
          <p:cNvSpPr/>
          <p:nvPr/>
        </p:nvSpPr>
        <p:spPr>
          <a:xfrm>
            <a:off x="623871" y="8325301"/>
            <a:ext cx="5970631" cy="866327"/>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07000"/>
              </a:lnSpc>
              <a:spcAft>
                <a:spcPts val="800"/>
              </a:spcAft>
            </a:pPr>
            <a:r>
              <a:rPr lang="fr-FR" sz="1200" b="1" dirty="0" smtClean="0"/>
              <a:t>NEGATIF</a:t>
            </a:r>
            <a:r>
              <a:rPr lang="fr-FR" sz="1200" dirty="0"/>
              <a:t> </a:t>
            </a:r>
            <a:r>
              <a:rPr lang="fr-FR" sz="1200" b="1" dirty="0"/>
              <a:t>:</a:t>
            </a:r>
            <a:r>
              <a:rPr lang="fr-FR" sz="1200" dirty="0"/>
              <a:t> </a:t>
            </a:r>
            <a:r>
              <a:rPr lang="fr-FR" sz="1200" dirty="0"/>
              <a:t>Soyez prudent : même si le résultat est négatif, vous pouvez néanmoins être porteur d’un virus en faible quantité ou non détectable. Vous pouvez donc être contagieux. Continuez à respecter scrupuleusement les gestes et mesures barrières pour ne pas mettre en danger votre entourage et notamment les personnes les plus vulnérables. Aussi, si votre état clinique ne s’améliore pas, nous vous invitons à consulter votre médecin.</a:t>
            </a:r>
            <a:endParaRPr lang="fr-FR" sz="1200" dirty="0"/>
          </a:p>
        </p:txBody>
      </p:sp>
      <p:sp>
        <p:nvSpPr>
          <p:cNvPr id="24" name="Rectangle 23"/>
          <p:cNvSpPr/>
          <p:nvPr/>
        </p:nvSpPr>
        <p:spPr>
          <a:xfrm>
            <a:off x="77941" y="1095254"/>
            <a:ext cx="1620818" cy="635751"/>
          </a:xfrm>
          <a:prstGeom prst="rect">
            <a:avLst/>
          </a:prstGeom>
        </p:spPr>
        <p:txBody>
          <a:bodyPr wrap="square">
            <a:spAutoFit/>
          </a:bodyPr>
          <a:lstStyle/>
          <a:p>
            <a:pPr>
              <a:lnSpc>
                <a:spcPct val="107000"/>
              </a:lnSpc>
              <a:spcAft>
                <a:spcPts val="800"/>
              </a:spcAft>
            </a:pPr>
            <a:r>
              <a:rPr lang="fr-FR" sz="1100" b="1" dirty="0">
                <a:latin typeface="Helvetica Light" panose="020B0403020202020204" pitchFamily="34" charset="0"/>
              </a:rPr>
              <a:t>Vous avez réalisé </a:t>
            </a:r>
            <a:r>
              <a:rPr lang="fr-FR" sz="1100" b="1" dirty="0" smtClean="0">
                <a:latin typeface="Helvetica Light" panose="020B0403020202020204" pitchFamily="34" charset="0"/>
              </a:rPr>
              <a:t>un Test </a:t>
            </a:r>
            <a:r>
              <a:rPr lang="fr-FR" sz="1100" b="1" dirty="0">
                <a:latin typeface="Helvetica Light" panose="020B0403020202020204" pitchFamily="34" charset="0"/>
              </a:rPr>
              <a:t>Rapide d’Orientation Diagnostic (TROD) </a:t>
            </a:r>
            <a:r>
              <a:rPr lang="fr-FR" sz="1100" b="1" dirty="0" smtClean="0">
                <a:latin typeface="Helvetica Light" panose="020B0403020202020204" pitchFamily="34" charset="0"/>
              </a:rPr>
              <a:t> : </a:t>
            </a:r>
            <a:endParaRPr lang="fr-FR" sz="1100" b="1" strike="sngStrike" dirty="0">
              <a:latin typeface="Helvetica Light" panose="020B0403020202020204" pitchFamily="34" charset="0"/>
            </a:endParaRPr>
          </a:p>
        </p:txBody>
      </p:sp>
      <p:sp>
        <p:nvSpPr>
          <p:cNvPr id="26" name="Rectangle 25"/>
          <p:cNvSpPr/>
          <p:nvPr/>
        </p:nvSpPr>
        <p:spPr>
          <a:xfrm>
            <a:off x="2088247" y="1088030"/>
            <a:ext cx="646331" cy="261610"/>
          </a:xfrm>
          <a:prstGeom prst="rect">
            <a:avLst/>
          </a:prstGeom>
        </p:spPr>
        <p:txBody>
          <a:bodyPr wrap="none">
            <a:spAutoFit/>
          </a:bodyPr>
          <a:lstStyle/>
          <a:p>
            <a:r>
              <a:rPr lang="fr-FR" sz="1100" dirty="0" smtClean="0">
                <a:latin typeface="Helvetica Light" panose="020B0403020202020204" pitchFamily="34" charset="0"/>
              </a:rPr>
              <a:t>Grippe </a:t>
            </a:r>
            <a:endParaRPr lang="fr-FR" sz="1100" dirty="0">
              <a:latin typeface="Helvetica Light" panose="020B0403020202020204" pitchFamily="34" charset="0"/>
            </a:endParaRPr>
          </a:p>
        </p:txBody>
      </p:sp>
      <p:sp>
        <p:nvSpPr>
          <p:cNvPr id="29" name="Rectangle 28"/>
          <p:cNvSpPr/>
          <p:nvPr/>
        </p:nvSpPr>
        <p:spPr>
          <a:xfrm>
            <a:off x="3063501" y="1084866"/>
            <a:ext cx="750526" cy="261610"/>
          </a:xfrm>
          <a:prstGeom prst="rect">
            <a:avLst/>
          </a:prstGeom>
        </p:spPr>
        <p:txBody>
          <a:bodyPr wrap="none">
            <a:spAutoFit/>
          </a:bodyPr>
          <a:lstStyle/>
          <a:p>
            <a:r>
              <a:rPr lang="fr-FR" sz="1100" dirty="0" smtClean="0">
                <a:latin typeface="Helvetica Light" panose="020B0403020202020204" pitchFamily="34" charset="0"/>
              </a:rPr>
              <a:t>Covid</a:t>
            </a:r>
            <a:r>
              <a:rPr lang="fr-FR" sz="1100" dirty="0">
                <a:latin typeface="Helvetica Light" panose="020B0403020202020204" pitchFamily="34" charset="0"/>
              </a:rPr>
              <a:t>-</a:t>
            </a:r>
            <a:r>
              <a:rPr lang="fr-FR" sz="1100" dirty="0" smtClean="0">
                <a:latin typeface="Helvetica Light" panose="020B0403020202020204" pitchFamily="34" charset="0"/>
              </a:rPr>
              <a:t>19</a:t>
            </a:r>
            <a:endParaRPr lang="fr-FR" sz="1100" dirty="0">
              <a:latin typeface="Helvetica Light" panose="020B0403020202020204" pitchFamily="34" charset="0"/>
            </a:endParaRPr>
          </a:p>
        </p:txBody>
      </p:sp>
      <p:sp>
        <p:nvSpPr>
          <p:cNvPr id="30" name="Rectangle 29"/>
          <p:cNvSpPr/>
          <p:nvPr/>
        </p:nvSpPr>
        <p:spPr>
          <a:xfrm>
            <a:off x="4232699" y="1100062"/>
            <a:ext cx="558244" cy="261610"/>
          </a:xfrm>
          <a:prstGeom prst="rect">
            <a:avLst/>
          </a:prstGeom>
          <a:ln>
            <a:noFill/>
          </a:ln>
        </p:spPr>
        <p:txBody>
          <a:bodyPr wrap="square">
            <a:spAutoFit/>
          </a:bodyPr>
          <a:lstStyle/>
          <a:p>
            <a:r>
              <a:rPr lang="fr-FR" sz="1100" dirty="0" smtClean="0">
                <a:latin typeface="Helvetica Light" panose="020B0403020202020204" pitchFamily="34" charset="0"/>
              </a:rPr>
              <a:t>VRS</a:t>
            </a:r>
            <a:endParaRPr lang="fr-FR" sz="1100" dirty="0">
              <a:latin typeface="Helvetica Light" panose="020B0403020202020204" pitchFamily="34" charset="0"/>
            </a:endParaRPr>
          </a:p>
        </p:txBody>
      </p:sp>
      <p:sp>
        <p:nvSpPr>
          <p:cNvPr id="31" name="Rectangle 30"/>
          <p:cNvSpPr/>
          <p:nvPr/>
        </p:nvSpPr>
        <p:spPr>
          <a:xfrm>
            <a:off x="1774366" y="1452774"/>
            <a:ext cx="1289135" cy="261610"/>
          </a:xfrm>
          <a:prstGeom prst="rect">
            <a:avLst/>
          </a:prstGeom>
          <a:ln>
            <a:noFill/>
          </a:ln>
        </p:spPr>
        <p:txBody>
          <a:bodyPr wrap="none">
            <a:spAutoFit/>
          </a:bodyPr>
          <a:lstStyle/>
          <a:p>
            <a:r>
              <a:rPr lang="fr-FR" sz="1100" dirty="0" smtClean="0">
                <a:latin typeface="Helvetica Light" panose="020B0403020202020204" pitchFamily="34" charset="0"/>
              </a:rPr>
              <a:t>Grippe / Covid-19</a:t>
            </a:r>
            <a:endParaRPr lang="fr-FR" sz="1100" dirty="0">
              <a:latin typeface="Helvetica Light" panose="020B0403020202020204" pitchFamily="34" charset="0"/>
            </a:endParaRPr>
          </a:p>
        </p:txBody>
      </p:sp>
      <p:sp>
        <p:nvSpPr>
          <p:cNvPr id="32" name="Rectangle 31"/>
          <p:cNvSpPr/>
          <p:nvPr/>
        </p:nvSpPr>
        <p:spPr>
          <a:xfrm>
            <a:off x="4790943" y="1452774"/>
            <a:ext cx="1681929" cy="261610"/>
          </a:xfrm>
          <a:prstGeom prst="rect">
            <a:avLst/>
          </a:prstGeom>
          <a:ln>
            <a:noFill/>
          </a:ln>
        </p:spPr>
        <p:txBody>
          <a:bodyPr wrap="square">
            <a:spAutoFit/>
          </a:bodyPr>
          <a:lstStyle/>
          <a:p>
            <a:r>
              <a:rPr lang="fr-FR" sz="1100" dirty="0" smtClean="0">
                <a:latin typeface="Helvetica Light" panose="020B0403020202020204" pitchFamily="34" charset="0"/>
              </a:rPr>
              <a:t>Grippe / Covid-19 / VRS</a:t>
            </a:r>
            <a:endParaRPr lang="fr-FR" sz="1100" dirty="0">
              <a:latin typeface="Helvetica Light" panose="020B0403020202020204" pitchFamily="34" charset="0"/>
            </a:endParaRPr>
          </a:p>
        </p:txBody>
      </p:sp>
      <p:sp>
        <p:nvSpPr>
          <p:cNvPr id="33" name="Rectangle 32"/>
          <p:cNvSpPr/>
          <p:nvPr/>
        </p:nvSpPr>
        <p:spPr>
          <a:xfrm>
            <a:off x="3459602" y="1450110"/>
            <a:ext cx="1015021" cy="261610"/>
          </a:xfrm>
          <a:prstGeom prst="rect">
            <a:avLst/>
          </a:prstGeom>
          <a:ln>
            <a:noFill/>
          </a:ln>
        </p:spPr>
        <p:txBody>
          <a:bodyPr wrap="none">
            <a:spAutoFit/>
          </a:bodyPr>
          <a:lstStyle/>
          <a:p>
            <a:r>
              <a:rPr lang="fr-FR" sz="1100" dirty="0" smtClean="0">
                <a:latin typeface="Helvetica Light" panose="020B0403020202020204" pitchFamily="34" charset="0"/>
              </a:rPr>
              <a:t>Grippe / VRS</a:t>
            </a:r>
            <a:endParaRPr lang="fr-FR" sz="1100" dirty="0">
              <a:latin typeface="Helvetica Light" panose="020B0403020202020204" pitchFamily="34" charset="0"/>
            </a:endParaRPr>
          </a:p>
        </p:txBody>
      </p:sp>
      <p:sp>
        <p:nvSpPr>
          <p:cNvPr id="34" name="Rectangle 33"/>
          <p:cNvSpPr/>
          <p:nvPr/>
        </p:nvSpPr>
        <p:spPr>
          <a:xfrm>
            <a:off x="2644829" y="1132821"/>
            <a:ext cx="147349" cy="142300"/>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sz="1600"/>
          </a:p>
        </p:txBody>
      </p:sp>
      <p:sp>
        <p:nvSpPr>
          <p:cNvPr id="35" name="Rectangle 34"/>
          <p:cNvSpPr/>
          <p:nvPr/>
        </p:nvSpPr>
        <p:spPr>
          <a:xfrm>
            <a:off x="3799622" y="1134045"/>
            <a:ext cx="147349" cy="142300"/>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sz="1600"/>
          </a:p>
        </p:txBody>
      </p:sp>
      <p:sp>
        <p:nvSpPr>
          <p:cNvPr id="36" name="Rectangle 35"/>
          <p:cNvSpPr/>
          <p:nvPr/>
        </p:nvSpPr>
        <p:spPr>
          <a:xfrm>
            <a:off x="4683092" y="1144521"/>
            <a:ext cx="147349" cy="142300"/>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sz="1600"/>
          </a:p>
        </p:txBody>
      </p:sp>
      <p:sp>
        <p:nvSpPr>
          <p:cNvPr id="37" name="Rectangle 36"/>
          <p:cNvSpPr/>
          <p:nvPr/>
        </p:nvSpPr>
        <p:spPr>
          <a:xfrm>
            <a:off x="3033411" y="1502927"/>
            <a:ext cx="147349" cy="142300"/>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sz="1600"/>
          </a:p>
        </p:txBody>
      </p:sp>
      <p:sp>
        <p:nvSpPr>
          <p:cNvPr id="38" name="Rectangle 37"/>
          <p:cNvSpPr/>
          <p:nvPr/>
        </p:nvSpPr>
        <p:spPr>
          <a:xfrm>
            <a:off x="4444533" y="1497345"/>
            <a:ext cx="147349" cy="142300"/>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sz="1600"/>
          </a:p>
        </p:txBody>
      </p:sp>
      <p:sp>
        <p:nvSpPr>
          <p:cNvPr id="39" name="Rectangle 38"/>
          <p:cNvSpPr/>
          <p:nvPr/>
        </p:nvSpPr>
        <p:spPr>
          <a:xfrm>
            <a:off x="6171975" y="1497345"/>
            <a:ext cx="147349" cy="142300"/>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sz="1600"/>
          </a:p>
        </p:txBody>
      </p:sp>
      <p:sp>
        <p:nvSpPr>
          <p:cNvPr id="40" name="Rectangle 39">
            <a:extLst>
              <a:ext uri="{FF2B5EF4-FFF2-40B4-BE49-F238E27FC236}">
                <a16:creationId xmlns:a16="http://schemas.microsoft.com/office/drawing/2014/main" id="{A59FC970-2B08-449C-AF35-4D1795D3837F}"/>
              </a:ext>
            </a:extLst>
          </p:cNvPr>
          <p:cNvSpPr/>
          <p:nvPr/>
        </p:nvSpPr>
        <p:spPr>
          <a:xfrm>
            <a:off x="7435" y="1005318"/>
            <a:ext cx="6871252" cy="849386"/>
          </a:xfrm>
          <a:prstGeom prst="rect">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9782" tIns="34891" rIns="69782" bIns="34891" numCol="1" spcCol="0" rtlCol="0" fromWordArt="0" anchor="t" anchorCtr="0" forceAA="0" compatLnSpc="1">
            <a:prstTxWarp prst="textNoShape">
              <a:avLst/>
            </a:prstTxWarp>
            <a:noAutofit/>
          </a:bodyPr>
          <a:lstStyle/>
          <a:p>
            <a:pPr algn="ctr"/>
            <a:endParaRPr lang="fr-FR" sz="1400" dirty="0">
              <a:solidFill>
                <a:srgbClr val="009999"/>
              </a:solidFill>
              <a:latin typeface="Helvetica Light" panose="020B0403020202020204" pitchFamily="34" charset="0"/>
            </a:endParaRPr>
          </a:p>
        </p:txBody>
      </p:sp>
      <p:sp>
        <p:nvSpPr>
          <p:cNvPr id="41" name="Rectangle 40"/>
          <p:cNvSpPr/>
          <p:nvPr/>
        </p:nvSpPr>
        <p:spPr>
          <a:xfrm>
            <a:off x="3967112" y="3921369"/>
            <a:ext cx="147349" cy="142300"/>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sz="1600"/>
          </a:p>
        </p:txBody>
      </p:sp>
      <p:sp>
        <p:nvSpPr>
          <p:cNvPr id="42" name="Rectangle 41"/>
          <p:cNvSpPr/>
          <p:nvPr/>
        </p:nvSpPr>
        <p:spPr>
          <a:xfrm>
            <a:off x="4643594" y="3915645"/>
            <a:ext cx="147349" cy="142300"/>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sz="1600"/>
          </a:p>
        </p:txBody>
      </p:sp>
    </p:spTree>
    <p:extLst>
      <p:ext uri="{BB962C8B-B14F-4D97-AF65-F5344CB8AC3E}">
        <p14:creationId xmlns:p14="http://schemas.microsoft.com/office/powerpoint/2010/main" val="3240693509"/>
      </p:ext>
    </p:extLst>
  </p:cSld>
  <p:clrMapOvr>
    <a:masterClrMapping/>
  </p:clrMapOvr>
</p:sld>
</file>

<file path=ppt/theme/theme1.xml><?xml version="1.0" encoding="utf-8"?>
<a:theme xmlns:a="http://schemas.openxmlformats.org/drawingml/2006/main" name="Thème Office">
  <a:themeElements>
    <a:clrScheme name="CNOP (alter)">
      <a:dk1>
        <a:sysClr val="windowText" lastClr="000000"/>
      </a:dk1>
      <a:lt1>
        <a:sysClr val="window" lastClr="FFFFFF"/>
      </a:lt1>
      <a:dk2>
        <a:srgbClr val="292929"/>
      </a:dk2>
      <a:lt2>
        <a:srgbClr val="E3DED1"/>
      </a:lt2>
      <a:accent1>
        <a:srgbClr val="3CADF2"/>
      </a:accent1>
      <a:accent2>
        <a:srgbClr val="2C6672"/>
      </a:accent2>
      <a:accent3>
        <a:srgbClr val="9BBA28"/>
      </a:accent3>
      <a:accent4>
        <a:srgbClr val="029676"/>
      </a:accent4>
      <a:accent5>
        <a:srgbClr val="4AB5C4"/>
      </a:accent5>
      <a:accent6>
        <a:srgbClr val="CCCC00"/>
      </a:accent6>
      <a:hlink>
        <a:srgbClr val="6B9F25"/>
      </a:hlink>
      <a:folHlink>
        <a:srgbClr val="BA6906"/>
      </a:folHlink>
    </a:clrScheme>
    <a:fontScheme name="Standard">
      <a:majorFont>
        <a:latin typeface="Helvetica Light"/>
        <a:ea typeface=""/>
        <a:cs typeface=""/>
      </a:majorFont>
      <a:minorFont>
        <a:latin typeface="Helvetica Light"/>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1207</TotalTime>
  <Words>294</Words>
  <Application>Microsoft Office PowerPoint</Application>
  <PresentationFormat>Format A4 (210 x 297 mm)</PresentationFormat>
  <Paragraphs>46</Paragraphs>
  <Slides>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Arial</vt:lpstr>
      <vt:lpstr>Calibri</vt:lpstr>
      <vt:lpstr>Helvetica Light</vt:lpstr>
      <vt:lpstr>Helvetica Neue</vt:lpstr>
      <vt:lpstr>Wingdings</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Schellenberg Frédéric</dc:creator>
  <cp:lastModifiedBy>Cécile LUGAND</cp:lastModifiedBy>
  <cp:revision>154</cp:revision>
  <dcterms:created xsi:type="dcterms:W3CDTF">2019-09-09T06:31:24Z</dcterms:created>
  <dcterms:modified xsi:type="dcterms:W3CDTF">2024-11-13T16:11:18Z</dcterms:modified>
</cp:coreProperties>
</file>