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66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écile LUGAND" initials="CL" lastIdx="1" clrIdx="0">
    <p:extLst>
      <p:ext uri="{19B8F6BF-5375-455C-9EA6-DF929625EA0E}">
        <p15:presenceInfo xmlns:p15="http://schemas.microsoft.com/office/powerpoint/2012/main" userId="Cécile LUGAND" providerId="None"/>
      </p:ext>
    </p:extLst>
  </p:cmAuthor>
  <p:cmAuthor id="2" name="Heloise STAINMESSE" initials="HS" lastIdx="8" clrIdx="1">
    <p:extLst>
      <p:ext uri="{19B8F6BF-5375-455C-9EA6-DF929625EA0E}">
        <p15:presenceInfo xmlns:p15="http://schemas.microsoft.com/office/powerpoint/2012/main" userId="Heloise STAINMESS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BA28"/>
    <a:srgbClr val="2C6672"/>
    <a:srgbClr val="34615A"/>
    <a:srgbClr val="D0E6E2"/>
    <a:srgbClr val="595959"/>
    <a:srgbClr val="4AB5C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265" autoAdjust="0"/>
  </p:normalViewPr>
  <p:slideViewPr>
    <p:cSldViewPr snapToGrid="0">
      <p:cViewPr varScale="1">
        <p:scale>
          <a:sx n="80" d="100"/>
          <a:sy n="80" d="100"/>
        </p:scale>
        <p:origin x="3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914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67B43-7F57-412C-B436-8CCBCB3770F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8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4235166" y="12344"/>
            <a:ext cx="26228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Mémo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AE66E8-957B-41E2-9901-0E0164DA242E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5B59661-5646-42D4-A973-16F076C45B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77"/>
            <a:ext cx="951058" cy="80308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B755BC0A-528F-4534-BBCA-590F5214EDC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A80F84B-05FA-45AF-B348-706FAABA5C39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2021A328-0FCE-8948-862F-530B9C1E96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191" y="113783"/>
            <a:ext cx="619984" cy="573293"/>
          </a:xfrm>
          <a:prstGeom prst="rect">
            <a:avLst/>
          </a:prstGeom>
        </p:spPr>
      </p:pic>
      <p:sp>
        <p:nvSpPr>
          <p:cNvPr id="17" name="Flèche : pentagone 15">
            <a:extLst>
              <a:ext uri="{FF2B5EF4-FFF2-40B4-BE49-F238E27FC236}">
                <a16:creationId xmlns:a16="http://schemas.microsoft.com/office/drawing/2014/main" id="{FE6F4558-FB75-8745-8BCA-0B9D0542D0D0}"/>
              </a:ext>
            </a:extLst>
          </p:cNvPr>
          <p:cNvSpPr/>
          <p:nvPr userDrawn="1"/>
        </p:nvSpPr>
        <p:spPr>
          <a:xfrm>
            <a:off x="0" y="9100337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346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840047-E3CB-8542-A885-4BBFF8D389F0}"/>
              </a:ext>
            </a:extLst>
          </p:cNvPr>
          <p:cNvSpPr/>
          <p:nvPr userDrawn="1"/>
        </p:nvSpPr>
        <p:spPr>
          <a:xfrm>
            <a:off x="732118" y="9479359"/>
            <a:ext cx="17540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Missions &amp; Services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9AF1E4-250B-5F42-83E6-F67434DB451A}"/>
              </a:ext>
            </a:extLst>
          </p:cNvPr>
          <p:cNvSpPr/>
          <p:nvPr userDrawn="1"/>
        </p:nvSpPr>
        <p:spPr>
          <a:xfrm>
            <a:off x="732118" y="964754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4.0 –  Décembre 2024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1" name="Image 20" descr="Une image contenant dessin, horloge&#10;&#10;Description générée automatiquement">
            <a:extLst>
              <a:ext uri="{FF2B5EF4-FFF2-40B4-BE49-F238E27FC236}">
                <a16:creationId xmlns:a16="http://schemas.microsoft.com/office/drawing/2014/main" id="{BBE01553-9181-7849-B3EF-A2AFF37BC00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20" y="9128910"/>
            <a:ext cx="364000" cy="48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20/12/2024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uthentification.ordre.pharmacien.fr/form/oidc/authorize?response_type=code&amp;client_id=cfd894cf-9fb3-4ef9-88a6-fba74f49bc8e&amp;redirect_uri=https://e-pop.ordre.pharmacien.fr/oidc/callback&amp;resource=https://e-pop.ordre.pharmacien.fr/oidc/callback&amp;scope=openid%20profile%20email%20offline_access%206tzen&amp;state=f9ea1752-10e3-4127-b66d-782dfddaafe7" TargetMode="External"/><Relationship Id="rId7" Type="http://schemas.openxmlformats.org/officeDocument/2006/relationships/hyperlink" Target="https://www.ordre.pharmacien.fr/mediatheque/fichiers/documents-pages/tableau-de-synthese-la-vaccination-a-l-officin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ordre.pharmacien.fr/je-suis/pharmacien/pharmacien/mon-exercice-professionnel/les-foires-aux-questions/prescription-et-administration-des-vaccins-a-l-officine" TargetMode="External"/><Relationship Id="rId5" Type="http://schemas.openxmlformats.org/officeDocument/2006/relationships/hyperlink" Target="https://www.monespacesante.fr/" TargetMode="External"/><Relationship Id="rId4" Type="http://schemas.openxmlformats.org/officeDocument/2006/relationships/hyperlink" Target="https://www.ordre.pharmacien.fr/les-communications/focus-sur/les-actualites/extension-des-competences-vaccinales-modalites-de-declaration-aupres-de-l-ordr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egifrance.gouv.fr/codes/article_lc/LEGIARTI000033481358/" TargetMode="External"/><Relationship Id="rId13" Type="http://schemas.openxmlformats.org/officeDocument/2006/relationships/hyperlink" Target="https://www.cespharm.fr/prevention-sante/catalogue/AES-prevention-et-gestion-a-l-officine-brochure" TargetMode="External"/><Relationship Id="rId18" Type="http://schemas.openxmlformats.org/officeDocument/2006/relationships/hyperlink" Target="https://www.ars.sante.fr/" TargetMode="External"/><Relationship Id="rId3" Type="http://schemas.openxmlformats.org/officeDocument/2006/relationships/hyperlink" Target="https://www.cespharm.fr/prevention-sante/catalogue/Carnet-de-vaccination-des-adolescents-et-des-adultes-brochure4" TargetMode="External"/><Relationship Id="rId7" Type="http://schemas.openxmlformats.org/officeDocument/2006/relationships/hyperlink" Target="https://www.legifrance.gouv.fr/codes/article_lc/LEGIARTI000018042965/" TargetMode="External"/><Relationship Id="rId12" Type="http://schemas.openxmlformats.org/officeDocument/2006/relationships/hyperlink" Target="https://www.ordre.pharmacien.fr/je-suis/pharmacien/pharmacien/mon-exercice-professionnel/les-foires-aux-questions/prescription-et-administration-des-vaccins-a-l-officine" TargetMode="External"/><Relationship Id="rId17" Type="http://schemas.openxmlformats.org/officeDocument/2006/relationships/hyperlink" Target="https://www.legifrance.gouv.fr/jorf/id/JORFTEXT000050731158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vaccination-info-service.fr/Media/Competences-vaccinales-gp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legifrance.gouv.fr/codes/article_lc/LEGIARTI000038412816/#:~:text=5132%2D9.,et%20son%20num%C3%A9ro%20de%20lot." TargetMode="External"/><Relationship Id="rId11" Type="http://schemas.openxmlformats.org/officeDocument/2006/relationships/hyperlink" Target="https://www.legifrance.gouv.fr/jorf/id/JORFTEXT000047949119" TargetMode="External"/><Relationship Id="rId5" Type="http://schemas.openxmlformats.org/officeDocument/2006/relationships/hyperlink" Target="https://www.legifrance.gouv.fr/codes/article_lc/LEGIARTI000038886688/2020-01-01" TargetMode="External"/><Relationship Id="rId15" Type="http://schemas.openxmlformats.org/officeDocument/2006/relationships/hyperlink" Target="https://www.cespharm.fr/prevention-sante/catalogue/Anaphylaxie-Conduite-a-tenir-fiche-professionnelle" TargetMode="External"/><Relationship Id="rId10" Type="http://schemas.openxmlformats.org/officeDocument/2006/relationships/hyperlink" Target="https://www.legifrance.gouv.fr/jorf/id/JORFTEXT000047949107" TargetMode="External"/><Relationship Id="rId4" Type="http://schemas.openxmlformats.org/officeDocument/2006/relationships/hyperlink" Target="https://www.legifrance.gouv.fr/loda/id/JORFTEXT000038409863/" TargetMode="External"/><Relationship Id="rId9" Type="http://schemas.openxmlformats.org/officeDocument/2006/relationships/hyperlink" Target="https://www.legifrance.gouv.fr/jorf/id/JORFTEXT000047948973" TargetMode="External"/><Relationship Id="rId14" Type="http://schemas.openxmlformats.org/officeDocument/2006/relationships/hyperlink" Target="http://www.cespharm.fr/fr/Prevention-sante/Catalogue/Conduite-a-tenir-en-cas-d-accident-avec-exposition-au-sang-affich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28CDE-B7BE-4894-88AB-B5234155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</p:spPr>
        <p:txBody>
          <a:bodyPr/>
          <a:lstStyle/>
          <a:p>
            <a:pPr algn="r"/>
            <a:r>
              <a:rPr lang="fr-FR" dirty="0" smtClean="0"/>
              <a:t>M23. MISE EN PLACE DE LA VACCINATION</a:t>
            </a:r>
            <a:endParaRPr lang="fr-FR" dirty="0"/>
          </a:p>
        </p:txBody>
      </p:sp>
      <p:sp>
        <p:nvSpPr>
          <p:cNvPr id="16" name="Rectangle : coins arrondis 26">
            <a:extLst>
              <a:ext uri="{FF2B5EF4-FFF2-40B4-BE49-F238E27FC236}">
                <a16:creationId xmlns:a16="http://schemas.microsoft.com/office/drawing/2014/main" id="{0B65DD4D-6A88-46E1-9912-B1AEF9C061A9}"/>
              </a:ext>
            </a:extLst>
          </p:cNvPr>
          <p:cNvSpPr/>
          <p:nvPr/>
        </p:nvSpPr>
        <p:spPr>
          <a:xfrm>
            <a:off x="142182" y="3328154"/>
            <a:ext cx="6590418" cy="1575192"/>
          </a:xfrm>
          <a:prstGeom prst="roundRect">
            <a:avLst>
              <a:gd name="adj" fmla="val 5010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</a:t>
            </a:r>
            <a:endParaRPr lang="fr-FR" sz="11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0D40E0-A748-458C-AAB4-195637903846}"/>
              </a:ext>
            </a:extLst>
          </p:cNvPr>
          <p:cNvSpPr/>
          <p:nvPr/>
        </p:nvSpPr>
        <p:spPr>
          <a:xfrm>
            <a:off x="177336" y="3433355"/>
            <a:ext cx="6509075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Le pharmacien d’officine déclare son activité d'administration ou de prescription et d'administration de vaccins</a:t>
            </a:r>
            <a:r>
              <a:rPr lang="fr-FR" sz="1100" dirty="0" smtClean="0"/>
              <a:t>, même si son </a:t>
            </a:r>
            <a:r>
              <a:rPr lang="fr-FR" sz="1100" dirty="0"/>
              <a:t>activité se limite aux seuls vaccins </a:t>
            </a:r>
            <a:r>
              <a:rPr lang="fr-FR" sz="1100" dirty="0" err="1"/>
              <a:t>covid</a:t>
            </a:r>
            <a:r>
              <a:rPr lang="fr-FR" sz="1100" dirty="0"/>
              <a:t> et </a:t>
            </a:r>
            <a:r>
              <a:rPr lang="fr-FR" sz="1100" dirty="0" smtClean="0"/>
              <a:t>grippe, par </a:t>
            </a:r>
            <a:r>
              <a:rPr lang="fr-FR" sz="1100" dirty="0"/>
              <a:t>tout moyen donnant </a:t>
            </a:r>
            <a:r>
              <a:rPr lang="fr-FR" sz="1100" dirty="0" smtClean="0"/>
              <a:t>une date </a:t>
            </a:r>
            <a:r>
              <a:rPr lang="fr-FR" sz="1100" dirty="0"/>
              <a:t>certaine à la réception de la déclaration, auprès de l'autorité compétente du conseil de l'ordre des pharmaciens dont il </a:t>
            </a:r>
            <a:r>
              <a:rPr lang="fr-FR" sz="1100" dirty="0" smtClean="0"/>
              <a:t>relève. </a:t>
            </a:r>
            <a:r>
              <a:rPr lang="fr-FR" sz="1100" dirty="0"/>
              <a:t>Celle-ci s’effectue sur la </a:t>
            </a:r>
            <a:r>
              <a:rPr lang="fr-FR" sz="1100" dirty="0" smtClean="0"/>
              <a:t>plateforme</a:t>
            </a:r>
            <a:r>
              <a:rPr lang="fr-FR" sz="1100" dirty="0"/>
              <a:t> </a:t>
            </a:r>
            <a:r>
              <a:rPr lang="fr-FR" sz="1100" dirty="0" smtClean="0">
                <a:hlinkClick r:id="rId3"/>
              </a:rPr>
              <a:t>ePOP</a:t>
            </a:r>
            <a:r>
              <a:rPr lang="fr-FR" sz="1100" dirty="0" smtClean="0"/>
              <a:t>. </a:t>
            </a:r>
            <a:endParaRPr lang="fr-FR" sz="1100" dirty="0"/>
          </a:p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Les étudiants en </a:t>
            </a:r>
            <a:r>
              <a:rPr lang="fr-FR" sz="1100" dirty="0" smtClean="0"/>
              <a:t>3ème </a:t>
            </a:r>
            <a:r>
              <a:rPr lang="fr-FR" sz="1100" dirty="0"/>
              <a:t>cycle des études pharmaceutiques </a:t>
            </a:r>
            <a:r>
              <a:rPr lang="fr-FR" sz="1100" dirty="0" smtClean="0"/>
              <a:t>ne déclarent pas cette activité à l’Ordre. Ils vaccinent </a:t>
            </a:r>
            <a:r>
              <a:rPr lang="fr-FR" sz="1100" dirty="0"/>
              <a:t>dans le cadre de leur stage sous </a:t>
            </a:r>
            <a:r>
              <a:rPr lang="fr-FR" sz="1100" dirty="0" smtClean="0"/>
              <a:t>la  supervision </a:t>
            </a:r>
            <a:r>
              <a:rPr lang="fr-FR" sz="1100" dirty="0"/>
              <a:t>du maître de </a:t>
            </a:r>
            <a:r>
              <a:rPr lang="fr-FR" sz="1100" dirty="0" smtClean="0"/>
              <a:t>stage.</a:t>
            </a:r>
          </a:p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Pour en savoir plus sur les modalités de déclaration à l’Ordre : « </a:t>
            </a:r>
            <a:r>
              <a:rPr lang="fr-FR" sz="1100" dirty="0" smtClean="0">
                <a:hlinkClick r:id="rId4"/>
              </a:rPr>
              <a:t>Extension </a:t>
            </a:r>
            <a:r>
              <a:rPr lang="fr-FR" sz="1100" dirty="0">
                <a:hlinkClick r:id="rId4"/>
              </a:rPr>
              <a:t>des compétences vaccinales : modalités de déclaration auprès de </a:t>
            </a:r>
            <a:r>
              <a:rPr lang="fr-FR" sz="1100" dirty="0" smtClean="0">
                <a:hlinkClick r:id="rId4"/>
              </a:rPr>
              <a:t>l’Ordre</a:t>
            </a:r>
            <a:r>
              <a:rPr lang="fr-FR" sz="1100" dirty="0" smtClean="0"/>
              <a:t> »</a:t>
            </a:r>
            <a:endParaRPr lang="fr-FR" sz="1100" dirty="0"/>
          </a:p>
        </p:txBody>
      </p:sp>
      <p:sp>
        <p:nvSpPr>
          <p:cNvPr id="20" name="Rectangle : coins arrondis 5">
            <a:extLst>
              <a:ext uri="{FF2B5EF4-FFF2-40B4-BE49-F238E27FC236}">
                <a16:creationId xmlns:a16="http://schemas.microsoft.com/office/drawing/2014/main" id="{540958C6-A3A3-42C2-8295-9EB1333CD27E}"/>
              </a:ext>
            </a:extLst>
          </p:cNvPr>
          <p:cNvSpPr/>
          <p:nvPr/>
        </p:nvSpPr>
        <p:spPr>
          <a:xfrm>
            <a:off x="148687" y="5219286"/>
            <a:ext cx="6606810" cy="2452361"/>
          </a:xfrm>
          <a:prstGeom prst="roundRect">
            <a:avLst>
              <a:gd name="adj" fmla="val 6193"/>
            </a:avLst>
          </a:prstGeom>
          <a:noFill/>
          <a:ln>
            <a:solidFill>
              <a:srgbClr val="9BB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DD262E5-A162-422C-A0ED-B992E1EE17DF}"/>
              </a:ext>
            </a:extLst>
          </p:cNvPr>
          <p:cNvSpPr txBox="1"/>
          <p:nvPr/>
        </p:nvSpPr>
        <p:spPr>
          <a:xfrm>
            <a:off x="417927" y="5080786"/>
            <a:ext cx="242085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sz="1200" dirty="0">
                <a:solidFill>
                  <a:srgbClr val="9BBA28"/>
                </a:solidFill>
              </a:rPr>
              <a:t>Conditions techniques à l’officine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51FC1D0-6040-4325-AE89-78E404254E04}"/>
              </a:ext>
            </a:extLst>
          </p:cNvPr>
          <p:cNvSpPr/>
          <p:nvPr/>
        </p:nvSpPr>
        <p:spPr>
          <a:xfrm>
            <a:off x="185707" y="5314989"/>
            <a:ext cx="6500704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chemeClr val="accent6"/>
              </a:buClr>
            </a:pPr>
            <a:r>
              <a:rPr lang="fr-FR" sz="1100" dirty="0" smtClean="0"/>
              <a:t>Pour </a:t>
            </a:r>
            <a:r>
              <a:rPr lang="fr-FR" sz="1100" dirty="0"/>
              <a:t>réaliser l’acte vaccinal, le pharmacien doit disposer </a:t>
            </a:r>
            <a:r>
              <a:rPr lang="fr-FR" sz="1100" dirty="0" smtClean="0"/>
              <a:t>: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De </a:t>
            </a:r>
            <a:r>
              <a:rPr lang="fr-FR" sz="1100" dirty="0"/>
              <a:t>locaux </a:t>
            </a:r>
            <a:r>
              <a:rPr lang="fr-FR" sz="1100" dirty="0" smtClean="0"/>
              <a:t>adaptés, </a:t>
            </a:r>
            <a:r>
              <a:rPr lang="fr-FR" sz="1100" dirty="0"/>
              <a:t>comprenant un espace de confidentialité </a:t>
            </a:r>
            <a:r>
              <a:rPr lang="fr-FR" sz="1100" dirty="0" smtClean="0"/>
              <a:t>pour </a:t>
            </a:r>
            <a:r>
              <a:rPr lang="fr-FR" sz="1100" dirty="0"/>
              <a:t>mener l’entretien préalable, accessible depuis l’espace client, sans accès possible aux </a:t>
            </a:r>
            <a:r>
              <a:rPr lang="fr-FR" sz="1100" dirty="0" smtClean="0"/>
              <a:t>médicaments;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D’équipements adaptés comportant une </a:t>
            </a:r>
            <a:r>
              <a:rPr lang="fr-FR" sz="1100" dirty="0"/>
              <a:t>table ou </a:t>
            </a:r>
            <a:r>
              <a:rPr lang="fr-FR" sz="1100" dirty="0" smtClean="0"/>
              <a:t>un </a:t>
            </a:r>
            <a:r>
              <a:rPr lang="fr-FR" sz="1100" dirty="0"/>
              <a:t>bureau, d’une chaise </a:t>
            </a:r>
            <a:r>
              <a:rPr lang="fr-FR" sz="1100" dirty="0" smtClean="0"/>
              <a:t>ou </a:t>
            </a:r>
            <a:r>
              <a:rPr lang="fr-FR" sz="1100" dirty="0"/>
              <a:t>d’un fauteuil pour installer la personne pour </a:t>
            </a:r>
            <a:r>
              <a:rPr lang="fr-FR" sz="1100" dirty="0" smtClean="0"/>
              <a:t>l’injection;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d’un </a:t>
            </a:r>
            <a:r>
              <a:rPr lang="fr-FR" sz="1100" dirty="0"/>
              <a:t>point d'eau pour le lavage des mains ou de solution </a:t>
            </a:r>
            <a:r>
              <a:rPr lang="fr-FR" sz="1100" dirty="0" smtClean="0"/>
              <a:t>hydro-alcoolique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d’une </a:t>
            </a:r>
            <a:r>
              <a:rPr lang="fr-FR" sz="1100" dirty="0"/>
              <a:t>enceinte réfrigérée </a:t>
            </a:r>
            <a:r>
              <a:rPr lang="fr-FR" sz="1100" u="sng" dirty="0" smtClean="0"/>
              <a:t>avec enregistrement et monitorage de la température</a:t>
            </a:r>
            <a:r>
              <a:rPr lang="fr-FR" sz="1100" dirty="0" smtClean="0"/>
              <a:t> pour </a:t>
            </a:r>
            <a:r>
              <a:rPr lang="fr-FR" sz="1100" dirty="0"/>
              <a:t>le stockage des </a:t>
            </a:r>
            <a:r>
              <a:rPr lang="fr-FR" sz="1100" dirty="0" smtClean="0"/>
              <a:t>vaccins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du </a:t>
            </a:r>
            <a:r>
              <a:rPr lang="fr-FR" sz="1100" dirty="0"/>
              <a:t>matériel nécessaire pour l’injection du vaccin et l’élimination des DASRI produits dans ce </a:t>
            </a:r>
            <a:r>
              <a:rPr lang="fr-FR" sz="1100" dirty="0" smtClean="0"/>
              <a:t>cadre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d’une trousse de première urgence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du </a:t>
            </a:r>
            <a:r>
              <a:rPr lang="fr-FR" sz="1100" dirty="0"/>
              <a:t>matériel informatique nécessaire à la traçabilité des vaccinations réalisées et l'accès aux outils dématérialisés de partage et de stockage de documents, notamment le DMP et l'</a:t>
            </a:r>
            <a:r>
              <a:rPr lang="fr-FR" sz="1100" dirty="0">
                <a:hlinkClick r:id="rId5"/>
              </a:rPr>
              <a:t>espace numérique de </a:t>
            </a:r>
            <a:r>
              <a:rPr lang="fr-FR" sz="1100" dirty="0" smtClean="0">
                <a:hlinkClick r:id="rId5"/>
              </a:rPr>
              <a:t>santé</a:t>
            </a:r>
            <a:endParaRPr lang="fr-FR" sz="11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F0D40E0-A748-458C-AAB4-195637903846}"/>
              </a:ext>
            </a:extLst>
          </p:cNvPr>
          <p:cNvSpPr/>
          <p:nvPr/>
        </p:nvSpPr>
        <p:spPr>
          <a:xfrm>
            <a:off x="148687" y="1508625"/>
            <a:ext cx="6537724" cy="6001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être </a:t>
            </a:r>
            <a:r>
              <a:rPr lang="fr-FR" sz="1100" dirty="0"/>
              <a:t>formé à la prescription et administration ou formé à </a:t>
            </a:r>
            <a:r>
              <a:rPr lang="fr-FR" sz="1100" dirty="0" smtClean="0"/>
              <a:t>l’administration</a:t>
            </a:r>
          </a:p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vacciner </a:t>
            </a:r>
            <a:r>
              <a:rPr lang="fr-FR" sz="1100" dirty="0"/>
              <a:t>au sein d’une officine respectant les conditions techniques pour exercer </a:t>
            </a:r>
            <a:r>
              <a:rPr lang="fr-FR" sz="1100" dirty="0" smtClean="0"/>
              <a:t>cette activité </a:t>
            </a:r>
          </a:p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déclarer son activité auprès de l’Ordre des pharmaciens</a:t>
            </a:r>
            <a:endParaRPr lang="fr-FR" sz="1100" dirty="0"/>
          </a:p>
        </p:txBody>
      </p:sp>
      <p:sp>
        <p:nvSpPr>
          <p:cNvPr id="25" name="Rectangle : coins arrondis 26">
            <a:extLst>
              <a:ext uri="{FF2B5EF4-FFF2-40B4-BE49-F238E27FC236}">
                <a16:creationId xmlns:a16="http://schemas.microsoft.com/office/drawing/2014/main" id="{0B65DD4D-6A88-46E1-9912-B1AEF9C061A9}"/>
              </a:ext>
            </a:extLst>
          </p:cNvPr>
          <p:cNvSpPr/>
          <p:nvPr/>
        </p:nvSpPr>
        <p:spPr>
          <a:xfrm>
            <a:off x="142181" y="1403088"/>
            <a:ext cx="6590418" cy="736408"/>
          </a:xfrm>
          <a:prstGeom prst="roundRect">
            <a:avLst>
              <a:gd name="adj" fmla="val 5010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CDD262E5-A162-422C-A0ED-B992E1EE17DF}"/>
              </a:ext>
            </a:extLst>
          </p:cNvPr>
          <p:cNvSpPr txBox="1"/>
          <p:nvPr/>
        </p:nvSpPr>
        <p:spPr>
          <a:xfrm>
            <a:off x="204405" y="1246661"/>
            <a:ext cx="580638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6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pPr algn="just">
              <a:buClr>
                <a:srgbClr val="2C6672"/>
              </a:buClr>
            </a:pPr>
            <a:r>
              <a:rPr lang="fr-FR" sz="1200" dirty="0">
                <a:solidFill>
                  <a:schemeClr val="accent2"/>
                </a:solidFill>
              </a:rPr>
              <a:t>Conditions pour exercer l’activité de </a:t>
            </a:r>
            <a:r>
              <a:rPr lang="fr-FR" sz="1200" dirty="0" smtClean="0">
                <a:solidFill>
                  <a:schemeClr val="accent2"/>
                </a:solidFill>
              </a:rPr>
              <a:t>vaccination</a:t>
            </a:r>
            <a:r>
              <a:rPr lang="fr-FR" sz="1200" dirty="0">
                <a:solidFill>
                  <a:schemeClr val="accent2"/>
                </a:solidFill>
              </a:rPr>
              <a:t> </a:t>
            </a:r>
            <a:r>
              <a:rPr lang="fr-FR" sz="1200" dirty="0" smtClean="0">
                <a:solidFill>
                  <a:schemeClr val="accent2"/>
                </a:solidFill>
              </a:rPr>
              <a:t>(prescription et/ou administration)</a:t>
            </a:r>
            <a:endParaRPr lang="fr-FR" sz="1200" dirty="0">
              <a:solidFill>
                <a:schemeClr val="accent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276407" y="4477403"/>
            <a:ext cx="553453" cy="312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100" dirty="0" smtClean="0"/>
              <a:t>1/2</a:t>
            </a:r>
            <a:endParaRPr lang="fr-FR" sz="11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B940639-6913-4B50-8E00-987D8730DEAA}"/>
              </a:ext>
            </a:extLst>
          </p:cNvPr>
          <p:cNvSpPr txBox="1"/>
          <p:nvPr/>
        </p:nvSpPr>
        <p:spPr>
          <a:xfrm>
            <a:off x="302531" y="3161553"/>
            <a:ext cx="3621504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dirty="0"/>
              <a:t>Déclaration de l’activité à l’Ordre des Pharmaciens</a:t>
            </a:r>
          </a:p>
        </p:txBody>
      </p:sp>
      <p:sp>
        <p:nvSpPr>
          <p:cNvPr id="15" name="Rectangle : coins arrondis 26">
            <a:extLst>
              <a:ext uri="{FF2B5EF4-FFF2-40B4-BE49-F238E27FC236}">
                <a16:creationId xmlns:a16="http://schemas.microsoft.com/office/drawing/2014/main" id="{0B65DD4D-6A88-46E1-9912-B1AEF9C061A9}"/>
              </a:ext>
            </a:extLst>
          </p:cNvPr>
          <p:cNvSpPr/>
          <p:nvPr/>
        </p:nvSpPr>
        <p:spPr>
          <a:xfrm>
            <a:off x="150669" y="7993837"/>
            <a:ext cx="6581930" cy="981515"/>
          </a:xfrm>
          <a:prstGeom prst="roundRect">
            <a:avLst>
              <a:gd name="adj" fmla="val 5010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B940639-6913-4B50-8E00-987D8730DEAA}"/>
              </a:ext>
            </a:extLst>
          </p:cNvPr>
          <p:cNvSpPr txBox="1"/>
          <p:nvPr/>
        </p:nvSpPr>
        <p:spPr>
          <a:xfrm>
            <a:off x="302531" y="7831341"/>
            <a:ext cx="90922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sz="1200" dirty="0"/>
              <a:t>Assurance</a:t>
            </a:r>
            <a:endParaRPr lang="fr-FR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F0D40E0-A748-458C-AAB4-195637903846}"/>
              </a:ext>
            </a:extLst>
          </p:cNvPr>
          <p:cNvSpPr/>
          <p:nvPr/>
        </p:nvSpPr>
        <p:spPr>
          <a:xfrm>
            <a:off x="204412" y="8036634"/>
            <a:ext cx="6472143" cy="9387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La </a:t>
            </a:r>
            <a:r>
              <a:rPr lang="fr-FR" sz="1100" dirty="0"/>
              <a:t>vaccination </a:t>
            </a:r>
            <a:r>
              <a:rPr lang="fr-FR" sz="1100" dirty="0" smtClean="0"/>
              <a:t>faisant </a:t>
            </a:r>
            <a:r>
              <a:rPr lang="fr-FR" sz="1100" dirty="0"/>
              <a:t>partie des missions octroyées aux pharmaciens </a:t>
            </a:r>
            <a:r>
              <a:rPr lang="fr-FR" sz="1100" dirty="0" smtClean="0"/>
              <a:t>officinaux (qu’il soit titulaire ou adjoint) cette </a:t>
            </a:r>
            <a:r>
              <a:rPr lang="fr-FR" sz="1100" dirty="0"/>
              <a:t>nouvelle activité (</a:t>
            </a:r>
            <a:r>
              <a:rPr lang="fr-FR" sz="1100" dirty="0" smtClean="0"/>
              <a:t>facultative) est </a:t>
            </a:r>
            <a:r>
              <a:rPr lang="fr-FR" sz="1100" dirty="0"/>
              <a:t>couverte par l’assurance professionnelle de la </a:t>
            </a:r>
            <a:r>
              <a:rPr lang="fr-FR" sz="1100" dirty="0" smtClean="0"/>
              <a:t>pharmacie.</a:t>
            </a:r>
          </a:p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Il </a:t>
            </a:r>
            <a:r>
              <a:rPr lang="fr-FR" sz="1100" dirty="0"/>
              <a:t>est néanmoins préférable de prévenir son assureur de la mise </a:t>
            </a:r>
            <a:r>
              <a:rPr lang="fr-FR" sz="1100" dirty="0" smtClean="0"/>
              <a:t>en place </a:t>
            </a:r>
            <a:r>
              <a:rPr lang="fr-FR" sz="1100" dirty="0"/>
              <a:t>de l’activité de vaccination au sein de l’officine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F0D40E0-A748-458C-AAB4-195637903846}"/>
              </a:ext>
            </a:extLst>
          </p:cNvPr>
          <p:cNvSpPr/>
          <p:nvPr/>
        </p:nvSpPr>
        <p:spPr>
          <a:xfrm>
            <a:off x="177336" y="2527502"/>
            <a:ext cx="6537724" cy="4308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Foire Aux Questions : </a:t>
            </a:r>
            <a:r>
              <a:rPr lang="fr-FR" sz="1100" dirty="0" smtClean="0">
                <a:hlinkClick r:id="rId6"/>
              </a:rPr>
              <a:t>Prescription </a:t>
            </a:r>
            <a:r>
              <a:rPr lang="fr-FR" sz="1100" dirty="0">
                <a:hlinkClick r:id="rId6"/>
              </a:rPr>
              <a:t>et administration des vaccins à </a:t>
            </a:r>
            <a:r>
              <a:rPr lang="fr-FR" sz="1100" dirty="0" smtClean="0">
                <a:hlinkClick r:id="rId6"/>
              </a:rPr>
              <a:t>l'officine</a:t>
            </a:r>
            <a:endParaRPr lang="fr-FR" sz="1100" dirty="0" smtClean="0"/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 smtClean="0"/>
              <a:t>La vaccination à l’officine : </a:t>
            </a:r>
            <a:r>
              <a:rPr lang="fr-FR" sz="1100" dirty="0">
                <a:hlinkClick r:id="rId7"/>
              </a:rPr>
              <a:t>qui peut faire quoi </a:t>
            </a:r>
            <a:r>
              <a:rPr lang="fr-FR" sz="1100" dirty="0" smtClean="0">
                <a:hlinkClick r:id="rId7"/>
              </a:rPr>
              <a:t>?</a:t>
            </a:r>
            <a:endParaRPr lang="fr-FR" sz="1100" dirty="0" smtClean="0"/>
          </a:p>
        </p:txBody>
      </p:sp>
      <p:sp>
        <p:nvSpPr>
          <p:cNvPr id="28" name="Rectangle : coins arrondis 26">
            <a:extLst>
              <a:ext uri="{FF2B5EF4-FFF2-40B4-BE49-F238E27FC236}">
                <a16:creationId xmlns:a16="http://schemas.microsoft.com/office/drawing/2014/main" id="{0B65DD4D-6A88-46E1-9912-B1AEF9C061A9}"/>
              </a:ext>
            </a:extLst>
          </p:cNvPr>
          <p:cNvSpPr/>
          <p:nvPr/>
        </p:nvSpPr>
        <p:spPr>
          <a:xfrm>
            <a:off x="136664" y="2418931"/>
            <a:ext cx="6590418" cy="596071"/>
          </a:xfrm>
          <a:prstGeom prst="roundRect">
            <a:avLst>
              <a:gd name="adj" fmla="val 5010"/>
            </a:avLst>
          </a:prstGeom>
          <a:noFill/>
          <a:ln>
            <a:solidFill>
              <a:srgbClr val="9BB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CDD262E5-A162-422C-A0ED-B992E1EE17DF}"/>
              </a:ext>
            </a:extLst>
          </p:cNvPr>
          <p:cNvSpPr txBox="1"/>
          <p:nvPr/>
        </p:nvSpPr>
        <p:spPr>
          <a:xfrm>
            <a:off x="302531" y="2250008"/>
            <a:ext cx="87716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9BBA28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dirty="0"/>
              <a:t>Effecteurs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82367" y="9576625"/>
            <a:ext cx="553453" cy="312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50" dirty="0" smtClean="0"/>
              <a:t>1/2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372516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628CDE-B7BE-4894-88AB-B5234155E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85042"/>
            <a:ext cx="6636853" cy="313932"/>
          </a:xfrm>
        </p:spPr>
        <p:txBody>
          <a:bodyPr/>
          <a:lstStyle/>
          <a:p>
            <a:pPr algn="r"/>
            <a:r>
              <a:rPr lang="fr-FR" sz="1600" dirty="0"/>
              <a:t>M23. MISE EN PLACE DE LA VACCINATION</a:t>
            </a:r>
          </a:p>
        </p:txBody>
      </p:sp>
      <p:sp>
        <p:nvSpPr>
          <p:cNvPr id="49" name="Rectangle : coins arrondis 5">
            <a:extLst>
              <a:ext uri="{FF2B5EF4-FFF2-40B4-BE49-F238E27FC236}">
                <a16:creationId xmlns:a16="http://schemas.microsoft.com/office/drawing/2014/main" id="{540958C6-A3A3-42C2-8295-9EB1333CD27E}"/>
              </a:ext>
            </a:extLst>
          </p:cNvPr>
          <p:cNvSpPr/>
          <p:nvPr/>
        </p:nvSpPr>
        <p:spPr>
          <a:xfrm>
            <a:off x="125807" y="2343247"/>
            <a:ext cx="6581930" cy="1533248"/>
          </a:xfrm>
          <a:prstGeom prst="roundRect">
            <a:avLst>
              <a:gd name="adj" fmla="val 8794"/>
            </a:avLst>
          </a:prstGeom>
          <a:noFill/>
          <a:ln>
            <a:solidFill>
              <a:srgbClr val="9BB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CDD262E5-A162-422C-A0ED-B992E1EE17DF}"/>
              </a:ext>
            </a:extLst>
          </p:cNvPr>
          <p:cNvSpPr txBox="1"/>
          <p:nvPr/>
        </p:nvSpPr>
        <p:spPr>
          <a:xfrm>
            <a:off x="299575" y="2198881"/>
            <a:ext cx="2531462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6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sz="1200" dirty="0" smtClean="0">
                <a:solidFill>
                  <a:srgbClr val="9BBA28"/>
                </a:solidFill>
              </a:rPr>
              <a:t>Traçabilité de l’acte de vaccination</a:t>
            </a:r>
            <a:endParaRPr lang="fr-FR" sz="1200" dirty="0">
              <a:solidFill>
                <a:srgbClr val="9BBA28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51FC1D0-6040-4325-AE89-78E404254E04}"/>
              </a:ext>
            </a:extLst>
          </p:cNvPr>
          <p:cNvSpPr/>
          <p:nvPr/>
        </p:nvSpPr>
        <p:spPr>
          <a:xfrm>
            <a:off x="178597" y="2415690"/>
            <a:ext cx="6467303" cy="144655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71450" indent="-171450" algn="just">
              <a:buClr>
                <a:schemeClr val="accent6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Le pharmacien vaccinateur enregistre le vaccin qu’il administre au registre informatique des substances vénéneuses en y ajoutant les mentions relatives à la date d’administration du vaccin et à son numéro de lot</a:t>
            </a:r>
            <a:r>
              <a:rPr lang="fr-FR" sz="1100" dirty="0" smtClean="0"/>
              <a:t>.</a:t>
            </a:r>
          </a:p>
          <a:p>
            <a:pPr marL="171450" indent="-171450" algn="just">
              <a:buClr>
                <a:schemeClr val="accent6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Le pharmacien inscrit l’acte vaccinal dans le carnet de santé, le </a:t>
            </a:r>
            <a:r>
              <a:rPr lang="fr-FR" sz="1100" u="sng" dirty="0">
                <a:hlinkClick r:id="rId3" tooltip="undefined"/>
              </a:rPr>
              <a:t>carnet de </a:t>
            </a:r>
            <a:r>
              <a:rPr lang="fr-FR" sz="1100" u="sng" dirty="0" smtClean="0">
                <a:hlinkClick r:id="rId3" tooltip="undefined"/>
              </a:rPr>
              <a:t>vaccination</a:t>
            </a:r>
            <a:r>
              <a:rPr lang="fr-FR" sz="1100" dirty="0" smtClean="0"/>
              <a:t>, le </a:t>
            </a:r>
            <a:r>
              <a:rPr lang="fr-FR" sz="1100" dirty="0"/>
              <a:t>dossier médical partagé ou « Mon Espace santé » </a:t>
            </a:r>
            <a:r>
              <a:rPr lang="fr-FR" sz="1100" dirty="0" smtClean="0"/>
              <a:t>de </a:t>
            </a:r>
            <a:r>
              <a:rPr lang="fr-FR" sz="1100" dirty="0"/>
              <a:t>la personne vaccinée</a:t>
            </a:r>
            <a:r>
              <a:rPr lang="fr-FR" sz="1100" dirty="0" smtClean="0"/>
              <a:t>.</a:t>
            </a:r>
            <a:r>
              <a:rPr lang="fr-FR" sz="1100" dirty="0"/>
              <a:t> Si l’information n’a pas pu être inscrite dans l’un de ces outils, le pharmacien délivre une attestation de vaccination au patient</a:t>
            </a:r>
            <a:r>
              <a:rPr lang="fr-FR" sz="1100" dirty="0" smtClean="0"/>
              <a:t>.</a:t>
            </a:r>
          </a:p>
          <a:p>
            <a:pPr marL="171450" indent="-171450" algn="just">
              <a:buClr>
                <a:schemeClr val="accent6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En l’absence de DMP, et sous réserve du consentement de la personne vaccinée, le pharmacien transmet ces informations à son médecin traitant par messagerie sécurisée de </a:t>
            </a:r>
            <a:r>
              <a:rPr lang="fr-FR" sz="1100" dirty="0" smtClean="0"/>
              <a:t>santé.</a:t>
            </a:r>
            <a:endParaRPr lang="fr-FR" sz="1100" dirty="0"/>
          </a:p>
        </p:txBody>
      </p:sp>
      <p:sp>
        <p:nvSpPr>
          <p:cNvPr id="15" name="Rectangle : coins arrondis 5">
            <a:extLst>
              <a:ext uri="{FF2B5EF4-FFF2-40B4-BE49-F238E27FC236}">
                <a16:creationId xmlns:a16="http://schemas.microsoft.com/office/drawing/2014/main" id="{540958C6-A3A3-42C2-8295-9EB1333CD27E}"/>
              </a:ext>
            </a:extLst>
          </p:cNvPr>
          <p:cNvSpPr/>
          <p:nvPr/>
        </p:nvSpPr>
        <p:spPr>
          <a:xfrm>
            <a:off x="108989" y="5635748"/>
            <a:ext cx="6631127" cy="1926550"/>
          </a:xfrm>
          <a:prstGeom prst="roundRect">
            <a:avLst>
              <a:gd name="adj" fmla="val 4356"/>
            </a:avLst>
          </a:prstGeom>
          <a:noFill/>
          <a:ln>
            <a:solidFill>
              <a:srgbClr val="9BBA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DD262E5-A162-422C-A0ED-B992E1EE17DF}"/>
              </a:ext>
            </a:extLst>
          </p:cNvPr>
          <p:cNvSpPr txBox="1"/>
          <p:nvPr/>
        </p:nvSpPr>
        <p:spPr>
          <a:xfrm>
            <a:off x="265108" y="5500195"/>
            <a:ext cx="160973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>
                <a:solidFill>
                  <a:schemeClr val="accent2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sz="1200" dirty="0">
                <a:solidFill>
                  <a:srgbClr val="9BBA28"/>
                </a:solidFill>
              </a:rPr>
              <a:t>Information du public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1FC1D0-6040-4325-AE89-78E404254E04}"/>
              </a:ext>
            </a:extLst>
          </p:cNvPr>
          <p:cNvSpPr/>
          <p:nvPr/>
        </p:nvSpPr>
        <p:spPr>
          <a:xfrm>
            <a:off x="158187" y="5740123"/>
            <a:ext cx="6532733" cy="178510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Informer le public de la mise en place de cette mission au sein de votre officine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Sensibiliser les personnes à risque et leur entourage à l’importance de se faire vacciner : </a:t>
            </a:r>
          </a:p>
          <a:p>
            <a:pPr marL="360000" lvl="2" indent="-171450" algn="just">
              <a:buClr>
                <a:srgbClr val="9BBA28"/>
              </a:buClr>
              <a:buFont typeface="Courier New" panose="02070309020205020404" pitchFamily="49" charset="0"/>
              <a:buChar char="o"/>
            </a:pPr>
            <a:r>
              <a:rPr lang="fr-FR" sz="1100" dirty="0"/>
              <a:t>Mettre en avant la protection non seulement individuelle mais aussi de son entourage, ainsi que l’acquisition d’une immunité collective conférée par la vaccination.</a:t>
            </a:r>
          </a:p>
          <a:p>
            <a:pPr marL="360000" lvl="2" indent="-171450" algn="just">
              <a:buClr>
                <a:srgbClr val="9BBA28"/>
              </a:buClr>
              <a:buFont typeface="Courier New" panose="02070309020205020404" pitchFamily="49" charset="0"/>
              <a:buChar char="o"/>
            </a:pPr>
            <a:r>
              <a:rPr lang="fr-FR" sz="1100" dirty="0"/>
              <a:t>Aider les sujets à risque à percevoir l’utilité/l’intérêt de se faire vacciner : valoriser les bénéfices escomptés, expliquer le risque de la non vaccination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Informer et rassurer le public sur la sécurité des vaccins : mettre en avant leur rapport bénéfice/risque favorable, répondre aux interrogations, aux craintes et aux idées reçues du public</a:t>
            </a:r>
          </a:p>
          <a:p>
            <a:pPr marL="171450" indent="-171450" algn="just">
              <a:buClr>
                <a:srgbClr val="9BBA28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Relayer les campagnes de vaccination via les outils d’information et de communication mis à disposition (vidéo de sensibilisation, affiche de la campagne , …).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F0D40E0-A748-458C-AAB4-195637903846}"/>
              </a:ext>
            </a:extLst>
          </p:cNvPr>
          <p:cNvSpPr/>
          <p:nvPr/>
        </p:nvSpPr>
        <p:spPr>
          <a:xfrm>
            <a:off x="158187" y="4199080"/>
            <a:ext cx="648680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Au vu des risques que peut engendrer la vaccination, il est conseillé de disposer dans cette trousse </a:t>
            </a:r>
            <a:r>
              <a:rPr lang="fr-FR" sz="1100" b="1" dirty="0"/>
              <a:t>d’au moins un antihistaminique H1 et </a:t>
            </a:r>
            <a:r>
              <a:rPr lang="fr-FR" sz="1100" b="1" dirty="0" smtClean="0"/>
              <a:t>d’adrénaline</a:t>
            </a:r>
            <a:r>
              <a:rPr lang="fr-FR" sz="1100" dirty="0" smtClean="0"/>
              <a:t>. </a:t>
            </a:r>
            <a:endParaRPr lang="fr-FR" sz="1100" dirty="0"/>
          </a:p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Il est nécessaire de préparer une trousse dédiée, </a:t>
            </a:r>
            <a:r>
              <a:rPr lang="fr-FR" sz="1100" u="sng" dirty="0"/>
              <a:t>à proximité du lieu de vaccination</a:t>
            </a:r>
            <a:r>
              <a:rPr lang="fr-FR" sz="1100" dirty="0"/>
              <a:t>, avec compresses, pansements, désinfectants... </a:t>
            </a:r>
          </a:p>
          <a:p>
            <a:pPr marL="171450" indent="-171450" algn="just">
              <a:buClr>
                <a:srgbClr val="2C6672"/>
              </a:buClr>
              <a:buFont typeface="Wingdings" panose="05000000000000000000" pitchFamily="2" charset="2"/>
              <a:buChar char="l"/>
            </a:pPr>
            <a:r>
              <a:rPr lang="fr-FR" sz="1100" dirty="0"/>
              <a:t>De plus, les numéros d’urgence, notamment le 15, le 18 ou le 112, permettront le départ immédiat de moyens de secours adaptés.</a:t>
            </a:r>
            <a:endParaRPr lang="fr-FR" sz="600" dirty="0"/>
          </a:p>
        </p:txBody>
      </p:sp>
      <p:sp>
        <p:nvSpPr>
          <p:cNvPr id="23" name="Rectangle : coins arrondis 26">
            <a:extLst>
              <a:ext uri="{FF2B5EF4-FFF2-40B4-BE49-F238E27FC236}">
                <a16:creationId xmlns:a16="http://schemas.microsoft.com/office/drawing/2014/main" id="{0B65DD4D-6A88-46E1-9912-B1AEF9C061A9}"/>
              </a:ext>
            </a:extLst>
          </p:cNvPr>
          <p:cNvSpPr/>
          <p:nvPr/>
        </p:nvSpPr>
        <p:spPr>
          <a:xfrm>
            <a:off x="125807" y="4100787"/>
            <a:ext cx="6581930" cy="1282476"/>
          </a:xfrm>
          <a:prstGeom prst="roundRect">
            <a:avLst>
              <a:gd name="adj" fmla="val 5010"/>
            </a:avLst>
          </a:prstGeom>
          <a:noFill/>
          <a:ln>
            <a:solidFill>
              <a:srgbClr val="2C66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B940639-6913-4B50-8E00-987D8730DEAA}"/>
              </a:ext>
            </a:extLst>
          </p:cNvPr>
          <p:cNvSpPr txBox="1"/>
          <p:nvPr/>
        </p:nvSpPr>
        <p:spPr>
          <a:xfrm>
            <a:off x="282107" y="3949016"/>
            <a:ext cx="219322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9BBA28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dirty="0">
                <a:solidFill>
                  <a:srgbClr val="2C6672"/>
                </a:solidFill>
              </a:rPr>
              <a:t>Trousse de première urgence</a:t>
            </a: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AAE196BE-636C-7440-B466-7559D9F3460F}"/>
              </a:ext>
            </a:extLst>
          </p:cNvPr>
          <p:cNvSpPr txBox="1">
            <a:spLocks/>
          </p:cNvSpPr>
          <p:nvPr/>
        </p:nvSpPr>
        <p:spPr>
          <a:xfrm>
            <a:off x="-85900" y="7718635"/>
            <a:ext cx="6943900" cy="1363581"/>
          </a:xfrm>
          <a:prstGeom prst="rect">
            <a:avLst/>
          </a:prstGeom>
          <a:solidFill>
            <a:srgbClr val="D0E6E2"/>
          </a:solidFill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00" b="1" dirty="0"/>
              <a:t>Références </a:t>
            </a:r>
            <a:r>
              <a:rPr lang="fr-FR" sz="1000" b="1" dirty="0" smtClean="0"/>
              <a:t>:</a:t>
            </a:r>
          </a:p>
          <a:p>
            <a:r>
              <a:rPr lang="fr-FR" sz="900" dirty="0" smtClean="0">
                <a:hlinkClick r:id="rId4"/>
              </a:rPr>
              <a:t>Décret </a:t>
            </a:r>
            <a:r>
              <a:rPr lang="fr-FR" sz="900" dirty="0">
                <a:hlinkClick r:id="rId4"/>
              </a:rPr>
              <a:t>n°2019-357 du 23 avril 2019</a:t>
            </a:r>
            <a:r>
              <a:rPr lang="fr-FR" sz="900" dirty="0"/>
              <a:t> /</a:t>
            </a:r>
            <a:r>
              <a:rPr lang="fr-FR" sz="900" dirty="0" smtClean="0"/>
              <a:t> </a:t>
            </a:r>
            <a:r>
              <a:rPr lang="fr-FR" sz="900" dirty="0" smtClean="0">
                <a:hlinkClick r:id="rId5"/>
              </a:rPr>
              <a:t>Article </a:t>
            </a:r>
            <a:r>
              <a:rPr lang="fr-FR" sz="900" dirty="0">
                <a:hlinkClick r:id="rId5"/>
              </a:rPr>
              <a:t>L.5125-1-1 </a:t>
            </a:r>
            <a:r>
              <a:rPr lang="fr-FR" sz="900" dirty="0" smtClean="0">
                <a:hlinkClick r:id="rId5"/>
              </a:rPr>
              <a:t>A</a:t>
            </a:r>
            <a:r>
              <a:rPr lang="fr-FR" sz="900" dirty="0" smtClean="0"/>
              <a:t>; </a:t>
            </a:r>
            <a:r>
              <a:rPr lang="fr-FR" sz="900" dirty="0" smtClean="0">
                <a:hlinkClick r:id="rId6"/>
              </a:rPr>
              <a:t>Articles </a:t>
            </a:r>
            <a:r>
              <a:rPr lang="fr-FR" sz="900" dirty="0">
                <a:hlinkClick r:id="rId6"/>
              </a:rPr>
              <a:t>R </a:t>
            </a:r>
            <a:r>
              <a:rPr lang="fr-FR" sz="900" dirty="0" smtClean="0">
                <a:hlinkClick r:id="rId6"/>
              </a:rPr>
              <a:t>5132-9</a:t>
            </a:r>
            <a:r>
              <a:rPr lang="fr-FR" sz="900" dirty="0" smtClean="0"/>
              <a:t>, </a:t>
            </a:r>
            <a:r>
              <a:rPr lang="fr-FR" sz="900" dirty="0" smtClean="0">
                <a:hlinkClick r:id="rId7"/>
              </a:rPr>
              <a:t>Article </a:t>
            </a:r>
            <a:r>
              <a:rPr lang="fr-FR" sz="900" dirty="0">
                <a:hlinkClick r:id="rId7"/>
              </a:rPr>
              <a:t>R </a:t>
            </a:r>
            <a:r>
              <a:rPr lang="fr-FR" sz="900" dirty="0" smtClean="0">
                <a:hlinkClick r:id="rId7"/>
              </a:rPr>
              <a:t>5132-10</a:t>
            </a:r>
            <a:r>
              <a:rPr lang="fr-FR" sz="900" dirty="0" smtClean="0"/>
              <a:t>; </a:t>
            </a:r>
            <a:r>
              <a:rPr lang="fr-FR" sz="900" dirty="0" smtClean="0">
                <a:hlinkClick r:id="rId8"/>
              </a:rPr>
              <a:t>Articles R.1335-1 </a:t>
            </a:r>
            <a:r>
              <a:rPr lang="fr-FR" sz="900" dirty="0"/>
              <a:t>et suivants </a:t>
            </a:r>
            <a:r>
              <a:rPr lang="fr-FR" sz="900" dirty="0" smtClean="0"/>
              <a:t>du CSP</a:t>
            </a:r>
          </a:p>
          <a:p>
            <a:r>
              <a:rPr lang="fr-FR" sz="900" dirty="0">
                <a:hlinkClick r:id="rId9"/>
              </a:rPr>
              <a:t>Décret n° 2023-736 du 8 août 2023</a:t>
            </a:r>
            <a:r>
              <a:rPr lang="fr-FR" sz="900" dirty="0"/>
              <a:t> </a:t>
            </a:r>
            <a:r>
              <a:rPr lang="fr-FR" sz="900" dirty="0" smtClean="0"/>
              <a:t>relatif aux compétences vaccinales </a:t>
            </a:r>
          </a:p>
          <a:p>
            <a:r>
              <a:rPr lang="fr-FR" sz="900" dirty="0" smtClean="0">
                <a:hlinkClick r:id="rId10"/>
              </a:rPr>
              <a:t>Arrêté </a:t>
            </a:r>
            <a:r>
              <a:rPr lang="fr-FR" sz="900" dirty="0">
                <a:hlinkClick r:id="rId10"/>
              </a:rPr>
              <a:t>du 8 août </a:t>
            </a:r>
            <a:r>
              <a:rPr lang="fr-FR" sz="900" dirty="0" smtClean="0">
                <a:hlinkClick r:id="rId10"/>
              </a:rPr>
              <a:t>2023</a:t>
            </a:r>
            <a:r>
              <a:rPr lang="fr-FR" sz="900" dirty="0" smtClean="0"/>
              <a:t> </a:t>
            </a:r>
            <a:r>
              <a:rPr lang="fr-FR" sz="900" dirty="0"/>
              <a:t>fixant le cahier des charges relatif aux conditions techniques à respecter pour exercer l'activité de vaccination</a:t>
            </a:r>
          </a:p>
          <a:p>
            <a:r>
              <a:rPr lang="fr-FR" sz="900" dirty="0" smtClean="0">
                <a:hlinkClick r:id="rId11"/>
              </a:rPr>
              <a:t>Arrêté </a:t>
            </a:r>
            <a:r>
              <a:rPr lang="fr-FR" sz="900" dirty="0">
                <a:hlinkClick r:id="rId11"/>
              </a:rPr>
              <a:t>du 8 août 2023</a:t>
            </a:r>
            <a:r>
              <a:rPr lang="fr-FR" sz="900" dirty="0"/>
              <a:t> fixant la liste des vaccins que les pharmaciens d'officine sont autorisés à prescrire et administrer </a:t>
            </a:r>
            <a:endParaRPr lang="fr-FR" sz="900" dirty="0" smtClean="0"/>
          </a:p>
          <a:p>
            <a:r>
              <a:rPr lang="fr-FR" sz="900" dirty="0" smtClean="0"/>
              <a:t>FAQ : </a:t>
            </a:r>
            <a:r>
              <a:rPr lang="fr-FR" sz="900" dirty="0">
                <a:hlinkClick r:id="rId12"/>
              </a:rPr>
              <a:t>Prescription et administration des vaccins à </a:t>
            </a:r>
            <a:r>
              <a:rPr lang="fr-FR" sz="900" dirty="0" smtClean="0">
                <a:hlinkClick r:id="rId12"/>
              </a:rPr>
              <a:t>l'officine</a:t>
            </a:r>
            <a:r>
              <a:rPr lang="fr-FR" sz="900" dirty="0" smtClean="0"/>
              <a:t> , Brochure </a:t>
            </a:r>
            <a:r>
              <a:rPr lang="fr-FR" sz="900" dirty="0"/>
              <a:t>AES : </a:t>
            </a:r>
            <a:r>
              <a:rPr lang="fr-FR" sz="900" dirty="0">
                <a:hlinkClick r:id="rId13"/>
              </a:rPr>
              <a:t>prévention et gestion à </a:t>
            </a:r>
            <a:r>
              <a:rPr lang="fr-FR" sz="900" dirty="0" smtClean="0">
                <a:hlinkClick r:id="rId13"/>
              </a:rPr>
              <a:t>l'officine</a:t>
            </a:r>
            <a:r>
              <a:rPr lang="fr-FR" sz="900" dirty="0" smtClean="0"/>
              <a:t>,  </a:t>
            </a:r>
          </a:p>
          <a:p>
            <a:r>
              <a:rPr lang="fr-FR" sz="900" dirty="0" smtClean="0"/>
              <a:t>Affiche </a:t>
            </a:r>
            <a:r>
              <a:rPr lang="fr-FR" sz="900" dirty="0" smtClean="0">
                <a:hlinkClick r:id="rId14"/>
              </a:rPr>
              <a:t>Conduite à tenir en cas d’accident avec exposition au sang</a:t>
            </a:r>
            <a:r>
              <a:rPr lang="fr-FR" sz="900" dirty="0" smtClean="0"/>
              <a:t>,  </a:t>
            </a:r>
            <a:r>
              <a:rPr lang="fr-FR" sz="900" dirty="0" smtClean="0">
                <a:hlinkClick r:id="rId15"/>
              </a:rPr>
              <a:t>La conduite à tenir en cas d’anaphylaxie</a:t>
            </a:r>
            <a:r>
              <a:rPr lang="fr-FR" sz="900" dirty="0" smtClean="0"/>
              <a:t>,</a:t>
            </a:r>
          </a:p>
          <a:p>
            <a:r>
              <a:rPr lang="fr-FR" sz="900" dirty="0" smtClean="0">
                <a:hlinkClick r:id="rId16"/>
              </a:rPr>
              <a:t>Tableau récapitulatif</a:t>
            </a:r>
            <a:r>
              <a:rPr lang="fr-FR" sz="900" dirty="0" smtClean="0"/>
              <a:t> des compétences vaccinales pour les professionnels de santé</a:t>
            </a:r>
            <a:endParaRPr lang="fr-FR" sz="900" dirty="0"/>
          </a:p>
          <a:p>
            <a:r>
              <a:rPr lang="fr-FR" sz="900" dirty="0" smtClean="0">
                <a:solidFill>
                  <a:srgbClr val="FF0000"/>
                </a:solidFill>
                <a:hlinkClick r:id="rId17"/>
              </a:rPr>
              <a:t>Décret n° 2024-1132 du 4 décembre 2024</a:t>
            </a:r>
            <a:r>
              <a:rPr lang="fr-FR" sz="900" dirty="0">
                <a:solidFill>
                  <a:srgbClr val="FF0000"/>
                </a:solidFill>
              </a:rPr>
              <a:t> </a:t>
            </a:r>
            <a:r>
              <a:rPr lang="fr-FR" sz="900" dirty="0"/>
              <a:t>et les arrêtés du 4 décembre </a:t>
            </a:r>
            <a:r>
              <a:rPr lang="fr-FR" sz="900" dirty="0" smtClean="0"/>
              <a:t>2024</a:t>
            </a:r>
            <a:endParaRPr lang="fr-FR" sz="900" dirty="0">
              <a:latin typeface="RobotoCondensed-Ligh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82367" y="9576625"/>
            <a:ext cx="553453" cy="3124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050" dirty="0" smtClean="0"/>
              <a:t>2/2</a:t>
            </a:r>
            <a:endParaRPr lang="fr-FR" sz="1050" dirty="0"/>
          </a:p>
        </p:txBody>
      </p:sp>
      <p:sp>
        <p:nvSpPr>
          <p:cNvPr id="18" name="Rectangle : coins arrondis 5">
            <a:extLst>
              <a:ext uri="{FF2B5EF4-FFF2-40B4-BE49-F238E27FC236}">
                <a16:creationId xmlns:a16="http://schemas.microsoft.com/office/drawing/2014/main" id="{540958C6-A3A3-42C2-8295-9EB1333CD27E}"/>
              </a:ext>
            </a:extLst>
          </p:cNvPr>
          <p:cNvSpPr/>
          <p:nvPr/>
        </p:nvSpPr>
        <p:spPr>
          <a:xfrm>
            <a:off x="145094" y="1427281"/>
            <a:ext cx="6581930" cy="690570"/>
          </a:xfrm>
          <a:prstGeom prst="roundRect">
            <a:avLst>
              <a:gd name="adj" fmla="val 8794"/>
            </a:avLst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CDD262E5-A162-422C-A0ED-B992E1EE17DF}"/>
              </a:ext>
            </a:extLst>
          </p:cNvPr>
          <p:cNvSpPr txBox="1"/>
          <p:nvPr/>
        </p:nvSpPr>
        <p:spPr>
          <a:xfrm>
            <a:off x="281943" y="1273390"/>
            <a:ext cx="415851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accent6"/>
                </a:solidFill>
                <a:latin typeface="Helvetica Neue" panose="020B0604020202020204" pitchFamily="34" charset="0"/>
                <a:ea typeface="Helvetica Neue" panose="020B0604020202020204" pitchFamily="34" charset="0"/>
              </a:defRPr>
            </a:lvl1pPr>
          </a:lstStyle>
          <a:p>
            <a:r>
              <a:rPr lang="fr-FR" sz="1200" dirty="0" smtClean="0">
                <a:solidFill>
                  <a:schemeClr val="accent2"/>
                </a:solidFill>
              </a:rPr>
              <a:t>Déchets d’Activités de Soins à Risques Infectieux (DASRI)</a:t>
            </a:r>
            <a:endParaRPr lang="fr-FR" sz="1200" dirty="0">
              <a:solidFill>
                <a:schemeClr val="accent2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51FC1D0-6040-4325-AE89-78E404254E04}"/>
              </a:ext>
            </a:extLst>
          </p:cNvPr>
          <p:cNvSpPr/>
          <p:nvPr/>
        </p:nvSpPr>
        <p:spPr>
          <a:xfrm>
            <a:off x="177336" y="1517687"/>
            <a:ext cx="6521877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accent6"/>
              </a:buClr>
            </a:pPr>
            <a:r>
              <a:rPr lang="fr-FR" sz="1100" dirty="0"/>
              <a:t>Lorsqu’il pratique la vaccination, le pharmacien devient producteur de DASRI (piquants et mous) dont l’élimination relève de sa responsabilité. Pour cela, il passe convention avec un prestataire de collecte habilité à prendre en charge ces déchets dangereux (</a:t>
            </a:r>
            <a:r>
              <a:rPr lang="fr-FR" sz="1100" u="sng" dirty="0">
                <a:hlinkClick r:id="rId18" tooltip="undefined"/>
              </a:rPr>
              <a:t>certaines ARS</a:t>
            </a:r>
            <a:r>
              <a:rPr lang="fr-FR" sz="1100" dirty="0"/>
              <a:t> proposent des listes).</a:t>
            </a:r>
          </a:p>
        </p:txBody>
      </p:sp>
    </p:spTree>
    <p:extLst>
      <p:ext uri="{BB962C8B-B14F-4D97-AF65-F5344CB8AC3E}">
        <p14:creationId xmlns:p14="http://schemas.microsoft.com/office/powerpoint/2010/main" val="50424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NOP - Procédures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4215</TotalTime>
  <Words>961</Words>
  <Application>Microsoft Office PowerPoint</Application>
  <PresentationFormat>Format A4 (210 x 297 mm)</PresentationFormat>
  <Paragraphs>57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Courier New</vt:lpstr>
      <vt:lpstr>Helvetica Light</vt:lpstr>
      <vt:lpstr>Helvetica Neue</vt:lpstr>
      <vt:lpstr>RobotoCondensed-Light</vt:lpstr>
      <vt:lpstr>Wingdings</vt:lpstr>
      <vt:lpstr>Thème Office</vt:lpstr>
      <vt:lpstr>M23. MISE EN PLACE DE LA VACCINATION</vt:lpstr>
      <vt:lpstr>M23. MISE EN PLACE DE LA VACCINATION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353</cp:revision>
  <cp:lastPrinted>2024-08-29T12:40:46Z</cp:lastPrinted>
  <dcterms:created xsi:type="dcterms:W3CDTF">2019-09-09T06:31:24Z</dcterms:created>
  <dcterms:modified xsi:type="dcterms:W3CDTF">2024-12-20T09:03:38Z</dcterms:modified>
</cp:coreProperties>
</file>