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59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558"/>
  </p:normalViewPr>
  <p:slideViewPr>
    <p:cSldViewPr snapToGrid="0">
      <p:cViewPr>
        <p:scale>
          <a:sx n="100" d="100"/>
          <a:sy n="100" d="100"/>
        </p:scale>
        <p:origin x="1920" y="-2664"/>
      </p:cViewPr>
      <p:guideLst>
        <p:guide orient="horz" pos="70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28/01/2026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619" y="2627705"/>
            <a:ext cx="6046437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2400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131036" cy="4097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 b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Le Double contrôle, en pratique :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2131033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23493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2796639" y="10050383"/>
            <a:ext cx="0" cy="287088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96639" y="9983386"/>
            <a:ext cx="2737506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accent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hyperlink" Target="https://www.monespacesante.f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rs.sante.fr/" TargetMode="External"/><Relationship Id="rId5" Type="http://schemas.openxmlformats.org/officeDocument/2006/relationships/hyperlink" Target="https://authentification.ordre.pharmacien.fr/form/oidc/authorize?response_type=code&amp;client_id=cfd894cf-9fb3-4ef9-88a6-fba74f49bc8e&amp;redirect_uri=https://e-pop.ordre.pharmacien.fr/oidc/callback&amp;resource=https://e-pop.ordre.pharmacien.fr/oidc/callback&amp;scope=openid%20profile%20email%20offline_access%206tzen&amp;state=f9ea1752-10e3-4127-b66d-782dfddaafe7" TargetMode="External"/><Relationship Id="rId4" Type="http://schemas.openxmlformats.org/officeDocument/2006/relationships/hyperlink" Target="https://www.ordre.pharmacien.fr/je-suis/pharmacien/pharmacien/mon-exercice-professionnel/les-foires-aux-questions/prescription-et-administration-des-vaccins-a-l-officin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espharm.fr/prevention-sante/catalogue/Carnet-de-vaccination-des-adolescents-et-des-adultes-brochure4" TargetMode="External"/><Relationship Id="rId13" Type="http://schemas.openxmlformats.org/officeDocument/2006/relationships/hyperlink" Target="https://www.legifrance.gouv.fr/codes/article_lc/LEGIARTI000033481358/" TargetMode="External"/><Relationship Id="rId18" Type="http://schemas.openxmlformats.org/officeDocument/2006/relationships/hyperlink" Target="https://www.cespharm.fr/prevention-sante/catalogue/AES-prevention-et-gestion-a-l-officine-brochure" TargetMode="External"/><Relationship Id="rId21" Type="http://schemas.openxmlformats.org/officeDocument/2006/relationships/hyperlink" Target="https://sante.gouv.fr/IMG/pdf/tableau_competences_vaccinales_des_ps_29042025_mvi.pdf" TargetMode="External"/><Relationship Id="rId7" Type="http://schemas.openxmlformats.org/officeDocument/2006/relationships/image" Target="../media/image3.svg"/><Relationship Id="rId12" Type="http://schemas.openxmlformats.org/officeDocument/2006/relationships/hyperlink" Target="https://www.legifrance.gouv.fr/codes/article_lc/LEGIARTI000018042965/" TargetMode="External"/><Relationship Id="rId17" Type="http://schemas.openxmlformats.org/officeDocument/2006/relationships/hyperlink" Target="https://www.ordre.pharmacien.fr/je-suis/pharmacien/pharmacien/mon-exercice-professionnel/les-foires-aux-questions/prescription-et-administration-des-vaccins-a-l-officine" TargetMode="External"/><Relationship Id="rId2" Type="http://schemas.openxmlformats.org/officeDocument/2006/relationships/image" Target="../media/image2.png"/><Relationship Id="rId16" Type="http://schemas.openxmlformats.org/officeDocument/2006/relationships/hyperlink" Target="https://www.legifrance.gouv.fr/jorf/id/JORFTEXT000047949119" TargetMode="External"/><Relationship Id="rId20" Type="http://schemas.openxmlformats.org/officeDocument/2006/relationships/hyperlink" Target="https://www.cespharm.fr/prevention-sante/catalogue/Anaphylaxie-Conduite-a-tenir-fiche-professionnelle" TargetMode="External"/><Relationship Id="rId1" Type="http://schemas.openxmlformats.org/officeDocument/2006/relationships/slideLayout" Target="../slideLayouts/slideLayout1.xml"/><Relationship Id="rId11" Type="http://schemas.openxmlformats.org/officeDocument/2006/relationships/hyperlink" Target="https://www.legifrance.gouv.fr/codes/article_lc/LEGIARTI000038412816/#:~:text=5132%2D9.,et%20son%20num%C3%A9ro%20de%20lot." TargetMode="External"/><Relationship Id="rId15" Type="http://schemas.openxmlformats.org/officeDocument/2006/relationships/hyperlink" Target="https://www.legifrance.gouv.fr/jorf/id/JORFTEXT000047949107" TargetMode="External"/><Relationship Id="rId10" Type="http://schemas.openxmlformats.org/officeDocument/2006/relationships/hyperlink" Target="https://www.legifrance.gouv.fr/codes/article_lc/LEGIARTI000038886688/2020-01-01" TargetMode="External"/><Relationship Id="rId19" Type="http://schemas.openxmlformats.org/officeDocument/2006/relationships/hyperlink" Target="http://www.cespharm.fr/fr/Prevention-sante/Catalogue/Conduite-a-tenir-en-cas-d-accident-avec-exposition-au-sang-affiche" TargetMode="External"/><Relationship Id="rId9" Type="http://schemas.openxmlformats.org/officeDocument/2006/relationships/hyperlink" Target="https://www.legifrance.gouv.fr/loda/id/JORFTEXT000038409863/" TargetMode="External"/><Relationship Id="rId14" Type="http://schemas.openxmlformats.org/officeDocument/2006/relationships/hyperlink" Target="https://www.legifrance.gouv.fr/jorf/id/JORFTEXT000047948973" TargetMode="External"/><Relationship Id="rId22" Type="http://schemas.openxmlformats.org/officeDocument/2006/relationships/hyperlink" Target="https://www.legifrance.gouv.fr/jorf/id/JORFTEXT00005073115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499" y="1923356"/>
            <a:ext cx="6484014" cy="399096"/>
          </a:xfrm>
        </p:spPr>
        <p:txBody>
          <a:bodyPr/>
          <a:lstStyle/>
          <a:p>
            <a:r>
              <a:rPr lang="fr-FR" sz="1800" dirty="0" smtClean="0"/>
              <a:t>Conditions </a:t>
            </a:r>
            <a:r>
              <a:rPr lang="fr-FR" sz="1800" dirty="0"/>
              <a:t>pour exercer l’activité de vaccination (prescription et/ou </a:t>
            </a:r>
            <a:r>
              <a:rPr lang="fr-FR" sz="1800" dirty="0" smtClean="0"/>
              <a:t>administration</a:t>
            </a:r>
            <a:r>
              <a:rPr lang="fr-FR" sz="1800" dirty="0"/>
              <a:t>)</a:t>
            </a:r>
            <a:endParaRPr lang="fr-FR" sz="1800" dirty="0" smtClean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M.23 </a:t>
            </a:r>
            <a:r>
              <a:rPr lang="fr-FR" dirty="0" smtClean="0"/>
              <a:t>Mise en place de la vaccination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4.2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Février 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</a:t>
            </a:r>
            <a:r>
              <a:rPr lang="en-US" dirty="0" err="1" smtClean="0"/>
              <a:t>thème</a:t>
            </a:r>
            <a:r>
              <a:rPr lang="en-US" dirty="0" smtClean="0"/>
              <a:t> </a:t>
            </a:r>
            <a:r>
              <a:rPr lang="en-US" dirty="0" smtClean="0"/>
              <a:t>: </a:t>
            </a:r>
          </a:p>
          <a:p>
            <a:r>
              <a:rPr lang="fr-FR" b="0" dirty="0"/>
              <a:t>3.4 Missions de vaccination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Principe19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presctription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administration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Espace réservé du contenu 2">
            <a:extLst>
              <a:ext uri="{FF2B5EF4-FFF2-40B4-BE49-F238E27FC236}">
                <a16:creationId xmlns:a16="http://schemas.microsoft.com/office/drawing/2014/main" id="{ED0E3B48-A700-5838-DBEB-054168CDB5CB}"/>
              </a:ext>
            </a:extLst>
          </p:cNvPr>
          <p:cNvSpPr txBox="1">
            <a:spLocks/>
          </p:cNvSpPr>
          <p:nvPr/>
        </p:nvSpPr>
        <p:spPr>
          <a:xfrm>
            <a:off x="739499" y="2509809"/>
            <a:ext cx="6164836" cy="8267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1520"/>
              </a:lnSpc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être formé à la prescription et administration ou formé à l’administration</a:t>
            </a:r>
          </a:p>
          <a:p>
            <a:pPr lvl="1">
              <a:lnSpc>
                <a:spcPts val="1520"/>
              </a:lnSpc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vacciner au sein d’une officine respectant les conditions techniques pour exercer cette activité </a:t>
            </a:r>
          </a:p>
          <a:p>
            <a:pPr lvl="1">
              <a:lnSpc>
                <a:spcPts val="1520"/>
              </a:lnSpc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déclarer son activité auprès de l’Ordre des pharmaciens</a:t>
            </a:r>
          </a:p>
          <a:p>
            <a:pPr marL="171450" lvl="1" indent="-171450">
              <a:lnSpc>
                <a:spcPts val="1520"/>
              </a:lnSpc>
              <a:buClr>
                <a:schemeClr val="accent3"/>
              </a:buClr>
              <a:buFont typeface="Wingdings" panose="05000000000000000000" pitchFamily="2" charset="2"/>
              <a:buChar char="à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Foire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Aux Questions 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Prescription et administration des vaccins à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l'officine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ts val="1520"/>
              </a:lnSpc>
              <a:buClr>
                <a:schemeClr val="accent3"/>
              </a:buClr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1873641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2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22996" y="3700196"/>
            <a:ext cx="3367954" cy="22766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Déclaration de l’activité à l’Ordre des Pharmaciens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pharmacien d’officine déclare son activité d'administration ou de prescription et d'administration de vaccins,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par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tout moyen donnant une date certaine à la réception de la déclaration, auprès de l'autorité compétente du conseil de l'ordre des pharmaciens dont il relève. Celle-ci s’effectue sur la plateforme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ePOP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étudiants en 3ème cycle des études pharmaceutiques ne déclarent pas cette activité à l’Ordre. </a:t>
            </a:r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: ils ne peuvent qu’administrer les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vaccins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trike="sngStrike" dirty="0">
              <a:solidFill>
                <a:srgbClr val="FF0000"/>
              </a:solidFill>
            </a:endParaRP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CE82E5A8-DEB9-3F18-54C4-DAD7F019321C}"/>
              </a:ext>
            </a:extLst>
          </p:cNvPr>
          <p:cNvSpPr txBox="1">
            <a:spLocks/>
          </p:cNvSpPr>
          <p:nvPr/>
        </p:nvSpPr>
        <p:spPr>
          <a:xfrm>
            <a:off x="422996" y="6540198"/>
            <a:ext cx="3367954" cy="17838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Assurance</a:t>
            </a:r>
            <a:endParaRPr lang="fr-FR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Clr>
                <a:schemeClr val="accent3"/>
              </a:buClr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vaccination faisant partie des missions octroyées aux pharmaciens officinaux (qu’il soit titulaire ou adjoint) cette nouvelle activité (facultative) est couverte par l’assurance professionnelle de la pharmacie.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Il est néanmoins préférable de prévenir son assureur de la mise en place de l’activité de vaccination au sein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l’officine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9802A84D-D00D-86D4-83BC-F45CE7CCB28B}"/>
              </a:ext>
            </a:extLst>
          </p:cNvPr>
          <p:cNvSpPr txBox="1">
            <a:spLocks/>
          </p:cNvSpPr>
          <p:nvPr/>
        </p:nvSpPr>
        <p:spPr>
          <a:xfrm>
            <a:off x="458430" y="8928920"/>
            <a:ext cx="6868298" cy="7113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Déchets </a:t>
            </a:r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d’Activités de Soins à Risques Infectieux (DASRI)</a:t>
            </a:r>
          </a:p>
          <a:p>
            <a:pPr marL="0" lvl="1" indent="0" algn="just">
              <a:buClr>
                <a:schemeClr val="accent3"/>
              </a:buClr>
              <a:buNone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Lorsqu’il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pratique la vaccination, le pharmacien devient producteur de DASRI (piquants et mous) dont l’élimination relève de sa responsabilité. Pour cela, il passe convention avec un prestataire de collecte habilité à prendre en charge ces déchets dangereux 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6" tooltip="undefined"/>
              </a:rPr>
              <a:t>certaines ARS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 proposent des listes).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425367" y="3452090"/>
            <a:ext cx="1140562" cy="211541"/>
            <a:chOff x="4820850" y="4231021"/>
            <a:chExt cx="1140562" cy="211541"/>
          </a:xfrm>
        </p:grpSpPr>
        <p:sp>
          <p:nvSpPr>
            <p:cNvPr id="26" name="Ellipse 25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orme libre 27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87534F26-D9F7-090E-AD1C-3FF24550F28F}"/>
              </a:ext>
            </a:extLst>
          </p:cNvPr>
          <p:cNvGrpSpPr/>
          <p:nvPr/>
        </p:nvGrpSpPr>
        <p:grpSpPr>
          <a:xfrm>
            <a:off x="425367" y="6298676"/>
            <a:ext cx="1140562" cy="211541"/>
            <a:chOff x="4820850" y="4231021"/>
            <a:chExt cx="1140562" cy="211541"/>
          </a:xfrm>
        </p:grpSpPr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D379EFC9-82DC-5C07-CD86-1A9D984F0F8A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273ED4F4-2AD5-B0D2-EA2D-9AB7C415DCA2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orme libre 33">
              <a:extLst>
                <a:ext uri="{FF2B5EF4-FFF2-40B4-BE49-F238E27FC236}">
                  <a16:creationId xmlns:a16="http://schemas.microsoft.com/office/drawing/2014/main" id="{31C586C9-4229-38E3-F348-0CA8E9B0F463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2308E39F-AF20-1609-C3ED-3773FA063269}"/>
              </a:ext>
            </a:extLst>
          </p:cNvPr>
          <p:cNvGrpSpPr/>
          <p:nvPr/>
        </p:nvGrpSpPr>
        <p:grpSpPr>
          <a:xfrm>
            <a:off x="464302" y="8623409"/>
            <a:ext cx="1140562" cy="211541"/>
            <a:chOff x="4820850" y="4231021"/>
            <a:chExt cx="1140562" cy="211541"/>
          </a:xfrm>
        </p:grpSpPr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9C8427FF-E354-6FEE-0651-9D8EAF9BD0D3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Ellipse 36">
              <a:extLst>
                <a:ext uri="{FF2B5EF4-FFF2-40B4-BE49-F238E27FC236}">
                  <a16:creationId xmlns:a16="http://schemas.microsoft.com/office/drawing/2014/main" id="{CE0CEEF2-8EA1-F735-9291-B3809D1387B6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orme libre 37">
              <a:extLst>
                <a:ext uri="{FF2B5EF4-FFF2-40B4-BE49-F238E27FC236}">
                  <a16:creationId xmlns:a16="http://schemas.microsoft.com/office/drawing/2014/main" id="{1441B620-5876-091A-3E80-43796FD51487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9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244634" y="3833362"/>
            <a:ext cx="3054813" cy="44420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Conditions techniques à l’officine</a:t>
            </a:r>
          </a:p>
          <a:p>
            <a:pPr marL="0" lvl="1" indent="0" algn="just">
              <a:buClr>
                <a:schemeClr val="accent3"/>
              </a:buClr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 réaliser l’acte vaccinal, le pharmacien doit disposer :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locaux adaptés, comprenant un espace de confidentialité pour mener l’entretien préalable, accessible depuis l’espace client, sans accès possible aux médicaments;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D’équipements adaptés comportant une table ou un bureau, d’une chaise ou d’un fauteuil pour installer la personne pour l’injection;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d’un point d'eau pour le lavage des mains ou de solution hydro-alcoolique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d’une enceinte réfrigérée avec enregistrement et monitorage de la température pour le stockage des vaccins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du matériel nécessaire pour l’injection du vaccin et l’élimination des DASRI produits dans ce cadre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d’une trousse de première urgence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du matériel informatique nécessaire à la traçabilité des vaccinations réalisées et l'accès aux outils dématérialisés de partage et de stockage de documents, notamment le DMP et l'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espace numérique de santé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4204531" y="3541676"/>
            <a:ext cx="1140562" cy="211541"/>
            <a:chOff x="4820850" y="4231021"/>
            <a:chExt cx="1140562" cy="211541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Ellipse 42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orme libre 43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B0EB0-AD3B-C866-2814-31C4B3C5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DD5E1-9C80-E60B-7B3E-E00628A6D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0B98D-C35E-1BE7-D3C3-CAE18BD1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A451F5-2E7A-61AC-2D5A-B143875883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/>
              <a:t>M.23 </a:t>
            </a:r>
            <a:r>
              <a:rPr lang="fr-FR" dirty="0"/>
              <a:t>Mise en place de la vaccination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76547D4-1EFE-2F55-F077-BB55E895FA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F833AC8-DDE9-6665-AF9B-353D4B93F0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0F868B09-AFAB-BA69-2090-C8045BD2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4.2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Février 2026</a:t>
            </a:r>
            <a:endParaRPr lang="en-US" dirty="0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67592AAB-AEA2-D912-3171-73DC20BA7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04912" y="2193755"/>
            <a:ext cx="3554801" cy="30121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Traçabilité de l’acte de vaccination</a:t>
            </a:r>
            <a:endParaRPr lang="fr-FR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pharmacien vaccinateur enregistre le vaccin qu’il administre au registre informatique des substances vénéneuses en y ajoutant les mentions relatives à la date d’administration du vaccin et à son numéro de lot.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pharmacien inscrit l’acte vaccinal dans le carnet de santé, le 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  <a:hlinkClick r:id="rId8" tooltip="undefined"/>
              </a:rPr>
              <a:t>carnet de vaccination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le dossier médical partagé ou « Mon Espace santé » de la personne vaccinée. Si l’information n’a pas pu être inscrite dans l’un de ces outils, le pharmacien délivre une attestation de vaccination au patient.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 l’absence de DMP, et sous réserve du consentement de la personne vaccinée, le pharmacien transmet ces informations à son médecin traitant par messagerie sécurisée de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santé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CE82E5A8-DEB9-3F18-54C4-DAD7F019321C}"/>
              </a:ext>
            </a:extLst>
          </p:cNvPr>
          <p:cNvSpPr txBox="1">
            <a:spLocks/>
          </p:cNvSpPr>
          <p:nvPr/>
        </p:nvSpPr>
        <p:spPr>
          <a:xfrm>
            <a:off x="4303932" y="2241299"/>
            <a:ext cx="2919581" cy="20814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Trousse de première urgence</a:t>
            </a:r>
            <a:endParaRPr lang="fr-FR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Clr>
                <a:schemeClr val="accent3"/>
              </a:buClr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vu des risques que peut engendrer la vaccination, il est conseillé de disposer dans cette trousse </a:t>
            </a:r>
            <a:r>
              <a:rPr lang="fr-FR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d’au moins un antihistaminique H1 et d’adrénaline. 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Il est nécessaire de préparer une trousse dédiée, à proximité du lieu de vaccination, avec compresses, pansements, désinfectants... 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plus, les numéros d’urgence, notamment le 15, le 18 ou le 112, permettront le départ immédiat de moyens de secours adaptés.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407284" y="1934670"/>
            <a:ext cx="1140562" cy="211541"/>
            <a:chOff x="4820850" y="4231021"/>
            <a:chExt cx="1140562" cy="211541"/>
          </a:xfrm>
        </p:grpSpPr>
        <p:sp>
          <p:nvSpPr>
            <p:cNvPr id="27" name="Ellipse 26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Ellipse 27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orme libre 30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87534F26-D9F7-090E-AD1C-3FF24550F28F}"/>
              </a:ext>
            </a:extLst>
          </p:cNvPr>
          <p:cNvGrpSpPr/>
          <p:nvPr/>
        </p:nvGrpSpPr>
        <p:grpSpPr>
          <a:xfrm>
            <a:off x="4306303" y="1934670"/>
            <a:ext cx="1140562" cy="211541"/>
            <a:chOff x="4820850" y="4231021"/>
            <a:chExt cx="1140562" cy="211541"/>
          </a:xfrm>
        </p:grpSpPr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D379EFC9-82DC-5C07-CD86-1A9D984F0F8A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Ellipse 33">
              <a:extLst>
                <a:ext uri="{FF2B5EF4-FFF2-40B4-BE49-F238E27FC236}">
                  <a16:creationId xmlns:a16="http://schemas.microsoft.com/office/drawing/2014/main" id="{273ED4F4-2AD5-B0D2-EA2D-9AB7C415DCA2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orme libre 34">
              <a:extLst>
                <a:ext uri="{FF2B5EF4-FFF2-40B4-BE49-F238E27FC236}">
                  <a16:creationId xmlns:a16="http://schemas.microsoft.com/office/drawing/2014/main" id="{31C586C9-4229-38E3-F348-0CA8E9B0F463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Espace réservé du contenu 2">
            <a:extLst>
              <a:ext uri="{FF2B5EF4-FFF2-40B4-BE49-F238E27FC236}">
                <a16:creationId xmlns:a16="http://schemas.microsoft.com/office/drawing/2014/main" id="{581DA95C-2AAC-F282-5903-B69EE437D426}"/>
              </a:ext>
            </a:extLst>
          </p:cNvPr>
          <p:cNvSpPr txBox="1">
            <a:spLocks/>
          </p:cNvSpPr>
          <p:nvPr/>
        </p:nvSpPr>
        <p:spPr>
          <a:xfrm>
            <a:off x="404913" y="5870020"/>
            <a:ext cx="3554800" cy="373691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5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5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 du public</a:t>
            </a:r>
            <a:endParaRPr lang="fr-FR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Informer le public de la mise en place de cette mission au sein de votre officine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(Outil A90)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Sensibiliser les personnes à risque et leur entourage à l’importance de se faire vacciner : </a:t>
            </a:r>
          </a:p>
          <a:p>
            <a:pPr lvl="2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Mettre en avant la protection non seulement individuelle mais aussi de son entourage, ainsi que l’acquisition d’une immunité collective conférée par la vaccination.</a:t>
            </a:r>
          </a:p>
          <a:p>
            <a:pPr lvl="2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Aider les sujets à risque à percevoir l’utilité/l’intérêt de se faire vacciner : valoriser les bénéfices escomptés, expliquer le risque de la non vaccination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Informer et rassurer le public sur la sécurité des vaccins : mettre en avant leur rapport bénéfice/risque favorable, répondre aux interrogations, aux craintes et aux idées reçues du public</a:t>
            </a:r>
          </a:p>
          <a:p>
            <a:pPr lvl="1" algn="just">
              <a:buClr>
                <a:schemeClr val="accent3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Relayer les campagnes de vaccination via les outils d’information et de communication mis à disposition (vidéo de sensibilisation, affiche de la campagne , …).</a:t>
            </a: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940D0D53-108B-014F-90BD-D0C3D47A7BFF}"/>
              </a:ext>
            </a:extLst>
          </p:cNvPr>
          <p:cNvGrpSpPr/>
          <p:nvPr/>
        </p:nvGrpSpPr>
        <p:grpSpPr>
          <a:xfrm>
            <a:off x="364810" y="5578333"/>
            <a:ext cx="1140562" cy="211541"/>
            <a:chOff x="4820850" y="4231021"/>
            <a:chExt cx="1140562" cy="211541"/>
          </a:xfrm>
        </p:grpSpPr>
        <p:sp>
          <p:nvSpPr>
            <p:cNvPr id="38" name="Ellipse 37">
              <a:extLst>
                <a:ext uri="{FF2B5EF4-FFF2-40B4-BE49-F238E27FC236}">
                  <a16:creationId xmlns:a16="http://schemas.microsoft.com/office/drawing/2014/main" id="{54B286DE-195F-B89D-FB67-1661EC1DB7E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Ellipse 38">
              <a:extLst>
                <a:ext uri="{FF2B5EF4-FFF2-40B4-BE49-F238E27FC236}">
                  <a16:creationId xmlns:a16="http://schemas.microsoft.com/office/drawing/2014/main" id="{8A81F679-F491-E542-E5B3-A3AD01920578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accent3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orme libre 39">
              <a:extLst>
                <a:ext uri="{FF2B5EF4-FFF2-40B4-BE49-F238E27FC236}">
                  <a16:creationId xmlns:a16="http://schemas.microsoft.com/office/drawing/2014/main" id="{5568FD61-5F4B-AD10-A8EB-5768AF24A1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1" name="ZoneTexte 40">
            <a:extLst>
              <a:ext uri="{FF2B5EF4-FFF2-40B4-BE49-F238E27FC236}">
                <a16:creationId xmlns:a16="http://schemas.microsoft.com/office/drawing/2014/main" id="{B8DCBB26-EA07-D54D-B863-EF86E3191154}"/>
              </a:ext>
            </a:extLst>
          </p:cNvPr>
          <p:cNvSpPr txBox="1"/>
          <p:nvPr/>
        </p:nvSpPr>
        <p:spPr>
          <a:xfrm>
            <a:off x="4284425" y="5150400"/>
            <a:ext cx="2958594" cy="4329445"/>
          </a:xfrm>
          <a:prstGeom prst="rect">
            <a:avLst/>
          </a:prstGeom>
          <a:noFill/>
          <a:ln w="9525">
            <a:solidFill>
              <a:schemeClr val="accent3"/>
            </a:solidFill>
          </a:ln>
        </p:spPr>
        <p:txBody>
          <a:bodyPr wrap="square" lIns="180000" tIns="108000" anchor="ctr">
            <a:noAutofit/>
          </a:bodyPr>
          <a:lstStyle/>
          <a:p>
            <a:pPr algn="just"/>
            <a:r>
              <a:rPr lang="fr-FR" sz="11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: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Décret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n°2019-357 du 23 avril 2019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Article L.5125-1-1 A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Articles R 5132-9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Article R 5132-10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Articles R.1335-1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et suivants du CSP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Décret n° 2023-736 du 8 août 2023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 relatif aux compétences vaccinales 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Arrêté du 8 août 2023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 fixant le cahier des charges relatif aux conditions techniques à respecter pour exercer l'activité de vaccination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Arrêté du 8 août 2023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 fixant la liste des vaccins que les pharmaciens d'officine sont autorisés à prescrire et administrer 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FAQ :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Prescription et administration des vaccins à l'officine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 , Brochure AES :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prévention et gestion à l'officine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Affiche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Conduite à tenir en cas d’accident avec exposition au sang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La conduite à tenir en cas d’anaphylaxie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Tableau récapitulatif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 des compétences vaccinales pour les professionnels de </a:t>
            </a:r>
            <a:r>
              <a:rPr lang="fr-FR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santé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fr-FR" sz="1050" dirty="0" smtClean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Décret 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n° 2024-1132 du 4 décembre 2024</a:t>
            </a:r>
            <a:r>
              <a:rPr lang="fr-FR" sz="1050" dirty="0">
                <a:latin typeface="Arial" panose="020B0604020202020204" pitchFamily="34" charset="0"/>
                <a:cs typeface="Arial" panose="020B0604020202020204" pitchFamily="34" charset="0"/>
              </a:rPr>
              <a:t> et les arrêtés du 4 décembre 2024</a:t>
            </a:r>
          </a:p>
        </p:txBody>
      </p:sp>
      <p:sp>
        <p:nvSpPr>
          <p:cNvPr id="42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</a:t>
            </a:r>
            <a:r>
              <a:rPr lang="en-US" dirty="0" err="1" smtClean="0"/>
              <a:t>thème</a:t>
            </a:r>
            <a:r>
              <a:rPr lang="en-US" dirty="0" smtClean="0"/>
              <a:t> </a:t>
            </a:r>
            <a:r>
              <a:rPr lang="en-US" dirty="0" smtClean="0"/>
              <a:t>: </a:t>
            </a:r>
          </a:p>
          <a:p>
            <a:r>
              <a:rPr lang="fr-FR" b="0" dirty="0"/>
              <a:t>3.4 Missions de vaccination</a:t>
            </a:r>
            <a:endParaRPr lang="en-US" dirty="0"/>
          </a:p>
        </p:txBody>
      </p:sp>
      <p:sp>
        <p:nvSpPr>
          <p:cNvPr id="43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Principe19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presctription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administration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vaccin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8579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</TotalTime>
  <Words>954</Words>
  <Application>Microsoft Office PowerPoint</Application>
  <PresentationFormat>Personnalisé</PresentationFormat>
  <Paragraphs>66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Aptos</vt:lpstr>
      <vt:lpstr>Arial</vt:lpstr>
      <vt:lpstr>Azo Sans</vt:lpstr>
      <vt:lpstr>Azo Sans Light</vt:lpstr>
      <vt:lpstr>Courier New</vt:lpstr>
      <vt:lpstr>Wingdings</vt:lpstr>
      <vt:lpstr>Thème Office</vt:lpstr>
      <vt:lpstr>mémo</vt:lpstr>
      <vt:lpstr>mémo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mémo</dc:title>
  <dc:creator>Sébastien QUESSON</dc:creator>
  <cp:lastModifiedBy>Cécile LUGAND</cp:lastModifiedBy>
  <cp:revision>134</cp:revision>
  <dcterms:created xsi:type="dcterms:W3CDTF">2025-12-16T10:16:15Z</dcterms:created>
  <dcterms:modified xsi:type="dcterms:W3CDTF">2026-01-28T09:19:37Z</dcterms:modified>
</cp:coreProperties>
</file>