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
  </p:notesMasterIdLst>
  <p:sldIdLst>
    <p:sldId id="259" r:id="rId2"/>
    <p:sldId id="260" r:id="rId3"/>
  </p:sldIdLst>
  <p:sldSz cx="6858000" cy="9906000" type="A4"/>
  <p:notesSz cx="6858000" cy="9144000"/>
  <p:embeddedFontLst>
    <p:embeddedFont>
      <p:font typeface="Calibri" panose="020F0502020204030204" pitchFamily="34" charset="0"/>
      <p:regular r:id="rId5"/>
      <p:bold r:id="rId6"/>
      <p:italic r:id="rId7"/>
      <p:boldItalic r:id="rId8"/>
    </p:embeddedFont>
    <p:embeddedFont>
      <p:font typeface="Helvetica Neue Light" panose="020B0604020202020204" charset="0"/>
      <p:regular r:id="rId9"/>
      <p:bold r:id="rId10"/>
      <p:italic r:id="rId11"/>
      <p:boldItalic r:id="rId12"/>
    </p:embeddedFont>
    <p:embeddedFont>
      <p:font typeface="Helvetica Neue"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3378"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5"/>
        <p:cNvGrpSpPr/>
        <p:nvPr/>
      </p:nvGrpSpPr>
      <p:grpSpPr>
        <a:xfrm>
          <a:off x="0" y="0"/>
          <a:ext cx="0" cy="0"/>
          <a:chOff x="0" y="0"/>
          <a:chExt cx="0" cy="0"/>
        </a:xfrm>
      </p:grpSpPr>
      <p:sp>
        <p:nvSpPr>
          <p:cNvPr id="16" name="Google Shape;16;p2"/>
          <p:cNvSpPr/>
          <p:nvPr/>
        </p:nvSpPr>
        <p:spPr>
          <a:xfrm>
            <a:off x="0" y="2"/>
            <a:ext cx="6858000" cy="80308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Light"/>
              <a:ea typeface="Helvetica Neue Light"/>
              <a:cs typeface="Helvetica Neue Light"/>
              <a:sym typeface="Helvetica Neue Light"/>
            </a:endParaRPr>
          </a:p>
        </p:txBody>
      </p:sp>
      <p:sp>
        <p:nvSpPr>
          <p:cNvPr id="17" name="Google Shape;17;p2"/>
          <p:cNvSpPr txBox="1"/>
          <p:nvPr/>
        </p:nvSpPr>
        <p:spPr>
          <a:xfrm>
            <a:off x="4235166" y="12344"/>
            <a:ext cx="2622834"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6000" b="0" i="0" u="none" strike="noStrike" cap="none">
                <a:solidFill>
                  <a:schemeClr val="lt1"/>
                </a:solidFill>
                <a:latin typeface="Helvetica Neue"/>
                <a:ea typeface="Helvetica Neue"/>
                <a:cs typeface="Helvetica Neue"/>
                <a:sym typeface="Helvetica Neue"/>
              </a:rPr>
              <a:t>MÉMO</a:t>
            </a:r>
            <a:endParaRPr/>
          </a:p>
        </p:txBody>
      </p:sp>
      <p:sp>
        <p:nvSpPr>
          <p:cNvPr id="18" name="Google Shape;18;p2"/>
          <p:cNvSpPr/>
          <p:nvPr/>
        </p:nvSpPr>
        <p:spPr>
          <a:xfrm>
            <a:off x="0" y="803082"/>
            <a:ext cx="6858000" cy="397565"/>
          </a:xfrm>
          <a:prstGeom prst="rect">
            <a:avLst/>
          </a:prstGeom>
          <a:solidFill>
            <a:srgbClr val="3461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Light"/>
              <a:ea typeface="Helvetica Neue Light"/>
              <a:cs typeface="Helvetica Neue Light"/>
              <a:sym typeface="Helvetica Neue Light"/>
            </a:endParaRPr>
          </a:p>
        </p:txBody>
      </p:sp>
      <p:sp>
        <p:nvSpPr>
          <p:cNvPr id="19" name="Google Shape;19;p2"/>
          <p:cNvSpPr txBox="1">
            <a:spLocks noGrp="1"/>
          </p:cNvSpPr>
          <p:nvPr>
            <p:ph type="title"/>
          </p:nvPr>
        </p:nvSpPr>
        <p:spPr>
          <a:xfrm>
            <a:off x="206734" y="871192"/>
            <a:ext cx="6636853" cy="341632"/>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lt1"/>
              </a:buClr>
              <a:buSzPts val="1800"/>
              <a:buFont typeface="Helvetica Neue"/>
              <a:buNone/>
              <a:defRPr sz="1800" cap="none">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 name="Google Shape;20;p2"/>
          <p:cNvPicPr preferRelativeResize="0"/>
          <p:nvPr/>
        </p:nvPicPr>
        <p:blipFill rotWithShape="1">
          <a:blip r:embed="rId2">
            <a:alphaModFix/>
          </a:blip>
          <a:srcRect t="9053" b="6983"/>
          <a:stretch/>
        </p:blipFill>
        <p:spPr>
          <a:xfrm>
            <a:off x="111758" y="177"/>
            <a:ext cx="951058" cy="803082"/>
          </a:xfrm>
          <a:prstGeom prst="rect">
            <a:avLst/>
          </a:prstGeom>
          <a:noFill/>
          <a:ln>
            <a:noFill/>
          </a:ln>
        </p:spPr>
      </p:pic>
      <p:sp>
        <p:nvSpPr>
          <p:cNvPr id="21" name="Google Shape;21;p2"/>
          <p:cNvSpPr/>
          <p:nvPr/>
        </p:nvSpPr>
        <p:spPr>
          <a:xfrm>
            <a:off x="0" y="9390490"/>
            <a:ext cx="6858000" cy="51551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Light"/>
              <a:ea typeface="Helvetica Neue Light"/>
              <a:cs typeface="Helvetica Neue Light"/>
              <a:sym typeface="Helvetica Neue Light"/>
            </a:endParaRPr>
          </a:p>
        </p:txBody>
      </p:sp>
      <p:sp>
        <p:nvSpPr>
          <p:cNvPr id="22" name="Google Shape;22;p2"/>
          <p:cNvSpPr/>
          <p:nvPr/>
        </p:nvSpPr>
        <p:spPr>
          <a:xfrm>
            <a:off x="3878505" y="9239784"/>
            <a:ext cx="2771905" cy="301412"/>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b="0" i="0" u="none" strike="noStrike" cap="none">
                <a:solidFill>
                  <a:srgbClr val="595959"/>
                </a:solidFill>
                <a:latin typeface="Helvetica Neue Light"/>
                <a:ea typeface="Helvetica Neue Light"/>
                <a:cs typeface="Helvetica Neue Light"/>
                <a:sym typeface="Helvetica Neue Light"/>
              </a:rPr>
              <a:t>Pharmacie :</a:t>
            </a:r>
            <a:endParaRPr/>
          </a:p>
        </p:txBody>
      </p:sp>
      <p:pic>
        <p:nvPicPr>
          <p:cNvPr id="23" name="Google Shape;23;p2"/>
          <p:cNvPicPr preferRelativeResize="0"/>
          <p:nvPr/>
        </p:nvPicPr>
        <p:blipFill rotWithShape="1">
          <a:blip r:embed="rId3">
            <a:alphaModFix/>
          </a:blip>
          <a:srcRect/>
          <a:stretch/>
        </p:blipFill>
        <p:spPr>
          <a:xfrm>
            <a:off x="222191" y="113783"/>
            <a:ext cx="619984" cy="573293"/>
          </a:xfrm>
          <a:prstGeom prst="rect">
            <a:avLst/>
          </a:prstGeom>
          <a:noFill/>
          <a:ln>
            <a:noFill/>
          </a:ln>
        </p:spPr>
      </p:pic>
      <p:sp>
        <p:nvSpPr>
          <p:cNvPr id="24" name="Google Shape;24;p2"/>
          <p:cNvSpPr/>
          <p:nvPr/>
        </p:nvSpPr>
        <p:spPr>
          <a:xfrm>
            <a:off x="0" y="9100337"/>
            <a:ext cx="732118" cy="580305"/>
          </a:xfrm>
          <a:prstGeom prst="homePlate">
            <a:avLst>
              <a:gd name="adj" fmla="val 31723"/>
            </a:avLst>
          </a:prstGeom>
          <a:solidFill>
            <a:srgbClr val="3461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Light"/>
              <a:ea typeface="Helvetica Neue Light"/>
              <a:cs typeface="Helvetica Neue Light"/>
              <a:sym typeface="Helvetica Neue Light"/>
            </a:endParaRPr>
          </a:p>
        </p:txBody>
      </p:sp>
      <p:sp>
        <p:nvSpPr>
          <p:cNvPr id="25" name="Google Shape;25;p2"/>
          <p:cNvSpPr/>
          <p:nvPr/>
        </p:nvSpPr>
        <p:spPr>
          <a:xfrm>
            <a:off x="732118" y="9363071"/>
            <a:ext cx="175409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00" b="0" i="0" u="none" strike="noStrike" cap="none">
                <a:solidFill>
                  <a:schemeClr val="lt1"/>
                </a:solidFill>
                <a:latin typeface="Helvetica Neue"/>
                <a:ea typeface="Helvetica Neue"/>
                <a:cs typeface="Helvetica Neue"/>
                <a:sym typeface="Helvetica Neue"/>
              </a:rPr>
              <a:t>Missions &amp; Services</a:t>
            </a:r>
            <a:endParaRPr/>
          </a:p>
        </p:txBody>
      </p:sp>
      <p:sp>
        <p:nvSpPr>
          <p:cNvPr id="26" name="Google Shape;26;p2"/>
          <p:cNvSpPr/>
          <p:nvPr/>
        </p:nvSpPr>
        <p:spPr>
          <a:xfrm>
            <a:off x="732118" y="9531258"/>
            <a:ext cx="5380548"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Helvetica Neue Light"/>
              <a:buNone/>
            </a:pPr>
            <a:r>
              <a:rPr lang="fr-FR" sz="900" dirty="0">
                <a:solidFill>
                  <a:schemeClr val="lt1"/>
                </a:solidFill>
                <a:latin typeface="Helvetica Neue Light"/>
                <a:ea typeface="Helvetica Neue Light"/>
                <a:cs typeface="Helvetica Neue Light"/>
                <a:sym typeface="Helvetica Neue Light"/>
              </a:rPr>
              <a:t>Version </a:t>
            </a:r>
            <a:r>
              <a:rPr lang="fr-FR" sz="900" dirty="0" smtClean="0">
                <a:solidFill>
                  <a:schemeClr val="lt1"/>
                </a:solidFill>
                <a:latin typeface="Helvetica Neue Light"/>
                <a:ea typeface="Helvetica Neue Light"/>
                <a:cs typeface="Helvetica Neue Light"/>
                <a:sym typeface="Helvetica Neue Light"/>
              </a:rPr>
              <a:t>7.0 </a:t>
            </a:r>
            <a:r>
              <a:rPr lang="fr-FR" sz="900" dirty="0">
                <a:solidFill>
                  <a:schemeClr val="lt1"/>
                </a:solidFill>
                <a:latin typeface="Helvetica Neue Light"/>
                <a:ea typeface="Helvetica Neue Light"/>
                <a:cs typeface="Helvetica Neue Light"/>
                <a:sym typeface="Helvetica Neue Light"/>
              </a:rPr>
              <a:t>– </a:t>
            </a:r>
            <a:r>
              <a:rPr lang="fr-FR" sz="900" dirty="0" smtClean="0">
                <a:solidFill>
                  <a:schemeClr val="lt1"/>
                </a:solidFill>
                <a:latin typeface="Helvetica Neue Light"/>
                <a:ea typeface="Helvetica Neue Light"/>
                <a:cs typeface="Helvetica Neue Light"/>
                <a:sym typeface="Helvetica Neue Light"/>
              </a:rPr>
              <a:t>Mars 2025</a:t>
            </a:r>
            <a:endParaRPr sz="900" dirty="0">
              <a:solidFill>
                <a:schemeClr val="lt1"/>
              </a:solidFill>
              <a:latin typeface="Helvetica Neue Light"/>
              <a:ea typeface="Helvetica Neue Light"/>
              <a:cs typeface="Helvetica Neue Light"/>
              <a:sym typeface="Helvetica Neue Light"/>
            </a:endParaRPr>
          </a:p>
        </p:txBody>
      </p:sp>
      <p:pic>
        <p:nvPicPr>
          <p:cNvPr id="27" name="Google Shape;27;p2" descr="Une image contenant dessin, horloge&#10;&#10;Description générée automatiquement"/>
          <p:cNvPicPr preferRelativeResize="0"/>
          <p:nvPr/>
        </p:nvPicPr>
        <p:blipFill rotWithShape="1">
          <a:blip r:embed="rId4">
            <a:alphaModFix/>
          </a:blip>
          <a:srcRect/>
          <a:stretch/>
        </p:blipFill>
        <p:spPr>
          <a:xfrm>
            <a:off x="123320" y="9128910"/>
            <a:ext cx="364000" cy="487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2400"/>
              <a:buFont typeface="Helvetica Neu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a:spLocks noGrp="1"/>
          </p:cNvSpPr>
          <p:nvPr>
            <p:ph type="pic" idx="2"/>
          </p:nvPr>
        </p:nvSpPr>
        <p:spPr>
          <a:xfrm>
            <a:off x="2915543" y="1426283"/>
            <a:ext cx="3471863" cy="7039681"/>
          </a:xfrm>
          <a:prstGeom prst="rect">
            <a:avLst/>
          </a:prstGeom>
          <a:noFill/>
          <a:ln>
            <a:noFill/>
          </a:ln>
        </p:spPr>
      </p:sp>
      <p:sp>
        <p:nvSpPr>
          <p:cNvPr id="81" name="Google Shape;81;p11"/>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1200"/>
              <a:buNone/>
              <a:defRPr sz="1200"/>
            </a:lvl1pPr>
            <a:lvl2pPr marL="914400" lvl="1" indent="-228600" algn="l">
              <a:lnSpc>
                <a:spcPct val="90000"/>
              </a:lnSpc>
              <a:spcBef>
                <a:spcPts val="375"/>
              </a:spcBef>
              <a:spcAft>
                <a:spcPts val="0"/>
              </a:spcAft>
              <a:buClr>
                <a:srgbClr val="262626"/>
              </a:buClr>
              <a:buSzPts val="1050"/>
              <a:buNone/>
              <a:defRPr sz="1050"/>
            </a:lvl2pPr>
            <a:lvl3pPr marL="1371600" lvl="2" indent="-228600" algn="l">
              <a:lnSpc>
                <a:spcPct val="90000"/>
              </a:lnSpc>
              <a:spcBef>
                <a:spcPts val="375"/>
              </a:spcBef>
              <a:spcAft>
                <a:spcPts val="0"/>
              </a:spcAft>
              <a:buClr>
                <a:srgbClr val="262626"/>
              </a:buClr>
              <a:buSzPts val="900"/>
              <a:buNone/>
              <a:defRPr sz="900"/>
            </a:lvl3pPr>
            <a:lvl4pPr marL="1828800" lvl="3" indent="-228600" algn="l">
              <a:lnSpc>
                <a:spcPct val="90000"/>
              </a:lnSpc>
              <a:spcBef>
                <a:spcPts val="375"/>
              </a:spcBef>
              <a:spcAft>
                <a:spcPts val="0"/>
              </a:spcAft>
              <a:buClr>
                <a:srgbClr val="262626"/>
              </a:buClr>
              <a:buSzPts val="750"/>
              <a:buNone/>
              <a:defRPr sz="750"/>
            </a:lvl4pPr>
            <a:lvl5pPr marL="2286000" lvl="4" indent="-228600" algn="l">
              <a:lnSpc>
                <a:spcPct val="90000"/>
              </a:lnSpc>
              <a:spcBef>
                <a:spcPts val="375"/>
              </a:spcBef>
              <a:spcAft>
                <a:spcPts val="0"/>
              </a:spcAft>
              <a:buClr>
                <a:srgbClr val="262626"/>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2" name="Google Shape;82;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2"/>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1800"/>
              <a:buNone/>
              <a:defRPr/>
            </a:lvl1pPr>
            <a:lvl2pPr marL="914400" lvl="1" indent="-342900" algn="l">
              <a:lnSpc>
                <a:spcPct val="90000"/>
              </a:lnSpc>
              <a:spcBef>
                <a:spcPts val="375"/>
              </a:spcBef>
              <a:spcAft>
                <a:spcPts val="0"/>
              </a:spcAft>
              <a:buClr>
                <a:srgbClr val="262626"/>
              </a:buClr>
              <a:buSzPts val="1800"/>
              <a:buChar char="•"/>
              <a:defRPr/>
            </a:lvl2pPr>
            <a:lvl3pPr marL="1371600" lvl="2" indent="-342900" algn="l">
              <a:lnSpc>
                <a:spcPct val="90000"/>
              </a:lnSpc>
              <a:spcBef>
                <a:spcPts val="375"/>
              </a:spcBef>
              <a:spcAft>
                <a:spcPts val="0"/>
              </a:spcAft>
              <a:buClr>
                <a:srgbClr val="262626"/>
              </a:buClr>
              <a:buSzPts val="1800"/>
              <a:buChar char="•"/>
              <a:defRPr/>
            </a:lvl3pPr>
            <a:lvl4pPr marL="1828800" lvl="3" indent="-342900" algn="l">
              <a:lnSpc>
                <a:spcPct val="90000"/>
              </a:lnSpc>
              <a:spcBef>
                <a:spcPts val="375"/>
              </a:spcBef>
              <a:spcAft>
                <a:spcPts val="0"/>
              </a:spcAft>
              <a:buClr>
                <a:srgbClr val="262626"/>
              </a:buClr>
              <a:buSzPts val="1800"/>
              <a:buChar char="•"/>
              <a:defRPr/>
            </a:lvl4pPr>
            <a:lvl5pPr marL="2286000" lvl="4" indent="-342900" algn="l">
              <a:lnSpc>
                <a:spcPct val="90000"/>
              </a:lnSpc>
              <a:spcBef>
                <a:spcPts val="375"/>
              </a:spcBef>
              <a:spcAft>
                <a:spcPts val="0"/>
              </a:spcAft>
              <a:buClr>
                <a:srgbClr val="26262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8" name="Google Shape;88;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1800"/>
              <a:buNone/>
              <a:defRPr/>
            </a:lvl1pPr>
            <a:lvl2pPr marL="914400" lvl="1" indent="-342900" algn="l">
              <a:lnSpc>
                <a:spcPct val="90000"/>
              </a:lnSpc>
              <a:spcBef>
                <a:spcPts val="375"/>
              </a:spcBef>
              <a:spcAft>
                <a:spcPts val="0"/>
              </a:spcAft>
              <a:buClr>
                <a:srgbClr val="262626"/>
              </a:buClr>
              <a:buSzPts val="1800"/>
              <a:buChar char="•"/>
              <a:defRPr/>
            </a:lvl2pPr>
            <a:lvl3pPr marL="1371600" lvl="2" indent="-342900" algn="l">
              <a:lnSpc>
                <a:spcPct val="90000"/>
              </a:lnSpc>
              <a:spcBef>
                <a:spcPts val="375"/>
              </a:spcBef>
              <a:spcAft>
                <a:spcPts val="0"/>
              </a:spcAft>
              <a:buClr>
                <a:srgbClr val="262626"/>
              </a:buClr>
              <a:buSzPts val="1800"/>
              <a:buChar char="•"/>
              <a:defRPr/>
            </a:lvl3pPr>
            <a:lvl4pPr marL="1828800" lvl="3" indent="-342900" algn="l">
              <a:lnSpc>
                <a:spcPct val="90000"/>
              </a:lnSpc>
              <a:spcBef>
                <a:spcPts val="375"/>
              </a:spcBef>
              <a:spcAft>
                <a:spcPts val="0"/>
              </a:spcAft>
              <a:buClr>
                <a:srgbClr val="262626"/>
              </a:buClr>
              <a:buSzPts val="1800"/>
              <a:buChar char="•"/>
              <a:defRPr/>
            </a:lvl4pPr>
            <a:lvl5pPr marL="2286000" lvl="4" indent="-342900" algn="l">
              <a:lnSpc>
                <a:spcPct val="90000"/>
              </a:lnSpc>
              <a:spcBef>
                <a:spcPts val="375"/>
              </a:spcBef>
              <a:spcAft>
                <a:spcPts val="0"/>
              </a:spcAft>
              <a:buClr>
                <a:srgbClr val="26262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8"/>
        <p:cNvGrpSpPr/>
        <p:nvPr/>
      </p:nvGrpSpPr>
      <p:grpSpPr>
        <a:xfrm>
          <a:off x="0" y="0"/>
          <a:ext cx="0" cy="0"/>
          <a:chOff x="0" y="0"/>
          <a:chExt cx="0" cy="0"/>
        </a:xfrm>
      </p:grpSpPr>
      <p:sp>
        <p:nvSpPr>
          <p:cNvPr id="29" name="Google Shape;29;p3"/>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62626"/>
              </a:buClr>
              <a:buSzPts val="4500"/>
              <a:buFont typeface="Helvetica Neue"/>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262626"/>
              </a:buClr>
              <a:buSzPts val="1800"/>
              <a:buNone/>
              <a:defRPr sz="1800"/>
            </a:lvl1pPr>
            <a:lvl2pPr lvl="1" algn="ctr">
              <a:lnSpc>
                <a:spcPct val="90000"/>
              </a:lnSpc>
              <a:spcBef>
                <a:spcPts val="375"/>
              </a:spcBef>
              <a:spcAft>
                <a:spcPts val="0"/>
              </a:spcAft>
              <a:buClr>
                <a:srgbClr val="262626"/>
              </a:buClr>
              <a:buSzPts val="1500"/>
              <a:buNone/>
              <a:defRPr sz="1500"/>
            </a:lvl2pPr>
            <a:lvl3pPr lvl="2" algn="ctr">
              <a:lnSpc>
                <a:spcPct val="90000"/>
              </a:lnSpc>
              <a:spcBef>
                <a:spcPts val="375"/>
              </a:spcBef>
              <a:spcAft>
                <a:spcPts val="0"/>
              </a:spcAft>
              <a:buClr>
                <a:srgbClr val="262626"/>
              </a:buClr>
              <a:buSzPts val="1350"/>
              <a:buNone/>
              <a:defRPr sz="1350"/>
            </a:lvl3pPr>
            <a:lvl4pPr lvl="3" algn="ctr">
              <a:lnSpc>
                <a:spcPct val="90000"/>
              </a:lnSpc>
              <a:spcBef>
                <a:spcPts val="375"/>
              </a:spcBef>
              <a:spcAft>
                <a:spcPts val="0"/>
              </a:spcAft>
              <a:buClr>
                <a:srgbClr val="262626"/>
              </a:buClr>
              <a:buSzPts val="1200"/>
              <a:buNone/>
              <a:defRPr sz="1200"/>
            </a:lvl4pPr>
            <a:lvl5pPr lvl="4" algn="ctr">
              <a:lnSpc>
                <a:spcPct val="90000"/>
              </a:lnSpc>
              <a:spcBef>
                <a:spcPts val="375"/>
              </a:spcBef>
              <a:spcAft>
                <a:spcPts val="0"/>
              </a:spcAft>
              <a:buClr>
                <a:srgbClr val="26262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1" name="Google Shape;31;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1800"/>
              <a:buNone/>
              <a:defRPr/>
            </a:lvl1pPr>
            <a:lvl2pPr marL="914400" lvl="1" indent="-342900" algn="l">
              <a:lnSpc>
                <a:spcPct val="90000"/>
              </a:lnSpc>
              <a:spcBef>
                <a:spcPts val="375"/>
              </a:spcBef>
              <a:spcAft>
                <a:spcPts val="0"/>
              </a:spcAft>
              <a:buClr>
                <a:srgbClr val="262626"/>
              </a:buClr>
              <a:buSzPts val="1800"/>
              <a:buChar char="•"/>
              <a:defRPr/>
            </a:lvl2pPr>
            <a:lvl3pPr marL="1371600" lvl="2" indent="-342900" algn="l">
              <a:lnSpc>
                <a:spcPct val="90000"/>
              </a:lnSpc>
              <a:spcBef>
                <a:spcPts val="375"/>
              </a:spcBef>
              <a:spcAft>
                <a:spcPts val="0"/>
              </a:spcAft>
              <a:buClr>
                <a:srgbClr val="262626"/>
              </a:buClr>
              <a:buSzPts val="1800"/>
              <a:buChar char="•"/>
              <a:defRPr/>
            </a:lvl3pPr>
            <a:lvl4pPr marL="1828800" lvl="3" indent="-342900" algn="l">
              <a:lnSpc>
                <a:spcPct val="90000"/>
              </a:lnSpc>
              <a:spcBef>
                <a:spcPts val="375"/>
              </a:spcBef>
              <a:spcAft>
                <a:spcPts val="0"/>
              </a:spcAft>
              <a:buClr>
                <a:srgbClr val="262626"/>
              </a:buClr>
              <a:buSzPts val="1800"/>
              <a:buChar char="•"/>
              <a:defRPr/>
            </a:lvl4pPr>
            <a:lvl5pPr marL="2286000" lvl="4" indent="-342900" algn="l">
              <a:lnSpc>
                <a:spcPct val="90000"/>
              </a:lnSpc>
              <a:spcBef>
                <a:spcPts val="375"/>
              </a:spcBef>
              <a:spcAft>
                <a:spcPts val="0"/>
              </a:spcAft>
              <a:buClr>
                <a:srgbClr val="26262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500"/>
              <a:buFont typeface="Helvetica Neue"/>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3" name="Google Shape;43;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1800"/>
              <a:buNone/>
              <a:defRPr/>
            </a:lvl1pPr>
            <a:lvl2pPr marL="914400" lvl="1" indent="-342900" algn="l">
              <a:lnSpc>
                <a:spcPct val="90000"/>
              </a:lnSpc>
              <a:spcBef>
                <a:spcPts val="375"/>
              </a:spcBef>
              <a:spcAft>
                <a:spcPts val="0"/>
              </a:spcAft>
              <a:buClr>
                <a:srgbClr val="262626"/>
              </a:buClr>
              <a:buSzPts val="1800"/>
              <a:buChar char="•"/>
              <a:defRPr/>
            </a:lvl2pPr>
            <a:lvl3pPr marL="1371600" lvl="2" indent="-342900" algn="l">
              <a:lnSpc>
                <a:spcPct val="90000"/>
              </a:lnSpc>
              <a:spcBef>
                <a:spcPts val="375"/>
              </a:spcBef>
              <a:spcAft>
                <a:spcPts val="0"/>
              </a:spcAft>
              <a:buClr>
                <a:srgbClr val="262626"/>
              </a:buClr>
              <a:buSzPts val="1800"/>
              <a:buChar char="•"/>
              <a:defRPr/>
            </a:lvl3pPr>
            <a:lvl4pPr marL="1828800" lvl="3" indent="-342900" algn="l">
              <a:lnSpc>
                <a:spcPct val="90000"/>
              </a:lnSpc>
              <a:spcBef>
                <a:spcPts val="375"/>
              </a:spcBef>
              <a:spcAft>
                <a:spcPts val="0"/>
              </a:spcAft>
              <a:buClr>
                <a:srgbClr val="262626"/>
              </a:buClr>
              <a:buSzPts val="1800"/>
              <a:buChar char="•"/>
              <a:defRPr/>
            </a:lvl4pPr>
            <a:lvl5pPr marL="2286000" lvl="4" indent="-342900" algn="l">
              <a:lnSpc>
                <a:spcPct val="90000"/>
              </a:lnSpc>
              <a:spcBef>
                <a:spcPts val="375"/>
              </a:spcBef>
              <a:spcAft>
                <a:spcPts val="0"/>
              </a:spcAft>
              <a:buClr>
                <a:srgbClr val="26262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1800"/>
              <a:buNone/>
              <a:defRPr/>
            </a:lvl1pPr>
            <a:lvl2pPr marL="914400" lvl="1" indent="-342900" algn="l">
              <a:lnSpc>
                <a:spcPct val="90000"/>
              </a:lnSpc>
              <a:spcBef>
                <a:spcPts val="375"/>
              </a:spcBef>
              <a:spcAft>
                <a:spcPts val="0"/>
              </a:spcAft>
              <a:buClr>
                <a:srgbClr val="262626"/>
              </a:buClr>
              <a:buSzPts val="1800"/>
              <a:buChar char="•"/>
              <a:defRPr/>
            </a:lvl2pPr>
            <a:lvl3pPr marL="1371600" lvl="2" indent="-342900" algn="l">
              <a:lnSpc>
                <a:spcPct val="90000"/>
              </a:lnSpc>
              <a:spcBef>
                <a:spcPts val="375"/>
              </a:spcBef>
              <a:spcAft>
                <a:spcPts val="0"/>
              </a:spcAft>
              <a:buClr>
                <a:srgbClr val="262626"/>
              </a:buClr>
              <a:buSzPts val="1800"/>
              <a:buChar char="•"/>
              <a:defRPr/>
            </a:lvl3pPr>
            <a:lvl4pPr marL="1828800" lvl="3" indent="-342900" algn="l">
              <a:lnSpc>
                <a:spcPct val="90000"/>
              </a:lnSpc>
              <a:spcBef>
                <a:spcPts val="375"/>
              </a:spcBef>
              <a:spcAft>
                <a:spcPts val="0"/>
              </a:spcAft>
              <a:buClr>
                <a:srgbClr val="262626"/>
              </a:buClr>
              <a:buSzPts val="1800"/>
              <a:buChar char="•"/>
              <a:defRPr/>
            </a:lvl4pPr>
            <a:lvl5pPr marL="2286000" lvl="4" indent="-342900" algn="l">
              <a:lnSpc>
                <a:spcPct val="90000"/>
              </a:lnSpc>
              <a:spcBef>
                <a:spcPts val="375"/>
              </a:spcBef>
              <a:spcAft>
                <a:spcPts val="0"/>
              </a:spcAft>
              <a:buClr>
                <a:srgbClr val="26262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262626"/>
              </a:buClr>
              <a:buSzPts val="1800"/>
              <a:buNone/>
              <a:defRPr sz="1800" b="1"/>
            </a:lvl1pPr>
            <a:lvl2pPr marL="914400" lvl="1" indent="-228600" algn="l">
              <a:lnSpc>
                <a:spcPct val="90000"/>
              </a:lnSpc>
              <a:spcBef>
                <a:spcPts val="375"/>
              </a:spcBef>
              <a:spcAft>
                <a:spcPts val="0"/>
              </a:spcAft>
              <a:buClr>
                <a:srgbClr val="262626"/>
              </a:buClr>
              <a:buSzPts val="1500"/>
              <a:buNone/>
              <a:defRPr sz="1500" b="1"/>
            </a:lvl2pPr>
            <a:lvl3pPr marL="1371600" lvl="2" indent="-228600" algn="l">
              <a:lnSpc>
                <a:spcPct val="90000"/>
              </a:lnSpc>
              <a:spcBef>
                <a:spcPts val="375"/>
              </a:spcBef>
              <a:spcAft>
                <a:spcPts val="0"/>
              </a:spcAft>
              <a:buClr>
                <a:srgbClr val="262626"/>
              </a:buClr>
              <a:buSzPts val="1350"/>
              <a:buNone/>
              <a:defRPr sz="1350" b="1"/>
            </a:lvl3pPr>
            <a:lvl4pPr marL="1828800" lvl="3" indent="-228600" algn="l">
              <a:lnSpc>
                <a:spcPct val="90000"/>
              </a:lnSpc>
              <a:spcBef>
                <a:spcPts val="375"/>
              </a:spcBef>
              <a:spcAft>
                <a:spcPts val="0"/>
              </a:spcAft>
              <a:buClr>
                <a:srgbClr val="262626"/>
              </a:buClr>
              <a:buSzPts val="1200"/>
              <a:buNone/>
              <a:defRPr sz="1200" b="1"/>
            </a:lvl4pPr>
            <a:lvl5pPr marL="2286000" lvl="4" indent="-228600" algn="l">
              <a:lnSpc>
                <a:spcPct val="90000"/>
              </a:lnSpc>
              <a:spcBef>
                <a:spcPts val="375"/>
              </a:spcBef>
              <a:spcAft>
                <a:spcPts val="0"/>
              </a:spcAft>
              <a:buClr>
                <a:srgbClr val="26262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6" name="Google Shape;56;p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1800"/>
              <a:buNone/>
              <a:defRPr/>
            </a:lvl1pPr>
            <a:lvl2pPr marL="914400" lvl="1" indent="-342900" algn="l">
              <a:lnSpc>
                <a:spcPct val="90000"/>
              </a:lnSpc>
              <a:spcBef>
                <a:spcPts val="375"/>
              </a:spcBef>
              <a:spcAft>
                <a:spcPts val="0"/>
              </a:spcAft>
              <a:buClr>
                <a:srgbClr val="262626"/>
              </a:buClr>
              <a:buSzPts val="1800"/>
              <a:buChar char="•"/>
              <a:defRPr/>
            </a:lvl2pPr>
            <a:lvl3pPr marL="1371600" lvl="2" indent="-342900" algn="l">
              <a:lnSpc>
                <a:spcPct val="90000"/>
              </a:lnSpc>
              <a:spcBef>
                <a:spcPts val="375"/>
              </a:spcBef>
              <a:spcAft>
                <a:spcPts val="0"/>
              </a:spcAft>
              <a:buClr>
                <a:srgbClr val="262626"/>
              </a:buClr>
              <a:buSzPts val="1800"/>
              <a:buChar char="•"/>
              <a:defRPr/>
            </a:lvl3pPr>
            <a:lvl4pPr marL="1828800" lvl="3" indent="-342900" algn="l">
              <a:lnSpc>
                <a:spcPct val="90000"/>
              </a:lnSpc>
              <a:spcBef>
                <a:spcPts val="375"/>
              </a:spcBef>
              <a:spcAft>
                <a:spcPts val="0"/>
              </a:spcAft>
              <a:buClr>
                <a:srgbClr val="262626"/>
              </a:buClr>
              <a:buSzPts val="1800"/>
              <a:buChar char="•"/>
              <a:defRPr/>
            </a:lvl4pPr>
            <a:lvl5pPr marL="2286000" lvl="4" indent="-342900" algn="l">
              <a:lnSpc>
                <a:spcPct val="90000"/>
              </a:lnSpc>
              <a:spcBef>
                <a:spcPts val="375"/>
              </a:spcBef>
              <a:spcAft>
                <a:spcPts val="0"/>
              </a:spcAft>
              <a:buClr>
                <a:srgbClr val="26262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 name="Google Shape;57;p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262626"/>
              </a:buClr>
              <a:buSzPts val="1800"/>
              <a:buNone/>
              <a:defRPr sz="1800" b="1"/>
            </a:lvl1pPr>
            <a:lvl2pPr marL="914400" lvl="1" indent="-228600" algn="l">
              <a:lnSpc>
                <a:spcPct val="90000"/>
              </a:lnSpc>
              <a:spcBef>
                <a:spcPts val="375"/>
              </a:spcBef>
              <a:spcAft>
                <a:spcPts val="0"/>
              </a:spcAft>
              <a:buClr>
                <a:srgbClr val="262626"/>
              </a:buClr>
              <a:buSzPts val="1500"/>
              <a:buNone/>
              <a:defRPr sz="1500" b="1"/>
            </a:lvl2pPr>
            <a:lvl3pPr marL="1371600" lvl="2" indent="-228600" algn="l">
              <a:lnSpc>
                <a:spcPct val="90000"/>
              </a:lnSpc>
              <a:spcBef>
                <a:spcPts val="375"/>
              </a:spcBef>
              <a:spcAft>
                <a:spcPts val="0"/>
              </a:spcAft>
              <a:buClr>
                <a:srgbClr val="262626"/>
              </a:buClr>
              <a:buSzPts val="1350"/>
              <a:buNone/>
              <a:defRPr sz="1350" b="1"/>
            </a:lvl3pPr>
            <a:lvl4pPr marL="1828800" lvl="3" indent="-228600" algn="l">
              <a:lnSpc>
                <a:spcPct val="90000"/>
              </a:lnSpc>
              <a:spcBef>
                <a:spcPts val="375"/>
              </a:spcBef>
              <a:spcAft>
                <a:spcPts val="0"/>
              </a:spcAft>
              <a:buClr>
                <a:srgbClr val="262626"/>
              </a:buClr>
              <a:buSzPts val="1200"/>
              <a:buNone/>
              <a:defRPr sz="1200" b="1"/>
            </a:lvl4pPr>
            <a:lvl5pPr marL="2286000" lvl="4" indent="-228600" algn="l">
              <a:lnSpc>
                <a:spcPct val="90000"/>
              </a:lnSpc>
              <a:spcBef>
                <a:spcPts val="375"/>
              </a:spcBef>
              <a:spcAft>
                <a:spcPts val="0"/>
              </a:spcAft>
              <a:buClr>
                <a:srgbClr val="262626"/>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8" name="Google Shape;58;p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1800"/>
              <a:buNone/>
              <a:defRPr/>
            </a:lvl1pPr>
            <a:lvl2pPr marL="914400" lvl="1" indent="-342900" algn="l">
              <a:lnSpc>
                <a:spcPct val="90000"/>
              </a:lnSpc>
              <a:spcBef>
                <a:spcPts val="375"/>
              </a:spcBef>
              <a:spcAft>
                <a:spcPts val="0"/>
              </a:spcAft>
              <a:buClr>
                <a:srgbClr val="262626"/>
              </a:buClr>
              <a:buSzPts val="1800"/>
              <a:buChar char="•"/>
              <a:defRPr/>
            </a:lvl2pPr>
            <a:lvl3pPr marL="1371600" lvl="2" indent="-342900" algn="l">
              <a:lnSpc>
                <a:spcPct val="90000"/>
              </a:lnSpc>
              <a:spcBef>
                <a:spcPts val="375"/>
              </a:spcBef>
              <a:spcAft>
                <a:spcPts val="0"/>
              </a:spcAft>
              <a:buClr>
                <a:srgbClr val="262626"/>
              </a:buClr>
              <a:buSzPts val="1800"/>
              <a:buChar char="•"/>
              <a:defRPr/>
            </a:lvl3pPr>
            <a:lvl4pPr marL="1828800" lvl="3" indent="-342900" algn="l">
              <a:lnSpc>
                <a:spcPct val="90000"/>
              </a:lnSpc>
              <a:spcBef>
                <a:spcPts val="375"/>
              </a:spcBef>
              <a:spcAft>
                <a:spcPts val="0"/>
              </a:spcAft>
              <a:buClr>
                <a:srgbClr val="262626"/>
              </a:buClr>
              <a:buSzPts val="1800"/>
              <a:buChar char="•"/>
              <a:defRPr/>
            </a:lvl4pPr>
            <a:lvl5pPr marL="2286000" lvl="4" indent="-342900" algn="l">
              <a:lnSpc>
                <a:spcPct val="90000"/>
              </a:lnSpc>
              <a:spcBef>
                <a:spcPts val="375"/>
              </a:spcBef>
              <a:spcAft>
                <a:spcPts val="0"/>
              </a:spcAft>
              <a:buClr>
                <a:srgbClr val="26262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7"/>
        <p:cNvGrpSpPr/>
        <p:nvPr/>
      </p:nvGrpSpPr>
      <p:grpSpPr>
        <a:xfrm>
          <a:off x="0" y="0"/>
          <a:ext cx="0" cy="0"/>
          <a:chOff x="0" y="0"/>
          <a:chExt cx="0" cy="0"/>
        </a:xfrm>
      </p:grpSpPr>
      <p:sp>
        <p:nvSpPr>
          <p:cNvPr id="68" name="Google Shape;68;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2400"/>
              <a:buFont typeface="Helvetica Neu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2400"/>
              <a:buNone/>
              <a:defRPr sz="2400"/>
            </a:lvl1pPr>
            <a:lvl2pPr marL="914400" lvl="1" indent="-361950" algn="l">
              <a:lnSpc>
                <a:spcPct val="90000"/>
              </a:lnSpc>
              <a:spcBef>
                <a:spcPts val="375"/>
              </a:spcBef>
              <a:spcAft>
                <a:spcPts val="0"/>
              </a:spcAft>
              <a:buClr>
                <a:srgbClr val="262626"/>
              </a:buClr>
              <a:buSzPts val="2100"/>
              <a:buChar char="•"/>
              <a:defRPr sz="2100"/>
            </a:lvl2pPr>
            <a:lvl3pPr marL="1371600" lvl="2" indent="-342900" algn="l">
              <a:lnSpc>
                <a:spcPct val="90000"/>
              </a:lnSpc>
              <a:spcBef>
                <a:spcPts val="375"/>
              </a:spcBef>
              <a:spcAft>
                <a:spcPts val="0"/>
              </a:spcAft>
              <a:buClr>
                <a:srgbClr val="262626"/>
              </a:buClr>
              <a:buSzPts val="1800"/>
              <a:buChar char="•"/>
              <a:defRPr sz="1800"/>
            </a:lvl3pPr>
            <a:lvl4pPr marL="1828800" lvl="3" indent="-323850" algn="l">
              <a:lnSpc>
                <a:spcPct val="90000"/>
              </a:lnSpc>
              <a:spcBef>
                <a:spcPts val="375"/>
              </a:spcBef>
              <a:spcAft>
                <a:spcPts val="0"/>
              </a:spcAft>
              <a:buClr>
                <a:srgbClr val="262626"/>
              </a:buClr>
              <a:buSzPts val="1500"/>
              <a:buChar char="•"/>
              <a:defRPr sz="1500"/>
            </a:lvl4pPr>
            <a:lvl5pPr marL="2286000" lvl="4" indent="-323850" algn="l">
              <a:lnSpc>
                <a:spcPct val="90000"/>
              </a:lnSpc>
              <a:spcBef>
                <a:spcPts val="375"/>
              </a:spcBef>
              <a:spcAft>
                <a:spcPts val="0"/>
              </a:spcAft>
              <a:buClr>
                <a:srgbClr val="262626"/>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4" name="Google Shape;74;p10"/>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262626"/>
              </a:buClr>
              <a:buSzPts val="1200"/>
              <a:buNone/>
              <a:defRPr sz="1200"/>
            </a:lvl1pPr>
            <a:lvl2pPr marL="914400" lvl="1" indent="-228600" algn="l">
              <a:lnSpc>
                <a:spcPct val="90000"/>
              </a:lnSpc>
              <a:spcBef>
                <a:spcPts val="375"/>
              </a:spcBef>
              <a:spcAft>
                <a:spcPts val="0"/>
              </a:spcAft>
              <a:buClr>
                <a:srgbClr val="262626"/>
              </a:buClr>
              <a:buSzPts val="1050"/>
              <a:buNone/>
              <a:defRPr sz="1050"/>
            </a:lvl2pPr>
            <a:lvl3pPr marL="1371600" lvl="2" indent="-228600" algn="l">
              <a:lnSpc>
                <a:spcPct val="90000"/>
              </a:lnSpc>
              <a:spcBef>
                <a:spcPts val="375"/>
              </a:spcBef>
              <a:spcAft>
                <a:spcPts val="0"/>
              </a:spcAft>
              <a:buClr>
                <a:srgbClr val="262626"/>
              </a:buClr>
              <a:buSzPts val="900"/>
              <a:buNone/>
              <a:defRPr sz="900"/>
            </a:lvl3pPr>
            <a:lvl4pPr marL="1828800" lvl="3" indent="-228600" algn="l">
              <a:lnSpc>
                <a:spcPct val="90000"/>
              </a:lnSpc>
              <a:spcBef>
                <a:spcPts val="375"/>
              </a:spcBef>
              <a:spcAft>
                <a:spcPts val="0"/>
              </a:spcAft>
              <a:buClr>
                <a:srgbClr val="262626"/>
              </a:buClr>
              <a:buSzPts val="750"/>
              <a:buNone/>
              <a:defRPr sz="750"/>
            </a:lvl4pPr>
            <a:lvl5pPr marL="2286000" lvl="4" indent="-228600" algn="l">
              <a:lnSpc>
                <a:spcPct val="90000"/>
              </a:lnSpc>
              <a:spcBef>
                <a:spcPts val="375"/>
              </a:spcBef>
              <a:spcAft>
                <a:spcPts val="0"/>
              </a:spcAft>
              <a:buClr>
                <a:srgbClr val="262626"/>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5" name="Google Shape;75;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3300"/>
              <a:buFont typeface="Helvetica Neue"/>
              <a:buNone/>
              <a:defRPr sz="3300" b="0" i="0" u="none" strike="noStrike" cap="none">
                <a:solidFill>
                  <a:srgbClr val="262626"/>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750"/>
              </a:spcBef>
              <a:spcAft>
                <a:spcPts val="0"/>
              </a:spcAft>
              <a:buClr>
                <a:srgbClr val="262626"/>
              </a:buClr>
              <a:buSzPts val="1100"/>
              <a:buFont typeface="Arial"/>
              <a:buNone/>
              <a:defRPr sz="1100" b="0" i="0" u="none" strike="noStrike" cap="none">
                <a:solidFill>
                  <a:srgbClr val="262626"/>
                </a:solidFill>
                <a:latin typeface="Helvetica Neue Light"/>
                <a:ea typeface="Helvetica Neue Light"/>
                <a:cs typeface="Helvetica Neue Light"/>
                <a:sym typeface="Helvetica Neue Light"/>
              </a:defRPr>
            </a:lvl1pPr>
            <a:lvl2pPr marL="914400" marR="0" lvl="1" indent="-342900" algn="l" rtl="0">
              <a:lnSpc>
                <a:spcPct val="90000"/>
              </a:lnSpc>
              <a:spcBef>
                <a:spcPts val="375"/>
              </a:spcBef>
              <a:spcAft>
                <a:spcPts val="0"/>
              </a:spcAft>
              <a:buClr>
                <a:srgbClr val="262626"/>
              </a:buClr>
              <a:buSzPts val="1800"/>
              <a:buFont typeface="Arial"/>
              <a:buChar char="•"/>
              <a:defRPr sz="1800" b="0" i="0" u="none" strike="noStrike" cap="none">
                <a:solidFill>
                  <a:srgbClr val="262626"/>
                </a:solidFill>
                <a:latin typeface="Helvetica Neue Light"/>
                <a:ea typeface="Helvetica Neue Light"/>
                <a:cs typeface="Helvetica Neue Light"/>
                <a:sym typeface="Helvetica Neue Light"/>
              </a:defRPr>
            </a:lvl2pPr>
            <a:lvl3pPr marL="1371600" marR="0" lvl="2" indent="-323850" algn="l" rtl="0">
              <a:lnSpc>
                <a:spcPct val="90000"/>
              </a:lnSpc>
              <a:spcBef>
                <a:spcPts val="375"/>
              </a:spcBef>
              <a:spcAft>
                <a:spcPts val="0"/>
              </a:spcAft>
              <a:buClr>
                <a:srgbClr val="262626"/>
              </a:buClr>
              <a:buSzPts val="1500"/>
              <a:buFont typeface="Arial"/>
              <a:buChar char="•"/>
              <a:defRPr sz="1500" b="0" i="0" u="none" strike="noStrike" cap="none">
                <a:solidFill>
                  <a:srgbClr val="262626"/>
                </a:solidFill>
                <a:latin typeface="Helvetica Neue Light"/>
                <a:ea typeface="Helvetica Neue Light"/>
                <a:cs typeface="Helvetica Neue Light"/>
                <a:sym typeface="Helvetica Neue Light"/>
              </a:defRPr>
            </a:lvl3pPr>
            <a:lvl4pPr marL="1828800" marR="0" lvl="3" indent="-314325" algn="l" rtl="0">
              <a:lnSpc>
                <a:spcPct val="90000"/>
              </a:lnSpc>
              <a:spcBef>
                <a:spcPts val="375"/>
              </a:spcBef>
              <a:spcAft>
                <a:spcPts val="0"/>
              </a:spcAft>
              <a:buClr>
                <a:srgbClr val="262626"/>
              </a:buClr>
              <a:buSzPts val="1350"/>
              <a:buFont typeface="Arial"/>
              <a:buChar char="•"/>
              <a:defRPr sz="1350" b="0" i="0" u="none" strike="noStrike" cap="none">
                <a:solidFill>
                  <a:srgbClr val="262626"/>
                </a:solidFill>
                <a:latin typeface="Helvetica Neue Light"/>
                <a:ea typeface="Helvetica Neue Light"/>
                <a:cs typeface="Helvetica Neue Light"/>
                <a:sym typeface="Helvetica Neue Light"/>
              </a:defRPr>
            </a:lvl4pPr>
            <a:lvl5pPr marL="2286000" marR="0" lvl="4" indent="-314325" algn="l" rtl="0">
              <a:lnSpc>
                <a:spcPct val="90000"/>
              </a:lnSpc>
              <a:spcBef>
                <a:spcPts val="375"/>
              </a:spcBef>
              <a:spcAft>
                <a:spcPts val="0"/>
              </a:spcAft>
              <a:buClr>
                <a:srgbClr val="262626"/>
              </a:buClr>
              <a:buSzPts val="1350"/>
              <a:buFont typeface="Arial"/>
              <a:buChar char="•"/>
              <a:defRPr sz="1350" b="0" i="0" u="none" strike="noStrike" cap="none">
                <a:solidFill>
                  <a:srgbClr val="262626"/>
                </a:solidFill>
                <a:latin typeface="Helvetica Neue Light"/>
                <a:ea typeface="Helvetica Neue Light"/>
                <a:cs typeface="Helvetica Neue Light"/>
                <a:sym typeface="Helvetica Neue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Light"/>
                <a:ea typeface="Helvetica Neue Light"/>
                <a:cs typeface="Helvetica Neue Light"/>
                <a:sym typeface="Helvetica Neue Light"/>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Light"/>
                <a:ea typeface="Helvetica Neue Light"/>
                <a:cs typeface="Helvetica Neue Light"/>
                <a:sym typeface="Helvetica Neue Light"/>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Light"/>
                <a:ea typeface="Helvetica Neue Light"/>
                <a:cs typeface="Helvetica Neue Light"/>
                <a:sym typeface="Helvetica Neue Light"/>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12" name="Google Shape;12;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262626"/>
                </a:solidFill>
                <a:latin typeface="Helvetica Neue Light"/>
                <a:ea typeface="Helvetica Neue Light"/>
                <a:cs typeface="Helvetica Neue Light"/>
                <a:sym typeface="Helvetica Neue Light"/>
              </a:defRPr>
            </a:lvl1pPr>
            <a:lvl2pPr marR="0" lvl="1"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2pPr>
            <a:lvl3pPr marR="0" lvl="2"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3pPr>
            <a:lvl4pPr marR="0" lvl="3"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4pPr>
            <a:lvl5pPr marR="0" lvl="4"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5pPr>
            <a:lvl6pPr marR="0" lvl="5"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6pPr>
            <a:lvl7pPr marR="0" lvl="6"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7pPr>
            <a:lvl8pPr marR="0" lvl="7"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8pPr>
            <a:lvl9pPr marR="0" lvl="8"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13" name="Google Shape;13;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262626"/>
                </a:solidFill>
                <a:latin typeface="Helvetica Neue Light"/>
                <a:ea typeface="Helvetica Neue Light"/>
                <a:cs typeface="Helvetica Neue Light"/>
                <a:sym typeface="Helvetica Neue Light"/>
              </a:defRPr>
            </a:lvl1pPr>
            <a:lvl2pPr marR="0" lvl="1"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2pPr>
            <a:lvl3pPr marR="0" lvl="2"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3pPr>
            <a:lvl4pPr marR="0" lvl="3"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4pPr>
            <a:lvl5pPr marR="0" lvl="4"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5pPr>
            <a:lvl6pPr marR="0" lvl="5"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6pPr>
            <a:lvl7pPr marR="0" lvl="6"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7pPr>
            <a:lvl8pPr marR="0" lvl="7"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8pPr>
            <a:lvl9pPr marR="0" lvl="8" algn="l" rtl="0">
              <a:spcBef>
                <a:spcPts val="0"/>
              </a:spcBef>
              <a:spcAft>
                <a:spcPts val="0"/>
              </a:spcAft>
              <a:buSzPts val="1400"/>
              <a:buNone/>
              <a:defRPr sz="18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14" name="Google Shape;14;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262626"/>
                </a:solidFill>
                <a:latin typeface="Helvetica Neue Light"/>
                <a:ea typeface="Helvetica Neue Light"/>
                <a:cs typeface="Helvetica Neue Light"/>
                <a:sym typeface="Helvetica Neue Light"/>
              </a:defRPr>
            </a:lvl1pPr>
            <a:lvl2pPr marL="0" marR="0" lvl="1" indent="0" algn="r" rtl="0">
              <a:spcBef>
                <a:spcPts val="0"/>
              </a:spcBef>
              <a:buNone/>
              <a:defRPr sz="900" b="0" i="0" u="none" strike="noStrike" cap="none">
                <a:solidFill>
                  <a:srgbClr val="262626"/>
                </a:solidFill>
                <a:latin typeface="Helvetica Neue Light"/>
                <a:ea typeface="Helvetica Neue Light"/>
                <a:cs typeface="Helvetica Neue Light"/>
                <a:sym typeface="Helvetica Neue Light"/>
              </a:defRPr>
            </a:lvl2pPr>
            <a:lvl3pPr marL="0" marR="0" lvl="2" indent="0" algn="r" rtl="0">
              <a:spcBef>
                <a:spcPts val="0"/>
              </a:spcBef>
              <a:buNone/>
              <a:defRPr sz="900" b="0" i="0" u="none" strike="noStrike" cap="none">
                <a:solidFill>
                  <a:srgbClr val="262626"/>
                </a:solidFill>
                <a:latin typeface="Helvetica Neue Light"/>
                <a:ea typeface="Helvetica Neue Light"/>
                <a:cs typeface="Helvetica Neue Light"/>
                <a:sym typeface="Helvetica Neue Light"/>
              </a:defRPr>
            </a:lvl3pPr>
            <a:lvl4pPr marL="0" marR="0" lvl="3" indent="0" algn="r" rtl="0">
              <a:spcBef>
                <a:spcPts val="0"/>
              </a:spcBef>
              <a:buNone/>
              <a:defRPr sz="900" b="0" i="0" u="none" strike="noStrike" cap="none">
                <a:solidFill>
                  <a:srgbClr val="262626"/>
                </a:solidFill>
                <a:latin typeface="Helvetica Neue Light"/>
                <a:ea typeface="Helvetica Neue Light"/>
                <a:cs typeface="Helvetica Neue Light"/>
                <a:sym typeface="Helvetica Neue Light"/>
              </a:defRPr>
            </a:lvl4pPr>
            <a:lvl5pPr marL="0" marR="0" lvl="4" indent="0" algn="r" rtl="0">
              <a:spcBef>
                <a:spcPts val="0"/>
              </a:spcBef>
              <a:buNone/>
              <a:defRPr sz="900" b="0" i="0" u="none" strike="noStrike" cap="none">
                <a:solidFill>
                  <a:srgbClr val="262626"/>
                </a:solidFill>
                <a:latin typeface="Helvetica Neue Light"/>
                <a:ea typeface="Helvetica Neue Light"/>
                <a:cs typeface="Helvetica Neue Light"/>
                <a:sym typeface="Helvetica Neue Light"/>
              </a:defRPr>
            </a:lvl5pPr>
            <a:lvl6pPr marL="0" marR="0" lvl="5" indent="0" algn="r" rtl="0">
              <a:spcBef>
                <a:spcPts val="0"/>
              </a:spcBef>
              <a:buNone/>
              <a:defRPr sz="900" b="0" i="0" u="none" strike="noStrike" cap="none">
                <a:solidFill>
                  <a:srgbClr val="262626"/>
                </a:solidFill>
                <a:latin typeface="Helvetica Neue Light"/>
                <a:ea typeface="Helvetica Neue Light"/>
                <a:cs typeface="Helvetica Neue Light"/>
                <a:sym typeface="Helvetica Neue Light"/>
              </a:defRPr>
            </a:lvl6pPr>
            <a:lvl7pPr marL="0" marR="0" lvl="6" indent="0" algn="r" rtl="0">
              <a:spcBef>
                <a:spcPts val="0"/>
              </a:spcBef>
              <a:buNone/>
              <a:defRPr sz="900" b="0" i="0" u="none" strike="noStrike" cap="none">
                <a:solidFill>
                  <a:srgbClr val="262626"/>
                </a:solidFill>
                <a:latin typeface="Helvetica Neue Light"/>
                <a:ea typeface="Helvetica Neue Light"/>
                <a:cs typeface="Helvetica Neue Light"/>
                <a:sym typeface="Helvetica Neue Light"/>
              </a:defRPr>
            </a:lvl7pPr>
            <a:lvl8pPr marL="0" marR="0" lvl="7" indent="0" algn="r" rtl="0">
              <a:spcBef>
                <a:spcPts val="0"/>
              </a:spcBef>
              <a:buNone/>
              <a:defRPr sz="900" b="0" i="0" u="none" strike="noStrike" cap="none">
                <a:solidFill>
                  <a:srgbClr val="262626"/>
                </a:solidFill>
                <a:latin typeface="Helvetica Neue Light"/>
                <a:ea typeface="Helvetica Neue Light"/>
                <a:cs typeface="Helvetica Neue Light"/>
                <a:sym typeface="Helvetica Neue Light"/>
              </a:defRPr>
            </a:lvl8pPr>
            <a:lvl9pPr marL="0" marR="0" lvl="8" indent="0" algn="r" rtl="0">
              <a:spcBef>
                <a:spcPts val="0"/>
              </a:spcBef>
              <a:buNone/>
              <a:defRPr sz="900" b="0" i="0" u="none" strike="noStrike" cap="none">
                <a:solidFill>
                  <a:srgbClr val="262626"/>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egifrance.gouv.fr/loda/id/JORFTEXT000032967712/" TargetMode="External"/><Relationship Id="rId2" Type="http://schemas.openxmlformats.org/officeDocument/2006/relationships/hyperlink" Target="https://www.ordre.pharmacien.fr/mediatheque/fichiers/guide-pratique-de-l-activite-officinal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legifrance.gouv.fr/jorf/id/JORFTEXT000042520662" TargetMode="External"/><Relationship Id="rId13" Type="http://schemas.openxmlformats.org/officeDocument/2006/relationships/hyperlink" Target="https://www.dastri.fr/wp-content/uploads/2022/08/DASTRI_Fiche-pratique-Pharma-06.pdf" TargetMode="External"/><Relationship Id="rId3" Type="http://schemas.openxmlformats.org/officeDocument/2006/relationships/hyperlink" Target="https://signalement.social-sante.gouv.fr/psig_ihm_utilisateurs/index.html#/accueil" TargetMode="External"/><Relationship Id="rId7" Type="http://schemas.openxmlformats.org/officeDocument/2006/relationships/hyperlink" Target="https://www.legifrance.gouv.fr/codes/id/LEGIARTI000033481358/2017-01-01/" TargetMode="External"/><Relationship Id="rId12" Type="http://schemas.openxmlformats.org/officeDocument/2006/relationships/hyperlink" Target="https://www.dastri.fr/dasri-pro/" TargetMode="External"/><Relationship Id="rId2" Type="http://schemas.openxmlformats.org/officeDocument/2006/relationships/hyperlink" Target="mailto:reactovigilance@ansm.sante.fr" TargetMode="External"/><Relationship Id="rId1" Type="http://schemas.openxmlformats.org/officeDocument/2006/relationships/slideLayout" Target="../slideLayouts/slideLayout1.xml"/><Relationship Id="rId6" Type="http://schemas.openxmlformats.org/officeDocument/2006/relationships/hyperlink" Target="https://www.legifrance.gouv.fr/jorf/id/JORFTEXT000032967712" TargetMode="External"/><Relationship Id="rId11" Type="http://schemas.openxmlformats.org/officeDocument/2006/relationships/hyperlink" Target="https://www.legifrance.gouv.fr/jorf/id/JORFTEXT000044992936" TargetMode="External"/><Relationship Id="rId5" Type="http://schemas.openxmlformats.org/officeDocument/2006/relationships/hyperlink" Target="https://declarations-pharmacie.ars.sante.fr/" TargetMode="External"/><Relationship Id="rId10" Type="http://schemas.openxmlformats.org/officeDocument/2006/relationships/hyperlink" Target="https://www.legifrance.gouv.fr/jorf/id/JORFTEXT000042521316" TargetMode="External"/><Relationship Id="rId4" Type="http://schemas.openxmlformats.org/officeDocument/2006/relationships/hyperlink" Target="https://sante.fr/" TargetMode="External"/><Relationship Id="rId9" Type="http://schemas.openxmlformats.org/officeDocument/2006/relationships/hyperlink" Target="https://www.legifrance.gouv.fr/jorf/id/JORFTEXT0000425212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2;p14"/>
          <p:cNvSpPr/>
          <p:nvPr/>
        </p:nvSpPr>
        <p:spPr>
          <a:xfrm>
            <a:off x="126583" y="1277426"/>
            <a:ext cx="6667887" cy="505869"/>
          </a:xfrm>
          <a:prstGeom prst="rect">
            <a:avLst/>
          </a:prstGeom>
          <a:noFill/>
          <a:ln>
            <a:noFill/>
          </a:ln>
        </p:spPr>
        <p:txBody>
          <a:bodyPr spcFirstLastPara="1" wrap="square" lIns="91425" tIns="45700" rIns="91425" bIns="45700" anchor="t" anchorCtr="0">
            <a:noAutofit/>
          </a:bodyPr>
          <a:lstStyle/>
          <a:p>
            <a:pPr lvl="0" algn="ctr"/>
            <a:r>
              <a:rPr lang="fr-FR" b="1" dirty="0" smtClean="0">
                <a:solidFill>
                  <a:srgbClr val="34615A"/>
                </a:solidFill>
                <a:latin typeface="Helvetica Neue"/>
                <a:ea typeface="Helvetica Neue"/>
                <a:cs typeface="Helvetica Neue"/>
                <a:sym typeface="Helvetica Neue"/>
              </a:rPr>
              <a:t>Obligations</a:t>
            </a:r>
            <a:r>
              <a:rPr lang="fr-FR" dirty="0" smtClean="0">
                <a:solidFill>
                  <a:srgbClr val="34615A"/>
                </a:solidFill>
                <a:latin typeface="Helvetica Neue"/>
                <a:ea typeface="Helvetica Neue"/>
                <a:cs typeface="Helvetica Neue"/>
                <a:sym typeface="Helvetica Neue"/>
              </a:rPr>
              <a:t> </a:t>
            </a:r>
            <a:r>
              <a:rPr lang="fr-FR" dirty="0">
                <a:solidFill>
                  <a:srgbClr val="34615A"/>
                </a:solidFill>
                <a:latin typeface="Helvetica Neue"/>
                <a:ea typeface="Helvetica Neue"/>
                <a:cs typeface="Helvetica Neue"/>
                <a:sym typeface="Helvetica Neue Light"/>
              </a:rPr>
              <a:t>à respecter </a:t>
            </a:r>
            <a:r>
              <a:rPr lang="fr-FR" dirty="0" smtClean="0">
                <a:solidFill>
                  <a:srgbClr val="34615A"/>
                </a:solidFill>
                <a:latin typeface="Helvetica Neue"/>
                <a:ea typeface="Helvetica Neue"/>
                <a:cs typeface="Helvetica Neue"/>
                <a:sym typeface="Helvetica Neue Light"/>
              </a:rPr>
              <a:t>lors du </a:t>
            </a:r>
            <a:r>
              <a:rPr lang="fr-FR" dirty="0">
                <a:solidFill>
                  <a:srgbClr val="34615A"/>
                </a:solidFill>
                <a:latin typeface="Helvetica Neue"/>
                <a:ea typeface="Helvetica Neue"/>
                <a:cs typeface="Helvetica Neue"/>
                <a:sym typeface="Helvetica Neue Light"/>
              </a:rPr>
              <a:t>dépistage individuel des virus de la grippe, de la COVID-19 et du Virus Respiratoire </a:t>
            </a:r>
            <a:r>
              <a:rPr lang="fr-FR" dirty="0" err="1">
                <a:solidFill>
                  <a:srgbClr val="34615A"/>
                </a:solidFill>
                <a:latin typeface="Helvetica Neue"/>
                <a:ea typeface="Helvetica Neue"/>
                <a:cs typeface="Helvetica Neue"/>
                <a:sym typeface="Helvetica Neue Light"/>
              </a:rPr>
              <a:t>Syncytial</a:t>
            </a:r>
            <a:r>
              <a:rPr lang="fr-FR" dirty="0">
                <a:solidFill>
                  <a:srgbClr val="34615A"/>
                </a:solidFill>
                <a:latin typeface="Helvetica Neue"/>
                <a:ea typeface="Helvetica Neue"/>
                <a:cs typeface="Helvetica Neue"/>
                <a:sym typeface="Helvetica Neue Light"/>
              </a:rPr>
              <a:t> seuls ou associés</a:t>
            </a:r>
            <a:endParaRPr dirty="0">
              <a:solidFill>
                <a:srgbClr val="34615A"/>
              </a:solidFill>
              <a:latin typeface="Helvetica Neue"/>
              <a:ea typeface="Helvetica Neue"/>
              <a:cs typeface="Helvetica Neue"/>
              <a:sym typeface="Helvetica Neue"/>
            </a:endParaRPr>
          </a:p>
        </p:txBody>
      </p:sp>
      <p:sp>
        <p:nvSpPr>
          <p:cNvPr id="4" name="Rectangle : coins arrondis 26">
            <a:extLst>
              <a:ext uri="{FF2B5EF4-FFF2-40B4-BE49-F238E27FC236}">
                <a16:creationId xmlns:a16="http://schemas.microsoft.com/office/drawing/2014/main" id="{0B65DD4D-6A88-46E1-9912-B1AEF9C061A9}"/>
              </a:ext>
            </a:extLst>
          </p:cNvPr>
          <p:cNvSpPr/>
          <p:nvPr/>
        </p:nvSpPr>
        <p:spPr>
          <a:xfrm>
            <a:off x="165318" y="2018716"/>
            <a:ext cx="6590418" cy="907940"/>
          </a:xfrm>
          <a:prstGeom prst="roundRect">
            <a:avLst>
              <a:gd name="adj" fmla="val 501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60000"/>
                  <a:lumOff val="40000"/>
                </a:schemeClr>
              </a:solidFill>
            </a:endParaRPr>
          </a:p>
        </p:txBody>
      </p:sp>
      <p:sp>
        <p:nvSpPr>
          <p:cNvPr id="5" name="Google Shape;101;p14"/>
          <p:cNvSpPr txBox="1">
            <a:spLocks noGrp="1"/>
          </p:cNvSpPr>
          <p:nvPr>
            <p:ph type="title"/>
          </p:nvPr>
        </p:nvSpPr>
        <p:spPr>
          <a:xfrm>
            <a:off x="0" y="885062"/>
            <a:ext cx="6843587" cy="313892"/>
          </a:xfrm>
          <a:prstGeom prst="rect">
            <a:avLst/>
          </a:prstGeom>
          <a:noFill/>
          <a:ln>
            <a:noFill/>
          </a:ln>
        </p:spPr>
        <p:txBody>
          <a:bodyPr spcFirstLastPara="1" wrap="square" lIns="91425" tIns="45700" rIns="91425" bIns="45700" anchor="ctr" anchorCtr="0">
            <a:spAutoFit/>
          </a:bodyPr>
          <a:lstStyle/>
          <a:p>
            <a:pPr marL="0" lvl="0" indent="0" algn="r" rtl="0">
              <a:lnSpc>
                <a:spcPct val="90000"/>
              </a:lnSpc>
              <a:spcBef>
                <a:spcPts val="0"/>
              </a:spcBef>
              <a:spcAft>
                <a:spcPts val="0"/>
              </a:spcAft>
              <a:buClr>
                <a:schemeClr val="lt1"/>
              </a:buClr>
              <a:buSzPts val="1800"/>
              <a:buFont typeface="Helvetica Neue"/>
              <a:buNone/>
            </a:pPr>
            <a:r>
              <a:rPr lang="fr-FR" sz="1600" dirty="0" smtClean="0">
                <a:solidFill>
                  <a:schemeClr val="bg1"/>
                </a:solidFill>
              </a:rPr>
              <a:t>M22. MODALITES DE REALISATION DES TROD GRIPPE-COVID-VRS</a:t>
            </a:r>
            <a:endParaRPr sz="1600" dirty="0">
              <a:solidFill>
                <a:schemeClr val="bg1"/>
              </a:solidFill>
            </a:endParaRPr>
          </a:p>
        </p:txBody>
      </p:sp>
      <p:sp>
        <p:nvSpPr>
          <p:cNvPr id="6" name="Rectangle 5"/>
          <p:cNvSpPr/>
          <p:nvPr/>
        </p:nvSpPr>
        <p:spPr>
          <a:xfrm>
            <a:off x="203418" y="2119114"/>
            <a:ext cx="6387882" cy="769441"/>
          </a:xfrm>
          <a:prstGeom prst="rect">
            <a:avLst/>
          </a:prstGeom>
        </p:spPr>
        <p:txBody>
          <a:bodyPr wrap="square">
            <a:spAutoFit/>
          </a:bodyPr>
          <a:lstStyle/>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Vérifier avant la réalisation du test, que la personne répond aux critères d’éligibilité et qu’elle est informée des avantages et limites du test ;</a:t>
            </a:r>
            <a:endParaRPr lang="fr-FR" sz="1100" dirty="0"/>
          </a:p>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Recueillir son consentement libre et éclairé ;</a:t>
            </a:r>
          </a:p>
          <a:p>
            <a:pPr marL="171450" lvl="0" indent="-171450">
              <a:buClr>
                <a:srgbClr val="34615A"/>
              </a:buClr>
              <a:buSzPts val="900"/>
              <a:buFont typeface="Noto Sans Symbols"/>
              <a:buChar char="●"/>
            </a:pPr>
            <a:r>
              <a:rPr lang="fr-FR" sz="1100" dirty="0">
                <a:solidFill>
                  <a:schemeClr val="tx1"/>
                </a:solidFill>
                <a:latin typeface="Helvetica Neue Light"/>
                <a:sym typeface="Helvetica Neue Light"/>
              </a:rPr>
              <a:t>Proposer un masque au patient.</a:t>
            </a:r>
            <a:endParaRPr lang="fr-FR" sz="1100" dirty="0">
              <a:solidFill>
                <a:schemeClr val="tx1"/>
              </a:solidFill>
            </a:endParaRPr>
          </a:p>
        </p:txBody>
      </p:sp>
      <p:sp>
        <p:nvSpPr>
          <p:cNvPr id="7" name="ZoneTexte 6">
            <a:extLst>
              <a:ext uri="{FF2B5EF4-FFF2-40B4-BE49-F238E27FC236}">
                <a16:creationId xmlns:a16="http://schemas.microsoft.com/office/drawing/2014/main" id="{CDD262E5-A162-422C-A0ED-B992E1EE17DF}"/>
              </a:ext>
            </a:extLst>
          </p:cNvPr>
          <p:cNvSpPr txBox="1"/>
          <p:nvPr/>
        </p:nvSpPr>
        <p:spPr>
          <a:xfrm>
            <a:off x="405542" y="1861769"/>
            <a:ext cx="3086958" cy="276999"/>
          </a:xfrm>
          <a:prstGeom prst="rect">
            <a:avLst/>
          </a:prstGeom>
          <a:solidFill>
            <a:schemeClr val="bg1"/>
          </a:solidFill>
        </p:spPr>
        <p:txBody>
          <a:bodyPr wrap="square" rtlCol="0">
            <a:spAutoFit/>
          </a:bodyPr>
          <a:lstStyle>
            <a:defPPr>
              <a:defRPr lang="en-US"/>
            </a:defPPr>
            <a:lvl1pPr>
              <a:defRPr sz="1400">
                <a:solidFill>
                  <a:schemeClr val="accent6"/>
                </a:solidFill>
                <a:latin typeface="Helvetica Neue" panose="020B0604020202020204" pitchFamily="34" charset="0"/>
                <a:ea typeface="Helvetica Neue" panose="020B0604020202020204" pitchFamily="34" charset="0"/>
              </a:defRPr>
            </a:lvl1pPr>
          </a:lstStyle>
          <a:p>
            <a:pPr algn="just">
              <a:buClr>
                <a:srgbClr val="2C6672"/>
              </a:buClr>
            </a:pPr>
            <a:r>
              <a:rPr lang="fr-FR" sz="1200" dirty="0" smtClean="0">
                <a:solidFill>
                  <a:schemeClr val="accent2"/>
                </a:solidFill>
                <a:sym typeface="Helvetica Neue"/>
              </a:rPr>
              <a:t>Accueil </a:t>
            </a:r>
            <a:r>
              <a:rPr lang="fr-FR" sz="1200" dirty="0">
                <a:solidFill>
                  <a:schemeClr val="accent2"/>
                </a:solidFill>
                <a:sym typeface="Helvetica Neue"/>
              </a:rPr>
              <a:t>des personnes soumises au </a:t>
            </a:r>
            <a:r>
              <a:rPr lang="fr-FR" sz="1200" dirty="0" smtClean="0">
                <a:solidFill>
                  <a:schemeClr val="accent2"/>
                </a:solidFill>
                <a:sym typeface="Helvetica Neue"/>
              </a:rPr>
              <a:t>TROD</a:t>
            </a:r>
            <a:endParaRPr lang="fr-FR" sz="1200" dirty="0">
              <a:solidFill>
                <a:schemeClr val="accent2"/>
              </a:solidFill>
            </a:endParaRPr>
          </a:p>
        </p:txBody>
      </p:sp>
      <p:sp>
        <p:nvSpPr>
          <p:cNvPr id="8" name="Rectangle : coins arrondis 26">
            <a:extLst>
              <a:ext uri="{FF2B5EF4-FFF2-40B4-BE49-F238E27FC236}">
                <a16:creationId xmlns:a16="http://schemas.microsoft.com/office/drawing/2014/main" id="{0B65DD4D-6A88-46E1-9912-B1AEF9C061A9}"/>
              </a:ext>
            </a:extLst>
          </p:cNvPr>
          <p:cNvSpPr/>
          <p:nvPr/>
        </p:nvSpPr>
        <p:spPr>
          <a:xfrm>
            <a:off x="165318" y="3240550"/>
            <a:ext cx="6590418" cy="3516718"/>
          </a:xfrm>
          <a:prstGeom prst="roundRect">
            <a:avLst>
              <a:gd name="adj" fmla="val 501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60000"/>
                  <a:lumOff val="40000"/>
                </a:schemeClr>
              </a:solidFill>
            </a:endParaRPr>
          </a:p>
        </p:txBody>
      </p:sp>
      <p:sp>
        <p:nvSpPr>
          <p:cNvPr id="9" name="Rectangle 8"/>
          <p:cNvSpPr/>
          <p:nvPr/>
        </p:nvSpPr>
        <p:spPr>
          <a:xfrm>
            <a:off x="216118" y="3340948"/>
            <a:ext cx="6464082" cy="3416320"/>
          </a:xfrm>
          <a:prstGeom prst="rect">
            <a:avLst/>
          </a:prstGeom>
        </p:spPr>
        <p:txBody>
          <a:bodyPr wrap="square">
            <a:spAutoFit/>
          </a:bodyPr>
          <a:lstStyle/>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Locaux adaptés pour assurer la réalisation du test (espace de confidentialité pour mener l'entretien préalable, aération régulière) ;</a:t>
            </a:r>
            <a:endParaRPr lang="fr-FR" sz="2000" strike="sngStrike" dirty="0"/>
          </a:p>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Minuteurs en quantité adaptée au nombre de patients et préalablement vérifiés;</a:t>
            </a:r>
            <a:endParaRPr lang="fr-FR" sz="2000" dirty="0"/>
          </a:p>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Equipements adaptés permettant d'asseoir la personne pour la réalisation du test ;</a:t>
            </a:r>
            <a:endParaRPr lang="fr-FR" sz="2000" dirty="0"/>
          </a:p>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Existence d'un point d'eau pour le lavage des mains ou de solution hydro-alcoolique;</a:t>
            </a:r>
            <a:endParaRPr lang="fr-FR" sz="2000" dirty="0"/>
          </a:p>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Matériel nécessaire pour la réalisation du test :</a:t>
            </a:r>
            <a:endParaRPr lang="fr-FR" sz="2000" dirty="0"/>
          </a:p>
          <a:p>
            <a:pPr marL="360000" lvl="2" indent="-171450">
              <a:buClr>
                <a:srgbClr val="34615A"/>
              </a:buClr>
              <a:buSzPts val="900"/>
              <a:buFont typeface="Courier New" panose="02070309020205020404" pitchFamily="49" charset="0"/>
              <a:buChar char="o"/>
            </a:pPr>
            <a:r>
              <a:rPr lang="fr-FR" sz="1100" dirty="0">
                <a:solidFill>
                  <a:schemeClr val="dk1"/>
                </a:solidFill>
                <a:latin typeface="Helvetica Neue Light"/>
                <a:ea typeface="Helvetica Neue Light"/>
                <a:cs typeface="Helvetica Neue Light"/>
                <a:sym typeface="Helvetica Neue Light"/>
              </a:rPr>
              <a:t>Le professionnel doit s'assurer de disposer d'un stock suffisant.</a:t>
            </a:r>
          </a:p>
          <a:p>
            <a:pPr marL="360000" lvl="2" indent="-171450">
              <a:buClr>
                <a:srgbClr val="34615A"/>
              </a:buClr>
              <a:buSzPts val="900"/>
              <a:buFont typeface="Courier New" panose="02070309020205020404" pitchFamily="49" charset="0"/>
              <a:buChar char="o"/>
            </a:pPr>
            <a:r>
              <a:rPr lang="fr-FR" sz="1100" dirty="0">
                <a:solidFill>
                  <a:schemeClr val="dk1"/>
                </a:solidFill>
                <a:latin typeface="Helvetica Neue Light"/>
                <a:ea typeface="Helvetica Neue Light"/>
                <a:cs typeface="Helvetica Neue Light"/>
                <a:sym typeface="Helvetica Neue Light"/>
              </a:rPr>
              <a:t>Les tests doivent disposer d’un marquage CE.</a:t>
            </a:r>
            <a:endParaRPr lang="fr-FR" sz="1100" b="1" strike="sngStrike" dirty="0">
              <a:solidFill>
                <a:schemeClr val="dk1"/>
              </a:solidFill>
              <a:latin typeface="Helvetica Neue Light"/>
              <a:ea typeface="Helvetica Neue Light"/>
              <a:cs typeface="Helvetica Neue Light"/>
              <a:sym typeface="Helvetica Neue Light"/>
            </a:endParaRPr>
          </a:p>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Equipements de protection individuels requis </a:t>
            </a:r>
            <a:r>
              <a:rPr lang="fr-FR" sz="1100" dirty="0">
                <a:solidFill>
                  <a:schemeClr val="dk1"/>
                </a:solidFill>
                <a:latin typeface="Helvetica Neue Light"/>
                <a:ea typeface="Helvetica Neue Light"/>
                <a:cs typeface="Helvetica Neue Light"/>
                <a:sym typeface="Helvetica Neue Light"/>
              </a:rPr>
              <a:t>pour le </a:t>
            </a:r>
            <a:r>
              <a:rPr lang="fr-FR" sz="1100" dirty="0">
                <a:solidFill>
                  <a:schemeClr val="dk1"/>
                </a:solidFill>
                <a:latin typeface="Helvetica Neue Light"/>
                <a:ea typeface="Helvetica Neue Light"/>
                <a:cs typeface="Helvetica Neue Light"/>
              </a:rPr>
              <a:t>pharmacien </a:t>
            </a:r>
            <a:r>
              <a:rPr lang="fr-FR" sz="1100" dirty="0">
                <a:solidFill>
                  <a:schemeClr val="dk1"/>
                </a:solidFill>
                <a:latin typeface="Helvetica Neue Light"/>
                <a:ea typeface="Helvetica Neue Light"/>
                <a:cs typeface="Helvetica Neue Light"/>
                <a:sym typeface="Helvetica Neue Light"/>
              </a:rPr>
              <a:t>;</a:t>
            </a:r>
            <a:endParaRPr lang="fr-FR" sz="2000" dirty="0"/>
          </a:p>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Matériel et consommables permettant la désinfection des surfaces ;</a:t>
            </a:r>
            <a:endParaRPr lang="fr-FR" sz="2000" strike="sngStrike" dirty="0"/>
          </a:p>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Circuit d'élimination des déchets : </a:t>
            </a:r>
          </a:p>
          <a:p>
            <a:pPr marL="360000" lvl="2" indent="-171450">
              <a:buClr>
                <a:srgbClr val="34615A"/>
              </a:buClr>
              <a:buSzPts val="900"/>
              <a:buFont typeface="Courier New" panose="02070309020205020404" pitchFamily="49" charset="0"/>
              <a:buChar char="o"/>
            </a:pPr>
            <a:r>
              <a:rPr lang="fr-FR" sz="1100" dirty="0">
                <a:solidFill>
                  <a:schemeClr val="tx1"/>
                </a:solidFill>
                <a:latin typeface="Helvetica Neue Light"/>
                <a:ea typeface="Helvetica Neue Light"/>
                <a:cs typeface="Helvetica Neue Light"/>
                <a:sym typeface="Helvetica Neue Light"/>
              </a:rPr>
              <a:t>DASRI PRO : les pharmaciens doivent mettre en place leur propre circuit d’élimination des déchets produits dans le cadre de leur activité professionnelle. (</a:t>
            </a:r>
            <a:r>
              <a:rPr lang="fr-FR" sz="1100" dirty="0" err="1">
                <a:solidFill>
                  <a:schemeClr val="tx1"/>
                </a:solidFill>
                <a:latin typeface="Helvetica Neue Light"/>
                <a:ea typeface="Helvetica Neue Light"/>
                <a:cs typeface="Helvetica Neue Light"/>
                <a:sym typeface="Helvetica Neue Light"/>
              </a:rPr>
              <a:t>cf</a:t>
            </a:r>
            <a:r>
              <a:rPr lang="fr-FR" sz="1100" dirty="0">
                <a:solidFill>
                  <a:schemeClr val="tx1"/>
                </a:solidFill>
                <a:latin typeface="Helvetica Neue Light"/>
                <a:ea typeface="Helvetica Neue Light"/>
                <a:cs typeface="Helvetica Neue Light"/>
                <a:sym typeface="Helvetica Neue Light"/>
              </a:rPr>
              <a:t> « </a:t>
            </a:r>
            <a:r>
              <a:rPr lang="fr-FR" sz="1100" dirty="0">
                <a:solidFill>
                  <a:schemeClr val="tx1"/>
                </a:solidFill>
                <a:latin typeface="Helvetica Neue Light"/>
                <a:ea typeface="Helvetica Neue Light"/>
                <a:cs typeface="Helvetica Neue Light"/>
                <a:sym typeface="Helvetica Neue Light"/>
                <a:hlinkClick r:id="rId2"/>
              </a:rPr>
              <a:t>Guide pratique de l’activité officinale</a:t>
            </a:r>
            <a:r>
              <a:rPr lang="fr-FR" sz="1100" dirty="0">
                <a:solidFill>
                  <a:schemeClr val="tx1"/>
                </a:solidFill>
                <a:latin typeface="Helvetica Neue Light"/>
                <a:ea typeface="Helvetica Neue Light"/>
                <a:cs typeface="Helvetica Neue Light"/>
                <a:sym typeface="Helvetica Neue Light"/>
              </a:rPr>
              <a:t> »)</a:t>
            </a:r>
          </a:p>
          <a:p>
            <a:pPr marL="171450" lvl="0" indent="-139700">
              <a:buClr>
                <a:srgbClr val="812A4D"/>
              </a:buClr>
              <a:buSzPts val="500"/>
            </a:pPr>
            <a:endParaRPr lang="fr-FR" sz="700" b="1" u="sng" dirty="0">
              <a:solidFill>
                <a:schemeClr val="dk1"/>
              </a:solidFill>
              <a:latin typeface="Helvetica Neue Light"/>
              <a:ea typeface="Helvetica Neue Light"/>
              <a:cs typeface="Helvetica Neue Light"/>
              <a:sym typeface="Helvetica Neue Light"/>
            </a:endParaRPr>
          </a:p>
          <a:p>
            <a:r>
              <a:rPr lang="fr-FR" sz="1100" dirty="0">
                <a:solidFill>
                  <a:schemeClr val="dk1"/>
                </a:solidFill>
                <a:latin typeface="Helvetica Neue Light"/>
                <a:ea typeface="Helvetica Neue Light"/>
                <a:cs typeface="Helvetica Neue Light"/>
                <a:sym typeface="Helvetica Neue Light"/>
              </a:rPr>
              <a:t>Les tests doivent être réalisés conformément aux prescriptions de la notice du fabricant dans le respect de conditions de réalisation notamment de température, en particulier pour le déroulement de la phase analytique.  </a:t>
            </a:r>
            <a:endParaRPr lang="fr-FR" sz="1100" dirty="0">
              <a:solidFill>
                <a:schemeClr val="tx1"/>
              </a:solidFill>
              <a:latin typeface="Helvetica Neue Light"/>
              <a:ea typeface="Helvetica Neue Light"/>
              <a:cs typeface="Helvetica Neue Light"/>
              <a:sym typeface="Helvetica Neue Light"/>
            </a:endParaRPr>
          </a:p>
          <a:p>
            <a:r>
              <a:rPr lang="fr-FR" sz="1100" b="1" dirty="0">
                <a:solidFill>
                  <a:schemeClr val="tx1"/>
                </a:solidFill>
                <a:latin typeface="Helvetica Neue"/>
                <a:ea typeface="Helvetica Neue"/>
                <a:cs typeface="Helvetica Neue"/>
                <a:sym typeface="Helvetica Neue"/>
              </a:rPr>
              <a:t>Attention à vous assurer de l’identification du patient tout au long du processus de réalisation du TROD </a:t>
            </a:r>
          </a:p>
        </p:txBody>
      </p:sp>
      <p:sp>
        <p:nvSpPr>
          <p:cNvPr id="10" name="ZoneTexte 9">
            <a:extLst>
              <a:ext uri="{FF2B5EF4-FFF2-40B4-BE49-F238E27FC236}">
                <a16:creationId xmlns:a16="http://schemas.microsoft.com/office/drawing/2014/main" id="{CDD262E5-A162-422C-A0ED-B992E1EE17DF}"/>
              </a:ext>
            </a:extLst>
          </p:cNvPr>
          <p:cNvSpPr txBox="1"/>
          <p:nvPr/>
        </p:nvSpPr>
        <p:spPr>
          <a:xfrm>
            <a:off x="507142" y="3083603"/>
            <a:ext cx="1512158" cy="276999"/>
          </a:xfrm>
          <a:prstGeom prst="rect">
            <a:avLst/>
          </a:prstGeom>
          <a:solidFill>
            <a:schemeClr val="bg1"/>
          </a:solidFill>
        </p:spPr>
        <p:txBody>
          <a:bodyPr wrap="square" rtlCol="0">
            <a:spAutoFit/>
          </a:bodyPr>
          <a:lstStyle>
            <a:defPPr>
              <a:defRPr lang="en-US"/>
            </a:defPPr>
            <a:lvl1pPr>
              <a:defRPr sz="1400">
                <a:solidFill>
                  <a:schemeClr val="accent6"/>
                </a:solidFill>
                <a:latin typeface="Helvetica Neue" panose="020B0604020202020204" pitchFamily="34" charset="0"/>
                <a:ea typeface="Helvetica Neue" panose="020B0604020202020204" pitchFamily="34" charset="0"/>
              </a:defRPr>
            </a:lvl1pPr>
          </a:lstStyle>
          <a:p>
            <a:pPr algn="just">
              <a:buClr>
                <a:srgbClr val="2C6672"/>
              </a:buClr>
            </a:pPr>
            <a:r>
              <a:rPr lang="fr-FR" sz="1200" dirty="0">
                <a:solidFill>
                  <a:schemeClr val="accent2"/>
                </a:solidFill>
                <a:sym typeface="Helvetica Neue"/>
              </a:rPr>
              <a:t>Locaux et </a:t>
            </a:r>
            <a:r>
              <a:rPr lang="fr-FR" sz="1200" dirty="0" smtClean="0">
                <a:solidFill>
                  <a:schemeClr val="accent2"/>
                </a:solidFill>
                <a:sym typeface="Helvetica Neue"/>
              </a:rPr>
              <a:t>matériel</a:t>
            </a:r>
            <a:endParaRPr lang="fr-FR" sz="1200" dirty="0">
              <a:solidFill>
                <a:schemeClr val="accent2"/>
              </a:solidFill>
            </a:endParaRPr>
          </a:p>
        </p:txBody>
      </p:sp>
      <p:sp>
        <p:nvSpPr>
          <p:cNvPr id="11" name="Rectangle : coins arrondis 26">
            <a:extLst>
              <a:ext uri="{FF2B5EF4-FFF2-40B4-BE49-F238E27FC236}">
                <a16:creationId xmlns:a16="http://schemas.microsoft.com/office/drawing/2014/main" id="{0B65DD4D-6A88-46E1-9912-B1AEF9C061A9}"/>
              </a:ext>
            </a:extLst>
          </p:cNvPr>
          <p:cNvSpPr/>
          <p:nvPr/>
        </p:nvSpPr>
        <p:spPr>
          <a:xfrm>
            <a:off x="176969" y="7071161"/>
            <a:ext cx="6590418" cy="1885503"/>
          </a:xfrm>
          <a:prstGeom prst="roundRect">
            <a:avLst>
              <a:gd name="adj" fmla="val 501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60000"/>
                  <a:lumOff val="40000"/>
                </a:schemeClr>
              </a:solidFill>
            </a:endParaRPr>
          </a:p>
        </p:txBody>
      </p:sp>
      <p:sp>
        <p:nvSpPr>
          <p:cNvPr id="12" name="Rectangle 11"/>
          <p:cNvSpPr/>
          <p:nvPr/>
        </p:nvSpPr>
        <p:spPr>
          <a:xfrm>
            <a:off x="215068" y="7171560"/>
            <a:ext cx="6465131" cy="1785104"/>
          </a:xfrm>
          <a:prstGeom prst="rect">
            <a:avLst/>
          </a:prstGeom>
        </p:spPr>
        <p:txBody>
          <a:bodyPr wrap="square">
            <a:spAutoFit/>
          </a:bodyPr>
          <a:lstStyle/>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Une procédure détaillée d'assurance qualité est rédigée </a:t>
            </a:r>
            <a:r>
              <a:rPr lang="fr-FR" sz="1100" dirty="0">
                <a:solidFill>
                  <a:schemeClr val="dk1"/>
                </a:solidFill>
                <a:latin typeface="Helvetica Neue Light"/>
                <a:ea typeface="Helvetica Neue Light"/>
                <a:cs typeface="Helvetica Neue Light"/>
                <a:sym typeface="Helvetica Neue Light"/>
              </a:rPr>
              <a:t>par le </a:t>
            </a:r>
            <a:r>
              <a:rPr lang="fr-FR" sz="1100" dirty="0">
                <a:solidFill>
                  <a:schemeClr val="dk1"/>
                </a:solidFill>
                <a:latin typeface="Helvetica Neue Light"/>
                <a:ea typeface="Helvetica Neue Light"/>
                <a:cs typeface="Helvetica Neue Light"/>
              </a:rPr>
              <a:t>pharmacien</a:t>
            </a:r>
            <a:r>
              <a:rPr lang="fr-FR" sz="1100" dirty="0">
                <a:solidFill>
                  <a:schemeClr val="dk1"/>
                </a:solidFill>
                <a:latin typeface="Helvetica Neue Light"/>
                <a:ea typeface="Helvetica Neue Light"/>
                <a:cs typeface="Helvetica Neue Light"/>
                <a:sym typeface="Helvetica Neue Light"/>
              </a:rPr>
              <a:t> </a:t>
            </a:r>
            <a:r>
              <a:rPr lang="fr-FR" sz="1100" dirty="0">
                <a:solidFill>
                  <a:schemeClr val="dk1"/>
                </a:solidFill>
                <a:latin typeface="Helvetica Neue Light"/>
                <a:ea typeface="Helvetica Neue Light"/>
                <a:cs typeface="Helvetica Neue Light"/>
              </a:rPr>
              <a:t>réalisant </a:t>
            </a:r>
            <a:r>
              <a:rPr lang="fr-FR" sz="1100" dirty="0">
                <a:solidFill>
                  <a:schemeClr val="dk1"/>
                </a:solidFill>
                <a:latin typeface="Helvetica Neue Light"/>
                <a:ea typeface="Helvetica Neue Light"/>
                <a:cs typeface="Helvetica Neue Light"/>
              </a:rPr>
              <a:t>les tests ou recueils et traitements de signaux biologiques (</a:t>
            </a:r>
            <a:r>
              <a:rPr lang="fr-FR" sz="1100" dirty="0" err="1">
                <a:solidFill>
                  <a:schemeClr val="dk1"/>
                </a:solidFill>
                <a:latin typeface="Helvetica Neue Light"/>
                <a:ea typeface="Helvetica Neue Light"/>
                <a:cs typeface="Helvetica Neue Light"/>
              </a:rPr>
              <a:t>cf</a:t>
            </a:r>
            <a:r>
              <a:rPr lang="fr-FR" sz="1100" dirty="0">
                <a:solidFill>
                  <a:schemeClr val="dk1"/>
                </a:solidFill>
                <a:latin typeface="Helvetica Neue Light"/>
                <a:ea typeface="Helvetica Neue Light"/>
                <a:cs typeface="Helvetica Neue Light"/>
              </a:rPr>
              <a:t> </a:t>
            </a:r>
            <a:r>
              <a:rPr lang="fr-FR" sz="1100" u="sng" dirty="0">
                <a:solidFill>
                  <a:schemeClr val="hlink"/>
                </a:solidFill>
                <a:latin typeface="Helvetica Neue Light"/>
                <a:ea typeface="Helvetica Neue Light"/>
                <a:cs typeface="Helvetica Neue Light"/>
                <a:sym typeface="Helvetica Neue Light"/>
                <a:hlinkClick r:id="rId3"/>
              </a:rPr>
              <a:t>annexes II et III de l'arrêté du 1er août 2016</a:t>
            </a:r>
            <a:r>
              <a:rPr lang="fr-FR" sz="1100" dirty="0">
                <a:solidFill>
                  <a:schemeClr val="tx1"/>
                </a:solidFill>
                <a:latin typeface="Helvetica Neue Light"/>
                <a:ea typeface="Helvetica Neue Light"/>
                <a:cs typeface="Helvetica Neue Light"/>
                <a:sym typeface="Helvetica Neue Light"/>
                <a:hlinkClick r:id="rId3"/>
              </a:rPr>
              <a:t> </a:t>
            </a:r>
            <a:r>
              <a:rPr lang="fr-FR" sz="1100" dirty="0">
                <a:solidFill>
                  <a:schemeClr val="tx1"/>
                </a:solidFill>
                <a:latin typeface="Helvetica Neue Light"/>
                <a:ea typeface="Helvetica Neue Light"/>
                <a:cs typeface="Helvetica Neue Light"/>
                <a:sym typeface="Helvetica Neue Light"/>
              </a:rPr>
              <a:t>modifié )</a:t>
            </a:r>
          </a:p>
          <a:p>
            <a:pPr marL="171450" lvl="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rPr>
              <a:t>Cette procédure comporte deux parties : </a:t>
            </a:r>
          </a:p>
          <a:p>
            <a:pPr marL="360000" lvl="2" indent="-171450">
              <a:buClr>
                <a:srgbClr val="34615A"/>
              </a:buClr>
              <a:buSzPts val="900"/>
              <a:buFont typeface="Courier New" panose="02070309020205020404" pitchFamily="49" charset="0"/>
              <a:buChar char="o"/>
            </a:pPr>
            <a:r>
              <a:rPr lang="fr-FR" sz="1100" dirty="0">
                <a:solidFill>
                  <a:schemeClr val="dk1"/>
                </a:solidFill>
                <a:latin typeface="Helvetica Neue Light"/>
                <a:ea typeface="Helvetica Neue Light"/>
                <a:cs typeface="Helvetica Neue Light"/>
              </a:rPr>
              <a:t>une fiche à remplir une seule fois : </a:t>
            </a:r>
            <a:r>
              <a:rPr lang="fr-FR" sz="1100" dirty="0" err="1">
                <a:solidFill>
                  <a:schemeClr val="dk1"/>
                </a:solidFill>
                <a:latin typeface="Helvetica Neue Light"/>
                <a:ea typeface="Helvetica Neue Light"/>
                <a:cs typeface="Helvetica Neue Light"/>
              </a:rPr>
              <a:t>cf</a:t>
            </a:r>
            <a:r>
              <a:rPr lang="fr-FR" sz="1100" dirty="0">
                <a:solidFill>
                  <a:schemeClr val="dk1"/>
                </a:solidFill>
                <a:latin typeface="Helvetica Neue Light"/>
                <a:ea typeface="Helvetica Neue Light"/>
                <a:cs typeface="Helvetica Neue Light"/>
              </a:rPr>
              <a:t> outil </a:t>
            </a:r>
            <a:r>
              <a:rPr lang="fr-FR" sz="1100" b="1" dirty="0">
                <a:solidFill>
                  <a:schemeClr val="dk1"/>
                </a:solidFill>
                <a:latin typeface="Helvetica Neue Light"/>
                <a:ea typeface="Helvetica Neue Light"/>
                <a:cs typeface="Helvetica Neue Light"/>
              </a:rPr>
              <a:t>E.15 - Procédure d'assurance qualité pour la réalisation des tests</a:t>
            </a:r>
          </a:p>
          <a:p>
            <a:pPr marL="360000" lvl="2" indent="-171450">
              <a:buClr>
                <a:srgbClr val="34615A"/>
              </a:buClr>
              <a:buSzPts val="900"/>
              <a:buFont typeface="Courier New" panose="02070309020205020404" pitchFamily="49" charset="0"/>
              <a:buChar char="o"/>
            </a:pPr>
            <a:r>
              <a:rPr lang="fr-FR" sz="1100" dirty="0">
                <a:solidFill>
                  <a:schemeClr val="dk1"/>
                </a:solidFill>
                <a:latin typeface="Helvetica Neue Light"/>
                <a:ea typeface="Helvetica Neue Light"/>
                <a:cs typeface="Helvetica Neue Light"/>
              </a:rPr>
              <a:t>et les modalités de traçabilité de l'utilisation de chaque test pour chaque patient qui nécessite d'inscrire ces éléments dans le dossier de chaque patient ou, si cela se justifie sur le plan thérapeutique, dans le cahier de liaison ou de suivi du patient à domicile (ex. : livret du diabétique) : </a:t>
            </a:r>
            <a:r>
              <a:rPr lang="fr-FR" sz="1100" dirty="0" err="1">
                <a:solidFill>
                  <a:schemeClr val="dk1"/>
                </a:solidFill>
                <a:latin typeface="Helvetica Neue Light"/>
                <a:ea typeface="Helvetica Neue Light"/>
                <a:cs typeface="Helvetica Neue Light"/>
              </a:rPr>
              <a:t>cf</a:t>
            </a:r>
            <a:r>
              <a:rPr lang="fr-FR" sz="1100" dirty="0">
                <a:solidFill>
                  <a:schemeClr val="dk1"/>
                </a:solidFill>
                <a:latin typeface="Helvetica Neue Light"/>
                <a:ea typeface="Helvetica Neue Light"/>
                <a:cs typeface="Helvetica Neue Light"/>
              </a:rPr>
              <a:t> outil </a:t>
            </a:r>
            <a:r>
              <a:rPr lang="fr-FR" sz="1100" b="1" dirty="0">
                <a:solidFill>
                  <a:schemeClr val="dk1"/>
                </a:solidFill>
                <a:latin typeface="Helvetica Neue Light"/>
                <a:ea typeface="Helvetica Neue Light"/>
                <a:cs typeface="Helvetica Neue Light"/>
              </a:rPr>
              <a:t>E.16 - Traçabilité et communication des résultats de TROD au patient</a:t>
            </a:r>
            <a:endParaRPr lang="fr-FR" sz="1100" b="1" dirty="0">
              <a:solidFill>
                <a:schemeClr val="dk1"/>
              </a:solidFill>
              <a:latin typeface="Helvetica Neue Light"/>
              <a:ea typeface="Helvetica Neue Light"/>
              <a:cs typeface="Helvetica Neue Light"/>
              <a:sym typeface="Helvetica Neue Light"/>
            </a:endParaRPr>
          </a:p>
        </p:txBody>
      </p:sp>
      <p:sp>
        <p:nvSpPr>
          <p:cNvPr id="13" name="ZoneTexte 12">
            <a:extLst>
              <a:ext uri="{FF2B5EF4-FFF2-40B4-BE49-F238E27FC236}">
                <a16:creationId xmlns:a16="http://schemas.microsoft.com/office/drawing/2014/main" id="{CDD262E5-A162-422C-A0ED-B992E1EE17DF}"/>
              </a:ext>
            </a:extLst>
          </p:cNvPr>
          <p:cNvSpPr txBox="1"/>
          <p:nvPr/>
        </p:nvSpPr>
        <p:spPr>
          <a:xfrm>
            <a:off x="417193" y="6914215"/>
            <a:ext cx="2287907" cy="276999"/>
          </a:xfrm>
          <a:prstGeom prst="rect">
            <a:avLst/>
          </a:prstGeom>
          <a:solidFill>
            <a:schemeClr val="bg1"/>
          </a:solidFill>
        </p:spPr>
        <p:txBody>
          <a:bodyPr wrap="square" rtlCol="0">
            <a:spAutoFit/>
          </a:bodyPr>
          <a:lstStyle>
            <a:defPPr>
              <a:defRPr lang="en-US"/>
            </a:defPPr>
            <a:lvl1pPr>
              <a:defRPr sz="1400">
                <a:solidFill>
                  <a:schemeClr val="accent6"/>
                </a:solidFill>
                <a:latin typeface="Helvetica Neue" panose="020B0604020202020204" pitchFamily="34" charset="0"/>
                <a:ea typeface="Helvetica Neue" panose="020B0604020202020204" pitchFamily="34" charset="0"/>
              </a:defRPr>
            </a:lvl1pPr>
          </a:lstStyle>
          <a:p>
            <a:pPr algn="just">
              <a:buClr>
                <a:srgbClr val="2C6672"/>
              </a:buClr>
            </a:pPr>
            <a:r>
              <a:rPr lang="fr-FR" sz="1200" dirty="0">
                <a:solidFill>
                  <a:schemeClr val="accent2"/>
                </a:solidFill>
                <a:sym typeface="Helvetica Neue"/>
              </a:rPr>
              <a:t>Procédure d'assurance </a:t>
            </a:r>
            <a:r>
              <a:rPr lang="fr-FR" sz="1200" dirty="0" smtClean="0">
                <a:solidFill>
                  <a:schemeClr val="accent2"/>
                </a:solidFill>
                <a:sym typeface="Helvetica Neue"/>
              </a:rPr>
              <a:t>qualité</a:t>
            </a:r>
            <a:endParaRPr lang="fr-FR" sz="1200" dirty="0">
              <a:solidFill>
                <a:schemeClr val="accent2"/>
              </a:solidFill>
            </a:endParaRPr>
          </a:p>
        </p:txBody>
      </p:sp>
      <p:sp>
        <p:nvSpPr>
          <p:cNvPr id="14" name="Rectangle 13"/>
          <p:cNvSpPr/>
          <p:nvPr/>
        </p:nvSpPr>
        <p:spPr>
          <a:xfrm>
            <a:off x="6304547" y="9593590"/>
            <a:ext cx="553453" cy="312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050" dirty="0"/>
              <a:t>1</a:t>
            </a:r>
            <a:r>
              <a:rPr lang="fr-FR" sz="1050" dirty="0" smtClean="0"/>
              <a:t>/2</a:t>
            </a:r>
            <a:endParaRPr lang="fr-FR" sz="1050" dirty="0"/>
          </a:p>
        </p:txBody>
      </p:sp>
    </p:spTree>
    <p:extLst>
      <p:ext uri="{BB962C8B-B14F-4D97-AF65-F5344CB8AC3E}">
        <p14:creationId xmlns:p14="http://schemas.microsoft.com/office/powerpoint/2010/main" val="224455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1;p14"/>
          <p:cNvSpPr txBox="1">
            <a:spLocks noGrp="1"/>
          </p:cNvSpPr>
          <p:nvPr>
            <p:ph type="title"/>
          </p:nvPr>
        </p:nvSpPr>
        <p:spPr>
          <a:xfrm>
            <a:off x="0" y="885062"/>
            <a:ext cx="6843587" cy="313892"/>
          </a:xfrm>
          <a:prstGeom prst="rect">
            <a:avLst/>
          </a:prstGeom>
          <a:noFill/>
          <a:ln>
            <a:noFill/>
          </a:ln>
        </p:spPr>
        <p:txBody>
          <a:bodyPr spcFirstLastPara="1" wrap="square" lIns="91425" tIns="45700" rIns="91425" bIns="45700" anchor="ctr" anchorCtr="0">
            <a:spAutoFit/>
          </a:bodyPr>
          <a:lstStyle/>
          <a:p>
            <a:pPr marL="0" lvl="0" indent="0" algn="r" rtl="0">
              <a:lnSpc>
                <a:spcPct val="90000"/>
              </a:lnSpc>
              <a:spcBef>
                <a:spcPts val="0"/>
              </a:spcBef>
              <a:spcAft>
                <a:spcPts val="0"/>
              </a:spcAft>
              <a:buClr>
                <a:schemeClr val="lt1"/>
              </a:buClr>
              <a:buSzPts val="1800"/>
              <a:buFont typeface="Helvetica Neue"/>
              <a:buNone/>
            </a:pPr>
            <a:r>
              <a:rPr lang="fr-FR" sz="1600" dirty="0" smtClean="0">
                <a:solidFill>
                  <a:schemeClr val="bg1"/>
                </a:solidFill>
              </a:rPr>
              <a:t>M22. MODALITES DE REALISATION DES TROD GRIPPE-COVID-VRS</a:t>
            </a:r>
            <a:endParaRPr sz="1600" dirty="0">
              <a:solidFill>
                <a:schemeClr val="bg1"/>
              </a:solidFill>
            </a:endParaRPr>
          </a:p>
        </p:txBody>
      </p:sp>
      <p:sp>
        <p:nvSpPr>
          <p:cNvPr id="5" name="Rectangle : coins arrondis 26">
            <a:extLst>
              <a:ext uri="{FF2B5EF4-FFF2-40B4-BE49-F238E27FC236}">
                <a16:creationId xmlns:a16="http://schemas.microsoft.com/office/drawing/2014/main" id="{0B65DD4D-6A88-46E1-9912-B1AEF9C061A9}"/>
              </a:ext>
            </a:extLst>
          </p:cNvPr>
          <p:cNvSpPr/>
          <p:nvPr/>
        </p:nvSpPr>
        <p:spPr>
          <a:xfrm>
            <a:off x="114518" y="1459916"/>
            <a:ext cx="6590418" cy="1075778"/>
          </a:xfrm>
          <a:prstGeom prst="roundRect">
            <a:avLst>
              <a:gd name="adj" fmla="val 501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60000"/>
                  <a:lumOff val="40000"/>
                </a:schemeClr>
              </a:solidFill>
            </a:endParaRPr>
          </a:p>
        </p:txBody>
      </p:sp>
      <p:sp>
        <p:nvSpPr>
          <p:cNvPr id="6" name="Rectangle 5"/>
          <p:cNvSpPr/>
          <p:nvPr/>
        </p:nvSpPr>
        <p:spPr>
          <a:xfrm>
            <a:off x="165152" y="1572438"/>
            <a:ext cx="6489150" cy="938719"/>
          </a:xfrm>
          <a:prstGeom prst="rect">
            <a:avLst/>
          </a:prstGeom>
        </p:spPr>
        <p:txBody>
          <a:bodyPr wrap="square">
            <a:spAutoFit/>
          </a:bodyPr>
          <a:lstStyle/>
          <a:p>
            <a:pPr marL="17145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Dans le cadre de la </a:t>
            </a:r>
            <a:r>
              <a:rPr lang="fr-FR" sz="1100" dirty="0" err="1">
                <a:solidFill>
                  <a:schemeClr val="dk1"/>
                </a:solidFill>
                <a:latin typeface="Helvetica Neue Light"/>
                <a:ea typeface="Helvetica Neue Light"/>
                <a:cs typeface="Helvetica Neue Light"/>
                <a:sym typeface="Helvetica Neue Light"/>
              </a:rPr>
              <a:t>réactovigilance</a:t>
            </a:r>
            <a:r>
              <a:rPr lang="fr-FR" sz="1100" dirty="0">
                <a:solidFill>
                  <a:schemeClr val="dk1"/>
                </a:solidFill>
                <a:latin typeface="Helvetica Neue Light"/>
                <a:ea typeface="Helvetica Neue Light"/>
                <a:cs typeface="Helvetica Neue Light"/>
                <a:sym typeface="Helvetica Neue Light"/>
              </a:rPr>
              <a:t> toute défaillance ou altération du test ou de l'appareil de mesure susceptible d'entraîner des effets néfastes pour la santé des personnes doit être déclarée sans délai à l'Agence nationale de sécurité du médicament et des produits de santé </a:t>
            </a:r>
          </a:p>
          <a:p>
            <a:pPr marL="171450" indent="-171450">
              <a:buClr>
                <a:srgbClr val="34615A"/>
              </a:buClr>
              <a:buSzPts val="900"/>
              <a:buFont typeface="Noto Sans Symbols"/>
              <a:buChar char="●"/>
            </a:pPr>
            <a:r>
              <a:rPr lang="fr-FR" sz="1100" dirty="0">
                <a:solidFill>
                  <a:schemeClr val="dk1"/>
                </a:solidFill>
                <a:latin typeface="Helvetica Neue Light"/>
                <a:ea typeface="Helvetica Neue Light"/>
                <a:cs typeface="Helvetica Neue Light"/>
                <a:sym typeface="Helvetica Neue Light"/>
              </a:rPr>
              <a:t>La déclaration peut se faire par m</a:t>
            </a:r>
            <a:r>
              <a:rPr lang="fr-FR" sz="1050" dirty="0">
                <a:solidFill>
                  <a:schemeClr val="dk1"/>
                </a:solidFill>
                <a:latin typeface="Helvetica Neue Light"/>
                <a:ea typeface="Helvetica Neue Light"/>
                <a:cs typeface="Helvetica Neue Light"/>
                <a:sym typeface="Helvetica Neue Light"/>
              </a:rPr>
              <a:t>ail </a:t>
            </a:r>
            <a:r>
              <a:rPr lang="fr-FR" sz="1100" dirty="0">
                <a:solidFill>
                  <a:schemeClr val="dk1"/>
                </a:solidFill>
                <a:latin typeface="Helvetica Neue Light"/>
                <a:ea typeface="Helvetica Neue Light"/>
                <a:cs typeface="Helvetica Neue Light"/>
                <a:sym typeface="Helvetica Neue Light"/>
              </a:rPr>
              <a:t>à : </a:t>
            </a:r>
            <a:r>
              <a:rPr lang="fr-FR" sz="1100" u="sng" dirty="0">
                <a:solidFill>
                  <a:schemeClr val="hlink"/>
                </a:solidFill>
                <a:latin typeface="Helvetica Neue Light"/>
                <a:ea typeface="Helvetica Neue Light"/>
                <a:cs typeface="Helvetica Neue Light"/>
                <a:sym typeface="Helvetica Neue Light"/>
                <a:hlinkClick r:id="rId2"/>
              </a:rPr>
              <a:t>reactovigilance@ansm.sante.fr</a:t>
            </a:r>
            <a:r>
              <a:rPr lang="fr-FR" sz="1100" dirty="0">
                <a:solidFill>
                  <a:schemeClr val="dk1"/>
                </a:solidFill>
                <a:latin typeface="Helvetica Neue Light"/>
                <a:ea typeface="Helvetica Neue Light"/>
                <a:cs typeface="Helvetica Neue Light"/>
                <a:sym typeface="Helvetica Neue Light"/>
              </a:rPr>
              <a:t>  ou sur le </a:t>
            </a:r>
            <a:r>
              <a:rPr lang="fr-FR" sz="1100" u="sng" dirty="0">
                <a:solidFill>
                  <a:schemeClr val="hlink"/>
                </a:solidFill>
                <a:latin typeface="Helvetica Neue Light"/>
                <a:ea typeface="Helvetica Neue Light"/>
                <a:cs typeface="Helvetica Neue Light"/>
                <a:sym typeface="Helvetica Neue Light"/>
                <a:hlinkClick r:id="rId3"/>
              </a:rPr>
              <a:t>portail de signalement des évènements sanitaires indésirables</a:t>
            </a:r>
            <a:endParaRPr lang="fr-FR" sz="1100" dirty="0">
              <a:solidFill>
                <a:schemeClr val="dk1"/>
              </a:solidFill>
              <a:latin typeface="Helvetica Neue Light"/>
              <a:ea typeface="Helvetica Neue Light"/>
              <a:cs typeface="Helvetica Neue Light"/>
              <a:sym typeface="Helvetica Neue Light"/>
            </a:endParaRPr>
          </a:p>
        </p:txBody>
      </p:sp>
      <p:sp>
        <p:nvSpPr>
          <p:cNvPr id="7" name="ZoneTexte 6">
            <a:extLst>
              <a:ext uri="{FF2B5EF4-FFF2-40B4-BE49-F238E27FC236}">
                <a16:creationId xmlns:a16="http://schemas.microsoft.com/office/drawing/2014/main" id="{CDD262E5-A162-422C-A0ED-B992E1EE17DF}"/>
              </a:ext>
            </a:extLst>
          </p:cNvPr>
          <p:cNvSpPr txBox="1"/>
          <p:nvPr/>
        </p:nvSpPr>
        <p:spPr>
          <a:xfrm>
            <a:off x="354742" y="1302970"/>
            <a:ext cx="839058" cy="276999"/>
          </a:xfrm>
          <a:prstGeom prst="rect">
            <a:avLst/>
          </a:prstGeom>
          <a:solidFill>
            <a:schemeClr val="bg1"/>
          </a:solidFill>
        </p:spPr>
        <p:txBody>
          <a:bodyPr wrap="square" rtlCol="0">
            <a:spAutoFit/>
          </a:bodyPr>
          <a:lstStyle>
            <a:defPPr>
              <a:defRPr lang="en-US"/>
            </a:defPPr>
            <a:lvl1pPr>
              <a:defRPr sz="1400">
                <a:solidFill>
                  <a:schemeClr val="accent6"/>
                </a:solidFill>
                <a:latin typeface="Helvetica Neue" panose="020B0604020202020204" pitchFamily="34" charset="0"/>
                <a:ea typeface="Helvetica Neue" panose="020B0604020202020204" pitchFamily="34" charset="0"/>
              </a:defRPr>
            </a:lvl1pPr>
          </a:lstStyle>
          <a:p>
            <a:pPr algn="just">
              <a:buClr>
                <a:srgbClr val="2C6672"/>
              </a:buClr>
            </a:pPr>
            <a:r>
              <a:rPr lang="fr-FR" sz="1200" dirty="0" smtClean="0">
                <a:solidFill>
                  <a:schemeClr val="accent2"/>
                </a:solidFill>
                <a:sym typeface="Helvetica Neue"/>
              </a:rPr>
              <a:t>Vigilance</a:t>
            </a:r>
            <a:endParaRPr lang="fr-FR" sz="1200" dirty="0">
              <a:solidFill>
                <a:schemeClr val="accent2"/>
              </a:solidFill>
            </a:endParaRPr>
          </a:p>
        </p:txBody>
      </p:sp>
      <p:sp>
        <p:nvSpPr>
          <p:cNvPr id="8" name="Google Shape;102;p14"/>
          <p:cNvSpPr/>
          <p:nvPr/>
        </p:nvSpPr>
        <p:spPr>
          <a:xfrm>
            <a:off x="37049" y="2811787"/>
            <a:ext cx="6667887" cy="309690"/>
          </a:xfrm>
          <a:prstGeom prst="rect">
            <a:avLst/>
          </a:prstGeom>
          <a:noFill/>
          <a:ln>
            <a:noFill/>
          </a:ln>
        </p:spPr>
        <p:txBody>
          <a:bodyPr spcFirstLastPara="1" wrap="square" lIns="91425" tIns="45700" rIns="91425" bIns="45700" anchor="t" anchorCtr="0">
            <a:noAutofit/>
          </a:bodyPr>
          <a:lstStyle/>
          <a:p>
            <a:pPr lvl="0" algn="ctr"/>
            <a:r>
              <a:rPr lang="fr-FR" b="1" dirty="0" smtClean="0">
                <a:solidFill>
                  <a:srgbClr val="9BBA28"/>
                </a:solidFill>
                <a:latin typeface="Helvetica Neue"/>
                <a:ea typeface="Helvetica Neue"/>
                <a:cs typeface="Helvetica Neue"/>
                <a:sym typeface="Helvetica Neue"/>
              </a:rPr>
              <a:t>Recommandations</a:t>
            </a:r>
            <a:endParaRPr dirty="0">
              <a:solidFill>
                <a:srgbClr val="9BBA28"/>
              </a:solidFill>
              <a:latin typeface="Helvetica Neue"/>
              <a:ea typeface="Helvetica Neue"/>
              <a:cs typeface="Helvetica Neue"/>
              <a:sym typeface="Helvetica Neue"/>
            </a:endParaRPr>
          </a:p>
        </p:txBody>
      </p:sp>
      <p:sp>
        <p:nvSpPr>
          <p:cNvPr id="9" name="Rectangle 8">
            <a:extLst>
              <a:ext uri="{FF2B5EF4-FFF2-40B4-BE49-F238E27FC236}">
                <a16:creationId xmlns:a16="http://schemas.microsoft.com/office/drawing/2014/main" id="{0F0D40E0-A748-458C-AAB4-195637903846}"/>
              </a:ext>
            </a:extLst>
          </p:cNvPr>
          <p:cNvSpPr/>
          <p:nvPr/>
        </p:nvSpPr>
        <p:spPr>
          <a:xfrm>
            <a:off x="155190" y="3471206"/>
            <a:ext cx="6537724" cy="2631490"/>
          </a:xfrm>
          <a:prstGeom prst="rect">
            <a:avLst/>
          </a:prstGeom>
          <a:solidFill>
            <a:schemeClr val="bg1"/>
          </a:solidFill>
        </p:spPr>
        <p:txBody>
          <a:bodyPr wrap="square">
            <a:spAutoFit/>
          </a:bodyPr>
          <a:lstStyle/>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Fixer des créneaux horaires ou organiser des rendez-vous pour leur réalisation ;</a:t>
            </a:r>
            <a:endParaRPr lang="fr-FR" sz="2000" dirty="0">
              <a:solidFill>
                <a:schemeClr val="tx1"/>
              </a:solidFill>
            </a:endParaRPr>
          </a:p>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Proposer la prise de rendez-vous par téléphone ou par mail ;</a:t>
            </a:r>
            <a:endParaRPr lang="fr-FR" sz="2000" dirty="0">
              <a:solidFill>
                <a:schemeClr val="tx1"/>
              </a:solidFill>
            </a:endParaRPr>
          </a:p>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Informer sur le prix du test et les modalités de prise en charge par l’assurance maladie ;</a:t>
            </a:r>
            <a:endParaRPr lang="fr-FR" sz="2000" dirty="0">
              <a:solidFill>
                <a:schemeClr val="tx1"/>
              </a:solidFill>
            </a:endParaRPr>
          </a:p>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Faciliter l’accès à l’espace de confidentialité et mettre en place un marquage au sol pour y accéder</a:t>
            </a:r>
            <a:endParaRPr lang="fr-FR" sz="2000" dirty="0">
              <a:solidFill>
                <a:schemeClr val="tx1"/>
              </a:solidFill>
            </a:endParaRPr>
          </a:p>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Prévoir une file d’attente et/ou un espace d’attente (pour un accompagnateur) ;</a:t>
            </a:r>
            <a:endParaRPr lang="fr-FR" sz="2000" dirty="0">
              <a:solidFill>
                <a:schemeClr val="tx1"/>
              </a:solidFill>
            </a:endParaRPr>
          </a:p>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Veiller à ne pas se faire croiser, dans le même espace, des patients soumis au TROD et les autres patients ;</a:t>
            </a:r>
            <a:endParaRPr lang="fr-FR" sz="2000" dirty="0">
              <a:solidFill>
                <a:schemeClr val="tx1"/>
              </a:solidFill>
            </a:endParaRPr>
          </a:p>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Veiller à limiter le temps de présence des patients dans l'officine ;</a:t>
            </a:r>
            <a:endParaRPr lang="fr-FR" sz="2000" dirty="0">
              <a:solidFill>
                <a:schemeClr val="tx1"/>
              </a:solidFill>
            </a:endParaRPr>
          </a:p>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Penser à créer une procédure dédiée à l'utilisation particulière d'un espace dont ce n'est pas la destination principale (par exemple : sas de livraison)</a:t>
            </a:r>
            <a:endParaRPr lang="fr-FR" sz="2000" dirty="0">
              <a:solidFill>
                <a:schemeClr val="tx1"/>
              </a:solidFill>
            </a:endParaRPr>
          </a:p>
          <a:p>
            <a:pPr marL="171450" lvl="0" indent="-171450">
              <a:buClr>
                <a:srgbClr val="34615A"/>
              </a:buClr>
              <a:buSzPts val="900"/>
              <a:buFont typeface="Noto Sans Symbols"/>
              <a:buChar char="●"/>
            </a:pPr>
            <a:r>
              <a:rPr lang="fr-FR" sz="1100" dirty="0">
                <a:solidFill>
                  <a:schemeClr val="tx1"/>
                </a:solidFill>
                <a:latin typeface="Helvetica Neue Light"/>
                <a:ea typeface="Helvetica Neue Light"/>
                <a:cs typeface="Helvetica Neue Light"/>
                <a:sym typeface="Helvetica Neue Light"/>
              </a:rPr>
              <a:t>En cas d'accueil des personnes au niveau du sas habituellement destiné aux livraisons, nous vous recommandons de :</a:t>
            </a:r>
            <a:endParaRPr lang="fr-FR" sz="2000" dirty="0">
              <a:solidFill>
                <a:schemeClr val="tx1"/>
              </a:solidFill>
            </a:endParaRPr>
          </a:p>
          <a:p>
            <a:pPr marL="628650" lvl="2" indent="-171450">
              <a:buClr>
                <a:srgbClr val="34615A"/>
              </a:buClr>
              <a:buSzPts val="900"/>
              <a:buFont typeface="Courier New"/>
              <a:buChar char="o"/>
            </a:pPr>
            <a:r>
              <a:rPr lang="fr-FR" sz="1100" dirty="0">
                <a:solidFill>
                  <a:schemeClr val="tx1"/>
                </a:solidFill>
                <a:latin typeface="Helvetica Neue Light"/>
                <a:ea typeface="Helvetica Neue Light"/>
                <a:cs typeface="Helvetica Neue Light"/>
                <a:sym typeface="Helvetica Neue Light"/>
              </a:rPr>
              <a:t>vous coordonner avec les livreurs</a:t>
            </a:r>
            <a:endParaRPr lang="fr-FR" sz="2000" dirty="0">
              <a:solidFill>
                <a:schemeClr val="tx1"/>
              </a:solidFill>
            </a:endParaRPr>
          </a:p>
          <a:p>
            <a:pPr marL="628650" lvl="2" indent="-171450">
              <a:buClr>
                <a:srgbClr val="34615A"/>
              </a:buClr>
              <a:buSzPts val="900"/>
              <a:buFont typeface="Courier New"/>
              <a:buChar char="o"/>
            </a:pPr>
            <a:r>
              <a:rPr lang="fr-FR" sz="1100" dirty="0">
                <a:solidFill>
                  <a:schemeClr val="tx1"/>
                </a:solidFill>
                <a:latin typeface="Helvetica Neue Light"/>
                <a:ea typeface="Helvetica Neue Light"/>
                <a:cs typeface="Helvetica Neue Light"/>
                <a:sym typeface="Helvetica Neue Light"/>
              </a:rPr>
              <a:t>procéder à une préparation et à un nettoyage minutieux de cet espace avant et après la réalisation des tests</a:t>
            </a:r>
            <a:endParaRPr lang="fr-FR" sz="2000" dirty="0">
              <a:solidFill>
                <a:schemeClr val="tx1"/>
              </a:solidFill>
            </a:endParaRPr>
          </a:p>
        </p:txBody>
      </p:sp>
      <p:sp>
        <p:nvSpPr>
          <p:cNvPr id="10" name="Rectangle : coins arrondis 26">
            <a:extLst>
              <a:ext uri="{FF2B5EF4-FFF2-40B4-BE49-F238E27FC236}">
                <a16:creationId xmlns:a16="http://schemas.microsoft.com/office/drawing/2014/main" id="{0B65DD4D-6A88-46E1-9912-B1AEF9C061A9}"/>
              </a:ext>
            </a:extLst>
          </p:cNvPr>
          <p:cNvSpPr/>
          <p:nvPr/>
        </p:nvSpPr>
        <p:spPr>
          <a:xfrm>
            <a:off x="114518" y="3362635"/>
            <a:ext cx="6590418" cy="2740061"/>
          </a:xfrm>
          <a:prstGeom prst="roundRect">
            <a:avLst>
              <a:gd name="adj" fmla="val 5010"/>
            </a:avLst>
          </a:prstGeom>
          <a:noFill/>
          <a:ln>
            <a:solidFill>
              <a:srgbClr val="9BB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accent2">
                  <a:lumMod val="60000"/>
                  <a:lumOff val="40000"/>
                </a:schemeClr>
              </a:solidFill>
            </a:endParaRPr>
          </a:p>
        </p:txBody>
      </p:sp>
      <p:sp>
        <p:nvSpPr>
          <p:cNvPr id="11" name="ZoneTexte 10">
            <a:extLst>
              <a:ext uri="{FF2B5EF4-FFF2-40B4-BE49-F238E27FC236}">
                <a16:creationId xmlns:a16="http://schemas.microsoft.com/office/drawing/2014/main" id="{CDD262E5-A162-422C-A0ED-B992E1EE17DF}"/>
              </a:ext>
            </a:extLst>
          </p:cNvPr>
          <p:cNvSpPr txBox="1"/>
          <p:nvPr/>
        </p:nvSpPr>
        <p:spPr>
          <a:xfrm>
            <a:off x="354742" y="3224135"/>
            <a:ext cx="3116559" cy="276999"/>
          </a:xfrm>
          <a:prstGeom prst="rect">
            <a:avLst/>
          </a:prstGeom>
          <a:solidFill>
            <a:schemeClr val="bg1"/>
          </a:solidFill>
        </p:spPr>
        <p:txBody>
          <a:bodyPr wrap="none" rtlCol="0">
            <a:spAutoFit/>
          </a:bodyPr>
          <a:lstStyle>
            <a:defPPr>
              <a:defRPr lang="en-US"/>
            </a:defPPr>
            <a:lvl1pPr>
              <a:defRPr sz="1200">
                <a:solidFill>
                  <a:srgbClr val="9BBA28"/>
                </a:solidFill>
                <a:latin typeface="Helvetica Neue" panose="020B0604020202020204" pitchFamily="34" charset="0"/>
                <a:ea typeface="Helvetica Neue" panose="020B0604020202020204" pitchFamily="34" charset="0"/>
              </a:defRPr>
            </a:lvl1pPr>
          </a:lstStyle>
          <a:p>
            <a:r>
              <a:rPr lang="fr-FR" dirty="0">
                <a:sym typeface="Helvetica Neue"/>
              </a:rPr>
              <a:t>Accueil des personnes soumises au </a:t>
            </a:r>
            <a:r>
              <a:rPr lang="fr-FR" dirty="0" smtClean="0">
                <a:sym typeface="Helvetica Neue"/>
              </a:rPr>
              <a:t>TROD</a:t>
            </a:r>
            <a:endParaRPr lang="fr-FR" dirty="0"/>
          </a:p>
        </p:txBody>
      </p:sp>
      <p:sp>
        <p:nvSpPr>
          <p:cNvPr id="12" name="Rectangle 11">
            <a:extLst>
              <a:ext uri="{FF2B5EF4-FFF2-40B4-BE49-F238E27FC236}">
                <a16:creationId xmlns:a16="http://schemas.microsoft.com/office/drawing/2014/main" id="{0F0D40E0-A748-458C-AAB4-195637903846}"/>
              </a:ext>
            </a:extLst>
          </p:cNvPr>
          <p:cNvSpPr/>
          <p:nvPr/>
        </p:nvSpPr>
        <p:spPr>
          <a:xfrm>
            <a:off x="155190" y="6504129"/>
            <a:ext cx="6537724" cy="938719"/>
          </a:xfrm>
          <a:prstGeom prst="rect">
            <a:avLst/>
          </a:prstGeom>
          <a:solidFill>
            <a:schemeClr val="bg1"/>
          </a:solidFill>
        </p:spPr>
        <p:txBody>
          <a:bodyPr wrap="square">
            <a:spAutoFit/>
          </a:bodyPr>
          <a:lstStyle/>
          <a:p>
            <a:pPr marL="171450" lvl="0" indent="-171450">
              <a:buClr>
                <a:srgbClr val="34615A"/>
              </a:buClr>
              <a:buSzPts val="1000"/>
              <a:buFont typeface="Noto Sans Symbols"/>
              <a:buChar char="●"/>
            </a:pPr>
            <a:r>
              <a:rPr lang="fr-FR" sz="1100" dirty="0">
                <a:solidFill>
                  <a:schemeClr val="dk1"/>
                </a:solidFill>
                <a:latin typeface="Helvetica Neue Light"/>
                <a:ea typeface="Helvetica Neue Light"/>
                <a:cs typeface="Helvetica Neue Light"/>
                <a:sym typeface="Helvetica Neue Light"/>
              </a:rPr>
              <a:t>Apposer une affiche sur votre vitrine informant les patients de la mise en place de ce service dans votre officine, et précisant que les tests se font uniquement sur rendez-vous ou dans des plages horaires définies.</a:t>
            </a:r>
            <a:endParaRPr lang="fr-FR" sz="1800" dirty="0"/>
          </a:p>
          <a:p>
            <a:pPr marL="171450" lvl="0" indent="-171450">
              <a:buClr>
                <a:srgbClr val="34615A"/>
              </a:buClr>
              <a:buSzPts val="1000"/>
              <a:buFont typeface="Noto Sans Symbols"/>
              <a:buChar char="●"/>
            </a:pPr>
            <a:r>
              <a:rPr lang="fr-FR" sz="1100" dirty="0">
                <a:solidFill>
                  <a:schemeClr val="dk1"/>
                </a:solidFill>
                <a:latin typeface="Helvetica Neue Light"/>
                <a:ea typeface="Helvetica Neue Light"/>
                <a:cs typeface="Helvetica Neue Light"/>
                <a:sym typeface="Helvetica Neue Light"/>
              </a:rPr>
              <a:t>Vous pouvez référencer et </a:t>
            </a:r>
            <a:r>
              <a:rPr lang="fr-FR" sz="1100" dirty="0" err="1">
                <a:solidFill>
                  <a:schemeClr val="dk1"/>
                </a:solidFill>
                <a:latin typeface="Helvetica Neue Light"/>
                <a:ea typeface="Helvetica Neue Light"/>
                <a:cs typeface="Helvetica Neue Light"/>
                <a:sym typeface="Helvetica Neue Light"/>
              </a:rPr>
              <a:t>géolocaliser</a:t>
            </a:r>
            <a:r>
              <a:rPr lang="fr-FR" sz="1100" dirty="0">
                <a:solidFill>
                  <a:schemeClr val="dk1"/>
                </a:solidFill>
                <a:latin typeface="Helvetica Neue Light"/>
                <a:ea typeface="Helvetica Neue Light"/>
                <a:cs typeface="Helvetica Neue Light"/>
                <a:sym typeface="Helvetica Neue Light"/>
              </a:rPr>
              <a:t> votre officine sur la plateforme </a:t>
            </a:r>
            <a:r>
              <a:rPr lang="fr-FR" sz="1100" u="sng" dirty="0">
                <a:solidFill>
                  <a:schemeClr val="hlink"/>
                </a:solidFill>
                <a:latin typeface="Helvetica Neue Light"/>
                <a:ea typeface="Helvetica Neue Light"/>
                <a:cs typeface="Helvetica Neue Light"/>
                <a:sym typeface="Helvetica Neue Light"/>
                <a:hlinkClick r:id="rId4"/>
              </a:rPr>
              <a:t>Santé.fr</a:t>
            </a:r>
            <a:r>
              <a:rPr lang="fr-FR" sz="1100" dirty="0">
                <a:solidFill>
                  <a:schemeClr val="dk1"/>
                </a:solidFill>
                <a:latin typeface="Helvetica Neue Light"/>
                <a:ea typeface="Helvetica Neue Light"/>
                <a:cs typeface="Helvetica Neue Light"/>
                <a:sym typeface="Helvetica Neue Light"/>
              </a:rPr>
              <a:t> en complétant le formulaire sur le portail de télé déclaration des pharmacies </a:t>
            </a:r>
            <a:r>
              <a:rPr lang="fr-FR" sz="1100" u="sng" dirty="0">
                <a:solidFill>
                  <a:schemeClr val="hlink"/>
                </a:solidFill>
                <a:latin typeface="Helvetica Neue Light"/>
                <a:ea typeface="Helvetica Neue Light"/>
                <a:cs typeface="Helvetica Neue Light"/>
                <a:sym typeface="Helvetica Neue Light"/>
                <a:hlinkClick r:id="rId5"/>
              </a:rPr>
              <a:t>Pharma-SI</a:t>
            </a:r>
            <a:r>
              <a:rPr lang="fr-FR" sz="1100" dirty="0">
                <a:solidFill>
                  <a:schemeClr val="dk1"/>
                </a:solidFill>
                <a:latin typeface="Helvetica Neue Light"/>
                <a:ea typeface="Helvetica Neue Light"/>
                <a:cs typeface="Helvetica Neue Light"/>
                <a:sym typeface="Helvetica Neue Light"/>
              </a:rPr>
              <a:t>.</a:t>
            </a:r>
            <a:endParaRPr lang="fr-FR" sz="1100" strike="sngStrike" dirty="0">
              <a:solidFill>
                <a:srgbClr val="FF0000"/>
              </a:solidFill>
              <a:latin typeface="Helvetica Neue Light"/>
              <a:ea typeface="Helvetica Neue Light"/>
              <a:cs typeface="Helvetica Neue Light"/>
              <a:sym typeface="Helvetica Neue Light"/>
            </a:endParaRPr>
          </a:p>
        </p:txBody>
      </p:sp>
      <p:sp>
        <p:nvSpPr>
          <p:cNvPr id="13" name="Rectangle : coins arrondis 26">
            <a:extLst>
              <a:ext uri="{FF2B5EF4-FFF2-40B4-BE49-F238E27FC236}">
                <a16:creationId xmlns:a16="http://schemas.microsoft.com/office/drawing/2014/main" id="{0B65DD4D-6A88-46E1-9912-B1AEF9C061A9}"/>
              </a:ext>
            </a:extLst>
          </p:cNvPr>
          <p:cNvSpPr/>
          <p:nvPr/>
        </p:nvSpPr>
        <p:spPr>
          <a:xfrm>
            <a:off x="114518" y="6395559"/>
            <a:ext cx="6590418" cy="1173642"/>
          </a:xfrm>
          <a:prstGeom prst="roundRect">
            <a:avLst>
              <a:gd name="adj" fmla="val 5010"/>
            </a:avLst>
          </a:prstGeom>
          <a:noFill/>
          <a:ln>
            <a:solidFill>
              <a:srgbClr val="9BB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accent2">
                  <a:lumMod val="60000"/>
                  <a:lumOff val="40000"/>
                </a:schemeClr>
              </a:solidFill>
            </a:endParaRPr>
          </a:p>
        </p:txBody>
      </p:sp>
      <p:sp>
        <p:nvSpPr>
          <p:cNvPr id="14" name="ZoneTexte 13">
            <a:extLst>
              <a:ext uri="{FF2B5EF4-FFF2-40B4-BE49-F238E27FC236}">
                <a16:creationId xmlns:a16="http://schemas.microsoft.com/office/drawing/2014/main" id="{CDD262E5-A162-422C-A0ED-B992E1EE17DF}"/>
              </a:ext>
            </a:extLst>
          </p:cNvPr>
          <p:cNvSpPr txBox="1"/>
          <p:nvPr/>
        </p:nvSpPr>
        <p:spPr>
          <a:xfrm>
            <a:off x="354742" y="6257058"/>
            <a:ext cx="1890261" cy="276999"/>
          </a:xfrm>
          <a:prstGeom prst="rect">
            <a:avLst/>
          </a:prstGeom>
          <a:solidFill>
            <a:schemeClr val="bg1"/>
          </a:solidFill>
        </p:spPr>
        <p:txBody>
          <a:bodyPr wrap="none" rtlCol="0">
            <a:spAutoFit/>
          </a:bodyPr>
          <a:lstStyle>
            <a:defPPr>
              <a:defRPr lang="en-US"/>
            </a:defPPr>
            <a:lvl1pPr>
              <a:defRPr sz="1200">
                <a:solidFill>
                  <a:srgbClr val="9BBA28"/>
                </a:solidFill>
                <a:latin typeface="Helvetica Neue" panose="020B0604020202020204" pitchFamily="34" charset="0"/>
                <a:ea typeface="Helvetica Neue" panose="020B0604020202020204" pitchFamily="34" charset="0"/>
              </a:defRPr>
            </a:lvl1pPr>
          </a:lstStyle>
          <a:p>
            <a:r>
              <a:rPr lang="fr-FR" dirty="0" smtClean="0">
                <a:sym typeface="Helvetica Neue"/>
              </a:rPr>
              <a:t>Information </a:t>
            </a:r>
            <a:r>
              <a:rPr lang="fr-FR" dirty="0">
                <a:sym typeface="Helvetica Neue"/>
              </a:rPr>
              <a:t>des usagers </a:t>
            </a:r>
            <a:endParaRPr lang="fr-FR" dirty="0"/>
          </a:p>
        </p:txBody>
      </p:sp>
      <p:sp>
        <p:nvSpPr>
          <p:cNvPr id="15" name="Google Shape;113;p15"/>
          <p:cNvSpPr txBox="1"/>
          <p:nvPr/>
        </p:nvSpPr>
        <p:spPr>
          <a:xfrm>
            <a:off x="0" y="7877175"/>
            <a:ext cx="5308600" cy="1241425"/>
          </a:xfrm>
          <a:prstGeom prst="rect">
            <a:avLst/>
          </a:prstGeom>
          <a:solidFill>
            <a:srgbClr val="D0E6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00" b="1" dirty="0">
                <a:solidFill>
                  <a:schemeClr val="dk1"/>
                </a:solidFill>
                <a:latin typeface="Helvetica Neue Light"/>
                <a:ea typeface="Helvetica Neue Light"/>
                <a:cs typeface="Helvetica Neue Light"/>
                <a:sym typeface="Helvetica Neue Light"/>
              </a:rPr>
              <a:t>Références : </a:t>
            </a:r>
            <a:endParaRPr sz="1600" dirty="0"/>
          </a:p>
          <a:p>
            <a:pPr marL="0" marR="0" lvl="0" indent="0" algn="l" rtl="0">
              <a:spcBef>
                <a:spcPts val="0"/>
              </a:spcBef>
              <a:spcAft>
                <a:spcPts val="0"/>
              </a:spcAft>
              <a:buNone/>
            </a:pPr>
            <a:r>
              <a:rPr lang="fr-FR" sz="1000" u="sng" dirty="0">
                <a:solidFill>
                  <a:schemeClr val="hlink"/>
                </a:solidFill>
                <a:latin typeface="Helvetica Neue Light"/>
                <a:ea typeface="Helvetica Neue Light"/>
                <a:cs typeface="Helvetica Neue Light"/>
                <a:sym typeface="Helvetica Neue Light"/>
                <a:hlinkClick r:id="rId6"/>
              </a:rPr>
              <a:t>Annexes II et III</a:t>
            </a:r>
            <a:r>
              <a:rPr lang="fr-FR" sz="1000" dirty="0">
                <a:solidFill>
                  <a:schemeClr val="dk1"/>
                </a:solidFill>
                <a:latin typeface="Helvetica Neue Light"/>
                <a:ea typeface="Helvetica Neue Light"/>
                <a:cs typeface="Helvetica Neue Light"/>
                <a:sym typeface="Helvetica Neue Light"/>
              </a:rPr>
              <a:t> de l’arrêté du 1er août 2016 </a:t>
            </a:r>
            <a:r>
              <a:rPr lang="fr-FR" sz="1000" dirty="0">
                <a:solidFill>
                  <a:schemeClr val="tx1"/>
                </a:solidFill>
                <a:latin typeface="Helvetica Neue Light"/>
                <a:ea typeface="Helvetica Neue Light"/>
                <a:cs typeface="Helvetica Neue Light"/>
                <a:sym typeface="Helvetica Neue Light"/>
              </a:rPr>
              <a:t>modifié</a:t>
            </a:r>
            <a:r>
              <a:rPr lang="fr-FR" sz="1000" dirty="0">
                <a:solidFill>
                  <a:schemeClr val="dk1"/>
                </a:solidFill>
                <a:latin typeface="Helvetica Neue Light"/>
                <a:ea typeface="Helvetica Neue Light"/>
                <a:cs typeface="Helvetica Neue Light"/>
                <a:sym typeface="Helvetica Neue Light"/>
              </a:rPr>
              <a:t>, </a:t>
            </a:r>
            <a:endParaRPr sz="1600" dirty="0"/>
          </a:p>
          <a:p>
            <a:pPr marL="0" marR="0" lvl="0" indent="0" algn="l" rtl="0">
              <a:spcBef>
                <a:spcPts val="0"/>
              </a:spcBef>
              <a:spcAft>
                <a:spcPts val="0"/>
              </a:spcAft>
              <a:buNone/>
            </a:pPr>
            <a:r>
              <a:rPr lang="fr-FR" sz="1000" u="sng" dirty="0">
                <a:solidFill>
                  <a:schemeClr val="hlink"/>
                </a:solidFill>
                <a:latin typeface="Helvetica Neue Light"/>
                <a:ea typeface="Helvetica Neue Light"/>
                <a:cs typeface="Helvetica Neue Light"/>
                <a:sym typeface="Helvetica Neue Light"/>
                <a:hlinkClick r:id="rId7"/>
              </a:rPr>
              <a:t>articles R. 1335-1 et suivants du code de la santé publique</a:t>
            </a:r>
            <a:r>
              <a:rPr lang="fr-FR" sz="1000" dirty="0">
                <a:solidFill>
                  <a:schemeClr val="dk1"/>
                </a:solidFill>
                <a:latin typeface="Helvetica Neue Light"/>
                <a:ea typeface="Helvetica Neue Light"/>
                <a:cs typeface="Helvetica Neue Light"/>
                <a:sym typeface="Helvetica Neue Light"/>
              </a:rPr>
              <a:t>, </a:t>
            </a:r>
            <a:endParaRPr sz="1600" dirty="0"/>
          </a:p>
          <a:p>
            <a:pPr marL="0" marR="0" lvl="0" indent="0" algn="l" rtl="0">
              <a:spcBef>
                <a:spcPts val="0"/>
              </a:spcBef>
              <a:spcAft>
                <a:spcPts val="0"/>
              </a:spcAft>
              <a:buNone/>
            </a:pPr>
            <a:r>
              <a:rPr lang="fr-FR" sz="1000" u="sng" dirty="0">
                <a:solidFill>
                  <a:schemeClr val="hlink"/>
                </a:solidFill>
                <a:latin typeface="Helvetica Neue Light"/>
                <a:ea typeface="Helvetica Neue Light"/>
                <a:cs typeface="Helvetica Neue Light"/>
                <a:sym typeface="Helvetica Neue Light"/>
                <a:hlinkClick r:id="rId8"/>
              </a:rPr>
              <a:t>Loi n° 2020-1379 du 14 novembre </a:t>
            </a:r>
            <a:r>
              <a:rPr lang="fr-FR" sz="1000" u="sng" dirty="0" smtClean="0">
                <a:solidFill>
                  <a:schemeClr val="hlink"/>
                </a:solidFill>
                <a:latin typeface="Helvetica Neue Light"/>
                <a:ea typeface="Helvetica Neue Light"/>
                <a:cs typeface="Helvetica Neue Light"/>
                <a:sym typeface="Helvetica Neue Light"/>
                <a:hlinkClick r:id="rId8"/>
              </a:rPr>
              <a:t>2020</a:t>
            </a:r>
            <a:endParaRPr lang="fr-FR" sz="1000" dirty="0">
              <a:solidFill>
                <a:schemeClr val="dk1"/>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fr-FR" sz="1000" u="sng" dirty="0" smtClean="0">
                <a:solidFill>
                  <a:schemeClr val="hlink"/>
                </a:solidFill>
                <a:latin typeface="Helvetica Neue Light"/>
                <a:ea typeface="Helvetica Neue Light"/>
                <a:cs typeface="Helvetica Neue Light"/>
                <a:sym typeface="Helvetica Neue Light"/>
                <a:hlinkClick r:id="rId9"/>
              </a:rPr>
              <a:t>Décret </a:t>
            </a:r>
            <a:r>
              <a:rPr lang="fr-FR" sz="1000" u="sng" dirty="0">
                <a:solidFill>
                  <a:schemeClr val="hlink"/>
                </a:solidFill>
                <a:latin typeface="Helvetica Neue Light"/>
                <a:ea typeface="Helvetica Neue Light"/>
                <a:cs typeface="Helvetica Neue Light"/>
                <a:sym typeface="Helvetica Neue Light"/>
                <a:hlinkClick r:id="rId9"/>
              </a:rPr>
              <a:t>n° 2020-1385 du 14 novembre 2020</a:t>
            </a:r>
            <a:r>
              <a:rPr lang="fr-FR" sz="1000" dirty="0">
                <a:solidFill>
                  <a:schemeClr val="dk1"/>
                </a:solidFill>
                <a:latin typeface="Helvetica Neue Light"/>
                <a:ea typeface="Helvetica Neue Light"/>
                <a:cs typeface="Helvetica Neue Light"/>
                <a:sym typeface="Helvetica Neue Light"/>
              </a:rPr>
              <a:t> , </a:t>
            </a:r>
            <a:r>
              <a:rPr lang="fr-FR" sz="1000" u="sng" dirty="0">
                <a:solidFill>
                  <a:schemeClr val="hlink"/>
                </a:solidFill>
                <a:latin typeface="Helvetica Neue Light"/>
                <a:ea typeface="Helvetica Neue Light"/>
                <a:cs typeface="Helvetica Neue Light"/>
                <a:sym typeface="Helvetica Neue Light"/>
                <a:hlinkClick r:id="rId10"/>
              </a:rPr>
              <a:t>Décret n° 2020-1387 du 14 novembre 2020</a:t>
            </a:r>
            <a:endParaRPr sz="1000" dirty="0">
              <a:solidFill>
                <a:schemeClr val="dk1"/>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fr-FR" sz="1000" u="sng" dirty="0" smtClean="0">
                <a:solidFill>
                  <a:schemeClr val="hlink"/>
                </a:solidFill>
                <a:latin typeface="Helvetica Neue Light"/>
                <a:ea typeface="Helvetica Neue Light"/>
                <a:cs typeface="Helvetica Neue Light"/>
                <a:sym typeface="Helvetica Neue Light"/>
                <a:hlinkClick r:id="rId11"/>
              </a:rPr>
              <a:t>Arrêté </a:t>
            </a:r>
            <a:r>
              <a:rPr lang="fr-FR" sz="1000" u="sng" dirty="0">
                <a:solidFill>
                  <a:schemeClr val="hlink"/>
                </a:solidFill>
                <a:latin typeface="Helvetica Neue Light"/>
                <a:ea typeface="Helvetica Neue Light"/>
                <a:cs typeface="Helvetica Neue Light"/>
                <a:sym typeface="Helvetica Neue Light"/>
                <a:hlinkClick r:id="rId11"/>
              </a:rPr>
              <a:t>du 14 janvier 2022</a:t>
            </a:r>
            <a:endParaRPr sz="1000" dirty="0">
              <a:solidFill>
                <a:schemeClr val="dk1"/>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fr-FR" sz="1000" dirty="0" smtClean="0">
                <a:solidFill>
                  <a:schemeClr val="dk1"/>
                </a:solidFill>
                <a:latin typeface="Helvetica Neue Light"/>
                <a:ea typeface="Helvetica Neue Light"/>
                <a:cs typeface="Helvetica Neue Light"/>
                <a:sym typeface="Helvetica Neue Light"/>
              </a:rPr>
              <a:t>Site </a:t>
            </a:r>
            <a:r>
              <a:rPr lang="fr-FR" sz="1000" dirty="0">
                <a:solidFill>
                  <a:schemeClr val="dk1"/>
                </a:solidFill>
                <a:latin typeface="Helvetica Neue Light"/>
                <a:ea typeface="Helvetica Neue Light"/>
                <a:cs typeface="Helvetica Neue Light"/>
                <a:sym typeface="Helvetica Neue Light"/>
              </a:rPr>
              <a:t>de DASTRI : </a:t>
            </a:r>
            <a:r>
              <a:rPr lang="fr-FR" sz="1000" u="sng" dirty="0">
                <a:solidFill>
                  <a:schemeClr val="hlink"/>
                </a:solidFill>
                <a:latin typeface="Helvetica Neue Light"/>
                <a:ea typeface="Helvetica Neue Light"/>
                <a:cs typeface="Helvetica Neue Light"/>
                <a:sym typeface="Helvetica Neue Light"/>
                <a:hlinkClick r:id="rId12"/>
              </a:rPr>
              <a:t>https://www.dastri.fr/dasri-pro/</a:t>
            </a:r>
            <a:r>
              <a:rPr lang="fr-FR" sz="1000" dirty="0">
                <a:solidFill>
                  <a:schemeClr val="dk1"/>
                </a:solidFill>
                <a:latin typeface="Helvetica Neue Light"/>
                <a:ea typeface="Helvetica Neue Light"/>
                <a:cs typeface="Helvetica Neue Light"/>
                <a:sym typeface="Helvetica Neue Light"/>
              </a:rPr>
              <a:t> et </a:t>
            </a:r>
            <a:r>
              <a:rPr lang="fr-FR" sz="1000" u="sng" dirty="0">
                <a:solidFill>
                  <a:schemeClr val="hlink"/>
                </a:solidFill>
                <a:latin typeface="Helvetica Neue Light"/>
                <a:ea typeface="Helvetica Neue Light"/>
                <a:cs typeface="Helvetica Neue Light"/>
                <a:sym typeface="Helvetica Neue Light"/>
                <a:hlinkClick r:id="rId13"/>
              </a:rPr>
              <a:t>fiche pratique pharmacien</a:t>
            </a:r>
            <a:endParaRPr sz="1000" dirty="0">
              <a:solidFill>
                <a:schemeClr val="dk1"/>
              </a:solidFill>
              <a:latin typeface="Helvetica Neue Light"/>
              <a:ea typeface="Helvetica Neue Light"/>
              <a:cs typeface="Helvetica Neue Light"/>
              <a:sym typeface="Helvetica Neue Light"/>
            </a:endParaRPr>
          </a:p>
        </p:txBody>
      </p:sp>
      <p:sp>
        <p:nvSpPr>
          <p:cNvPr id="16" name="Rectangle 15"/>
          <p:cNvSpPr/>
          <p:nvPr/>
        </p:nvSpPr>
        <p:spPr>
          <a:xfrm>
            <a:off x="6304547" y="9593590"/>
            <a:ext cx="553453" cy="312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050" dirty="0" smtClean="0"/>
              <a:t>2/2</a:t>
            </a:r>
            <a:endParaRPr lang="fr-FR" sz="1050" dirty="0"/>
          </a:p>
        </p:txBody>
      </p:sp>
      <p:cxnSp>
        <p:nvCxnSpPr>
          <p:cNvPr id="24" name="Connecteur droit 23"/>
          <p:cNvCxnSpPr/>
          <p:nvPr/>
        </p:nvCxnSpPr>
        <p:spPr>
          <a:xfrm>
            <a:off x="120529" y="2701025"/>
            <a:ext cx="657839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297949"/>
      </p:ext>
    </p:extLst>
  </p:cSld>
  <p:clrMapOvr>
    <a:masterClrMapping/>
  </p:clrMapOvr>
</p:sld>
</file>

<file path=ppt/theme/theme1.xml><?xml version="1.0" encoding="utf-8"?>
<a:theme xmlns:a="http://schemas.openxmlformats.org/drawingml/2006/main" name="Thème Office">
  <a:themeElements>
    <a:clrScheme name="CNOP - Procédures">
      <a:dk1>
        <a:srgbClr val="000000"/>
      </a:dk1>
      <a:lt1>
        <a:srgbClr val="FFFFFF"/>
      </a:lt1>
      <a:dk2>
        <a:srgbClr val="292929"/>
      </a:dk2>
      <a:lt2>
        <a:srgbClr val="E3DED1"/>
      </a:lt2>
      <a:accent1>
        <a:srgbClr val="455F51"/>
      </a:accent1>
      <a:accent2>
        <a:srgbClr val="2C6672"/>
      </a:accent2>
      <a:accent3>
        <a:srgbClr val="9BBA28"/>
      </a:accent3>
      <a:accent4>
        <a:srgbClr val="029676"/>
      </a:accent4>
      <a:accent5>
        <a:srgbClr val="4AB5C4"/>
      </a:accent5>
      <a:accent6>
        <a:srgbClr val="CCCC00"/>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798</Words>
  <Application>Microsoft Office PowerPoint</Application>
  <PresentationFormat>Format A4 (210 x 297 mm)</PresentationFormat>
  <Paragraphs>55</Paragraphs>
  <Slides>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Calibri</vt:lpstr>
      <vt:lpstr>Noto Sans Symbols</vt:lpstr>
      <vt:lpstr>Helvetica Neue Light</vt:lpstr>
      <vt:lpstr>Arial</vt:lpstr>
      <vt:lpstr>Helvetica Neue</vt:lpstr>
      <vt:lpstr>Courier New</vt:lpstr>
      <vt:lpstr>Thème Office</vt:lpstr>
      <vt:lpstr>M22. MODALITES DE REALISATION DES TROD GRIPPE-COVID-VRS</vt:lpstr>
      <vt:lpstr>M22. MODALITES DE REALISATION DES TROD GRIPPE-COVID-VRS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M22. MODALITE DE REALISATION DES TROD TESTS ANTIGENIQUES GRIPPE COVID VRS</dc:title>
  <dc:creator>Heloise STAINMESSE</dc:creator>
  <cp:lastModifiedBy>Cécile LUGAND</cp:lastModifiedBy>
  <cp:revision>28</cp:revision>
  <dcterms:modified xsi:type="dcterms:W3CDTF">2025-03-06T15:58:08Z</dcterms:modified>
</cp:coreProperties>
</file>