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7B7"/>
    <a:srgbClr val="E04E13"/>
    <a:srgbClr val="4AB5C4"/>
    <a:srgbClr val="595959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8D3F02-2FA2-452F-BE1D-13C65E838069}" v="2" dt="2019-11-20T16:33:01.321"/>
    <p1510:client id="{ACBD088D-86FF-4C68-8AA9-3379A83AE388}" v="1" dt="2019-11-20T16:35:14.3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2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1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A28D3F02-2FA2-452F-BE1D-13C65E838069}"/>
    <pc:docChg chg="modSld">
      <pc:chgData name="" userId="" providerId="" clId="Web-{A28D3F02-2FA2-452F-BE1D-13C65E838069}" dt="2019-11-20T16:33:01.321" v="1" actId="20577"/>
      <pc:docMkLst>
        <pc:docMk/>
      </pc:docMkLst>
      <pc:sldChg chg="modSp">
        <pc:chgData name="" userId="" providerId="" clId="Web-{A28D3F02-2FA2-452F-BE1D-13C65E838069}" dt="2019-11-20T16:33:01.321" v="1" actId="20577"/>
        <pc:sldMkLst>
          <pc:docMk/>
          <pc:sldMk cId="1139841129" sldId="257"/>
        </pc:sldMkLst>
        <pc:spChg chg="mod">
          <ac:chgData name="" userId="" providerId="" clId="Web-{A28D3F02-2FA2-452F-BE1D-13C65E838069}" dt="2019-11-20T16:33:01.321" v="1" actId="20577"/>
          <ac:spMkLst>
            <pc:docMk/>
            <pc:sldMk cId="1139841129" sldId="257"/>
            <ac:spMk id="160" creationId="{005D72E8-3BE6-4F3B-AFC3-57C7D4421495}"/>
          </ac:spMkLst>
        </pc:spChg>
      </pc:sldChg>
    </pc:docChg>
  </pc:docChgLst>
  <pc:docChgLst>
    <pc:chgData clId="Web-{ACBD088D-86FF-4C68-8AA9-3379A83AE388}"/>
    <pc:docChg chg="modSld">
      <pc:chgData name="" userId="" providerId="" clId="Web-{ACBD088D-86FF-4C68-8AA9-3379A83AE388}" dt="2019-11-20T16:35:14.337" v="0" actId="20577"/>
      <pc:docMkLst>
        <pc:docMk/>
      </pc:docMkLst>
      <pc:sldChg chg="modSp">
        <pc:chgData name="" userId="" providerId="" clId="Web-{ACBD088D-86FF-4C68-8AA9-3379A83AE388}" dt="2019-11-20T16:35:14.337" v="0" actId="20577"/>
        <pc:sldMkLst>
          <pc:docMk/>
          <pc:sldMk cId="1139841129" sldId="257"/>
        </pc:sldMkLst>
        <pc:spChg chg="mod">
          <ac:chgData name="" userId="" providerId="" clId="Web-{ACBD088D-86FF-4C68-8AA9-3379A83AE388}" dt="2019-11-20T16:35:14.337" v="0" actId="20577"/>
          <ac:spMkLst>
            <pc:docMk/>
            <pc:sldMk cId="1139841129" sldId="257"/>
            <ac:spMk id="160" creationId="{005D72E8-3BE6-4F3B-AFC3-57C7D442149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EECA0C-0460-446F-983B-DE0BF2034607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2E219C05-21B0-401D-8362-C36AAD280F91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B7AE87-EEA3-47A3-B6FB-E7A2D93D02DA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ACB68C7-DD51-4CD1-AB4B-E7A406CCF085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486832-06E9-4BE5-A734-2A5E3255F34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E04E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C92B6BBC-16E4-4103-BBEB-8E36EA7CDFE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6842C9C-1AD4-E445-9609-2A94B78EDA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4D9F7A3-E4ED-484B-A164-BAA4A82798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16" name="Flèche : pentagone 24">
            <a:extLst>
              <a:ext uri="{FF2B5EF4-FFF2-40B4-BE49-F238E27FC236}">
                <a16:creationId xmlns:a16="http://schemas.microsoft.com/office/drawing/2014/main" id="{5F098BF3-CBB2-5444-9F32-51FBD41017A3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D25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DD90AB1-5E8A-4E47-B077-D96306535522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Dispensation des médicaments &amp; des autres produits autorisés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4A7CB2-73E8-424B-8949-84BA5E935766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8684436-5518-3141-A1DB-05FD195CCD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711" y="9102767"/>
            <a:ext cx="573892" cy="57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>
            <a:extLst>
              <a:ext uri="{FF2B5EF4-FFF2-40B4-BE49-F238E27FC236}">
                <a16:creationId xmlns:a16="http://schemas.microsoft.com/office/drawing/2014/main" id="{BBB8D533-1234-482D-A0C0-D70C5021E9A3}"/>
              </a:ext>
            </a:extLst>
          </p:cNvPr>
          <p:cNvSpPr txBox="1"/>
          <p:nvPr userDrawn="1"/>
        </p:nvSpPr>
        <p:spPr>
          <a:xfrm>
            <a:off x="206734" y="1322567"/>
            <a:ext cx="4140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E04E13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check-list : principes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206734" y="1802046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B9CD6CCD-1B59-40D5-B245-DED706BAF93B}"/>
              </a:ext>
            </a:extLst>
          </p:cNvPr>
          <p:cNvSpPr txBox="1"/>
          <p:nvPr userDrawn="1"/>
        </p:nvSpPr>
        <p:spPr>
          <a:xfrm>
            <a:off x="224149" y="1850336"/>
            <a:ext cx="63913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Une check-list est un document permettant de repérer les étapes nécessaires d’une activité ou d’un ensemble d’activités tout en s’assurant de la bonne réalisation de celles-ci. La check-list est un outil facilement utilisable rempli par les collaborateurs de l’officine au cours de leur activité.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45455DC-1F31-4526-917F-E34384701CE7}"/>
              </a:ext>
            </a:extLst>
          </p:cNvPr>
          <p:cNvSpPr txBox="1"/>
          <p:nvPr userDrawn="1"/>
        </p:nvSpPr>
        <p:spPr>
          <a:xfrm>
            <a:off x="197551" y="2594374"/>
            <a:ext cx="582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E04E13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13F910A8-8297-498D-96E3-2E1D7231AEFC}"/>
              </a:ext>
            </a:extLst>
          </p:cNvPr>
          <p:cNvCxnSpPr>
            <a:cxnSpLocks/>
          </p:cNvCxnSpPr>
          <p:nvPr userDrawn="1"/>
        </p:nvCxnSpPr>
        <p:spPr>
          <a:xfrm>
            <a:off x="197551" y="3073853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space réservé du texte 3">
            <a:extLst>
              <a:ext uri="{FF2B5EF4-FFF2-40B4-BE49-F238E27FC236}">
                <a16:creationId xmlns:a16="http://schemas.microsoft.com/office/drawing/2014/main" id="{99D817E0-179E-4C5D-819F-663C1CA97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2987164"/>
          </a:xfrm>
          <a:noFill/>
        </p:spPr>
        <p:txBody>
          <a:bodyPr wrap="square" rtlCol="0">
            <a:noAutofit/>
          </a:bodyPr>
          <a:lstStyle>
            <a:lvl1pPr>
              <a:defRPr lang="fr-FR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1800" smtClean="0">
                <a:solidFill>
                  <a:schemeClr val="tx1"/>
                </a:solidFill>
              </a:defRPr>
            </a:lvl3pPr>
            <a:lvl4pPr>
              <a:defRPr lang="fr-FR" sz="1800" smtClean="0">
                <a:solidFill>
                  <a:schemeClr val="tx1"/>
                </a:solidFill>
              </a:defRPr>
            </a:lvl4pPr>
            <a:lvl5pPr>
              <a:defRPr lang="fr-FR" sz="1800">
                <a:solidFill>
                  <a:schemeClr val="tx1"/>
                </a:solidFill>
              </a:defRPr>
            </a:lvl5pPr>
          </a:lstStyle>
          <a:p>
            <a:pPr lvl="0" defTabSz="45720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42369B-C833-426D-9EA2-5DC8A0EB1DD0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62971C9-5699-47FF-B052-08FDD214526B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4E455FA-46BE-454D-817C-22BB906C0304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E04E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841C0AC4-83FB-465E-A714-46FB4BDC7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F6F40B-567C-B74E-B713-96F2C291470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98EB9E7-610E-FD48-997D-45A0F36F5CCF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8814E82-20FE-8240-936C-404485532F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83C9E46-8C31-A841-98F7-579A4E2F4D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23" name="Flèche : pentagone 24">
            <a:extLst>
              <a:ext uri="{FF2B5EF4-FFF2-40B4-BE49-F238E27FC236}">
                <a16:creationId xmlns:a16="http://schemas.microsoft.com/office/drawing/2014/main" id="{86C4665A-DF77-0C42-8F26-129DA8B0ECF0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D25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202665C-4D8C-BF41-86D0-C927B9E46828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Dispensation des médicaments &amp; des autres produits autorisés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4AF1A3F-4DA6-E345-9B9A-E98756E7B3A2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DFA2F2B6-1738-624C-9EAA-EDF21EDA37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711" y="9102767"/>
            <a:ext cx="573892" cy="57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59">
            <a:extLst>
              <a:ext uri="{FF2B5EF4-FFF2-40B4-BE49-F238E27FC236}">
                <a16:creationId xmlns:a16="http://schemas.microsoft.com/office/drawing/2014/main" id="{005D72E8-3BE6-4F3B-AFC3-57C7D442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2960"/>
            <a:ext cx="6843587" cy="389864"/>
          </a:xfrm>
          <a:solidFill>
            <a:srgbClr val="E04E13"/>
          </a:solidFill>
        </p:spPr>
        <p:txBody>
          <a:bodyPr>
            <a:noAutofit/>
          </a:bodyPr>
          <a:lstStyle/>
          <a:p>
            <a:pPr algn="r"/>
            <a:r>
              <a:rPr lang="fr-FR" sz="1300" dirty="0">
                <a:latin typeface="Helvetica Neue"/>
              </a:rPr>
              <a:t>C02. recours à un sous-traitant pour la réalisation des préparations </a:t>
            </a:r>
            <a:endParaRPr lang="fr-FR" sz="13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775A96-CEA1-C24B-A738-562EA0669986}"/>
              </a:ext>
            </a:extLst>
          </p:cNvPr>
          <p:cNvSpPr/>
          <p:nvPr/>
        </p:nvSpPr>
        <p:spPr>
          <a:xfrm>
            <a:off x="206734" y="1567922"/>
            <a:ext cx="5636128" cy="734560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400"/>
              </a:spcAft>
            </a:pPr>
            <a:r>
              <a:rPr lang="fr-FR" dirty="0">
                <a:solidFill>
                  <a:srgbClr val="E04E13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 recours à la sous-traitance :</a:t>
            </a:r>
          </a:p>
          <a:p>
            <a:pPr marL="285750" lvl="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Le donneur d’ordre </a:t>
            </a:r>
            <a:r>
              <a:rPr lang="fr-FR" sz="105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n’est pas en mesure de réaliser la préparation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Le donneur d’ordre </a:t>
            </a:r>
            <a:r>
              <a:rPr lang="fr-FR" sz="105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 identifié un sous-traitant </a:t>
            </a:r>
            <a:r>
              <a:rPr lang="fr-FR" sz="1050" dirty="0"/>
              <a:t>autorisé par l’ARS à réaliser le type de préparation souhaitée</a:t>
            </a:r>
            <a:endParaRPr lang="fr-FR" sz="1050" dirty="0">
              <a:solidFill>
                <a:prstClr val="black"/>
              </a:solidFill>
              <a:latin typeface="Helvetica Light" panose="020B04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Le donneur d’ordre </a:t>
            </a:r>
            <a:r>
              <a:rPr lang="fr-FR" sz="105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 identifié un sous-traitant capable de lui mettre à disposition la préparation dans un délai raisonnable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Le donneur d’ordre dispose d’un contrat avec le </a:t>
            </a:r>
            <a:r>
              <a:rPr lang="fr-FR" sz="105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sous-traitant</a:t>
            </a:r>
            <a:endParaRPr lang="fr-FR" sz="1050" dirty="0"/>
          </a:p>
          <a:p>
            <a:pPr>
              <a:spcBef>
                <a:spcPts val="600"/>
              </a:spcBef>
              <a:spcAft>
                <a:spcPts val="400"/>
              </a:spcAft>
            </a:pPr>
            <a:r>
              <a:rPr lang="fr-FR" dirty="0">
                <a:solidFill>
                  <a:srgbClr val="E04E13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L’information au patient :</a:t>
            </a:r>
            <a:endParaRPr lang="fr-FR" sz="1050" dirty="0">
              <a:solidFill>
                <a:srgbClr val="E04E13"/>
              </a:solidFill>
            </a:endParaRPr>
          </a:p>
          <a:p>
            <a:pPr marL="285750" lvl="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Informer le patient des délais d’obtention la préparation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Informer le patient des coûts de la préparation et des modalités de remboursement (devis éventuel)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Remettre au patient un bon de promis</a:t>
            </a:r>
            <a:endParaRPr lang="fr-FR" sz="1050" dirty="0">
              <a:latin typeface="Helvetica Light" panose="020B04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400"/>
              </a:spcAft>
            </a:pPr>
            <a:r>
              <a:rPr lang="fr-FR" dirty="0">
                <a:solidFill>
                  <a:srgbClr val="E04E13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 commande :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Demande adressée par écrit au sous-traitant, ordonnance en copie jointe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Réception de l’Accusé de Réception (AR)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Conservation de la copie d’ordonnance et de l’AR dans le dossier de suivi des commandes en attente</a:t>
            </a:r>
          </a:p>
          <a:p>
            <a:pPr>
              <a:spcBef>
                <a:spcPts val="600"/>
              </a:spcBef>
              <a:spcAft>
                <a:spcPts val="400"/>
              </a:spcAft>
            </a:pPr>
            <a:r>
              <a:rPr lang="fr-FR" dirty="0">
                <a:solidFill>
                  <a:srgbClr val="E04E13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 réception :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Le bon état de la préparation livrée est vérifié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La préparation livrée est conforme aux spécifications du produit commandé (formule, quantité…)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Les informations réglementaires sont présentes sur l’étiquetage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i="1" dirty="0"/>
              <a:t>En cas de non-conformité le patient est informé du délai de report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i="1" dirty="0"/>
              <a:t>En cas de non-conformité une traçabilité est réalisée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Libération de la préparation par un pharmacien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Inscription au registre des préparations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Archivage de la fiche de préparation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Information au patient de la disponibilité de la préparation</a:t>
            </a:r>
          </a:p>
          <a:p>
            <a:pPr>
              <a:spcBef>
                <a:spcPts val="1200"/>
              </a:spcBef>
              <a:spcAft>
                <a:spcPts val="400"/>
              </a:spcAft>
            </a:pPr>
            <a:r>
              <a:rPr lang="fr-FR" dirty="0">
                <a:solidFill>
                  <a:srgbClr val="E04E13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La Dispensation :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Inscription à l’Ordonnancier des Préparations</a:t>
            </a:r>
          </a:p>
          <a:p>
            <a:pPr marL="285750" indent="-285750">
              <a:spcAft>
                <a:spcPts val="400"/>
              </a:spcAft>
              <a:buFont typeface="Wingdings" pitchFamily="2" charset="2"/>
              <a:buChar char="q"/>
            </a:pPr>
            <a:r>
              <a:rPr lang="fr-FR" sz="1050" dirty="0"/>
              <a:t>Vérifier les conditions de remboursement (mention obligatoire…) et la tarification</a:t>
            </a:r>
          </a:p>
        </p:txBody>
      </p: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A39370A-4126-4674-A806-CD692E0182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1"/>
            <a:ext cx="6391336" cy="5089247"/>
          </a:xfrm>
        </p:spPr>
        <p:txBody>
          <a:bodyPr lIns="90000"/>
          <a:lstStyle/>
          <a:p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Donneur d’ordre</a:t>
            </a:r>
            <a:b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fr-FR" dirty="0"/>
              <a:t>Il s’agit de la pharmacie ayant réalisé la demande de sous-traitance</a:t>
            </a:r>
          </a:p>
          <a:p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Sous-traitant</a:t>
            </a:r>
            <a:b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fr-FR" dirty="0"/>
              <a:t>Il s’agit de l’établissement réalisant la préparation pour le compte de la pharmacie mandataire</a:t>
            </a:r>
          </a:p>
          <a:p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Libération : </a:t>
            </a:r>
            <a:r>
              <a:rPr lang="fr-FR" dirty="0"/>
              <a:t>C’est une décision claire </a:t>
            </a:r>
            <a:r>
              <a:rPr lang="fr-FR" dirty="0">
                <a:latin typeface="+mj-lt"/>
              </a:rPr>
              <a:t>d’acceptation ou de refus d’une préparation terminée. </a:t>
            </a:r>
          </a:p>
          <a:p>
            <a:pPr>
              <a:spcBef>
                <a:spcPts val="0"/>
              </a:spcBef>
            </a:pPr>
            <a:r>
              <a:rPr lang="fr-FR" b="1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Même pour les préparations réalisées par un sous-traitant une libération doit être effectuée par un pharmacien de l’officine donneuse d’ordre.  </a:t>
            </a:r>
            <a:r>
              <a:rPr lang="fr-FR" dirty="0">
                <a:latin typeface="+mj-lt"/>
              </a:rPr>
              <a:t>Cette décision doit être formalisée sur la fiche de préparation (à joindre au registre des préparations).</a:t>
            </a:r>
            <a:endParaRPr lang="fr-FR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Deux outils de traçabilité à ne pas confondre :</a:t>
            </a:r>
          </a:p>
          <a:p>
            <a:pPr marL="171450" indent="-171450">
              <a:buClr>
                <a:srgbClr val="E04E13"/>
              </a:buClr>
              <a:buFont typeface="Police système"/>
              <a:buChar char="●"/>
            </a:pPr>
            <a:r>
              <a:rPr lang="fr-FR" u="sng" dirty="0">
                <a:latin typeface="Helvetica Light" panose="020B0403020202020204" pitchFamily="34" charset="0"/>
              </a:rPr>
              <a:t>L’Ordonnancier des préparations :</a:t>
            </a:r>
            <a:r>
              <a:rPr lang="fr-FR" dirty="0">
                <a:latin typeface="Helvetica Light" panose="020B0403020202020204" pitchFamily="34" charset="0"/>
              </a:rPr>
              <a:t> il permet de rendre compte de la </a:t>
            </a:r>
            <a:r>
              <a:rPr lang="fr-FR" b="1" dirty="0">
                <a:latin typeface="Helvetica Light" panose="020B0403020202020204" pitchFamily="34" charset="0"/>
              </a:rPr>
              <a:t>dispensation des préparations magistrales ou officinales.</a:t>
            </a:r>
            <a:endParaRPr lang="fr-FR" b="1" dirty="0">
              <a:latin typeface="Helvetica Light" panose="020B0403020202020204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71450" indent="-171450">
              <a:buClr>
                <a:srgbClr val="E04E13"/>
              </a:buClr>
              <a:buFont typeface="Police système"/>
              <a:buChar char="●"/>
            </a:pPr>
            <a:r>
              <a:rPr lang="fr-FR" u="sng" dirty="0">
                <a:latin typeface="Helvetica Light" panose="020B0403020202020204" pitchFamily="34" charset="0"/>
              </a:rPr>
              <a:t>Le registre des préparations : </a:t>
            </a:r>
            <a:r>
              <a:rPr lang="fr-FR" dirty="0">
                <a:latin typeface="Helvetica Light" panose="020B0403020202020204" pitchFamily="34" charset="0"/>
              </a:rPr>
              <a:t>distinct de l'ordonnancier, il permet de rendre compte de la </a:t>
            </a:r>
            <a:r>
              <a:rPr lang="fr-FR" b="1" dirty="0">
                <a:latin typeface="Helvetica Light" panose="020B0403020202020204" pitchFamily="34" charset="0"/>
              </a:rPr>
              <a:t>fabrication des préparations magistrales ou officinales</a:t>
            </a:r>
            <a:r>
              <a:rPr lang="fr-FR" dirty="0">
                <a:latin typeface="Helvetica Light" panose="020B0403020202020204" pitchFamily="34" charset="0"/>
              </a:rPr>
              <a:t>. Il concerne toutes les préparations réalisées par l’officine elle-même ou par un sous-traitant, qu’elles soient délivrées ou non.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endParaRPr lang="fr-FR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 contrat de sous-traitance :</a:t>
            </a:r>
            <a:endParaRPr lang="fr-FR" dirty="0"/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fr-FR" dirty="0"/>
              <a:t>L’officine dispose d’un contrat de  sous-traitance en conformité en avec les bonnes pratiques de préparation.</a:t>
            </a:r>
            <a:endParaRPr lang="fr-FR" b="1" dirty="0">
              <a:latin typeface="+mj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434DCDF-702D-465F-A606-99252FD68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5792"/>
            <a:ext cx="6843587" cy="452432"/>
          </a:xfrm>
        </p:spPr>
        <p:txBody>
          <a:bodyPr/>
          <a:lstStyle/>
          <a:p>
            <a:pPr algn="r"/>
            <a:r>
              <a:rPr lang="fr-FR" sz="1300" dirty="0">
                <a:solidFill>
                  <a:prstClr val="white"/>
                </a:solidFill>
              </a:rPr>
              <a:t>C02. recours à un sous-traitant pour la réalisation des préparations </a:t>
            </a:r>
            <a:endParaRPr lang="fr-FR" sz="1300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25612CF4-AFB6-1B41-ACAC-31FD1C032475}"/>
              </a:ext>
            </a:extLst>
          </p:cNvPr>
          <p:cNvSpPr txBox="1">
            <a:spLocks/>
          </p:cNvSpPr>
          <p:nvPr/>
        </p:nvSpPr>
        <p:spPr>
          <a:xfrm>
            <a:off x="224149" y="6678005"/>
            <a:ext cx="6443675" cy="244682"/>
          </a:xfrm>
          <a:prstGeom prst="rect">
            <a:avLst/>
          </a:prstGeom>
          <a:solidFill>
            <a:srgbClr val="EFC7B7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/>
              <a:t>Références : </a:t>
            </a:r>
            <a:r>
              <a:rPr lang="fr-FR" dirty="0"/>
              <a:t>Les Bonnes Pratiques de Préparation (texte opposable)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7550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1171</TotalTime>
  <Words>446</Words>
  <Application>Microsoft Macintosh PowerPoint</Application>
  <PresentationFormat>Format A4 (210 x 297 mm)</PresentationFormat>
  <Paragraphs>40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 Light</vt:lpstr>
      <vt:lpstr>Helvetica Neue</vt:lpstr>
      <vt:lpstr>Police système</vt:lpstr>
      <vt:lpstr>Wingdings</vt:lpstr>
      <vt:lpstr>Thème Office</vt:lpstr>
      <vt:lpstr>C02. recours à un sous-traitant pour la réalisation des préparations </vt:lpstr>
      <vt:lpstr>C02. recours à un sous-traitant pour la réalisation des préparations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73</cp:revision>
  <dcterms:created xsi:type="dcterms:W3CDTF">2019-09-09T06:31:24Z</dcterms:created>
  <dcterms:modified xsi:type="dcterms:W3CDTF">2019-12-19T08:20:36Z</dcterms:modified>
</cp:coreProperties>
</file>