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0" r:id="rId2"/>
    <p:sldId id="263"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A4D"/>
    <a:srgbClr val="595959"/>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4660"/>
  </p:normalViewPr>
  <p:slideViewPr>
    <p:cSldViewPr snapToGrid="0">
      <p:cViewPr varScale="1">
        <p:scale>
          <a:sx n="80" d="100"/>
          <a:sy n="80" d="100"/>
        </p:scale>
        <p:origin x="3060" y="150"/>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1E08A5-7B5B-4C7E-A086-86DECA70813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48BDD3-CD8E-499E-9C59-108C4767CEF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E75150-7F54-4934-883D-7B67D0F096D8}"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62EFFBEE-9601-4836-B41E-F3B7C50AD7B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F45CB1A-F65A-468F-BAC3-80D64691FBB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5E9B0DF-1BC6-49E7-91E6-5CE8A5A8CD94}" type="slidenum">
              <a:rPr lang="fr-FR" smtClean="0"/>
              <a:t>‹N°›</a:t>
            </a:fld>
            <a:endParaRPr lang="fr-FR"/>
          </a:p>
        </p:txBody>
      </p:sp>
    </p:spTree>
    <p:extLst>
      <p:ext uri="{BB962C8B-B14F-4D97-AF65-F5344CB8AC3E}">
        <p14:creationId xmlns:p14="http://schemas.microsoft.com/office/powerpoint/2010/main" val="1246776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08/09/2022</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32" name="ZoneTexte 31">
            <a:extLst>
              <a:ext uri="{FF2B5EF4-FFF2-40B4-BE49-F238E27FC236}">
                <a16:creationId xmlns:a16="http://schemas.microsoft.com/office/drawing/2014/main" id="{87AEF924-AAEC-4696-BC75-FFE9A3F97183}"/>
              </a:ext>
            </a:extLst>
          </p:cNvPr>
          <p:cNvSpPr txBox="1"/>
          <p:nvPr userDrawn="1"/>
        </p:nvSpPr>
        <p:spPr>
          <a:xfrm>
            <a:off x="4235166" y="12344"/>
            <a:ext cx="2622834"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Mémo</a:t>
            </a:r>
          </a:p>
        </p:txBody>
      </p:sp>
      <p:sp>
        <p:nvSpPr>
          <p:cNvPr id="17" name="Rectangle 16">
            <a:extLst>
              <a:ext uri="{FF2B5EF4-FFF2-40B4-BE49-F238E27FC236}">
                <a16:creationId xmlns:a16="http://schemas.microsoft.com/office/drawing/2014/main" id="{6B1CAA20-3B70-4D28-9B98-1A6895AA4A71}"/>
              </a:ext>
            </a:extLst>
          </p:cNvPr>
          <p:cNvSpPr/>
          <p:nvPr userDrawn="1"/>
        </p:nvSpPr>
        <p:spPr>
          <a:xfrm>
            <a:off x="0" y="803082"/>
            <a:ext cx="6858000" cy="397565"/>
          </a:xfrm>
          <a:prstGeom prst="rect">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0" name="Groupe 19">
            <a:extLst>
              <a:ext uri="{FF2B5EF4-FFF2-40B4-BE49-F238E27FC236}">
                <a16:creationId xmlns:a16="http://schemas.microsoft.com/office/drawing/2014/main" id="{6E576744-846A-4347-AA79-D6687B774BCC}"/>
              </a:ext>
            </a:extLst>
          </p:cNvPr>
          <p:cNvGrpSpPr/>
          <p:nvPr userDrawn="1"/>
        </p:nvGrpSpPr>
        <p:grpSpPr>
          <a:xfrm>
            <a:off x="0" y="9239784"/>
            <a:ext cx="6858000" cy="666216"/>
            <a:chOff x="0" y="9239784"/>
            <a:chExt cx="6858000" cy="666216"/>
          </a:xfrm>
        </p:grpSpPr>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76335E0A-9BA4-454C-8F14-3D93B56BE01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677314" y="9350939"/>
            <a:ext cx="2040250" cy="397565"/>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baseline="0" dirty="0" smtClean="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 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p:nvPr>
        </p:nvSpPr>
        <p:spPr>
          <a:xfrm>
            <a:off x="142836" y="866966"/>
            <a:ext cx="6507574"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a:t>Modifiez le style du titre</a:t>
            </a:r>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ftr="0" dt="0"/>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egifrance.gouv.fr/affichTexte.do;jsessionid=D6FFA2CA672E99C46734BA65599409EE.tpdjo17v_2?cidTexte=JORFTEXT000030189026&amp;dateTexte=&amp;oldAction=rechJO&amp;categorieLien=id&amp;idJO=JORFCONT000030188859" TargetMode="External"/><Relationship Id="rId7" Type="http://schemas.openxmlformats.org/officeDocument/2006/relationships/hyperlink" Target="http://www.ordre.pharmacien.fr/content/download/227033/1274603/version/1/file/Affichette%2B3%2B-%2BAffichage%2Bprix%2Bmedicaments%2Bnon%2Bexposes%2Bnon%2Betiquetes%2Bhonoraires%2Bnon%2Baffiche.pdf" TargetMode="External"/><Relationship Id="rId2" Type="http://schemas.openxmlformats.org/officeDocument/2006/relationships/hyperlink" Target="http://www.legifrance.gouv.fr/affichCodeArticle.do;jsessionid=4F5007001468A8C184552FA4CA876C24.tpdjo14v_3?idArticle=LEGIARTI000006913722&amp;cidTexte=LEGITEXT000006072665&amp;dateTexte=20140221&amp;categorieLien=id&amp;oldAction=rechCodeArticle" TargetMode="External"/><Relationship Id="rId1" Type="http://schemas.openxmlformats.org/officeDocument/2006/relationships/slideLayout" Target="../slideLayouts/slideLayout3.xml"/><Relationship Id="rId6" Type="http://schemas.openxmlformats.org/officeDocument/2006/relationships/hyperlink" Target="http://www.ordre.pharmacien.fr/content/download/227032/1274600/version/1/file/Affichette%2B2%2B-%2BAffichage%2Bprix%2Bmedicaments%2Bnon%2Bexposes%2Bnon%2Betiquetes%2Bhonoraires%2Baffiche.pdf" TargetMode="External"/><Relationship Id="rId5" Type="http://schemas.openxmlformats.org/officeDocument/2006/relationships/hyperlink" Target="http://www.ordre.pharmacien.fr/content/download/227031/1274597/version/1/file/Affichette%2B1%2B-%2BAffichage%2Bprix%2Bmedicaments%2Bnon%2Bexposes%2Betiquetes.pdf" TargetMode="External"/><Relationship Id="rId4" Type="http://schemas.openxmlformats.org/officeDocument/2006/relationships/hyperlink" Target="http://www.meddispar.fr/Medicaments-en-acces-direct"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legifrance.gouv.fr/jorf/article_jo/JORFARTI000041553814?r=n2hLtBGgw2" TargetMode="External"/><Relationship Id="rId3" Type="http://schemas.openxmlformats.org/officeDocument/2006/relationships/hyperlink" Target="https://www.economie.gouv.fr/dgccrf/information-consommateur-sur-prix-des-medicaments-vendus-en-pharmacie" TargetMode="External"/><Relationship Id="rId7" Type="http://schemas.openxmlformats.org/officeDocument/2006/relationships/hyperlink" Target="https://www.economie.gouv.fr/dgccrf/Publications/Vie-pratique/Fiches-pratiques/mediation-de-la-consommation" TargetMode="External"/><Relationship Id="rId2" Type="http://schemas.openxmlformats.org/officeDocument/2006/relationships/hyperlink" Target="https://www.legifrance.gouv.fr/jorf/id/JORFTEXT000031400977" TargetMode="External"/><Relationship Id="rId1" Type="http://schemas.openxmlformats.org/officeDocument/2006/relationships/slideLayout" Target="../slideLayouts/slideLayout3.xml"/><Relationship Id="rId6" Type="http://schemas.openxmlformats.org/officeDocument/2006/relationships/hyperlink" Target="https://www.legifrance.gouv.fr/codes/section_lc/LEGITEXT000006069565/LEGISCTA000032220897/#LEGISCTA000032227358" TargetMode="External"/><Relationship Id="rId5" Type="http://schemas.openxmlformats.org/officeDocument/2006/relationships/hyperlink" Target="https://www.legifrance.gouv.fr/jorf/id/JORFTEXT000034891034" TargetMode="External"/><Relationship Id="rId4" Type="http://schemas.openxmlformats.org/officeDocument/2006/relationships/hyperlink" Target="https://www.economie.gouv.fr/dgccrf/Publications/Vie-pratique/Fiches-pratiques/Annonce-de-reduction-de-pri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D98B11-E7C1-498C-AC68-68802A14A128}"/>
              </a:ext>
            </a:extLst>
          </p:cNvPr>
          <p:cNvSpPr>
            <a:spLocks noGrp="1"/>
          </p:cNvSpPr>
          <p:nvPr>
            <p:ph type="title"/>
          </p:nvPr>
        </p:nvSpPr>
        <p:spPr>
          <a:xfrm>
            <a:off x="206734" y="793476"/>
            <a:ext cx="6636853" cy="480131"/>
          </a:xfrm>
        </p:spPr>
        <p:txBody>
          <a:bodyPr/>
          <a:lstStyle/>
          <a:p>
            <a:r>
              <a:rPr lang="fr-FR" sz="1400" dirty="0" smtClean="0"/>
              <a:t>M.27 </a:t>
            </a:r>
            <a:r>
              <a:rPr lang="fr-FR" sz="1400" dirty="0" smtClean="0"/>
              <a:t>Affichage des prix DES MEDICAMENTS et information du consommateur</a:t>
            </a:r>
            <a:endParaRPr lang="fr-FR" sz="1400" dirty="0"/>
          </a:p>
        </p:txBody>
      </p:sp>
      <p:sp>
        <p:nvSpPr>
          <p:cNvPr id="8" name="Rectangle : coins arrondis 7">
            <a:extLst>
              <a:ext uri="{FF2B5EF4-FFF2-40B4-BE49-F238E27FC236}">
                <a16:creationId xmlns:a16="http://schemas.microsoft.com/office/drawing/2014/main" id="{AEAE1B9A-2CC2-45CF-B329-E1CA634454DA}"/>
              </a:ext>
            </a:extLst>
          </p:cNvPr>
          <p:cNvSpPr/>
          <p:nvPr/>
        </p:nvSpPr>
        <p:spPr>
          <a:xfrm>
            <a:off x="124814" y="1668678"/>
            <a:ext cx="6580786" cy="117168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9" name="ZoneTexte 8">
            <a:extLst>
              <a:ext uri="{FF2B5EF4-FFF2-40B4-BE49-F238E27FC236}">
                <a16:creationId xmlns:a16="http://schemas.microsoft.com/office/drawing/2014/main" id="{037F12DE-93C8-4DAF-BDD6-6CB9D2B0862B}"/>
              </a:ext>
            </a:extLst>
          </p:cNvPr>
          <p:cNvSpPr txBox="1"/>
          <p:nvPr/>
        </p:nvSpPr>
        <p:spPr>
          <a:xfrm>
            <a:off x="475336" y="1519199"/>
            <a:ext cx="2644877" cy="307777"/>
          </a:xfrm>
          <a:prstGeom prst="rect">
            <a:avLst/>
          </a:prstGeom>
          <a:solidFill>
            <a:schemeClr val="bg1"/>
          </a:solidFill>
        </p:spPr>
        <p:txBody>
          <a:bodyPr wrap="square" rtlCol="0">
            <a:spAutoFit/>
          </a:bodyPr>
          <a:lstStyle/>
          <a:p>
            <a:r>
              <a:rPr lang="fr-FR" sz="1400" dirty="0" smtClean="0">
                <a:solidFill>
                  <a:schemeClr val="accent2"/>
                </a:solidFill>
                <a:latin typeface="Helvetica Neue" panose="020B0604020202020204" pitchFamily="34" charset="0"/>
                <a:ea typeface="Helvetica Neue" panose="020B0604020202020204" pitchFamily="34" charset="0"/>
              </a:rPr>
              <a:t>Des obligations réglementaires</a:t>
            </a:r>
            <a:endParaRPr lang="fr-FR" sz="1400" dirty="0">
              <a:solidFill>
                <a:schemeClr val="accent2"/>
              </a:solidFill>
              <a:latin typeface="Helvetica Neue" panose="020B0604020202020204" pitchFamily="34" charset="0"/>
              <a:ea typeface="Helvetica Neue" panose="020B0604020202020204" pitchFamily="34" charset="0"/>
            </a:endParaRPr>
          </a:p>
        </p:txBody>
      </p:sp>
      <p:sp>
        <p:nvSpPr>
          <p:cNvPr id="10" name="Rectangle 9">
            <a:extLst>
              <a:ext uri="{FF2B5EF4-FFF2-40B4-BE49-F238E27FC236}">
                <a16:creationId xmlns:a16="http://schemas.microsoft.com/office/drawing/2014/main" id="{946A01D1-8B0C-4A1B-A525-BA19B42A0241}"/>
              </a:ext>
            </a:extLst>
          </p:cNvPr>
          <p:cNvSpPr/>
          <p:nvPr/>
        </p:nvSpPr>
        <p:spPr>
          <a:xfrm>
            <a:off x="124813" y="1778534"/>
            <a:ext cx="6514101" cy="1061829"/>
          </a:xfrm>
          <a:prstGeom prst="rect">
            <a:avLst/>
          </a:prstGeom>
        </p:spPr>
        <p:txBody>
          <a:bodyPr wrap="square">
            <a:spAutoFit/>
          </a:bodyPr>
          <a:lstStyle/>
          <a:p>
            <a:pPr marL="171450" indent="-171450">
              <a:buClr>
                <a:srgbClr val="812A4D"/>
              </a:buClr>
              <a:buFont typeface="Wingdings" panose="05000000000000000000" pitchFamily="2" charset="2"/>
              <a:buChar char="l"/>
            </a:pPr>
            <a:r>
              <a:rPr lang="fr-FR" sz="1050" dirty="0">
                <a:hlinkClick r:id="rId2"/>
              </a:rPr>
              <a:t>L’article R. 4235-65 du CSP dispose que :</a:t>
            </a:r>
            <a:r>
              <a:rPr lang="fr-FR" sz="1050" i="1" dirty="0"/>
              <a:t> </a:t>
            </a:r>
            <a:r>
              <a:rPr lang="fr-FR" sz="1050" dirty="0"/>
              <a:t>« tous les prix doivent être portés à la connaissance du public conformément à la réglementation économique en vigueur. Lorsque le pharmacien est, en vertu de la réglementation en vigueur, appelé à fixer librement les prix pratiqués dans son officine, il doit y procéder avec tact et mesure </a:t>
            </a:r>
            <a:r>
              <a:rPr lang="fr-FR" sz="1050" dirty="0" smtClean="0"/>
              <a:t>»</a:t>
            </a:r>
          </a:p>
          <a:p>
            <a:pPr marL="171450" indent="-171450">
              <a:buClr>
                <a:srgbClr val="812A4D"/>
              </a:buClr>
              <a:buFont typeface="Wingdings" panose="05000000000000000000" pitchFamily="2" charset="2"/>
              <a:buChar char="l"/>
            </a:pPr>
            <a:r>
              <a:rPr lang="fr-FR" sz="1050" dirty="0"/>
              <a:t>La réglementation sur l’affichage des prix a été modifiée par </a:t>
            </a:r>
            <a:r>
              <a:rPr lang="fr-FR" sz="1050" dirty="0">
                <a:hlinkClick r:id="rId3"/>
              </a:rPr>
              <a:t>l’arrêté du 28 novembre 2014</a:t>
            </a:r>
            <a:r>
              <a:rPr lang="fr-FR" sz="1050" dirty="0"/>
              <a:t> relatif à l'information du consommateur sur le prix des médicaments dans les officines de </a:t>
            </a:r>
            <a:r>
              <a:rPr lang="fr-FR" sz="1050" dirty="0" smtClean="0"/>
              <a:t>pharmacie.</a:t>
            </a:r>
          </a:p>
        </p:txBody>
      </p:sp>
      <p:sp>
        <p:nvSpPr>
          <p:cNvPr id="84" name="ZoneTexte 83">
            <a:extLst>
              <a:ext uri="{FF2B5EF4-FFF2-40B4-BE49-F238E27FC236}">
                <a16:creationId xmlns:a16="http://schemas.microsoft.com/office/drawing/2014/main" id="{3E7A084A-01DF-4DE7-985F-5CE19769B50A}"/>
              </a:ext>
            </a:extLst>
          </p:cNvPr>
          <p:cNvSpPr txBox="1"/>
          <p:nvPr/>
        </p:nvSpPr>
        <p:spPr>
          <a:xfrm>
            <a:off x="206734" y="1205724"/>
            <a:ext cx="2101858" cy="307777"/>
          </a:xfrm>
          <a:prstGeom prst="rect">
            <a:avLst/>
          </a:prstGeom>
          <a:noFill/>
        </p:spPr>
        <p:txBody>
          <a:bodyPr wrap="none" rtlCol="0">
            <a:spAutoFit/>
          </a:bodyPr>
          <a:lstStyle/>
          <a:p>
            <a:pPr algn="r"/>
            <a:r>
              <a:rPr lang="fr-FR" sz="1400" b="1" dirty="0" smtClean="0">
                <a:solidFill>
                  <a:schemeClr val="accent2"/>
                </a:solidFill>
              </a:rPr>
              <a:t>AFFICHAGE DES PRIX</a:t>
            </a:r>
            <a:endParaRPr lang="fr-FR" sz="1400" b="1" dirty="0">
              <a:solidFill>
                <a:schemeClr val="accent2"/>
              </a:solidFill>
            </a:endParaRPr>
          </a:p>
        </p:txBody>
      </p:sp>
      <p:sp>
        <p:nvSpPr>
          <p:cNvPr id="125" name="Rectangle : coins arrondis 7">
            <a:extLst>
              <a:ext uri="{FF2B5EF4-FFF2-40B4-BE49-F238E27FC236}">
                <a16:creationId xmlns:a16="http://schemas.microsoft.com/office/drawing/2014/main" id="{AEAE1B9A-2CC2-45CF-B329-E1CA634454DA}"/>
              </a:ext>
            </a:extLst>
          </p:cNvPr>
          <p:cNvSpPr/>
          <p:nvPr/>
        </p:nvSpPr>
        <p:spPr>
          <a:xfrm>
            <a:off x="124814" y="3088379"/>
            <a:ext cx="6580786" cy="2424201"/>
          </a:xfrm>
          <a:prstGeom prst="roundRect">
            <a:avLst>
              <a:gd name="adj" fmla="val 879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43" name="ZoneTexte 42">
            <a:extLst>
              <a:ext uri="{FF2B5EF4-FFF2-40B4-BE49-F238E27FC236}">
                <a16:creationId xmlns:a16="http://schemas.microsoft.com/office/drawing/2014/main" id="{037F12DE-93C8-4DAF-BDD6-6CB9D2B0862B}"/>
              </a:ext>
            </a:extLst>
          </p:cNvPr>
          <p:cNvSpPr txBox="1"/>
          <p:nvPr/>
        </p:nvSpPr>
        <p:spPr>
          <a:xfrm>
            <a:off x="340645" y="2920796"/>
            <a:ext cx="5053091" cy="307777"/>
          </a:xfrm>
          <a:prstGeom prst="rect">
            <a:avLst/>
          </a:prstGeom>
          <a:solidFill>
            <a:schemeClr val="bg1"/>
          </a:solidFill>
        </p:spPr>
        <p:txBody>
          <a:bodyPr wrap="square" rtlCol="0">
            <a:spAutoFit/>
          </a:bodyPr>
          <a:lstStyle>
            <a:defPPr>
              <a:defRPr lang="en-US"/>
            </a:defPPr>
            <a:lvl1pPr>
              <a:defRPr sz="1400">
                <a:solidFill>
                  <a:schemeClr val="accent2"/>
                </a:solidFill>
                <a:latin typeface="Helvetica Neue" panose="020B0604020202020204" pitchFamily="34" charset="0"/>
                <a:ea typeface="Helvetica Neue" panose="020B0604020202020204" pitchFamily="34" charset="0"/>
              </a:defRPr>
            </a:lvl1pPr>
          </a:lstStyle>
          <a:p>
            <a:r>
              <a:rPr lang="fr-FR" dirty="0">
                <a:solidFill>
                  <a:schemeClr val="accent6"/>
                </a:solidFill>
              </a:rPr>
              <a:t>Modalités pratiques d‘information sur le prix des médicaments</a:t>
            </a:r>
          </a:p>
        </p:txBody>
      </p:sp>
      <p:sp>
        <p:nvSpPr>
          <p:cNvPr id="153" name="Rectangle 152">
            <a:extLst>
              <a:ext uri="{FF2B5EF4-FFF2-40B4-BE49-F238E27FC236}">
                <a16:creationId xmlns:a16="http://schemas.microsoft.com/office/drawing/2014/main" id="{946A01D1-8B0C-4A1B-A525-BA19B42A0241}"/>
              </a:ext>
            </a:extLst>
          </p:cNvPr>
          <p:cNvSpPr/>
          <p:nvPr/>
        </p:nvSpPr>
        <p:spPr>
          <a:xfrm>
            <a:off x="255469" y="3217764"/>
            <a:ext cx="6383446" cy="738664"/>
          </a:xfrm>
          <a:prstGeom prst="rect">
            <a:avLst/>
          </a:prstGeom>
        </p:spPr>
        <p:txBody>
          <a:bodyPr wrap="square">
            <a:spAutoFit/>
          </a:bodyPr>
          <a:lstStyle/>
          <a:p>
            <a:pPr marL="171450" indent="-171450">
              <a:buClr>
                <a:srgbClr val="812A4D"/>
              </a:buClr>
              <a:buFont typeface="Wingdings" panose="05000000000000000000" pitchFamily="2" charset="2"/>
              <a:buChar char="l"/>
            </a:pPr>
            <a:r>
              <a:rPr lang="fr-FR" sz="1050" dirty="0"/>
              <a:t>MÉDICAMENTS </a:t>
            </a:r>
            <a:r>
              <a:rPr lang="fr-FR" sz="1050" b="1" dirty="0">
                <a:solidFill>
                  <a:srgbClr val="812A4D"/>
                </a:solidFill>
              </a:rPr>
              <a:t>EXPOSÉS</a:t>
            </a:r>
            <a:r>
              <a:rPr lang="fr-FR" sz="1050" dirty="0"/>
              <a:t> À LA VUE DU </a:t>
            </a:r>
            <a:r>
              <a:rPr lang="fr-FR" sz="1050" dirty="0" smtClean="0"/>
              <a:t>PUBLIC :</a:t>
            </a:r>
            <a:endParaRPr lang="fr-FR" sz="1050" dirty="0" smtClean="0">
              <a:solidFill>
                <a:srgbClr val="FF0000"/>
              </a:solidFill>
            </a:endParaRPr>
          </a:p>
          <a:p>
            <a:pPr>
              <a:buClr>
                <a:srgbClr val="812A4D"/>
              </a:buClr>
            </a:pPr>
            <a:r>
              <a:rPr lang="fr-FR" sz="1050" dirty="0"/>
              <a:t>	</a:t>
            </a:r>
            <a:r>
              <a:rPr lang="fr-FR" sz="1050" dirty="0" smtClean="0"/>
              <a:t>&gt; </a:t>
            </a:r>
            <a:r>
              <a:rPr lang="fr-FR" sz="1050" dirty="0"/>
              <a:t>derrière le </a:t>
            </a:r>
            <a:r>
              <a:rPr lang="fr-FR" sz="1050" dirty="0" smtClean="0"/>
              <a:t>comptoir : </a:t>
            </a:r>
            <a:r>
              <a:rPr lang="fr-FR" sz="1050" dirty="0"/>
              <a:t>Affichage visible et </a:t>
            </a:r>
            <a:r>
              <a:rPr lang="fr-FR" sz="1050" dirty="0" smtClean="0"/>
              <a:t>lisible</a:t>
            </a:r>
            <a:endParaRPr lang="fr-FR" sz="1050" dirty="0"/>
          </a:p>
          <a:p>
            <a:pPr>
              <a:buClr>
                <a:srgbClr val="812A4D"/>
              </a:buClr>
            </a:pPr>
            <a:r>
              <a:rPr lang="fr-FR" sz="1050" dirty="0" smtClean="0"/>
              <a:t>	&gt; </a:t>
            </a:r>
            <a:r>
              <a:rPr lang="fr-FR" sz="1050" dirty="0">
                <a:hlinkClick r:id="rId4"/>
              </a:rPr>
              <a:t>en accès direct au </a:t>
            </a:r>
            <a:r>
              <a:rPr lang="fr-FR" sz="1050" dirty="0" smtClean="0">
                <a:hlinkClick r:id="rId4"/>
              </a:rPr>
              <a:t>public</a:t>
            </a:r>
            <a:r>
              <a:rPr lang="fr-FR" sz="1050" dirty="0" smtClean="0"/>
              <a:t> (liste sur le site </a:t>
            </a:r>
            <a:r>
              <a:rPr lang="fr-FR" sz="1050" dirty="0" err="1" smtClean="0"/>
              <a:t>Meddispar</a:t>
            </a:r>
            <a:r>
              <a:rPr lang="fr-FR" sz="1050" dirty="0" smtClean="0"/>
              <a:t>) : Étiquetage de chaque boite </a:t>
            </a:r>
            <a:r>
              <a:rPr lang="fr-FR" sz="1050" b="1" dirty="0" smtClean="0">
                <a:solidFill>
                  <a:srgbClr val="812A4D"/>
                </a:solidFill>
              </a:rPr>
              <a:t>OU</a:t>
            </a:r>
            <a:r>
              <a:rPr lang="fr-FR" sz="1050" dirty="0" smtClean="0"/>
              <a:t> 	Affichage </a:t>
            </a:r>
            <a:r>
              <a:rPr lang="fr-FR" sz="1050" dirty="0"/>
              <a:t>visible et </a:t>
            </a:r>
            <a:r>
              <a:rPr lang="fr-FR" sz="1050" dirty="0" smtClean="0"/>
              <a:t>lisible</a:t>
            </a:r>
            <a:endParaRPr lang="fr-FR" sz="1050" dirty="0"/>
          </a:p>
        </p:txBody>
      </p:sp>
      <p:sp>
        <p:nvSpPr>
          <p:cNvPr id="154" name="Rectangle 153">
            <a:extLst>
              <a:ext uri="{FF2B5EF4-FFF2-40B4-BE49-F238E27FC236}">
                <a16:creationId xmlns:a16="http://schemas.microsoft.com/office/drawing/2014/main" id="{946A01D1-8B0C-4A1B-A525-BA19B42A0241}"/>
              </a:ext>
            </a:extLst>
          </p:cNvPr>
          <p:cNvSpPr/>
          <p:nvPr/>
        </p:nvSpPr>
        <p:spPr>
          <a:xfrm>
            <a:off x="245768" y="3966003"/>
            <a:ext cx="4472005" cy="1546577"/>
          </a:xfrm>
          <a:prstGeom prst="rect">
            <a:avLst/>
          </a:prstGeom>
        </p:spPr>
        <p:txBody>
          <a:bodyPr wrap="square">
            <a:spAutoFit/>
          </a:bodyPr>
          <a:lstStyle/>
          <a:p>
            <a:pPr marL="171450" indent="-171450">
              <a:buClr>
                <a:srgbClr val="812A4D"/>
              </a:buClr>
              <a:buFont typeface="Wingdings" panose="05000000000000000000" pitchFamily="2" charset="2"/>
              <a:buChar char="l"/>
            </a:pPr>
            <a:r>
              <a:rPr lang="fr-FR" sz="1050" dirty="0" smtClean="0"/>
              <a:t>MÉDICAMENTS </a:t>
            </a:r>
            <a:r>
              <a:rPr lang="fr-FR" sz="1050" b="1" dirty="0">
                <a:solidFill>
                  <a:srgbClr val="812A4D"/>
                </a:solidFill>
              </a:rPr>
              <a:t>NON EXPOSÉS</a:t>
            </a:r>
            <a:r>
              <a:rPr lang="fr-FR" sz="1050" dirty="0"/>
              <a:t> À LA VUE DU </a:t>
            </a:r>
            <a:r>
              <a:rPr lang="fr-FR" sz="1050" dirty="0" smtClean="0"/>
              <a:t>PUBLIC :</a:t>
            </a:r>
          </a:p>
          <a:p>
            <a:pPr lvl="1">
              <a:buClr>
                <a:srgbClr val="812A4D"/>
              </a:buClr>
            </a:pPr>
            <a:r>
              <a:rPr lang="fr-FR" sz="1050" dirty="0" smtClean="0"/>
              <a:t>&gt; </a:t>
            </a:r>
            <a:r>
              <a:rPr lang="fr-FR" sz="1050" b="1" dirty="0" smtClean="0"/>
              <a:t>Remboursables</a:t>
            </a:r>
            <a:r>
              <a:rPr lang="fr-FR" sz="1050" dirty="0" smtClean="0"/>
              <a:t> : </a:t>
            </a:r>
            <a:r>
              <a:rPr lang="fr-FR" sz="1050" dirty="0"/>
              <a:t>Étiquetage </a:t>
            </a:r>
            <a:r>
              <a:rPr lang="fr-FR" sz="1050" b="1" dirty="0">
                <a:solidFill>
                  <a:srgbClr val="812A4D"/>
                </a:solidFill>
              </a:rPr>
              <a:t>OU</a:t>
            </a:r>
            <a:r>
              <a:rPr lang="fr-FR" sz="1050" dirty="0"/>
              <a:t> Catalogue librement accessible pour le consommateur </a:t>
            </a:r>
            <a:r>
              <a:rPr lang="fr-FR" sz="1050" b="1" dirty="0">
                <a:solidFill>
                  <a:srgbClr val="812A4D"/>
                </a:solidFill>
              </a:rPr>
              <a:t>OU</a:t>
            </a:r>
            <a:r>
              <a:rPr lang="fr-FR" sz="1050" dirty="0"/>
              <a:t> Accès libre et immédiat depuis la pharmacie, notamment par Internet, au site d’une base de données publique, administrée par l’autorité administrative et comportant le prix public des médicaments (www.medicaments.gouv.fr)</a:t>
            </a:r>
          </a:p>
          <a:p>
            <a:pPr lvl="1">
              <a:buClr>
                <a:srgbClr val="812A4D"/>
              </a:buClr>
            </a:pPr>
            <a:r>
              <a:rPr lang="fr-FR" sz="1050" dirty="0" smtClean="0"/>
              <a:t>&gt; </a:t>
            </a:r>
            <a:r>
              <a:rPr lang="fr-FR" sz="1050" b="1" dirty="0" smtClean="0"/>
              <a:t>Non remboursables :</a:t>
            </a:r>
            <a:r>
              <a:rPr lang="fr-FR" sz="1050" dirty="0" smtClean="0"/>
              <a:t> </a:t>
            </a:r>
            <a:r>
              <a:rPr lang="fr-FR" sz="1050" dirty="0"/>
              <a:t>Étiquetage </a:t>
            </a:r>
            <a:r>
              <a:rPr lang="fr-FR" sz="1050" b="1" dirty="0">
                <a:solidFill>
                  <a:srgbClr val="812A4D"/>
                </a:solidFill>
              </a:rPr>
              <a:t>OU</a:t>
            </a:r>
            <a:r>
              <a:rPr lang="fr-FR" sz="1050" dirty="0"/>
              <a:t> Catalogue librement accessible pour le </a:t>
            </a:r>
            <a:r>
              <a:rPr lang="fr-FR" sz="1050" dirty="0" smtClean="0"/>
              <a:t>consommateur</a:t>
            </a:r>
            <a:endParaRPr lang="fr-FR" sz="1050" dirty="0"/>
          </a:p>
        </p:txBody>
      </p:sp>
      <p:sp>
        <p:nvSpPr>
          <p:cNvPr id="155" name="Rectangle 154"/>
          <p:cNvSpPr/>
          <p:nvPr/>
        </p:nvSpPr>
        <p:spPr>
          <a:xfrm>
            <a:off x="4995645" y="4257482"/>
            <a:ext cx="1643270" cy="1061829"/>
          </a:xfrm>
          <a:prstGeom prst="rect">
            <a:avLst/>
          </a:prstGeom>
        </p:spPr>
        <p:txBody>
          <a:bodyPr wrap="square">
            <a:spAutoFit/>
          </a:bodyPr>
          <a:lstStyle/>
          <a:p>
            <a:r>
              <a:rPr lang="fr-FR" sz="1050" dirty="0"/>
              <a:t>Mentionnant le taux de prise en charge par les régimes obligatoires de base de la sécurité sociale au titre de l’assurance maladie</a:t>
            </a:r>
          </a:p>
        </p:txBody>
      </p:sp>
      <p:sp>
        <p:nvSpPr>
          <p:cNvPr id="156" name="Accolade fermante 155"/>
          <p:cNvSpPr/>
          <p:nvPr/>
        </p:nvSpPr>
        <p:spPr>
          <a:xfrm>
            <a:off x="4569432" y="4147254"/>
            <a:ext cx="380667" cy="1257465"/>
          </a:xfrm>
          <a:prstGeom prst="rightBrace">
            <a:avLst>
              <a:gd name="adj1" fmla="val 8333"/>
              <a:gd name="adj2" fmla="val 51847"/>
            </a:avLst>
          </a:prstGeom>
          <a:ln>
            <a:solidFill>
              <a:srgbClr val="812A4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57" name="Rectangle : coins arrondis 7">
            <a:extLst>
              <a:ext uri="{FF2B5EF4-FFF2-40B4-BE49-F238E27FC236}">
                <a16:creationId xmlns:a16="http://schemas.microsoft.com/office/drawing/2014/main" id="{AEAE1B9A-2CC2-45CF-B329-E1CA634454DA}"/>
              </a:ext>
            </a:extLst>
          </p:cNvPr>
          <p:cNvSpPr/>
          <p:nvPr/>
        </p:nvSpPr>
        <p:spPr>
          <a:xfrm>
            <a:off x="133151" y="5732016"/>
            <a:ext cx="6598953" cy="1844951"/>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158" name="ZoneTexte 157">
            <a:extLst>
              <a:ext uri="{FF2B5EF4-FFF2-40B4-BE49-F238E27FC236}">
                <a16:creationId xmlns:a16="http://schemas.microsoft.com/office/drawing/2014/main" id="{037F12DE-93C8-4DAF-BDD6-6CB9D2B0862B}"/>
              </a:ext>
            </a:extLst>
          </p:cNvPr>
          <p:cNvSpPr txBox="1"/>
          <p:nvPr/>
        </p:nvSpPr>
        <p:spPr>
          <a:xfrm>
            <a:off x="483673" y="5570507"/>
            <a:ext cx="3412187" cy="307777"/>
          </a:xfrm>
          <a:prstGeom prst="rect">
            <a:avLst/>
          </a:prstGeom>
          <a:solidFill>
            <a:schemeClr val="bg1"/>
          </a:solidFill>
        </p:spPr>
        <p:txBody>
          <a:bodyPr wrap="square" rtlCol="0">
            <a:spAutoFit/>
          </a:bodyPr>
          <a:lstStyle/>
          <a:p>
            <a:r>
              <a:rPr lang="fr-FR" sz="1400" dirty="0" smtClean="0">
                <a:solidFill>
                  <a:schemeClr val="accent2"/>
                </a:solidFill>
                <a:latin typeface="Helvetica Neue" panose="020B0604020202020204" pitchFamily="34" charset="0"/>
                <a:ea typeface="Helvetica Neue" panose="020B0604020202020204" pitchFamily="34" charset="0"/>
              </a:rPr>
              <a:t>Mise en place d’un catalogue à l’officine</a:t>
            </a:r>
            <a:endParaRPr lang="fr-FR" sz="1400" dirty="0">
              <a:solidFill>
                <a:schemeClr val="accent2"/>
              </a:solidFill>
              <a:latin typeface="Helvetica Neue" panose="020B0604020202020204" pitchFamily="34" charset="0"/>
              <a:ea typeface="Helvetica Neue" panose="020B0604020202020204" pitchFamily="34" charset="0"/>
            </a:endParaRPr>
          </a:p>
        </p:txBody>
      </p:sp>
      <p:sp>
        <p:nvSpPr>
          <p:cNvPr id="159" name="Rectangle 158">
            <a:extLst>
              <a:ext uri="{FF2B5EF4-FFF2-40B4-BE49-F238E27FC236}">
                <a16:creationId xmlns:a16="http://schemas.microsoft.com/office/drawing/2014/main" id="{946A01D1-8B0C-4A1B-A525-BA19B42A0241}"/>
              </a:ext>
            </a:extLst>
          </p:cNvPr>
          <p:cNvSpPr/>
          <p:nvPr/>
        </p:nvSpPr>
        <p:spPr>
          <a:xfrm>
            <a:off x="133150" y="5868808"/>
            <a:ext cx="6598953" cy="1708160"/>
          </a:xfrm>
          <a:prstGeom prst="rect">
            <a:avLst/>
          </a:prstGeom>
        </p:spPr>
        <p:txBody>
          <a:bodyPr wrap="square">
            <a:spAutoFit/>
          </a:bodyPr>
          <a:lstStyle/>
          <a:p>
            <a:pPr marL="171450" indent="-171450">
              <a:buClr>
                <a:srgbClr val="812A4D"/>
              </a:buClr>
              <a:buFont typeface="Wingdings" panose="05000000000000000000" pitchFamily="2" charset="2"/>
              <a:buChar char="l"/>
            </a:pPr>
            <a:r>
              <a:rPr lang="fr-FR" sz="1050" dirty="0" smtClean="0"/>
              <a:t>Il est </a:t>
            </a:r>
            <a:r>
              <a:rPr lang="fr-FR" sz="1050" dirty="0"/>
              <a:t>établi sur un support matériel ou un support électronique. Il est librement accessible par le consommateur</a:t>
            </a:r>
            <a:r>
              <a:rPr lang="fr-FR" sz="1050" dirty="0" smtClean="0"/>
              <a:t>. Lorsqu’il repose </a:t>
            </a:r>
            <a:r>
              <a:rPr lang="fr-FR" sz="1050" dirty="0"/>
              <a:t>sur un support matériel, les médicaments sont classés par ordre alphabétique de dénomination commune </a:t>
            </a:r>
            <a:r>
              <a:rPr lang="fr-FR" sz="1050" dirty="0" smtClean="0"/>
              <a:t>internationale.</a:t>
            </a:r>
          </a:p>
          <a:p>
            <a:pPr marL="171450" indent="-171450">
              <a:buClr>
                <a:srgbClr val="812A4D"/>
              </a:buClr>
              <a:buFont typeface="Wingdings" panose="05000000000000000000" pitchFamily="2" charset="2"/>
              <a:buChar char="l"/>
            </a:pPr>
            <a:r>
              <a:rPr lang="fr-FR" sz="1050" b="1" dirty="0" smtClean="0"/>
              <a:t>La </a:t>
            </a:r>
            <a:r>
              <a:rPr lang="fr-FR" sz="1050" b="1" dirty="0"/>
              <a:t>mise à jour du catalogue est effectuée à chaque changement de prix </a:t>
            </a:r>
            <a:r>
              <a:rPr lang="fr-FR" sz="1050" dirty="0"/>
              <a:t>pour les médicaments dont le prix est fixé par le pharmacien </a:t>
            </a:r>
            <a:r>
              <a:rPr lang="fr-FR" sz="1050" dirty="0" smtClean="0"/>
              <a:t>et </a:t>
            </a:r>
            <a:r>
              <a:rPr lang="fr-FR" sz="1050" b="1" u="sng" dirty="0" smtClean="0"/>
              <a:t>au </a:t>
            </a:r>
            <a:r>
              <a:rPr lang="fr-FR" sz="1050" b="1" u="sng" dirty="0"/>
              <a:t>moins une fois tous les </a:t>
            </a:r>
            <a:r>
              <a:rPr lang="fr-FR" sz="1050" b="1" u="sng" dirty="0" smtClean="0"/>
              <a:t>mois</a:t>
            </a:r>
            <a:r>
              <a:rPr lang="fr-FR" sz="1050" dirty="0" smtClean="0"/>
              <a:t> </a:t>
            </a:r>
            <a:r>
              <a:rPr lang="fr-FR" sz="1050" dirty="0"/>
              <a:t>pour les médicaments dont le prix est réglementé. La date de la mise à jour est indiquée sur le </a:t>
            </a:r>
            <a:r>
              <a:rPr lang="fr-FR" sz="1050" dirty="0" smtClean="0"/>
              <a:t>catalogue. En cas de mise à jour automatique, </a:t>
            </a:r>
            <a:r>
              <a:rPr lang="fr-FR" sz="1050" b="1" dirty="0" smtClean="0"/>
              <a:t>s’assurer de cette</a:t>
            </a:r>
            <a:r>
              <a:rPr lang="fr-FR" sz="1050" dirty="0" smtClean="0"/>
              <a:t> </a:t>
            </a:r>
            <a:r>
              <a:rPr lang="fr-FR" sz="1050" b="1" dirty="0" smtClean="0"/>
              <a:t>mise à jour sur tous les supports mis à disposition du public</a:t>
            </a:r>
            <a:r>
              <a:rPr lang="fr-FR" sz="1050" dirty="0" smtClean="0"/>
              <a:t>.</a:t>
            </a:r>
          </a:p>
          <a:p>
            <a:pPr marL="171450" indent="-171450">
              <a:buClr>
                <a:srgbClr val="812A4D"/>
              </a:buClr>
              <a:buFont typeface="Wingdings" panose="05000000000000000000" pitchFamily="2" charset="2"/>
              <a:buChar char="l"/>
            </a:pPr>
            <a:r>
              <a:rPr lang="fr-FR" sz="1050" dirty="0" smtClean="0"/>
              <a:t>Lorsque </a:t>
            </a:r>
            <a:r>
              <a:rPr lang="fr-FR" sz="1050" dirty="0"/>
              <a:t>le prix réglementé d'un médicament non immédiatement disponible à l'officine est différent du prix figurant sur le catalogue, le pharmacien informe le consommateur de cette différence de prix </a:t>
            </a:r>
            <a:r>
              <a:rPr lang="fr-FR" sz="1050" b="1" dirty="0"/>
              <a:t>avant la vente</a:t>
            </a:r>
            <a:r>
              <a:rPr lang="fr-FR" sz="1050" dirty="0" smtClean="0"/>
              <a:t>.</a:t>
            </a:r>
          </a:p>
        </p:txBody>
      </p:sp>
      <p:sp>
        <p:nvSpPr>
          <p:cNvPr id="160" name="Rectangle : coins arrondis 17">
            <a:extLst>
              <a:ext uri="{FF2B5EF4-FFF2-40B4-BE49-F238E27FC236}">
                <a16:creationId xmlns:a16="http://schemas.microsoft.com/office/drawing/2014/main" id="{BE676770-0BFE-4474-A290-DBF518ED9D97}"/>
              </a:ext>
            </a:extLst>
          </p:cNvPr>
          <p:cNvSpPr/>
          <p:nvPr/>
        </p:nvSpPr>
        <p:spPr>
          <a:xfrm>
            <a:off x="154041" y="7854605"/>
            <a:ext cx="6578063" cy="1195235"/>
          </a:xfrm>
          <a:prstGeom prst="roundRect">
            <a:avLst>
              <a:gd name="adj" fmla="val 626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1" name="ZoneTexte 160">
            <a:extLst>
              <a:ext uri="{FF2B5EF4-FFF2-40B4-BE49-F238E27FC236}">
                <a16:creationId xmlns:a16="http://schemas.microsoft.com/office/drawing/2014/main" id="{021A877C-17C7-4488-8A67-BFDF9642EA36}"/>
              </a:ext>
            </a:extLst>
          </p:cNvPr>
          <p:cNvSpPr txBox="1"/>
          <p:nvPr/>
        </p:nvSpPr>
        <p:spPr>
          <a:xfrm>
            <a:off x="275960" y="7681913"/>
            <a:ext cx="5383695" cy="307777"/>
          </a:xfrm>
          <a:prstGeom prst="rect">
            <a:avLst/>
          </a:prstGeom>
          <a:solidFill>
            <a:schemeClr val="bg1"/>
          </a:solidFill>
        </p:spPr>
        <p:txBody>
          <a:bodyPr wrap="square" rtlCol="0">
            <a:spAutoFit/>
          </a:bodyPr>
          <a:lstStyle/>
          <a:p>
            <a:r>
              <a:rPr lang="fr-FR" sz="1400" dirty="0" smtClean="0">
                <a:solidFill>
                  <a:schemeClr val="accent6"/>
                </a:solidFill>
                <a:latin typeface="Helvetica Neue" panose="020B0604020202020204" pitchFamily="34" charset="0"/>
                <a:ea typeface="Helvetica Neue" panose="020B0604020202020204" pitchFamily="34" charset="0"/>
              </a:rPr>
              <a:t>Information </a:t>
            </a:r>
            <a:r>
              <a:rPr lang="fr-FR" sz="1400" dirty="0">
                <a:solidFill>
                  <a:schemeClr val="accent6"/>
                </a:solidFill>
                <a:latin typeface="Helvetica Neue" panose="020B0604020202020204" pitchFamily="34" charset="0"/>
                <a:ea typeface="Helvetica Neue" panose="020B0604020202020204" pitchFamily="34" charset="0"/>
              </a:rPr>
              <a:t>sur les modalités de fixation de prix des </a:t>
            </a:r>
            <a:r>
              <a:rPr lang="fr-FR" sz="1400" dirty="0">
                <a:solidFill>
                  <a:schemeClr val="accent6"/>
                </a:solidFill>
              </a:rPr>
              <a:t>médicaments</a:t>
            </a:r>
            <a:endParaRPr lang="fr-FR" sz="1400" dirty="0">
              <a:solidFill>
                <a:schemeClr val="accent6"/>
              </a:solidFill>
              <a:latin typeface="Helvetica Neue" panose="020B0604020202020204" pitchFamily="34" charset="0"/>
              <a:ea typeface="Helvetica Neue" panose="020B0604020202020204" pitchFamily="34" charset="0"/>
            </a:endParaRPr>
          </a:p>
        </p:txBody>
      </p:sp>
      <p:sp>
        <p:nvSpPr>
          <p:cNvPr id="162" name="Rectangle 161">
            <a:extLst>
              <a:ext uri="{FF2B5EF4-FFF2-40B4-BE49-F238E27FC236}">
                <a16:creationId xmlns:a16="http://schemas.microsoft.com/office/drawing/2014/main" id="{B74BA2A3-47FD-4842-8DCC-E11B6B43C389}"/>
              </a:ext>
            </a:extLst>
          </p:cNvPr>
          <p:cNvSpPr/>
          <p:nvPr/>
        </p:nvSpPr>
        <p:spPr>
          <a:xfrm>
            <a:off x="237788" y="7965908"/>
            <a:ext cx="6270472" cy="1061829"/>
          </a:xfrm>
          <a:prstGeom prst="rect">
            <a:avLst/>
          </a:prstGeom>
        </p:spPr>
        <p:txBody>
          <a:bodyPr wrap="square">
            <a:spAutoFit/>
          </a:bodyPr>
          <a:lstStyle/>
          <a:p>
            <a:pPr>
              <a:buClr>
                <a:schemeClr val="accent6"/>
              </a:buClr>
            </a:pPr>
            <a:r>
              <a:rPr lang="fr-FR" sz="1050" dirty="0" smtClean="0"/>
              <a:t>Doit être apposé sur </a:t>
            </a:r>
            <a:r>
              <a:rPr lang="fr-FR" sz="1050" dirty="0"/>
              <a:t>un support visible et lisible par le </a:t>
            </a:r>
            <a:r>
              <a:rPr lang="fr-FR" sz="1050" dirty="0" smtClean="0"/>
              <a:t>consommateur, selon les 3 cas de figure :</a:t>
            </a:r>
            <a:endParaRPr lang="fr-FR" sz="1050" dirty="0"/>
          </a:p>
          <a:p>
            <a:pPr marL="171450" indent="-171450">
              <a:buClr>
                <a:schemeClr val="accent6"/>
              </a:buClr>
              <a:buFont typeface="Wingdings" panose="05000000000000000000" pitchFamily="2" charset="2"/>
              <a:buChar char="l"/>
            </a:pPr>
            <a:r>
              <a:rPr lang="fr-FR" sz="1050" dirty="0" smtClean="0"/>
              <a:t>SI </a:t>
            </a:r>
            <a:r>
              <a:rPr lang="fr-FR" sz="1050" dirty="0" smtClean="0">
                <a:hlinkClick r:id="rId5"/>
              </a:rPr>
              <a:t>Les médicaments non exposés à la vue du public sont étiquetés</a:t>
            </a:r>
            <a:endParaRPr lang="fr-FR" sz="1050" dirty="0" smtClean="0"/>
          </a:p>
          <a:p>
            <a:pPr marL="171450" indent="-171450">
              <a:buClr>
                <a:schemeClr val="accent6"/>
              </a:buClr>
              <a:buFont typeface="Wingdings" panose="05000000000000000000" pitchFamily="2" charset="2"/>
              <a:buChar char="l"/>
            </a:pPr>
            <a:r>
              <a:rPr lang="fr-FR" sz="1050" dirty="0"/>
              <a:t>SI </a:t>
            </a:r>
            <a:r>
              <a:rPr lang="fr-FR" sz="1050" dirty="0" smtClean="0">
                <a:hlinkClick r:id="rId6"/>
              </a:rPr>
              <a:t>Les médicaments non exposés à la vue du public ne sont pas étiquetés et que le tarif des honoraires est affiché</a:t>
            </a:r>
            <a:r>
              <a:rPr lang="fr-FR" sz="1050" dirty="0" smtClean="0"/>
              <a:t> </a:t>
            </a:r>
          </a:p>
          <a:p>
            <a:pPr marL="171450" indent="-171450">
              <a:buClr>
                <a:schemeClr val="accent6"/>
              </a:buClr>
              <a:buFont typeface="Wingdings" panose="05000000000000000000" pitchFamily="2" charset="2"/>
              <a:buChar char="l"/>
            </a:pPr>
            <a:r>
              <a:rPr lang="fr-FR" sz="1050" dirty="0"/>
              <a:t>SI </a:t>
            </a:r>
            <a:r>
              <a:rPr lang="fr-FR" sz="1050" dirty="0" smtClean="0">
                <a:hlinkClick r:id="rId7"/>
              </a:rPr>
              <a:t>Les médicaments non exposés à la vue du public ne sont pas étiquetés et que le tarif des honoraires n'est pas affiché</a:t>
            </a:r>
            <a:endParaRPr lang="fr-FR" sz="1050" dirty="0"/>
          </a:p>
        </p:txBody>
      </p:sp>
    </p:spTree>
    <p:extLst>
      <p:ext uri="{BB962C8B-B14F-4D97-AF65-F5344CB8AC3E}">
        <p14:creationId xmlns:p14="http://schemas.microsoft.com/office/powerpoint/2010/main" val="2980061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2">
            <a:extLst>
              <a:ext uri="{FF2B5EF4-FFF2-40B4-BE49-F238E27FC236}">
                <a16:creationId xmlns:a16="http://schemas.microsoft.com/office/drawing/2014/main" id="{4BB1ED3C-820D-46A8-9A3C-10166A6E59AC}"/>
              </a:ext>
            </a:extLst>
          </p:cNvPr>
          <p:cNvSpPr txBox="1">
            <a:spLocks/>
          </p:cNvSpPr>
          <p:nvPr/>
        </p:nvSpPr>
        <p:spPr>
          <a:xfrm>
            <a:off x="-17720" y="8813466"/>
            <a:ext cx="6622313" cy="1090927"/>
          </a:xfrm>
          <a:prstGeom prst="rect">
            <a:avLst/>
          </a:prstGeom>
          <a:solidFill>
            <a:schemeClr val="accent2">
              <a:lumMod val="20000"/>
              <a:lumOff val="80000"/>
            </a:schemeClr>
          </a:solidFill>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pPr>
            <a:r>
              <a:rPr lang="fr-FR" sz="1000" b="1" dirty="0"/>
              <a:t>Références : </a:t>
            </a:r>
            <a:br>
              <a:rPr lang="fr-FR" sz="1000" b="1" dirty="0"/>
            </a:br>
            <a:r>
              <a:rPr lang="fr-FR" sz="1000" dirty="0"/>
              <a:t>Arrêté du 28 novembre 2014 relatif à l’information du consommateur sur le prix des médicaments dans les officines de </a:t>
            </a:r>
            <a:r>
              <a:rPr lang="fr-FR" sz="1000" dirty="0" smtClean="0"/>
              <a:t>pharmacie</a:t>
            </a:r>
          </a:p>
          <a:p>
            <a:pPr>
              <a:spcBef>
                <a:spcPts val="0"/>
              </a:spcBef>
            </a:pPr>
            <a:r>
              <a:rPr lang="fr-FR" sz="1000" dirty="0" smtClean="0"/>
              <a:t>Article </a:t>
            </a:r>
            <a:r>
              <a:rPr lang="fr-FR" sz="1000" dirty="0"/>
              <a:t>R. 4235-65 du code de la santé </a:t>
            </a:r>
            <a:r>
              <a:rPr lang="fr-FR" sz="1000" dirty="0" smtClean="0"/>
              <a:t>publique.</a:t>
            </a:r>
          </a:p>
          <a:p>
            <a:pPr>
              <a:spcBef>
                <a:spcPts val="0"/>
              </a:spcBef>
            </a:pPr>
            <a:r>
              <a:rPr lang="fr-FR" sz="1000" dirty="0">
                <a:solidFill>
                  <a:srgbClr val="FF0000"/>
                </a:solidFill>
                <a:hlinkClick r:id="rId2"/>
              </a:rPr>
              <a:t>Décret n° 2015-1382 du 30 octobre 2015</a:t>
            </a:r>
            <a:r>
              <a:rPr lang="fr-FR" sz="1000" dirty="0">
                <a:solidFill>
                  <a:srgbClr val="FF0000"/>
                </a:solidFill>
              </a:rPr>
              <a:t> </a:t>
            </a:r>
            <a:r>
              <a:rPr lang="fr-FR" sz="1000" dirty="0">
                <a:solidFill>
                  <a:schemeClr val="tx1"/>
                </a:solidFill>
              </a:rPr>
              <a:t>relatif à la médiation des litiges de la </a:t>
            </a:r>
            <a:r>
              <a:rPr lang="fr-FR" sz="1000" dirty="0" smtClean="0">
                <a:solidFill>
                  <a:schemeClr val="tx1"/>
                </a:solidFill>
              </a:rPr>
              <a:t>consommation</a:t>
            </a:r>
          </a:p>
          <a:p>
            <a:pPr>
              <a:spcBef>
                <a:spcPts val="0"/>
              </a:spcBef>
            </a:pPr>
            <a:r>
              <a:rPr lang="fr-FR" sz="1000" dirty="0">
                <a:hlinkClick r:id="rId3"/>
              </a:rPr>
              <a:t>https://</a:t>
            </a:r>
            <a:r>
              <a:rPr lang="fr-FR" sz="1000" dirty="0" smtClean="0">
                <a:hlinkClick r:id="rId3"/>
              </a:rPr>
              <a:t>www.economie.gouv.fr/dgccrf/information-consommateur-sur-prix-des-medicaments-vendus-en-pharmacie</a:t>
            </a:r>
            <a:endParaRPr lang="fr-FR" sz="1000" dirty="0" smtClean="0"/>
          </a:p>
          <a:p>
            <a:pPr>
              <a:spcBef>
                <a:spcPts val="0"/>
              </a:spcBef>
            </a:pPr>
            <a:r>
              <a:rPr lang="fr-FR" sz="1000" dirty="0" smtClean="0">
                <a:hlinkClick r:id="rId4"/>
              </a:rPr>
              <a:t>https</a:t>
            </a:r>
            <a:r>
              <a:rPr lang="fr-FR" sz="1000" dirty="0">
                <a:hlinkClick r:id="rId4"/>
              </a:rPr>
              <a:t>://</a:t>
            </a:r>
            <a:r>
              <a:rPr lang="fr-FR" sz="1000" dirty="0" smtClean="0">
                <a:hlinkClick r:id="rId4"/>
              </a:rPr>
              <a:t>www.economie.gouv.fr/dgccrf/Publications/Vie-pratique/Fiches-pratiques/Annonce-de-reduction-de-prix</a:t>
            </a:r>
            <a:r>
              <a:rPr lang="fr-FR" sz="1000" dirty="0" smtClean="0"/>
              <a:t> </a:t>
            </a:r>
            <a:endParaRPr lang="fr-FR" sz="1000" dirty="0"/>
          </a:p>
        </p:txBody>
      </p:sp>
      <p:sp>
        <p:nvSpPr>
          <p:cNvPr id="10" name="Titre 1">
            <a:extLst>
              <a:ext uri="{FF2B5EF4-FFF2-40B4-BE49-F238E27FC236}">
                <a16:creationId xmlns:a16="http://schemas.microsoft.com/office/drawing/2014/main" id="{83D98B11-E7C1-498C-AC68-68802A14A128}"/>
              </a:ext>
            </a:extLst>
          </p:cNvPr>
          <p:cNvSpPr txBox="1">
            <a:spLocks/>
          </p:cNvSpPr>
          <p:nvPr/>
        </p:nvSpPr>
        <p:spPr>
          <a:xfrm>
            <a:off x="221147" y="789243"/>
            <a:ext cx="6636853" cy="480131"/>
          </a:xfrm>
          <a:prstGeom prst="rect">
            <a:avLst/>
          </a:prstGeom>
          <a:noFill/>
        </p:spPr>
        <p:txBody>
          <a:bodyPr vert="horz" wrap="square" lIns="91440" tIns="45720" rIns="91440" bIns="45720" rtlCol="0" anchor="ctr">
            <a:spAutoFit/>
          </a:bodyPr>
          <a:lstStyle>
            <a:lvl1pPr algn="r" defTabSz="685800" rtl="0" eaLnBrk="1" latinLnBrk="0" hangingPunct="1">
              <a:lnSpc>
                <a:spcPct val="90000"/>
              </a:lnSpc>
              <a:spcBef>
                <a:spcPct val="0"/>
              </a:spcBef>
              <a:buNone/>
              <a:defRPr lang="fr-FR" sz="1800" kern="1200" cap="all">
                <a:solidFill>
                  <a:schemeClr val="bg1"/>
                </a:solidFill>
                <a:latin typeface="Helvetica Neue" panose="020B0604020202020204" pitchFamily="34" charset="0"/>
                <a:ea typeface="Helvetica Neue" panose="020B0604020202020204" pitchFamily="34" charset="0"/>
                <a:cs typeface="+mn-cs"/>
              </a:defRPr>
            </a:lvl1pPr>
          </a:lstStyle>
          <a:p>
            <a:r>
              <a:rPr lang="fr-FR" sz="1400" dirty="0" smtClean="0"/>
              <a:t>M.27 </a:t>
            </a:r>
            <a:r>
              <a:rPr lang="fr-FR" sz="1400" dirty="0"/>
              <a:t>Affichage des prix DES MEDICAMENTS et information du consommateur</a:t>
            </a:r>
          </a:p>
        </p:txBody>
      </p:sp>
      <p:sp>
        <p:nvSpPr>
          <p:cNvPr id="12" name="Rectangle : coins arrondis 17">
            <a:extLst>
              <a:ext uri="{FF2B5EF4-FFF2-40B4-BE49-F238E27FC236}">
                <a16:creationId xmlns:a16="http://schemas.microsoft.com/office/drawing/2014/main" id="{BE676770-0BFE-4474-A290-DBF518ED9D97}"/>
              </a:ext>
            </a:extLst>
          </p:cNvPr>
          <p:cNvSpPr/>
          <p:nvPr/>
        </p:nvSpPr>
        <p:spPr>
          <a:xfrm>
            <a:off x="127537" y="1734045"/>
            <a:ext cx="6620396" cy="2965794"/>
          </a:xfrm>
          <a:prstGeom prst="roundRect">
            <a:avLst>
              <a:gd name="adj" fmla="val 6264"/>
            </a:avLst>
          </a:prstGeom>
          <a:noFill/>
          <a:ln>
            <a:solidFill>
              <a:srgbClr val="812A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021A877C-17C7-4488-8A67-BFDF9642EA36}"/>
              </a:ext>
            </a:extLst>
          </p:cNvPr>
          <p:cNvSpPr txBox="1"/>
          <p:nvPr/>
        </p:nvSpPr>
        <p:spPr>
          <a:xfrm>
            <a:off x="376606" y="1536674"/>
            <a:ext cx="6227987" cy="307777"/>
          </a:xfrm>
          <a:prstGeom prst="rect">
            <a:avLst/>
          </a:prstGeom>
          <a:solidFill>
            <a:schemeClr val="bg1"/>
          </a:solidFill>
        </p:spPr>
        <p:txBody>
          <a:bodyPr wrap="none" rtlCol="0">
            <a:spAutoFit/>
          </a:bodyPr>
          <a:lstStyle>
            <a:defPPr>
              <a:defRPr lang="en-US"/>
            </a:defPPr>
            <a:lvl1pPr>
              <a:defRPr sz="1400">
                <a:solidFill>
                  <a:schemeClr val="accent6"/>
                </a:solidFill>
                <a:latin typeface="Helvetica Neue" panose="020B0604020202020204" pitchFamily="34" charset="0"/>
                <a:ea typeface="Helvetica Neue" panose="020B0604020202020204" pitchFamily="34" charset="0"/>
              </a:defRPr>
            </a:lvl1pPr>
          </a:lstStyle>
          <a:p>
            <a:r>
              <a:rPr lang="fr-FR" dirty="0">
                <a:solidFill>
                  <a:srgbClr val="812A4D"/>
                </a:solidFill>
              </a:rPr>
              <a:t>L'essentiel des règles d'information du consommateur sur les prix en officine</a:t>
            </a:r>
          </a:p>
        </p:txBody>
      </p:sp>
      <p:sp>
        <p:nvSpPr>
          <p:cNvPr id="15" name="Rectangle 14">
            <a:extLst>
              <a:ext uri="{FF2B5EF4-FFF2-40B4-BE49-F238E27FC236}">
                <a16:creationId xmlns:a16="http://schemas.microsoft.com/office/drawing/2014/main" id="{B74BA2A3-47FD-4842-8DCC-E11B6B43C389}"/>
              </a:ext>
            </a:extLst>
          </p:cNvPr>
          <p:cNvSpPr/>
          <p:nvPr/>
        </p:nvSpPr>
        <p:spPr>
          <a:xfrm>
            <a:off x="172719" y="1839825"/>
            <a:ext cx="6507404" cy="2839239"/>
          </a:xfrm>
          <a:prstGeom prst="rect">
            <a:avLst/>
          </a:prstGeom>
        </p:spPr>
        <p:txBody>
          <a:bodyPr wrap="square">
            <a:spAutoFit/>
          </a:bodyPr>
          <a:lstStyle/>
          <a:p>
            <a:pPr marL="171450" indent="-171450">
              <a:buClr>
                <a:schemeClr val="accent6"/>
              </a:buClr>
              <a:buFont typeface="Wingdings" panose="05000000000000000000" pitchFamily="2" charset="2"/>
              <a:buChar char="l"/>
            </a:pPr>
            <a:r>
              <a:rPr lang="fr-FR" sz="1050" dirty="0"/>
              <a:t>L</a:t>
            </a:r>
            <a:r>
              <a:rPr lang="fr-FR" sz="1050" dirty="0" smtClean="0"/>
              <a:t>es </a:t>
            </a:r>
            <a:r>
              <a:rPr lang="fr-FR" sz="1050" dirty="0"/>
              <a:t>prix des médicaments remboursables sont des prix plafonds fixés par la puissance </a:t>
            </a:r>
            <a:r>
              <a:rPr lang="fr-FR" sz="1050" dirty="0" smtClean="0"/>
              <a:t>publique</a:t>
            </a:r>
            <a:r>
              <a:rPr lang="fr-FR" sz="1050" dirty="0"/>
              <a:t> tandis que les prix des médicaments non remboursables sont librement fixés </a:t>
            </a:r>
            <a:r>
              <a:rPr lang="fr-FR" sz="1050" dirty="0" smtClean="0"/>
              <a:t>;</a:t>
            </a:r>
          </a:p>
          <a:p>
            <a:pPr marL="171450" indent="-171450">
              <a:buClr>
                <a:schemeClr val="accent6"/>
              </a:buClr>
              <a:buFont typeface="Wingdings" panose="05000000000000000000" pitchFamily="2" charset="2"/>
              <a:buChar char="l"/>
            </a:pPr>
            <a:r>
              <a:rPr lang="fr-FR" sz="1050" dirty="0"/>
              <a:t>L</a:t>
            </a:r>
            <a:r>
              <a:rPr lang="fr-FR" sz="1050" dirty="0" smtClean="0"/>
              <a:t>es </a:t>
            </a:r>
            <a:r>
              <a:rPr lang="fr-FR" sz="1050" dirty="0"/>
              <a:t>prix des médicaments et produits exposés à la vente en officine sont affichés tandis qu’un catalogue liste les prix des produits en réserve (à défaut d’étiquetage) </a:t>
            </a:r>
            <a:r>
              <a:rPr lang="fr-FR" sz="1050" dirty="0" smtClean="0"/>
              <a:t>;</a:t>
            </a:r>
          </a:p>
          <a:p>
            <a:pPr marL="171450" indent="-171450">
              <a:buClr>
                <a:schemeClr val="accent6"/>
              </a:buClr>
              <a:buFont typeface="Wingdings" panose="05000000000000000000" pitchFamily="2" charset="2"/>
              <a:buChar char="l"/>
            </a:pPr>
            <a:r>
              <a:rPr lang="fr-FR" sz="1050" dirty="0"/>
              <a:t>L</a:t>
            </a:r>
            <a:r>
              <a:rPr lang="fr-FR" sz="1050" dirty="0" smtClean="0"/>
              <a:t>es </a:t>
            </a:r>
            <a:r>
              <a:rPr lang="fr-FR" sz="1050" dirty="0"/>
              <a:t>médicaments, qu’ils soient ou non remboursés, peuvent faire l’objet d’une prescription obligatoire ou facultative </a:t>
            </a:r>
            <a:r>
              <a:rPr lang="fr-FR" sz="1050" dirty="0" smtClean="0"/>
              <a:t>;</a:t>
            </a:r>
          </a:p>
          <a:p>
            <a:pPr marL="171450" indent="-171450">
              <a:buClr>
                <a:schemeClr val="accent6"/>
              </a:buClr>
              <a:buFont typeface="Wingdings" panose="05000000000000000000" pitchFamily="2" charset="2"/>
              <a:buChar char="l"/>
            </a:pPr>
            <a:r>
              <a:rPr lang="fr-FR" sz="1050" dirty="0"/>
              <a:t>D</a:t>
            </a:r>
            <a:r>
              <a:rPr lang="fr-FR" sz="1050" dirty="0" smtClean="0"/>
              <a:t>ans </a:t>
            </a:r>
            <a:r>
              <a:rPr lang="fr-FR" sz="1050" dirty="0"/>
              <a:t>le cas des médicaments remboursables prescrits, les pharmaciens peuvent solliciter pour la délivrance de chaque boîte de médicament, comme pour les ordonnances de plus de 5 lignes, le versement d’un honoraire de dispensation </a:t>
            </a:r>
            <a:r>
              <a:rPr lang="fr-FR" sz="1050" dirty="0" smtClean="0"/>
              <a:t>;</a:t>
            </a:r>
          </a:p>
          <a:p>
            <a:pPr marL="171450" indent="-171450">
              <a:buClr>
                <a:schemeClr val="accent6"/>
              </a:buClr>
              <a:buFont typeface="Wingdings" panose="05000000000000000000" pitchFamily="2" charset="2"/>
              <a:buChar char="l"/>
            </a:pPr>
            <a:r>
              <a:rPr lang="fr-FR" sz="1050" dirty="0" smtClean="0"/>
              <a:t>Depuis </a:t>
            </a:r>
            <a:r>
              <a:rPr lang="fr-FR" sz="1050" dirty="0"/>
              <a:t>une </a:t>
            </a:r>
            <a:r>
              <a:rPr lang="fr-FR" sz="1050" dirty="0">
                <a:hlinkClick r:id="rId5"/>
              </a:rPr>
              <a:t>ordonnance du 8 juin 2017</a:t>
            </a:r>
            <a:r>
              <a:rPr lang="fr-FR" sz="1050" dirty="0"/>
              <a:t>, </a:t>
            </a:r>
            <a:r>
              <a:rPr lang="fr-FR" sz="1050" dirty="0" smtClean="0"/>
              <a:t>s’ajoute au prix de vente des médicaments remboursables des honoraires </a:t>
            </a:r>
            <a:r>
              <a:rPr lang="fr-FR" sz="1050" dirty="0"/>
              <a:t>de dispensation </a:t>
            </a:r>
            <a:r>
              <a:rPr lang="fr-FR" sz="1050" dirty="0" smtClean="0"/>
              <a:t>;</a:t>
            </a:r>
          </a:p>
          <a:p>
            <a:pPr marL="171450" indent="-171450">
              <a:buClr>
                <a:schemeClr val="accent6"/>
              </a:buClr>
              <a:buFont typeface="Wingdings" panose="05000000000000000000" pitchFamily="2" charset="2"/>
              <a:buChar char="l"/>
            </a:pPr>
            <a:r>
              <a:rPr lang="fr-FR" sz="1050" dirty="0" smtClean="0"/>
              <a:t>En cas de réalisation de promotions sur les prix, se référer au </a:t>
            </a:r>
            <a:r>
              <a:rPr lang="fr-FR" sz="1050" dirty="0" smtClean="0">
                <a:hlinkClick r:id="rId6"/>
              </a:rPr>
              <a:t>Code de la consommation</a:t>
            </a:r>
            <a:r>
              <a:rPr lang="fr-FR" sz="1050" dirty="0" smtClean="0"/>
              <a:t> et penser, à minima, à mettre une date de fin de promotion </a:t>
            </a:r>
          </a:p>
          <a:p>
            <a:pPr marL="171450" indent="-171450">
              <a:buClr>
                <a:schemeClr val="accent6"/>
              </a:buClr>
              <a:buFont typeface="Wingdings" panose="05000000000000000000" pitchFamily="2" charset="2"/>
              <a:buChar char="l"/>
            </a:pPr>
            <a:r>
              <a:rPr lang="fr-FR" sz="1050" dirty="0" smtClean="0"/>
              <a:t>Informer, par voie d’affichage (</a:t>
            </a:r>
            <a:r>
              <a:rPr lang="fr-FR" sz="1050" i="1" dirty="0"/>
              <a:t>«  </a:t>
            </a:r>
            <a:r>
              <a:rPr lang="fr-FR" sz="1050" i="1" dirty="0"/>
              <a:t>A.02 - Affichette d information sur la médiation</a:t>
            </a:r>
            <a:r>
              <a:rPr lang="fr-FR" sz="1050" i="1" dirty="0"/>
              <a:t> </a:t>
            </a:r>
            <a:r>
              <a:rPr lang="fr-FR" sz="1050" i="1" dirty="0" smtClean="0"/>
              <a:t>»)</a:t>
            </a:r>
            <a:r>
              <a:rPr lang="fr-FR" sz="1050" dirty="0" smtClean="0"/>
              <a:t>, que le consommateur peut faire appel à un médiateur en cas </a:t>
            </a:r>
            <a:r>
              <a:rPr lang="fr-FR" sz="1050" dirty="0"/>
              <a:t>de litige: </a:t>
            </a:r>
            <a:r>
              <a:rPr lang="fr-FR" sz="1050" b="1" dirty="0">
                <a:solidFill>
                  <a:srgbClr val="FF0000"/>
                </a:solidFill>
                <a:hlinkClick r:id="rId7"/>
              </a:rPr>
              <a:t>https://</a:t>
            </a:r>
            <a:r>
              <a:rPr lang="fr-FR" sz="1050" b="1" dirty="0" smtClean="0">
                <a:solidFill>
                  <a:srgbClr val="FF0000"/>
                </a:solidFill>
                <a:hlinkClick r:id="rId7"/>
              </a:rPr>
              <a:t>www.economie.gouv.fr/dgccrf/Publications/Vie-pratique/Fiches-pratiques/mediation-de-la-consommation</a:t>
            </a:r>
            <a:r>
              <a:rPr lang="fr-FR" sz="1050" b="1" dirty="0" smtClean="0">
                <a:solidFill>
                  <a:srgbClr val="FF0000"/>
                </a:solidFill>
              </a:rPr>
              <a:t> </a:t>
            </a:r>
            <a:endParaRPr lang="fr-FR" sz="1050" dirty="0"/>
          </a:p>
        </p:txBody>
      </p:sp>
      <p:sp>
        <p:nvSpPr>
          <p:cNvPr id="18" name="ZoneTexte 17">
            <a:extLst>
              <a:ext uri="{FF2B5EF4-FFF2-40B4-BE49-F238E27FC236}">
                <a16:creationId xmlns:a16="http://schemas.microsoft.com/office/drawing/2014/main" id="{3E7A084A-01DF-4DE7-985F-5CE19769B50A}"/>
              </a:ext>
            </a:extLst>
          </p:cNvPr>
          <p:cNvSpPr txBox="1"/>
          <p:nvPr/>
        </p:nvSpPr>
        <p:spPr>
          <a:xfrm>
            <a:off x="127537" y="1203261"/>
            <a:ext cx="3416321" cy="307777"/>
          </a:xfrm>
          <a:prstGeom prst="rect">
            <a:avLst/>
          </a:prstGeom>
          <a:noFill/>
        </p:spPr>
        <p:txBody>
          <a:bodyPr wrap="none" rtlCol="0">
            <a:spAutoFit/>
          </a:bodyPr>
          <a:lstStyle/>
          <a:p>
            <a:pPr algn="r"/>
            <a:r>
              <a:rPr lang="fr-FR" sz="1400" b="1" dirty="0" smtClean="0">
                <a:solidFill>
                  <a:schemeClr val="accent2"/>
                </a:solidFill>
              </a:rPr>
              <a:t>INFORMATION DU CONSOMMATEUR</a:t>
            </a:r>
            <a:endParaRPr lang="fr-FR" sz="1400" b="1" dirty="0">
              <a:solidFill>
                <a:schemeClr val="accent2"/>
              </a:solidFill>
            </a:endParaRPr>
          </a:p>
        </p:txBody>
      </p:sp>
      <p:sp>
        <p:nvSpPr>
          <p:cNvPr id="19" name="Rectangle : coins arrondis 17">
            <a:extLst>
              <a:ext uri="{FF2B5EF4-FFF2-40B4-BE49-F238E27FC236}">
                <a16:creationId xmlns:a16="http://schemas.microsoft.com/office/drawing/2014/main" id="{BE676770-0BFE-4474-A290-DBF518ED9D97}"/>
              </a:ext>
            </a:extLst>
          </p:cNvPr>
          <p:cNvSpPr/>
          <p:nvPr/>
        </p:nvSpPr>
        <p:spPr>
          <a:xfrm>
            <a:off x="127537" y="4992521"/>
            <a:ext cx="6620396" cy="1380263"/>
          </a:xfrm>
          <a:prstGeom prst="roundRect">
            <a:avLst>
              <a:gd name="adj" fmla="val 6264"/>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021A877C-17C7-4488-8A67-BFDF9642EA36}"/>
              </a:ext>
            </a:extLst>
          </p:cNvPr>
          <p:cNvSpPr txBox="1"/>
          <p:nvPr/>
        </p:nvSpPr>
        <p:spPr>
          <a:xfrm>
            <a:off x="221147" y="4820635"/>
            <a:ext cx="5207237" cy="307777"/>
          </a:xfrm>
          <a:prstGeom prst="rect">
            <a:avLst/>
          </a:prstGeom>
          <a:solidFill>
            <a:schemeClr val="bg1"/>
          </a:solidFill>
        </p:spPr>
        <p:txBody>
          <a:bodyPr wrap="square" rtlCol="0">
            <a:spAutoFit/>
          </a:bodyPr>
          <a:lstStyle/>
          <a:p>
            <a:r>
              <a:rPr lang="fr-FR" sz="1400" dirty="0">
                <a:solidFill>
                  <a:schemeClr val="accent6"/>
                </a:solidFill>
                <a:latin typeface="Helvetica Neue" panose="020B0604020202020204" pitchFamily="34" charset="0"/>
                <a:ea typeface="Helvetica Neue" panose="020B0604020202020204" pitchFamily="34" charset="0"/>
              </a:rPr>
              <a:t>Les </a:t>
            </a:r>
            <a:r>
              <a:rPr lang="fr-FR" sz="1400" dirty="0" smtClean="0">
                <a:solidFill>
                  <a:schemeClr val="accent6"/>
                </a:solidFill>
                <a:latin typeface="Helvetica Neue" panose="020B0604020202020204" pitchFamily="34" charset="0"/>
                <a:ea typeface="Helvetica Neue" panose="020B0604020202020204" pitchFamily="34" charset="0"/>
              </a:rPr>
              <a:t>modalités pratiques d’information sur le tarif des honoraires</a:t>
            </a:r>
            <a:endParaRPr lang="fr-FR" sz="1400" dirty="0">
              <a:solidFill>
                <a:schemeClr val="accent6"/>
              </a:solidFill>
              <a:latin typeface="Helvetica Neue" panose="020B0604020202020204" pitchFamily="34" charset="0"/>
              <a:ea typeface="Helvetica Neue" panose="020B0604020202020204" pitchFamily="34" charset="0"/>
            </a:endParaRPr>
          </a:p>
        </p:txBody>
      </p:sp>
      <p:sp>
        <p:nvSpPr>
          <p:cNvPr id="21" name="Rectangle 20">
            <a:extLst>
              <a:ext uri="{FF2B5EF4-FFF2-40B4-BE49-F238E27FC236}">
                <a16:creationId xmlns:a16="http://schemas.microsoft.com/office/drawing/2014/main" id="{B74BA2A3-47FD-4842-8DCC-E11B6B43C389}"/>
              </a:ext>
            </a:extLst>
          </p:cNvPr>
          <p:cNvSpPr/>
          <p:nvPr/>
        </p:nvSpPr>
        <p:spPr>
          <a:xfrm>
            <a:off x="159209" y="5127805"/>
            <a:ext cx="6557051" cy="1223412"/>
          </a:xfrm>
          <a:prstGeom prst="rect">
            <a:avLst/>
          </a:prstGeom>
        </p:spPr>
        <p:txBody>
          <a:bodyPr wrap="square">
            <a:spAutoFit/>
          </a:bodyPr>
          <a:lstStyle/>
          <a:p>
            <a:pPr>
              <a:buClr>
                <a:schemeClr val="accent6"/>
              </a:buClr>
            </a:pPr>
            <a:r>
              <a:rPr lang="fr-FR" sz="1050" dirty="0"/>
              <a:t>Le tarif ou le prix des honoraires de dispensation fait l’objet de :</a:t>
            </a:r>
          </a:p>
          <a:p>
            <a:pPr marL="171450" indent="-171450">
              <a:buClr>
                <a:schemeClr val="accent6"/>
              </a:buClr>
              <a:buFont typeface="Wingdings" panose="05000000000000000000" pitchFamily="2" charset="2"/>
              <a:buChar char="l"/>
            </a:pPr>
            <a:r>
              <a:rPr lang="fr-FR" sz="1050" dirty="0" smtClean="0"/>
              <a:t>Un </a:t>
            </a:r>
            <a:r>
              <a:rPr lang="fr-FR" sz="1050" dirty="0"/>
              <a:t>affichage visible et lisible doit informer le consommateur : </a:t>
            </a:r>
            <a:r>
              <a:rPr lang="fr-FR" sz="1050" i="1" dirty="0" smtClean="0"/>
              <a:t>« </a:t>
            </a:r>
            <a:r>
              <a:rPr lang="fr-FR" sz="1050" i="1" dirty="0"/>
              <a:t>A.03 - Affichette sur le tarif des honoraires</a:t>
            </a:r>
            <a:r>
              <a:rPr lang="fr-FR" sz="1050" i="1" dirty="0" smtClean="0"/>
              <a:t> »</a:t>
            </a:r>
            <a:endParaRPr lang="fr-FR" sz="1050" i="1" dirty="0"/>
          </a:p>
          <a:p>
            <a:pPr marL="171450" indent="-171450">
              <a:buClr>
                <a:schemeClr val="accent6"/>
              </a:buClr>
              <a:buFont typeface="Wingdings" panose="05000000000000000000" pitchFamily="2" charset="2"/>
              <a:buChar char="l"/>
            </a:pPr>
            <a:r>
              <a:rPr lang="fr-FR" sz="1050" dirty="0" smtClean="0"/>
              <a:t>Une </a:t>
            </a:r>
            <a:r>
              <a:rPr lang="fr-FR" sz="1050" dirty="0"/>
              <a:t>information détaillée dans le </a:t>
            </a:r>
            <a:r>
              <a:rPr lang="fr-FR" sz="1050" dirty="0" smtClean="0"/>
              <a:t>catalogue</a:t>
            </a:r>
          </a:p>
          <a:p>
            <a:pPr marL="171450" indent="-171450">
              <a:buClr>
                <a:schemeClr val="accent6"/>
              </a:buClr>
              <a:buFont typeface="Wingdings" panose="05000000000000000000" pitchFamily="2" charset="2"/>
              <a:buChar char="l"/>
            </a:pPr>
            <a:r>
              <a:rPr lang="fr-FR" sz="1050" dirty="0"/>
              <a:t>Un accès libre et immédiat depuis la pharmacie, notamment par Internet, au site d’une base de données publique, administrée par l’autorité administrative et comportant le prix public des médicaments (</a:t>
            </a:r>
            <a:r>
              <a:rPr lang="fr-FR" sz="1050" dirty="0" smtClean="0"/>
              <a:t>www.medicaments.gouv.fr)</a:t>
            </a:r>
            <a:endParaRPr lang="fr-FR" sz="1050" dirty="0"/>
          </a:p>
        </p:txBody>
      </p:sp>
      <p:sp>
        <p:nvSpPr>
          <p:cNvPr id="35" name="Rectangle : coins arrondis 7">
            <a:extLst>
              <a:ext uri="{FF2B5EF4-FFF2-40B4-BE49-F238E27FC236}">
                <a16:creationId xmlns:a16="http://schemas.microsoft.com/office/drawing/2014/main" id="{AEAE1B9A-2CC2-45CF-B329-E1CA634454DA}"/>
              </a:ext>
            </a:extLst>
          </p:cNvPr>
          <p:cNvSpPr/>
          <p:nvPr/>
        </p:nvSpPr>
        <p:spPr>
          <a:xfrm>
            <a:off x="127537" y="6622718"/>
            <a:ext cx="6620396" cy="2073165"/>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accent2">
                  <a:lumMod val="60000"/>
                  <a:lumOff val="40000"/>
                </a:schemeClr>
              </a:solidFill>
            </a:endParaRPr>
          </a:p>
        </p:txBody>
      </p:sp>
      <p:sp>
        <p:nvSpPr>
          <p:cNvPr id="36" name="ZoneTexte 35">
            <a:extLst>
              <a:ext uri="{FF2B5EF4-FFF2-40B4-BE49-F238E27FC236}">
                <a16:creationId xmlns:a16="http://schemas.microsoft.com/office/drawing/2014/main" id="{037F12DE-93C8-4DAF-BDD6-6CB9D2B0862B}"/>
              </a:ext>
            </a:extLst>
          </p:cNvPr>
          <p:cNvSpPr txBox="1"/>
          <p:nvPr/>
        </p:nvSpPr>
        <p:spPr>
          <a:xfrm>
            <a:off x="376605" y="6518363"/>
            <a:ext cx="2053327" cy="307777"/>
          </a:xfrm>
          <a:prstGeom prst="rect">
            <a:avLst/>
          </a:prstGeom>
          <a:solidFill>
            <a:schemeClr val="bg1"/>
          </a:solidFill>
        </p:spPr>
        <p:txBody>
          <a:bodyPr wrap="square" rtlCol="0">
            <a:spAutoFit/>
          </a:bodyPr>
          <a:lstStyle/>
          <a:p>
            <a:r>
              <a:rPr lang="fr-FR" sz="1400" dirty="0" smtClean="0">
                <a:solidFill>
                  <a:schemeClr val="accent2"/>
                </a:solidFill>
                <a:latin typeface="Helvetica Neue" panose="020B0604020202020204" pitchFamily="34" charset="0"/>
                <a:ea typeface="Helvetica Neue" panose="020B0604020202020204" pitchFamily="34" charset="0"/>
              </a:rPr>
              <a:t>Justificatif de paiement</a:t>
            </a:r>
            <a:endParaRPr lang="fr-FR" sz="1400" dirty="0">
              <a:solidFill>
                <a:schemeClr val="accent2"/>
              </a:solidFill>
              <a:latin typeface="Helvetica Neue" panose="020B0604020202020204" pitchFamily="34" charset="0"/>
              <a:ea typeface="Helvetica Neue" panose="020B0604020202020204" pitchFamily="34" charset="0"/>
            </a:endParaRPr>
          </a:p>
        </p:txBody>
      </p:sp>
      <p:sp>
        <p:nvSpPr>
          <p:cNvPr id="37" name="Rectangle 36">
            <a:extLst>
              <a:ext uri="{FF2B5EF4-FFF2-40B4-BE49-F238E27FC236}">
                <a16:creationId xmlns:a16="http://schemas.microsoft.com/office/drawing/2014/main" id="{946A01D1-8B0C-4A1B-A525-BA19B42A0241}"/>
              </a:ext>
            </a:extLst>
          </p:cNvPr>
          <p:cNvSpPr/>
          <p:nvPr/>
        </p:nvSpPr>
        <p:spPr>
          <a:xfrm>
            <a:off x="172720" y="6826140"/>
            <a:ext cx="6575212" cy="1869743"/>
          </a:xfrm>
          <a:prstGeom prst="rect">
            <a:avLst/>
          </a:prstGeom>
        </p:spPr>
        <p:txBody>
          <a:bodyPr wrap="square">
            <a:spAutoFit/>
          </a:bodyPr>
          <a:lstStyle/>
          <a:p>
            <a:pPr>
              <a:buClr>
                <a:srgbClr val="812A4D"/>
              </a:buClr>
            </a:pPr>
            <a:r>
              <a:rPr lang="fr-FR" sz="1050" b="1" dirty="0" smtClean="0"/>
              <a:t>Actuellement, </a:t>
            </a:r>
            <a:r>
              <a:rPr lang="fr-FR" sz="1050" dirty="0"/>
              <a:t>le justificatif de paiement (ou « ticket de caisse »)</a:t>
            </a:r>
          </a:p>
          <a:p>
            <a:pPr marL="171450" indent="-171450">
              <a:buClr>
                <a:srgbClr val="812A4D"/>
              </a:buClr>
              <a:buFont typeface="Wingdings" panose="05000000000000000000" pitchFamily="2" charset="2"/>
              <a:buChar char="l"/>
            </a:pPr>
            <a:r>
              <a:rPr lang="fr-FR" sz="1050" dirty="0" smtClean="0"/>
              <a:t>est </a:t>
            </a:r>
            <a:r>
              <a:rPr lang="fr-FR" sz="1050" dirty="0"/>
              <a:t>obligatoire pour toute préparation magistrale et officinale ; </a:t>
            </a:r>
            <a:endParaRPr lang="fr-FR" sz="1050" dirty="0" smtClean="0"/>
          </a:p>
          <a:p>
            <a:pPr marL="171450" indent="-171450">
              <a:buClr>
                <a:srgbClr val="812A4D"/>
              </a:buClr>
              <a:buFont typeface="Wingdings" panose="05000000000000000000" pitchFamily="2" charset="2"/>
              <a:buChar char="l"/>
            </a:pPr>
            <a:r>
              <a:rPr lang="fr-FR" sz="1050" dirty="0"/>
              <a:t>à la demande du consommateur dans les autres </a:t>
            </a:r>
            <a:r>
              <a:rPr lang="fr-FR" sz="1050" dirty="0" smtClean="0"/>
              <a:t>cas : </a:t>
            </a:r>
            <a:r>
              <a:rPr lang="fr-FR" sz="1050" dirty="0"/>
              <a:t>l</a:t>
            </a:r>
            <a:r>
              <a:rPr lang="fr-FR" sz="1050" dirty="0" smtClean="0"/>
              <a:t>e </a:t>
            </a:r>
            <a:r>
              <a:rPr lang="fr-FR" sz="1050" dirty="0"/>
              <a:t>justificatif de paiement remis par le pharmacien comporte la date de l'achat, le nom et l'adresse de l'officine, le nom et la quantité du médicament délivré et le prix toutes taxes comprises des médicaments ainsi que le montant des honoraires de dispensation.</a:t>
            </a:r>
            <a:endParaRPr lang="fr-FR" sz="1050" dirty="0" smtClean="0"/>
          </a:p>
          <a:p>
            <a:pPr marL="171450" indent="-171450">
              <a:buClr>
                <a:srgbClr val="812A4D"/>
              </a:buClr>
              <a:buFont typeface="Wingdings" panose="05000000000000000000" pitchFamily="2" charset="2"/>
              <a:buChar char="l"/>
            </a:pPr>
            <a:r>
              <a:rPr lang="fr-FR" sz="1050" dirty="0"/>
              <a:t>en cas d’ordonnance, le ticket Vitale sur l’original de celle-ci peut le </a:t>
            </a:r>
            <a:r>
              <a:rPr lang="fr-FR" sz="1050" dirty="0" smtClean="0"/>
              <a:t>remplacer</a:t>
            </a:r>
            <a:endParaRPr lang="fr-FR" sz="1050" b="1" dirty="0"/>
          </a:p>
          <a:p>
            <a:pPr marL="171450" indent="-171450">
              <a:buClr>
                <a:srgbClr val="812A4D"/>
              </a:buClr>
              <a:buFont typeface="Wingdings" panose="05000000000000000000" pitchFamily="2" charset="2"/>
              <a:buChar char="l"/>
            </a:pPr>
            <a:r>
              <a:rPr lang="fr-FR" sz="1050" u="sng" dirty="0" smtClean="0">
                <a:hlinkClick r:id="rId8"/>
              </a:rPr>
              <a:t>LOI </a:t>
            </a:r>
            <a:r>
              <a:rPr lang="fr-FR" sz="1050" u="sng" dirty="0">
                <a:hlinkClick r:id="rId8"/>
              </a:rPr>
              <a:t>n° 2020-105 du 10 février 2020 relative à la lutte contre le gaspillage et à l'économie </a:t>
            </a:r>
            <a:r>
              <a:rPr lang="fr-FR" sz="1050" u="sng" dirty="0" smtClean="0">
                <a:hlinkClick r:id="rId8"/>
              </a:rPr>
              <a:t>circulaire</a:t>
            </a:r>
            <a:r>
              <a:rPr lang="fr-FR" sz="1050" dirty="0" smtClean="0"/>
              <a:t>. La loi prévoit notamment : (décrets d’application prévus en 2023)</a:t>
            </a:r>
          </a:p>
          <a:p>
            <a:pPr marL="628650" lvl="1" indent="-171450">
              <a:buClr>
                <a:srgbClr val="812A4D"/>
              </a:buClr>
              <a:buFont typeface="Wingdings" panose="05000000000000000000" pitchFamily="2" charset="2"/>
              <a:buChar char="l"/>
            </a:pPr>
            <a:r>
              <a:rPr lang="fr-FR" sz="1050" dirty="0" smtClean="0"/>
              <a:t>le ticket de caisse et ticket des cartes bancaires ne devront plus être automatiquement imprimés au format papier sauf demande contraire du client</a:t>
            </a:r>
          </a:p>
          <a:p>
            <a:pPr marL="628650" lvl="1" indent="-171450">
              <a:buClr>
                <a:srgbClr val="812A4D"/>
              </a:buClr>
              <a:buFont typeface="Wingdings" panose="05000000000000000000" pitchFamily="2" charset="2"/>
              <a:buChar char="l"/>
            </a:pPr>
            <a:r>
              <a:rPr lang="fr-FR" sz="1050" dirty="0" smtClean="0"/>
              <a:t>la dématérialisation du ticket de caisse </a:t>
            </a:r>
            <a:endParaRPr lang="fr-FR" sz="1050" dirty="0"/>
          </a:p>
        </p:txBody>
      </p:sp>
    </p:spTree>
    <p:extLst>
      <p:ext uri="{BB962C8B-B14F-4D97-AF65-F5344CB8AC3E}">
        <p14:creationId xmlns:p14="http://schemas.microsoft.com/office/powerpoint/2010/main" val="1751425985"/>
      </p:ext>
    </p:extLst>
  </p:cSld>
  <p:clrMapOvr>
    <a:masterClrMapping/>
  </p:clrMapOvr>
</p:sld>
</file>

<file path=ppt/theme/theme1.xml><?xml version="1.0" encoding="utf-8"?>
<a:theme xmlns:a="http://schemas.openxmlformats.org/drawingml/2006/main" name="Thème Office">
  <a:themeElements>
    <a:clrScheme name="CNOP - TH1">
      <a:dk1>
        <a:sysClr val="windowText" lastClr="000000"/>
      </a:dk1>
      <a:lt1>
        <a:sysClr val="window" lastClr="FFFFFF"/>
      </a:lt1>
      <a:dk2>
        <a:srgbClr val="292929"/>
      </a:dk2>
      <a:lt2>
        <a:srgbClr val="E3DED1"/>
      </a:lt2>
      <a:accent1>
        <a:srgbClr val="455F51"/>
      </a:accent1>
      <a:accent2>
        <a:srgbClr val="812A4D"/>
      </a:accent2>
      <a:accent3>
        <a:srgbClr val="9BBA28"/>
      </a:accent3>
      <a:accent4>
        <a:srgbClr val="029676"/>
      </a:accent4>
      <a:accent5>
        <a:srgbClr val="4AB5C4"/>
      </a:accent5>
      <a:accent6>
        <a:srgbClr val="A10B0B"/>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2461</TotalTime>
  <Words>1024</Words>
  <Application>Microsoft Office PowerPoint</Application>
  <PresentationFormat>Format A4 (210 x 297 mm)</PresentationFormat>
  <Paragraphs>50</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M.27 Affichage des prix DES MEDICAMENTS et information du consommateur</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131</cp:revision>
  <dcterms:created xsi:type="dcterms:W3CDTF">2019-09-09T06:31:24Z</dcterms:created>
  <dcterms:modified xsi:type="dcterms:W3CDTF">2022-09-08T10:03:54Z</dcterms:modified>
</cp:coreProperties>
</file>