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handoutMasterIdLst>
    <p:handoutMasterId r:id="rId4"/>
  </p:handoutMasterIdLst>
  <p:sldIdLst>
    <p:sldId id="263" r:id="rId2"/>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12A4D"/>
    <a:srgbClr val="595959"/>
    <a:srgbClr val="2C6672"/>
    <a:srgbClr val="4AB5C4"/>
    <a:srgbClr val="9BBA28"/>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92" autoAdjust="0"/>
    <p:restoredTop sz="94660"/>
  </p:normalViewPr>
  <p:slideViewPr>
    <p:cSldViewPr snapToGrid="0">
      <p:cViewPr>
        <p:scale>
          <a:sx n="125" d="100"/>
          <a:sy n="125" d="100"/>
        </p:scale>
        <p:origin x="460" y="-2660"/>
      </p:cViewPr>
      <p:guideLst/>
    </p:cSldViewPr>
  </p:slideViewPr>
  <p:notesTextViewPr>
    <p:cViewPr>
      <p:scale>
        <a:sx n="1" d="1"/>
        <a:sy n="1" d="1"/>
      </p:scale>
      <p:origin x="0" y="0"/>
    </p:cViewPr>
  </p:notesTextViewPr>
  <p:notesViewPr>
    <p:cSldViewPr snapToGrid="0">
      <p:cViewPr varScale="1">
        <p:scale>
          <a:sx n="65" d="100"/>
          <a:sy n="65" d="100"/>
        </p:scale>
        <p:origin x="2811" y="45"/>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7F1E08A5-7B5B-4C7E-A086-86DECA70813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7948BDD3-CD8E-499E-9C59-108C4767CEF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4E75150-7F54-4934-883D-7B67D0F096D8}" type="datetimeFigureOut">
              <a:rPr lang="fr-FR" smtClean="0"/>
              <a:t>19/09/2022</a:t>
            </a:fld>
            <a:endParaRPr lang="fr-FR"/>
          </a:p>
        </p:txBody>
      </p:sp>
      <p:sp>
        <p:nvSpPr>
          <p:cNvPr id="4" name="Espace réservé du pied de page 3">
            <a:extLst>
              <a:ext uri="{FF2B5EF4-FFF2-40B4-BE49-F238E27FC236}">
                <a16:creationId xmlns:a16="http://schemas.microsoft.com/office/drawing/2014/main" id="{62EFFBEE-9601-4836-B41E-F3B7C50AD7B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9F45CB1A-F65A-468F-BAC3-80D64691FBB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5E9B0DF-1BC6-49E7-91E6-5CE8A5A8CD94}" type="slidenum">
              <a:rPr lang="fr-FR" smtClean="0"/>
              <a:t>‹N°›</a:t>
            </a:fld>
            <a:endParaRPr lang="fr-FR"/>
          </a:p>
        </p:txBody>
      </p:sp>
    </p:spTree>
    <p:extLst>
      <p:ext uri="{BB962C8B-B14F-4D97-AF65-F5344CB8AC3E}">
        <p14:creationId xmlns:p14="http://schemas.microsoft.com/office/powerpoint/2010/main" val="124677657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57D3CD-F430-44A6-86A4-3B623AFF0A78}" type="datetimeFigureOut">
              <a:rPr lang="fr-FR" smtClean="0"/>
              <a:t>19/09/2022</a:t>
            </a:fld>
            <a:endParaRPr lang="fr-FR"/>
          </a:p>
        </p:txBody>
      </p:sp>
      <p:sp>
        <p:nvSpPr>
          <p:cNvPr id="4" name="Espace réservé de l'image des diapositives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B067B43-7F57-412C-B436-8CCBCB3770F0}" type="slidenum">
              <a:rPr lang="fr-FR" smtClean="0"/>
              <a:t>‹N°›</a:t>
            </a:fld>
            <a:endParaRPr lang="fr-FR"/>
          </a:p>
        </p:txBody>
      </p:sp>
    </p:spTree>
    <p:extLst>
      <p:ext uri="{BB962C8B-B14F-4D97-AF65-F5344CB8AC3E}">
        <p14:creationId xmlns:p14="http://schemas.microsoft.com/office/powerpoint/2010/main" val="496939908"/>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fr-FR"/>
              <a:t>Modifiez le style du titre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1979079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fr-FR"/>
              <a:t>Cliquez sur l'icône pour ajouter une image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4364329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8738245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178702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409083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C683328B-91A3-4612-9E60-602D5A93548D}"/>
              </a:ext>
            </a:extLst>
          </p:cNvPr>
          <p:cNvSpPr/>
          <p:nvPr userDrawn="1"/>
        </p:nvSpPr>
        <p:spPr>
          <a:xfrm>
            <a:off x="0" y="2"/>
            <a:ext cx="6858000" cy="80308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30" name="Image 29">
            <a:extLst>
              <a:ext uri="{FF2B5EF4-FFF2-40B4-BE49-F238E27FC236}">
                <a16:creationId xmlns:a16="http://schemas.microsoft.com/office/drawing/2014/main" id="{1DDC6E17-4CB3-4FFE-AF6C-B42994872F41}"/>
              </a:ext>
            </a:extLst>
          </p:cNvPr>
          <p:cNvPicPr>
            <a:picLocks noChangeAspect="1"/>
          </p:cNvPicPr>
          <p:nvPr userDrawn="1"/>
        </p:nvPicPr>
        <p:blipFill rotWithShape="1">
          <a:blip r:embed="rId2"/>
          <a:srcRect t="9053" b="6984"/>
          <a:stretch/>
        </p:blipFill>
        <p:spPr>
          <a:xfrm>
            <a:off x="111758" y="13239"/>
            <a:ext cx="951058" cy="803082"/>
          </a:xfrm>
          <a:prstGeom prst="rect">
            <a:avLst/>
          </a:prstGeom>
        </p:spPr>
      </p:pic>
      <p:sp>
        <p:nvSpPr>
          <p:cNvPr id="32" name="ZoneTexte 31">
            <a:extLst>
              <a:ext uri="{FF2B5EF4-FFF2-40B4-BE49-F238E27FC236}">
                <a16:creationId xmlns:a16="http://schemas.microsoft.com/office/drawing/2014/main" id="{87AEF924-AAEC-4696-BC75-FFE9A3F97183}"/>
              </a:ext>
            </a:extLst>
          </p:cNvPr>
          <p:cNvSpPr txBox="1"/>
          <p:nvPr userDrawn="1"/>
        </p:nvSpPr>
        <p:spPr>
          <a:xfrm>
            <a:off x="4235166" y="12344"/>
            <a:ext cx="2622834" cy="1015663"/>
          </a:xfrm>
          <a:prstGeom prst="rect">
            <a:avLst/>
          </a:prstGeom>
          <a:noFill/>
        </p:spPr>
        <p:txBody>
          <a:bodyPr wrap="none" rtlCol="0">
            <a:spAutoFit/>
          </a:bodyPr>
          <a:lstStyle/>
          <a:p>
            <a:pPr algn="r"/>
            <a:r>
              <a:rPr lang="fr-FR" sz="6000" cap="all" dirty="0">
                <a:solidFill>
                  <a:schemeClr val="bg1"/>
                </a:solidFill>
                <a:latin typeface="Helvetica Neue" panose="020B0604020202020204" pitchFamily="34" charset="0"/>
                <a:ea typeface="Helvetica Neue" panose="020B0604020202020204" pitchFamily="34" charset="0"/>
              </a:rPr>
              <a:t>Mémo</a:t>
            </a:r>
          </a:p>
        </p:txBody>
      </p:sp>
      <p:sp>
        <p:nvSpPr>
          <p:cNvPr id="17" name="Rectangle 16">
            <a:extLst>
              <a:ext uri="{FF2B5EF4-FFF2-40B4-BE49-F238E27FC236}">
                <a16:creationId xmlns:a16="http://schemas.microsoft.com/office/drawing/2014/main" id="{6B1CAA20-3B70-4D28-9B98-1A6895AA4A71}"/>
              </a:ext>
            </a:extLst>
          </p:cNvPr>
          <p:cNvSpPr/>
          <p:nvPr userDrawn="1"/>
        </p:nvSpPr>
        <p:spPr>
          <a:xfrm>
            <a:off x="0" y="803082"/>
            <a:ext cx="6858000" cy="397565"/>
          </a:xfrm>
          <a:prstGeom prst="rect">
            <a:avLst/>
          </a:prstGeom>
          <a:solidFill>
            <a:srgbClr val="812A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20" name="Groupe 19">
            <a:extLst>
              <a:ext uri="{FF2B5EF4-FFF2-40B4-BE49-F238E27FC236}">
                <a16:creationId xmlns:a16="http://schemas.microsoft.com/office/drawing/2014/main" id="{6E576744-846A-4347-AA79-D6687B774BCC}"/>
              </a:ext>
            </a:extLst>
          </p:cNvPr>
          <p:cNvGrpSpPr/>
          <p:nvPr userDrawn="1"/>
        </p:nvGrpSpPr>
        <p:grpSpPr>
          <a:xfrm>
            <a:off x="0" y="9239784"/>
            <a:ext cx="6858000" cy="666216"/>
            <a:chOff x="0" y="9239784"/>
            <a:chExt cx="6858000" cy="666216"/>
          </a:xfrm>
        </p:grpSpPr>
        <p:sp>
          <p:nvSpPr>
            <p:cNvPr id="21" name="Rectangle 20">
              <a:extLst>
                <a:ext uri="{FF2B5EF4-FFF2-40B4-BE49-F238E27FC236}">
                  <a16:creationId xmlns:a16="http://schemas.microsoft.com/office/drawing/2014/main" id="{49F1EE27-C606-4E18-9AC8-A549C663C60A}"/>
                </a:ext>
              </a:extLst>
            </p:cNvPr>
            <p:cNvSpPr/>
            <p:nvPr userDrawn="1"/>
          </p:nvSpPr>
          <p:spPr>
            <a:xfrm>
              <a:off x="0" y="9390490"/>
              <a:ext cx="6858000" cy="51551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Rectangle : coins arrondis 21">
              <a:extLst>
                <a:ext uri="{FF2B5EF4-FFF2-40B4-BE49-F238E27FC236}">
                  <a16:creationId xmlns:a16="http://schemas.microsoft.com/office/drawing/2014/main" id="{76335E0A-9BA4-454C-8F14-3D93B56BE01B}"/>
                </a:ext>
              </a:extLst>
            </p:cNvPr>
            <p:cNvSpPr/>
            <p:nvPr userDrawn="1"/>
          </p:nvSpPr>
          <p:spPr>
            <a:xfrm>
              <a:off x="3878505" y="9239784"/>
              <a:ext cx="2771905" cy="30141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fr-FR" sz="1200" dirty="0">
                  <a:solidFill>
                    <a:srgbClr val="595959"/>
                  </a:solidFill>
                </a:rPr>
                <a:t>Pharmacie :</a:t>
              </a:r>
            </a:p>
          </p:txBody>
        </p:sp>
      </p:grpSp>
      <p:sp>
        <p:nvSpPr>
          <p:cNvPr id="23" name="Flèche : pentagone 22">
            <a:extLst>
              <a:ext uri="{FF2B5EF4-FFF2-40B4-BE49-F238E27FC236}">
                <a16:creationId xmlns:a16="http://schemas.microsoft.com/office/drawing/2014/main" id="{75E1BB48-A2DF-4135-89E4-E97299DA2E0D}"/>
              </a:ext>
            </a:extLst>
          </p:cNvPr>
          <p:cNvSpPr/>
          <p:nvPr userDrawn="1"/>
        </p:nvSpPr>
        <p:spPr>
          <a:xfrm>
            <a:off x="0" y="9106989"/>
            <a:ext cx="732118" cy="580305"/>
          </a:xfrm>
          <a:prstGeom prst="homePlate">
            <a:avLst>
              <a:gd name="adj" fmla="val 31723"/>
            </a:avLst>
          </a:prstGeom>
          <a:solidFill>
            <a:srgbClr val="812A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Rectangle 23">
            <a:extLst>
              <a:ext uri="{FF2B5EF4-FFF2-40B4-BE49-F238E27FC236}">
                <a16:creationId xmlns:a16="http://schemas.microsoft.com/office/drawing/2014/main" id="{ADA106EA-898E-4C33-B8D5-4E6F5606F2DE}"/>
              </a:ext>
            </a:extLst>
          </p:cNvPr>
          <p:cNvSpPr/>
          <p:nvPr userDrawn="1"/>
        </p:nvSpPr>
        <p:spPr>
          <a:xfrm>
            <a:off x="677314" y="9350939"/>
            <a:ext cx="2040250" cy="397565"/>
          </a:xfrm>
          <a:prstGeom prst="rect">
            <a:avLst/>
          </a:prstGeom>
        </p:spPr>
        <p:txBody>
          <a:bodyPr wrap="square">
            <a:spAutoFit/>
          </a:bodyPr>
          <a:lstStyle/>
          <a:p>
            <a:r>
              <a:rPr lang="fr-FR" sz="1000" dirty="0">
                <a:solidFill>
                  <a:schemeClr val="bg1"/>
                </a:solidFill>
                <a:latin typeface="Helvetica Neue" panose="020B0604020202020204" pitchFamily="34" charset="0"/>
                <a:ea typeface="Helvetica Neue" panose="020B0604020202020204" pitchFamily="34" charset="0"/>
              </a:rPr>
              <a:t>Prise en charge et information de l’usager de santé</a:t>
            </a:r>
          </a:p>
        </p:txBody>
      </p:sp>
      <p:sp>
        <p:nvSpPr>
          <p:cNvPr id="25" name="Rectangle 24">
            <a:extLst>
              <a:ext uri="{FF2B5EF4-FFF2-40B4-BE49-F238E27FC236}">
                <a16:creationId xmlns:a16="http://schemas.microsoft.com/office/drawing/2014/main" id="{8B9DC4D5-7F68-4403-938A-26C588954C2C}"/>
              </a:ext>
            </a:extLst>
          </p:cNvPr>
          <p:cNvSpPr/>
          <p:nvPr userDrawn="1"/>
        </p:nvSpPr>
        <p:spPr>
          <a:xfrm>
            <a:off x="677313" y="9685466"/>
            <a:ext cx="5380548" cy="230832"/>
          </a:xfrm>
          <a:prstGeom prst="rect">
            <a:avLst/>
          </a:prstGeom>
        </p:spPr>
        <p:txBody>
          <a:bodyPr wrap="square">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fr-FR" sz="900" dirty="0">
                <a:solidFill>
                  <a:schemeClr val="bg1"/>
                </a:solidFill>
                <a:latin typeface="Helvetica Light" panose="020B0403020202020204" pitchFamily="34" charset="0"/>
              </a:rPr>
              <a:t>Version </a:t>
            </a:r>
            <a:r>
              <a:rPr lang="fr-FR" sz="900" dirty="0" smtClean="0">
                <a:solidFill>
                  <a:schemeClr val="bg1"/>
                </a:solidFill>
                <a:latin typeface="Helvetica Light" panose="020B0403020202020204" pitchFamily="34" charset="0"/>
              </a:rPr>
              <a:t>1.0 –</a:t>
            </a:r>
            <a:r>
              <a:rPr lang="fr-FR" sz="900" baseline="0" dirty="0" smtClean="0">
                <a:solidFill>
                  <a:schemeClr val="bg1"/>
                </a:solidFill>
                <a:latin typeface="Helvetica Light" panose="020B0403020202020204" pitchFamily="34" charset="0"/>
              </a:rPr>
              <a:t> </a:t>
            </a:r>
            <a:r>
              <a:rPr lang="fr-FR" sz="900" dirty="0" smtClean="0">
                <a:solidFill>
                  <a:schemeClr val="bg1"/>
                </a:solidFill>
                <a:latin typeface="Helvetica Light" panose="020B0403020202020204" pitchFamily="34" charset="0"/>
              </a:rPr>
              <a:t> Septembre 2022</a:t>
            </a:r>
            <a:endParaRPr lang="fr-FR" sz="900" dirty="0">
              <a:solidFill>
                <a:schemeClr val="bg1"/>
              </a:solidFill>
            </a:endParaRPr>
          </a:p>
        </p:txBody>
      </p:sp>
      <p:sp>
        <p:nvSpPr>
          <p:cNvPr id="26" name="Titre 4">
            <a:extLst>
              <a:ext uri="{FF2B5EF4-FFF2-40B4-BE49-F238E27FC236}">
                <a16:creationId xmlns:a16="http://schemas.microsoft.com/office/drawing/2014/main" id="{A240B0D2-CD92-4943-BDF1-B41F9773CF47}"/>
              </a:ext>
            </a:extLst>
          </p:cNvPr>
          <p:cNvSpPr>
            <a:spLocks noGrp="1"/>
          </p:cNvSpPr>
          <p:nvPr>
            <p:ph type="title"/>
          </p:nvPr>
        </p:nvSpPr>
        <p:spPr>
          <a:xfrm>
            <a:off x="142836" y="866966"/>
            <a:ext cx="6507574" cy="341632"/>
          </a:xfrm>
          <a:noFill/>
        </p:spPr>
        <p:txBody>
          <a:bodyPr vert="horz" wrap="square" lIns="91440" tIns="45720" rIns="91440" bIns="45720" rtlCol="0" anchor="ctr">
            <a:spAutoFit/>
          </a:bodyPr>
          <a:lstStyle>
            <a:lvl1pPr algn="r">
              <a:defRPr lang="fr-FR" sz="1800" cap="all">
                <a:solidFill>
                  <a:schemeClr val="bg1"/>
                </a:solidFill>
                <a:cs typeface="+mn-cs"/>
              </a:defRPr>
            </a:lvl1pPr>
          </a:lstStyle>
          <a:p>
            <a:pPr marL="0" lvl="0" defTabSz="457200"/>
            <a:r>
              <a:rPr lang="fr-FR"/>
              <a:t>Modifiez le style du titre</a:t>
            </a:r>
          </a:p>
        </p:txBody>
      </p:sp>
      <p:pic>
        <p:nvPicPr>
          <p:cNvPr id="27" name="Image 26">
            <a:extLst>
              <a:ext uri="{FF2B5EF4-FFF2-40B4-BE49-F238E27FC236}">
                <a16:creationId xmlns:a16="http://schemas.microsoft.com/office/drawing/2014/main" id="{AF6F6E18-BA4B-4FD5-9451-DB87E49BA6BD}"/>
              </a:ext>
            </a:extLst>
          </p:cNvPr>
          <p:cNvPicPr>
            <a:picLocks noChangeAspect="1"/>
          </p:cNvPicPr>
          <p:nvPr userDrawn="1"/>
        </p:nvPicPr>
        <p:blipFill>
          <a:blip r:embed="rId3"/>
          <a:stretch>
            <a:fillRect/>
          </a:stretch>
        </p:blipFill>
        <p:spPr>
          <a:xfrm>
            <a:off x="222191" y="113783"/>
            <a:ext cx="619984" cy="573293"/>
          </a:xfrm>
          <a:prstGeom prst="rect">
            <a:avLst/>
          </a:prstGeom>
        </p:spPr>
      </p:pic>
      <p:pic>
        <p:nvPicPr>
          <p:cNvPr id="15" name="Image 14">
            <a:extLst>
              <a:ext uri="{FF2B5EF4-FFF2-40B4-BE49-F238E27FC236}">
                <a16:creationId xmlns:a16="http://schemas.microsoft.com/office/drawing/2014/main" id="{FA636901-1901-4CB8-9557-6D69DCDD43B3}"/>
              </a:ext>
            </a:extLst>
          </p:cNvPr>
          <p:cNvPicPr>
            <a:picLocks noChangeAspect="1"/>
          </p:cNvPicPr>
          <p:nvPr userDrawn="1"/>
        </p:nvPicPr>
        <p:blipFill>
          <a:blip r:embed="rId4"/>
          <a:stretch>
            <a:fillRect/>
          </a:stretch>
        </p:blipFill>
        <p:spPr>
          <a:xfrm>
            <a:off x="0" y="9096691"/>
            <a:ext cx="606597" cy="606597"/>
          </a:xfrm>
          <a:prstGeom prst="rect">
            <a:avLst/>
          </a:prstGeom>
        </p:spPr>
      </p:pic>
    </p:spTree>
    <p:extLst>
      <p:ext uri="{BB962C8B-B14F-4D97-AF65-F5344CB8AC3E}">
        <p14:creationId xmlns:p14="http://schemas.microsoft.com/office/powerpoint/2010/main" val="3902146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fr-FR"/>
              <a:t>Modifiez le style du titre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5485492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4540380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fr-FR"/>
              <a:t>Modifiez le style du titre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4" name="Content Placeholder 3"/>
          <p:cNvSpPr>
            <a:spLocks noGrp="1"/>
          </p:cNvSpPr>
          <p:nvPr>
            <p:ph sz="half" idx="2"/>
          </p:nvPr>
        </p:nvSpPr>
        <p:spPr>
          <a:xfrm>
            <a:off x="472381" y="3618442"/>
            <a:ext cx="2901255"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6" name="Content Placeholder 5"/>
          <p:cNvSpPr>
            <a:spLocks noGrp="1"/>
          </p:cNvSpPr>
          <p:nvPr>
            <p:ph sz="quarter" idx="4"/>
          </p:nvPr>
        </p:nvSpPr>
        <p:spPr>
          <a:xfrm>
            <a:off x="3471863" y="3618442"/>
            <a:ext cx="2915543"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6902808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6252761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9467400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0346878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fr-FR" dirty="0"/>
              <a:t>Modifiez le style du titre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fr-FR" dirty="0"/>
              <a:t>Cliquez pour modifier les styles du texte du masque</a:t>
            </a:r>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lumMod val="85000"/>
                    <a:lumOff val="15000"/>
                  </a:schemeClr>
                </a:solidFill>
              </a:defRPr>
            </a:lvl1pPr>
          </a:lstStyle>
          <a:p>
            <a:endParaRPr lang="fr-FR"/>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lumMod val="85000"/>
                    <a:lumOff val="15000"/>
                  </a:schemeClr>
                </a:solidFill>
              </a:defRPr>
            </a:lvl1pPr>
          </a:lstStyle>
          <a:p>
            <a:endParaRPr lang="fr-FR"/>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lumMod val="85000"/>
                    <a:lumOff val="15000"/>
                  </a:schemeClr>
                </a:solidFill>
              </a:defRPr>
            </a:lvl1pPr>
          </a:lstStyle>
          <a:p>
            <a:fld id="{23F7F5F1-9E8F-4C52-9517-C7265C1B6F6E}" type="slidenum">
              <a:rPr lang="fr-FR" smtClean="0"/>
              <a:pPr/>
              <a:t>‹N°›</a:t>
            </a:fld>
            <a:endParaRPr lang="fr-FR"/>
          </a:p>
        </p:txBody>
      </p:sp>
    </p:spTree>
    <p:extLst>
      <p:ext uri="{BB962C8B-B14F-4D97-AF65-F5344CB8AC3E}">
        <p14:creationId xmlns:p14="http://schemas.microsoft.com/office/powerpoint/2010/main" val="2593351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hf hdr="0" ftr="0" dt="0"/>
  <p:txStyles>
    <p:titleStyle>
      <a:lvl1pPr algn="l" defTabSz="685800" rtl="0" eaLnBrk="1" latinLnBrk="0" hangingPunct="1">
        <a:lnSpc>
          <a:spcPct val="90000"/>
        </a:lnSpc>
        <a:spcBef>
          <a:spcPct val="0"/>
        </a:spcBef>
        <a:buNone/>
        <a:defRPr sz="3300" kern="1200">
          <a:solidFill>
            <a:schemeClr val="tx1">
              <a:lumMod val="85000"/>
              <a:lumOff val="15000"/>
            </a:schemeClr>
          </a:solidFill>
          <a:latin typeface="Helvetica Neue" panose="020B0604020202020204" pitchFamily="34" charset="0"/>
          <a:ea typeface="Helvetica Neue" panose="020B0604020202020204" pitchFamily="34" charset="0"/>
          <a:cs typeface="+mj-cs"/>
        </a:defRPr>
      </a:lvl1pPr>
    </p:titleStyle>
    <p:bodyStyle>
      <a:lvl1pPr marL="0" indent="0" algn="l" defTabSz="685800" rtl="0" eaLnBrk="1" latinLnBrk="0" hangingPunct="1">
        <a:lnSpc>
          <a:spcPct val="90000"/>
        </a:lnSpc>
        <a:spcBef>
          <a:spcPts val="750"/>
        </a:spcBef>
        <a:buFont typeface="Arial" panose="020B0604020202020204" pitchFamily="34" charset="0"/>
        <a:buNone/>
        <a:defRPr sz="1100" kern="1200">
          <a:solidFill>
            <a:schemeClr val="tx1">
              <a:lumMod val="85000"/>
              <a:lumOff val="15000"/>
            </a:schemeClr>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lumMod val="85000"/>
              <a:lumOff val="15000"/>
            </a:schemeClr>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lumMod val="85000"/>
              <a:lumOff val="15000"/>
            </a:schemeClr>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www.legifrance.gouv.fr/jorf/id/JORFTEXT000045538155" TargetMode="Externa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1">
            <a:extLst>
              <a:ext uri="{FF2B5EF4-FFF2-40B4-BE49-F238E27FC236}">
                <a16:creationId xmlns:a16="http://schemas.microsoft.com/office/drawing/2014/main" id="{83D98B11-E7C1-498C-AC68-68802A14A128}"/>
              </a:ext>
            </a:extLst>
          </p:cNvPr>
          <p:cNvSpPr txBox="1">
            <a:spLocks/>
          </p:cNvSpPr>
          <p:nvPr/>
        </p:nvSpPr>
        <p:spPr>
          <a:xfrm>
            <a:off x="221147" y="886192"/>
            <a:ext cx="6636853" cy="286232"/>
          </a:xfrm>
          <a:prstGeom prst="rect">
            <a:avLst/>
          </a:prstGeom>
          <a:noFill/>
        </p:spPr>
        <p:txBody>
          <a:bodyPr vert="horz" wrap="square" lIns="91440" tIns="45720" rIns="91440" bIns="45720" rtlCol="0" anchor="ctr">
            <a:spAutoFit/>
          </a:bodyPr>
          <a:lstStyle>
            <a:lvl1pPr algn="r" defTabSz="685800" rtl="0" eaLnBrk="1" latinLnBrk="0" hangingPunct="1">
              <a:lnSpc>
                <a:spcPct val="90000"/>
              </a:lnSpc>
              <a:spcBef>
                <a:spcPct val="0"/>
              </a:spcBef>
              <a:buNone/>
              <a:defRPr lang="fr-FR" sz="1800" kern="1200" cap="all">
                <a:solidFill>
                  <a:schemeClr val="bg1"/>
                </a:solidFill>
                <a:latin typeface="Helvetica Neue" panose="020B0604020202020204" pitchFamily="34" charset="0"/>
                <a:ea typeface="Helvetica Neue" panose="020B0604020202020204" pitchFamily="34" charset="0"/>
                <a:cs typeface="+mn-cs"/>
              </a:defRPr>
            </a:lvl1pPr>
          </a:lstStyle>
          <a:p>
            <a:r>
              <a:rPr lang="fr-FR" sz="1400" dirty="0" smtClean="0"/>
              <a:t>M.30 </a:t>
            </a:r>
            <a:r>
              <a:rPr lang="fr-FR" sz="1400" dirty="0"/>
              <a:t>Affichage </a:t>
            </a:r>
            <a:r>
              <a:rPr lang="fr-FR" sz="1400" dirty="0" smtClean="0"/>
              <a:t>du service de garde et </a:t>
            </a:r>
            <a:r>
              <a:rPr lang="fr-FR" sz="1400" dirty="0"/>
              <a:t>service </a:t>
            </a:r>
            <a:r>
              <a:rPr lang="fr-FR" sz="1400" dirty="0" smtClean="0"/>
              <a:t>d’urgence</a:t>
            </a:r>
            <a:endParaRPr lang="fr-FR" sz="1400" dirty="0"/>
          </a:p>
        </p:txBody>
      </p:sp>
      <p:sp>
        <p:nvSpPr>
          <p:cNvPr id="12" name="Rectangle : coins arrondis 17">
            <a:extLst>
              <a:ext uri="{FF2B5EF4-FFF2-40B4-BE49-F238E27FC236}">
                <a16:creationId xmlns:a16="http://schemas.microsoft.com/office/drawing/2014/main" id="{BE676770-0BFE-4474-A290-DBF518ED9D97}"/>
              </a:ext>
            </a:extLst>
          </p:cNvPr>
          <p:cNvSpPr/>
          <p:nvPr/>
        </p:nvSpPr>
        <p:spPr>
          <a:xfrm>
            <a:off x="180606" y="1401026"/>
            <a:ext cx="6411753" cy="1393584"/>
          </a:xfrm>
          <a:prstGeom prst="roundRect">
            <a:avLst>
              <a:gd name="adj" fmla="val 6264"/>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ZoneTexte 12">
            <a:extLst>
              <a:ext uri="{FF2B5EF4-FFF2-40B4-BE49-F238E27FC236}">
                <a16:creationId xmlns:a16="http://schemas.microsoft.com/office/drawing/2014/main" id="{021A877C-17C7-4488-8A67-BFDF9642EA36}"/>
              </a:ext>
            </a:extLst>
          </p:cNvPr>
          <p:cNvSpPr txBox="1"/>
          <p:nvPr/>
        </p:nvSpPr>
        <p:spPr>
          <a:xfrm>
            <a:off x="305477" y="1209559"/>
            <a:ext cx="1709122" cy="307777"/>
          </a:xfrm>
          <a:prstGeom prst="rect">
            <a:avLst/>
          </a:prstGeom>
          <a:solidFill>
            <a:schemeClr val="bg1"/>
          </a:solidFill>
        </p:spPr>
        <p:txBody>
          <a:bodyPr wrap="none" rtlCol="0">
            <a:spAutoFit/>
          </a:bodyPr>
          <a:lstStyle>
            <a:defPPr>
              <a:defRPr lang="en-US"/>
            </a:defPPr>
            <a:lvl1pPr>
              <a:defRPr sz="1400">
                <a:solidFill>
                  <a:schemeClr val="accent6"/>
                </a:solidFill>
                <a:latin typeface="Helvetica Neue" panose="020B0604020202020204" pitchFamily="34" charset="0"/>
                <a:ea typeface="Helvetica Neue" panose="020B0604020202020204" pitchFamily="34" charset="0"/>
              </a:defRPr>
            </a:lvl1pPr>
          </a:lstStyle>
          <a:p>
            <a:r>
              <a:rPr lang="fr-FR" dirty="0" smtClean="0"/>
              <a:t>Affichage en vitrine</a:t>
            </a:r>
            <a:endParaRPr lang="fr-FR" dirty="0"/>
          </a:p>
        </p:txBody>
      </p:sp>
      <p:sp>
        <p:nvSpPr>
          <p:cNvPr id="15" name="Rectangle 14">
            <a:extLst>
              <a:ext uri="{FF2B5EF4-FFF2-40B4-BE49-F238E27FC236}">
                <a16:creationId xmlns:a16="http://schemas.microsoft.com/office/drawing/2014/main" id="{B74BA2A3-47FD-4842-8DCC-E11B6B43C389}"/>
              </a:ext>
            </a:extLst>
          </p:cNvPr>
          <p:cNvSpPr/>
          <p:nvPr/>
        </p:nvSpPr>
        <p:spPr>
          <a:xfrm>
            <a:off x="247089" y="1505304"/>
            <a:ext cx="6345270" cy="1277273"/>
          </a:xfrm>
          <a:prstGeom prst="rect">
            <a:avLst/>
          </a:prstGeom>
        </p:spPr>
        <p:txBody>
          <a:bodyPr wrap="square">
            <a:spAutoFit/>
          </a:bodyPr>
          <a:lstStyle/>
          <a:p>
            <a:pPr marL="171450" indent="-171450">
              <a:buClr>
                <a:schemeClr val="accent6"/>
              </a:buClr>
              <a:buFont typeface="Wingdings" panose="05000000000000000000" pitchFamily="2" charset="2"/>
              <a:buChar char="l"/>
            </a:pPr>
            <a:r>
              <a:rPr lang="fr-FR" sz="1100" dirty="0"/>
              <a:t>Pendant les heures de fermeture, sont portées à la connaissance du public </a:t>
            </a:r>
            <a:endParaRPr lang="fr-FR" sz="1100" dirty="0" smtClean="0"/>
          </a:p>
          <a:p>
            <a:pPr marL="628650" lvl="1" indent="-171450">
              <a:buClr>
                <a:schemeClr val="accent6"/>
              </a:buClr>
              <a:buFont typeface="Courier New" panose="02070309020205020404" pitchFamily="49" charset="0"/>
              <a:buChar char="o"/>
            </a:pPr>
            <a:r>
              <a:rPr lang="fr-FR" sz="1100" dirty="0" smtClean="0"/>
              <a:t>soit </a:t>
            </a:r>
            <a:r>
              <a:rPr lang="fr-FR" sz="1100" dirty="0"/>
              <a:t>les noms et adresses des proches confrères en mesure de procurer aux malades les médicaments et secours dont ils pourraient avoir besoin, </a:t>
            </a:r>
          </a:p>
          <a:p>
            <a:pPr marL="628650" lvl="1" indent="-171450">
              <a:buClr>
                <a:schemeClr val="accent6"/>
              </a:buClr>
              <a:buFont typeface="Courier New" panose="02070309020205020404" pitchFamily="49" charset="0"/>
              <a:buChar char="o"/>
            </a:pPr>
            <a:r>
              <a:rPr lang="fr-FR" sz="1100" dirty="0" smtClean="0"/>
              <a:t>soit </a:t>
            </a:r>
            <a:r>
              <a:rPr lang="fr-FR" sz="1100" dirty="0"/>
              <a:t>ceux des autorités publiques habilitées à communiquer ces </a:t>
            </a:r>
            <a:r>
              <a:rPr lang="fr-FR" sz="1100" dirty="0" smtClean="0"/>
              <a:t>renseignements</a:t>
            </a:r>
          </a:p>
          <a:p>
            <a:pPr marL="171450" indent="-171450">
              <a:buClr>
                <a:schemeClr val="accent6"/>
              </a:buClr>
              <a:buFont typeface="Wingdings" panose="05000000000000000000" pitchFamily="2" charset="2"/>
              <a:buChar char="l"/>
            </a:pPr>
            <a:r>
              <a:rPr lang="fr-FR" sz="1100" dirty="0"/>
              <a:t>Si les services d’urgence les plus proches (médecin de garde, maison médicalisée, urgences hospitalières …) sont affichés, il est impératif que ces données soient </a:t>
            </a:r>
            <a:r>
              <a:rPr lang="fr-FR" sz="1100" dirty="0" smtClean="0"/>
              <a:t>actualisées.</a:t>
            </a:r>
          </a:p>
          <a:p>
            <a:pPr marL="171450" indent="-171450">
              <a:buClr>
                <a:schemeClr val="accent6"/>
              </a:buClr>
              <a:buFont typeface="Wingdings" panose="05000000000000000000" pitchFamily="2" charset="2"/>
              <a:buChar char="l"/>
            </a:pPr>
            <a:r>
              <a:rPr lang="fr-FR" sz="1100" dirty="0" smtClean="0"/>
              <a:t>Ces </a:t>
            </a:r>
            <a:r>
              <a:rPr lang="fr-FR" sz="1100" dirty="0"/>
              <a:t>affichages spécifiques doivent être aisément </a:t>
            </a:r>
            <a:r>
              <a:rPr lang="fr-FR" sz="1100" b="1" dirty="0"/>
              <a:t>identifiables, consultables et mis à jour</a:t>
            </a:r>
            <a:r>
              <a:rPr lang="fr-FR" sz="1100" dirty="0"/>
              <a:t>. </a:t>
            </a:r>
          </a:p>
        </p:txBody>
      </p:sp>
      <p:sp>
        <p:nvSpPr>
          <p:cNvPr id="35" name="Rectangle : coins arrondis 7">
            <a:extLst>
              <a:ext uri="{FF2B5EF4-FFF2-40B4-BE49-F238E27FC236}">
                <a16:creationId xmlns:a16="http://schemas.microsoft.com/office/drawing/2014/main" id="{AEAE1B9A-2CC2-45CF-B329-E1CA634454DA}"/>
              </a:ext>
            </a:extLst>
          </p:cNvPr>
          <p:cNvSpPr/>
          <p:nvPr/>
        </p:nvSpPr>
        <p:spPr>
          <a:xfrm>
            <a:off x="196775" y="3018697"/>
            <a:ext cx="6436125" cy="1757365"/>
          </a:xfrm>
          <a:prstGeom prst="roundRect">
            <a:avLst>
              <a:gd name="adj" fmla="val 8794"/>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accent2">
                  <a:lumMod val="60000"/>
                  <a:lumOff val="40000"/>
                </a:schemeClr>
              </a:solidFill>
            </a:endParaRPr>
          </a:p>
        </p:txBody>
      </p:sp>
      <p:sp>
        <p:nvSpPr>
          <p:cNvPr id="36" name="ZoneTexte 35">
            <a:extLst>
              <a:ext uri="{FF2B5EF4-FFF2-40B4-BE49-F238E27FC236}">
                <a16:creationId xmlns:a16="http://schemas.microsoft.com/office/drawing/2014/main" id="{037F12DE-93C8-4DAF-BDD6-6CB9D2B0862B}"/>
              </a:ext>
            </a:extLst>
          </p:cNvPr>
          <p:cNvSpPr txBox="1"/>
          <p:nvPr/>
        </p:nvSpPr>
        <p:spPr>
          <a:xfrm>
            <a:off x="434471" y="2850759"/>
            <a:ext cx="1688655" cy="307777"/>
          </a:xfrm>
          <a:prstGeom prst="rect">
            <a:avLst/>
          </a:prstGeom>
          <a:solidFill>
            <a:schemeClr val="bg1"/>
          </a:solidFill>
        </p:spPr>
        <p:txBody>
          <a:bodyPr wrap="square" rtlCol="0">
            <a:spAutoFit/>
          </a:bodyPr>
          <a:lstStyle/>
          <a:p>
            <a:r>
              <a:rPr lang="fr-FR" sz="1400" dirty="0" smtClean="0">
                <a:solidFill>
                  <a:schemeClr val="accent2"/>
                </a:solidFill>
                <a:latin typeface="Helvetica Neue" panose="020B0604020202020204" pitchFamily="34" charset="0"/>
                <a:ea typeface="Helvetica Neue" panose="020B0604020202020204" pitchFamily="34" charset="0"/>
              </a:rPr>
              <a:t>Notion d’urgence</a:t>
            </a:r>
            <a:endParaRPr lang="fr-FR" sz="1400" dirty="0">
              <a:solidFill>
                <a:schemeClr val="accent2"/>
              </a:solidFill>
              <a:latin typeface="Helvetica Neue" panose="020B0604020202020204" pitchFamily="34" charset="0"/>
              <a:ea typeface="Helvetica Neue" panose="020B0604020202020204" pitchFamily="34" charset="0"/>
            </a:endParaRPr>
          </a:p>
        </p:txBody>
      </p:sp>
      <p:sp>
        <p:nvSpPr>
          <p:cNvPr id="37" name="Rectangle 36">
            <a:extLst>
              <a:ext uri="{FF2B5EF4-FFF2-40B4-BE49-F238E27FC236}">
                <a16:creationId xmlns:a16="http://schemas.microsoft.com/office/drawing/2014/main" id="{946A01D1-8B0C-4A1B-A525-BA19B42A0241}"/>
              </a:ext>
            </a:extLst>
          </p:cNvPr>
          <p:cNvSpPr/>
          <p:nvPr/>
        </p:nvSpPr>
        <p:spPr>
          <a:xfrm>
            <a:off x="263258" y="3148203"/>
            <a:ext cx="6355044" cy="1615827"/>
          </a:xfrm>
          <a:prstGeom prst="rect">
            <a:avLst/>
          </a:prstGeom>
        </p:spPr>
        <p:txBody>
          <a:bodyPr wrap="square">
            <a:spAutoFit/>
          </a:bodyPr>
          <a:lstStyle/>
          <a:p>
            <a:pPr marL="171450" indent="-171450">
              <a:buClr>
                <a:srgbClr val="812A4D"/>
              </a:buClr>
              <a:buFont typeface="Wingdings" panose="05000000000000000000" pitchFamily="2" charset="2"/>
              <a:buChar char="l"/>
            </a:pPr>
            <a:r>
              <a:rPr lang="fr-FR" sz="1100" b="1" dirty="0"/>
              <a:t>Un service de garde </a:t>
            </a:r>
            <a:r>
              <a:rPr lang="fr-FR" sz="1100" dirty="0"/>
              <a:t>est organisé pour </a:t>
            </a:r>
            <a:r>
              <a:rPr lang="fr-FR" sz="1100" b="1" dirty="0"/>
              <a:t>répondre aux besoins du public </a:t>
            </a:r>
            <a:r>
              <a:rPr lang="fr-FR" sz="1100" dirty="0"/>
              <a:t>en dehors des jours d'ouverture généralement pratiqués par les officines dans une zone déterminée. </a:t>
            </a:r>
            <a:r>
              <a:rPr lang="fr-FR" sz="1100" b="1" dirty="0"/>
              <a:t>Un service d'urgence</a:t>
            </a:r>
            <a:r>
              <a:rPr lang="fr-FR" sz="1100" dirty="0"/>
              <a:t> est organisé pour </a:t>
            </a:r>
            <a:r>
              <a:rPr lang="fr-FR" sz="1100" b="1" dirty="0"/>
              <a:t>répondre aux demandes urgentes </a:t>
            </a:r>
            <a:r>
              <a:rPr lang="fr-FR" sz="1100" dirty="0"/>
              <a:t>en dehors des heures d'ouverture généralement pratiquées par ces </a:t>
            </a:r>
            <a:r>
              <a:rPr lang="fr-FR" sz="1100" dirty="0" smtClean="0"/>
              <a:t>officines</a:t>
            </a:r>
          </a:p>
          <a:p>
            <a:pPr marL="171450" indent="-171450">
              <a:buClr>
                <a:srgbClr val="812A4D"/>
              </a:buClr>
              <a:buFont typeface="Wingdings" panose="05000000000000000000" pitchFamily="2" charset="2"/>
              <a:buChar char="l"/>
            </a:pPr>
            <a:r>
              <a:rPr lang="fr-FR" sz="1100" dirty="0" smtClean="0"/>
              <a:t>Aucun </a:t>
            </a:r>
            <a:r>
              <a:rPr lang="fr-FR" sz="1100" dirty="0"/>
              <a:t>texte ne définit la notion d’urgence, ni ne précise que les patients doivent disposer d’une ordonnance du jour ou de la veille. La notion d’urgence est surtout dépendante de celui qui la ressent</a:t>
            </a:r>
            <a:r>
              <a:rPr lang="fr-FR" sz="1100" dirty="0" smtClean="0"/>
              <a:t>.</a:t>
            </a:r>
          </a:p>
          <a:p>
            <a:pPr marL="171450" indent="-171450">
              <a:buClr>
                <a:srgbClr val="812A4D"/>
              </a:buClr>
              <a:buFont typeface="Wingdings" panose="05000000000000000000" pitchFamily="2" charset="2"/>
              <a:buChar char="l"/>
            </a:pPr>
            <a:r>
              <a:rPr lang="fr-FR" sz="1100" dirty="0"/>
              <a:t>Toutes les sollicitations doivent être prises en compte et analysées par le pharmacien afin d’y </a:t>
            </a:r>
            <a:r>
              <a:rPr lang="fr-FR" sz="1100" dirty="0" smtClean="0"/>
              <a:t>apporter, </a:t>
            </a:r>
            <a:r>
              <a:rPr lang="fr-FR" sz="1100" dirty="0"/>
              <a:t>sous sa responsabilité</a:t>
            </a:r>
            <a:r>
              <a:rPr lang="fr-FR" sz="1100" dirty="0" smtClean="0"/>
              <a:t>, </a:t>
            </a:r>
            <a:r>
              <a:rPr lang="fr-FR" sz="1100" dirty="0"/>
              <a:t>la réponse adaptée. </a:t>
            </a:r>
            <a:endParaRPr lang="fr-FR" sz="1100" dirty="0" smtClean="0"/>
          </a:p>
        </p:txBody>
      </p:sp>
      <p:sp>
        <p:nvSpPr>
          <p:cNvPr id="19" name="Rectangle : coins arrondis 17">
            <a:extLst>
              <a:ext uri="{FF2B5EF4-FFF2-40B4-BE49-F238E27FC236}">
                <a16:creationId xmlns:a16="http://schemas.microsoft.com/office/drawing/2014/main" id="{BE676770-0BFE-4474-A290-DBF518ED9D97}"/>
              </a:ext>
            </a:extLst>
          </p:cNvPr>
          <p:cNvSpPr/>
          <p:nvPr/>
        </p:nvSpPr>
        <p:spPr>
          <a:xfrm>
            <a:off x="196775" y="5011221"/>
            <a:ext cx="6436125" cy="2898866"/>
          </a:xfrm>
          <a:prstGeom prst="roundRect">
            <a:avLst>
              <a:gd name="adj" fmla="val 6264"/>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ZoneTexte 19">
            <a:extLst>
              <a:ext uri="{FF2B5EF4-FFF2-40B4-BE49-F238E27FC236}">
                <a16:creationId xmlns:a16="http://schemas.microsoft.com/office/drawing/2014/main" id="{021A877C-17C7-4488-8A67-BFDF9642EA36}"/>
              </a:ext>
            </a:extLst>
          </p:cNvPr>
          <p:cNvSpPr txBox="1"/>
          <p:nvPr/>
        </p:nvSpPr>
        <p:spPr>
          <a:xfrm>
            <a:off x="370960" y="4845299"/>
            <a:ext cx="1914307" cy="307777"/>
          </a:xfrm>
          <a:prstGeom prst="rect">
            <a:avLst/>
          </a:prstGeom>
          <a:solidFill>
            <a:schemeClr val="bg1"/>
          </a:solidFill>
        </p:spPr>
        <p:txBody>
          <a:bodyPr wrap="none" rtlCol="0">
            <a:spAutoFit/>
          </a:bodyPr>
          <a:lstStyle>
            <a:defPPr>
              <a:defRPr lang="en-US"/>
            </a:defPPr>
            <a:lvl1pPr>
              <a:defRPr sz="1400">
                <a:solidFill>
                  <a:schemeClr val="accent6"/>
                </a:solidFill>
                <a:latin typeface="Helvetica Neue" panose="020B0604020202020204" pitchFamily="34" charset="0"/>
                <a:ea typeface="Helvetica Neue" panose="020B0604020202020204" pitchFamily="34" charset="0"/>
              </a:defRPr>
            </a:lvl1pPr>
          </a:lstStyle>
          <a:p>
            <a:r>
              <a:rPr lang="fr-FR" dirty="0" smtClean="0"/>
              <a:t>Information du patient</a:t>
            </a:r>
            <a:endParaRPr lang="fr-FR" dirty="0"/>
          </a:p>
        </p:txBody>
      </p:sp>
      <p:sp>
        <p:nvSpPr>
          <p:cNvPr id="21" name="Rectangle 20">
            <a:extLst>
              <a:ext uri="{FF2B5EF4-FFF2-40B4-BE49-F238E27FC236}">
                <a16:creationId xmlns:a16="http://schemas.microsoft.com/office/drawing/2014/main" id="{B74BA2A3-47FD-4842-8DCC-E11B6B43C389}"/>
              </a:ext>
            </a:extLst>
          </p:cNvPr>
          <p:cNvSpPr/>
          <p:nvPr/>
        </p:nvSpPr>
        <p:spPr>
          <a:xfrm>
            <a:off x="263258" y="5109319"/>
            <a:ext cx="6345270" cy="2800767"/>
          </a:xfrm>
          <a:prstGeom prst="rect">
            <a:avLst/>
          </a:prstGeom>
        </p:spPr>
        <p:txBody>
          <a:bodyPr wrap="square">
            <a:spAutoFit/>
          </a:bodyPr>
          <a:lstStyle/>
          <a:p>
            <a:pPr marL="171450" indent="-171450">
              <a:buClr>
                <a:schemeClr val="accent6"/>
              </a:buClr>
              <a:buFont typeface="Wingdings" panose="05000000000000000000" pitchFamily="2" charset="2"/>
              <a:buChar char="l"/>
            </a:pPr>
            <a:r>
              <a:rPr lang="fr-FR" sz="1100" dirty="0"/>
              <a:t>A l’occasion de chaque dispensation effectuée durant les périodes de permanence, le pharmacien informe l’assuré du contexte dans lequel cette dispensation intervient et de la majoration qu’elle induit dans le remboursement de l’assurance maladie</a:t>
            </a:r>
            <a:r>
              <a:rPr lang="fr-FR" sz="1100" dirty="0" smtClean="0"/>
              <a:t>.</a:t>
            </a:r>
          </a:p>
          <a:p>
            <a:pPr marL="171450" indent="-171450">
              <a:buClr>
                <a:schemeClr val="accent6"/>
              </a:buClr>
              <a:buFont typeface="Wingdings" panose="05000000000000000000" pitchFamily="2" charset="2"/>
              <a:buChar char="l"/>
            </a:pPr>
            <a:r>
              <a:rPr lang="fr-FR" sz="1100" dirty="0" smtClean="0"/>
              <a:t>Le </a:t>
            </a:r>
            <a:r>
              <a:rPr lang="fr-FR" sz="1100" dirty="0"/>
              <a:t>pharmacien expose sur une affiche visible et aisément intelligible, dans la partie de l’officine destinée à l’accueil des patients, les majorations que le pharmacien est autorisé à </a:t>
            </a:r>
            <a:r>
              <a:rPr lang="fr-FR" sz="1100" dirty="0" smtClean="0"/>
              <a:t>facturer </a:t>
            </a:r>
            <a:r>
              <a:rPr lang="fr-FR" sz="1100" dirty="0" smtClean="0"/>
              <a:t>:</a:t>
            </a:r>
            <a:r>
              <a:rPr lang="fr-FR" sz="1100" i="1" dirty="0" smtClean="0"/>
              <a:t> «</a:t>
            </a:r>
            <a:r>
              <a:rPr lang="fr-FR" sz="1100" i="1" dirty="0"/>
              <a:t>  A.05 - Affichette majoration du service de garde pharmaceutique</a:t>
            </a:r>
            <a:r>
              <a:rPr lang="fr-FR" sz="1100" i="1" dirty="0" smtClean="0"/>
              <a:t> </a:t>
            </a:r>
            <a:r>
              <a:rPr lang="fr-FR" sz="1100" i="1" dirty="0" smtClean="0"/>
              <a:t>»</a:t>
            </a:r>
            <a:endParaRPr lang="fr-FR" sz="1100" i="1" dirty="0" smtClean="0"/>
          </a:p>
          <a:p>
            <a:pPr marL="171450" indent="-171450">
              <a:buClr>
                <a:schemeClr val="accent6"/>
              </a:buClr>
              <a:buFont typeface="Wingdings" panose="05000000000000000000" pitchFamily="2" charset="2"/>
              <a:buChar char="l"/>
            </a:pPr>
            <a:r>
              <a:rPr lang="fr-FR" sz="1100" dirty="0" smtClean="0"/>
              <a:t>Il </a:t>
            </a:r>
            <a:r>
              <a:rPr lang="fr-FR" sz="1100" dirty="0"/>
              <a:t>est recommandé que cet affichage soit également lisible de l’extérieur, et dans le cadre des principes généraux d’une signalétique adaptée (ex : taille des lettres, contraste de couleurs</a:t>
            </a:r>
            <a:r>
              <a:rPr lang="fr-FR" sz="1100" dirty="0" smtClean="0"/>
              <a:t>…)</a:t>
            </a:r>
          </a:p>
          <a:p>
            <a:pPr marL="171450" indent="-171450">
              <a:buClr>
                <a:schemeClr val="accent6"/>
              </a:buClr>
              <a:buFont typeface="Wingdings" panose="05000000000000000000" pitchFamily="2" charset="2"/>
              <a:buChar char="l"/>
            </a:pPr>
            <a:r>
              <a:rPr lang="fr-FR" sz="1100" dirty="0"/>
              <a:t>L’honoraire est dû dès lors que le pharmacien exécute l’ordonnance en service de garde ou d’urgence</a:t>
            </a:r>
            <a:r>
              <a:rPr lang="fr-FR" sz="1100" dirty="0" smtClean="0"/>
              <a:t>.</a:t>
            </a:r>
          </a:p>
          <a:p>
            <a:pPr marL="171450" indent="-171450">
              <a:buClr>
                <a:schemeClr val="accent6"/>
              </a:buClr>
              <a:buFont typeface="Wingdings" panose="05000000000000000000" pitchFamily="2" charset="2"/>
              <a:buChar char="l"/>
            </a:pPr>
            <a:r>
              <a:rPr lang="fr-FR" sz="1100" dirty="0"/>
              <a:t>Ces honoraires ne pourront être perçus que si les produits de santé sont délivrés en dehors des heures normales d’ouverture, ce qui exclut leur </a:t>
            </a:r>
            <a:r>
              <a:rPr lang="fr-FR" sz="1100" dirty="0" smtClean="0"/>
              <a:t>perception:</a:t>
            </a:r>
          </a:p>
          <a:p>
            <a:pPr marL="685800" lvl="1" indent="-228600">
              <a:buClr>
                <a:schemeClr val="accent6"/>
              </a:buClr>
              <a:buFont typeface="Courier New" panose="02070309020205020404" pitchFamily="49" charset="0"/>
              <a:buChar char="o"/>
            </a:pPr>
            <a:r>
              <a:rPr lang="fr-FR" sz="1100" dirty="0"/>
              <a:t>dans les pharmacies assurant un service de garde, aux heures où ces pharmacies sont normalement ouvertes au public </a:t>
            </a:r>
            <a:r>
              <a:rPr lang="fr-FR" sz="1100" dirty="0" smtClean="0"/>
              <a:t>;</a:t>
            </a:r>
          </a:p>
          <a:p>
            <a:pPr marL="685800" lvl="1" indent="-228600">
              <a:buClr>
                <a:schemeClr val="accent6"/>
              </a:buClr>
              <a:buFont typeface="Courier New" panose="02070309020205020404" pitchFamily="49" charset="0"/>
              <a:buChar char="o"/>
            </a:pPr>
            <a:r>
              <a:rPr lang="fr-FR" sz="1100" dirty="0"/>
              <a:t>dans les pharmacies qui ne sont pas inscrites au tour de garde, notamment celles qui se déclarent ouvertes le dimanche, les jours fériés ou la nuit.</a:t>
            </a:r>
          </a:p>
        </p:txBody>
      </p:sp>
      <p:sp>
        <p:nvSpPr>
          <p:cNvPr id="22" name="Espace réservé du texte 2">
            <a:extLst>
              <a:ext uri="{FF2B5EF4-FFF2-40B4-BE49-F238E27FC236}">
                <a16:creationId xmlns:a16="http://schemas.microsoft.com/office/drawing/2014/main" id="{4BB1ED3C-820D-46A8-9A3C-10166A6E59AC}"/>
              </a:ext>
            </a:extLst>
          </p:cNvPr>
          <p:cNvSpPr txBox="1">
            <a:spLocks/>
          </p:cNvSpPr>
          <p:nvPr/>
        </p:nvSpPr>
        <p:spPr>
          <a:xfrm>
            <a:off x="0" y="8270828"/>
            <a:ext cx="6472989" cy="806747"/>
          </a:xfrm>
          <a:prstGeom prst="rect">
            <a:avLst/>
          </a:prstGeom>
          <a:solidFill>
            <a:schemeClr val="accent2">
              <a:lumMod val="20000"/>
              <a:lumOff val="80000"/>
            </a:schemeClr>
          </a:solidFill>
        </p:spPr>
        <p:txBody>
          <a:bodyPr/>
          <a:lstStyle>
            <a:lvl1pPr marL="0" indent="0" algn="l" defTabSz="685800" rtl="0" eaLnBrk="1" latinLnBrk="0" hangingPunct="1">
              <a:lnSpc>
                <a:spcPct val="90000"/>
              </a:lnSpc>
              <a:spcBef>
                <a:spcPts val="750"/>
              </a:spcBef>
              <a:buFont typeface="Arial" panose="020B0604020202020204" pitchFamily="34" charset="0"/>
              <a:buNone/>
              <a:defRPr sz="1100" kern="1200">
                <a:solidFill>
                  <a:schemeClr val="tx1">
                    <a:lumMod val="85000"/>
                    <a:lumOff val="15000"/>
                  </a:schemeClr>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lumMod val="85000"/>
                    <a:lumOff val="15000"/>
                  </a:schemeClr>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lumMod val="85000"/>
                    <a:lumOff val="15000"/>
                  </a:schemeClr>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spcBef>
                <a:spcPts val="0"/>
              </a:spcBef>
            </a:pPr>
            <a:r>
              <a:rPr lang="fr-FR" sz="1000" b="1" dirty="0"/>
              <a:t>Références : </a:t>
            </a:r>
            <a:br>
              <a:rPr lang="fr-FR" sz="1000" b="1" dirty="0"/>
            </a:br>
            <a:r>
              <a:rPr lang="fr-FR" sz="1000" dirty="0"/>
              <a:t>Art. R. 4235-49 et </a:t>
            </a:r>
            <a:r>
              <a:rPr lang="fr-FR" sz="1000" dirty="0" smtClean="0"/>
              <a:t>L. 5125-17 du </a:t>
            </a:r>
            <a:r>
              <a:rPr lang="fr-FR" sz="1000" dirty="0"/>
              <a:t>Code de la Santé </a:t>
            </a:r>
            <a:r>
              <a:rPr lang="fr-FR" sz="1000" dirty="0" smtClean="0"/>
              <a:t>Publique</a:t>
            </a:r>
          </a:p>
          <a:p>
            <a:pPr>
              <a:spcBef>
                <a:spcPts val="0"/>
              </a:spcBef>
            </a:pPr>
            <a:r>
              <a:rPr lang="fr-FR" sz="1000" dirty="0"/>
              <a:t>Art. R. </a:t>
            </a:r>
            <a:r>
              <a:rPr lang="fr-FR" sz="1000" dirty="0" smtClean="0"/>
              <a:t>4235-6 </a:t>
            </a:r>
            <a:r>
              <a:rPr lang="fr-FR" sz="1000" dirty="0"/>
              <a:t>du Code de </a:t>
            </a:r>
            <a:r>
              <a:rPr lang="fr-FR" sz="1000" dirty="0" smtClean="0"/>
              <a:t>Déontologie</a:t>
            </a:r>
          </a:p>
          <a:p>
            <a:pPr>
              <a:spcBef>
                <a:spcPts val="0"/>
              </a:spcBef>
            </a:pPr>
            <a:r>
              <a:rPr lang="fr-FR" sz="1000" dirty="0">
                <a:hlinkClick r:id="rId2"/>
              </a:rPr>
              <a:t>Arrêté du 31 mars 2022</a:t>
            </a:r>
            <a:r>
              <a:rPr lang="fr-FR" sz="1000" dirty="0"/>
              <a:t> portant approbation de la Convention nationale organisant les rapports entres les pharmaciens titulaires d'officine et l'assurance </a:t>
            </a:r>
            <a:r>
              <a:rPr lang="fr-FR" sz="1000" dirty="0" smtClean="0"/>
              <a:t>maladie</a:t>
            </a:r>
            <a:endParaRPr lang="fr-FR" sz="1000" dirty="0"/>
          </a:p>
        </p:txBody>
      </p:sp>
    </p:spTree>
    <p:extLst>
      <p:ext uri="{BB962C8B-B14F-4D97-AF65-F5344CB8AC3E}">
        <p14:creationId xmlns:p14="http://schemas.microsoft.com/office/powerpoint/2010/main" val="1751425985"/>
      </p:ext>
    </p:extLst>
  </p:cSld>
  <p:clrMapOvr>
    <a:masterClrMapping/>
  </p:clrMapOvr>
</p:sld>
</file>

<file path=ppt/theme/theme1.xml><?xml version="1.0" encoding="utf-8"?>
<a:theme xmlns:a="http://schemas.openxmlformats.org/drawingml/2006/main" name="Thème Office">
  <a:themeElements>
    <a:clrScheme name="CNOP - TH1">
      <a:dk1>
        <a:sysClr val="windowText" lastClr="000000"/>
      </a:dk1>
      <a:lt1>
        <a:sysClr val="window" lastClr="FFFFFF"/>
      </a:lt1>
      <a:dk2>
        <a:srgbClr val="292929"/>
      </a:dk2>
      <a:lt2>
        <a:srgbClr val="E3DED1"/>
      </a:lt2>
      <a:accent1>
        <a:srgbClr val="455F51"/>
      </a:accent1>
      <a:accent2>
        <a:srgbClr val="812A4D"/>
      </a:accent2>
      <a:accent3>
        <a:srgbClr val="9BBA28"/>
      </a:accent3>
      <a:accent4>
        <a:srgbClr val="029676"/>
      </a:accent4>
      <a:accent5>
        <a:srgbClr val="4AB5C4"/>
      </a:accent5>
      <a:accent6>
        <a:srgbClr val="A10B0B"/>
      </a:accent6>
      <a:hlink>
        <a:srgbClr val="6B9F25"/>
      </a:hlink>
      <a:folHlink>
        <a:srgbClr val="BA6906"/>
      </a:folHlink>
    </a:clrScheme>
    <a:fontScheme name="Standard">
      <a:majorFont>
        <a:latin typeface="Helvetica Light"/>
        <a:ea typeface=""/>
        <a:cs typeface=""/>
      </a:majorFont>
      <a:minorFont>
        <a:latin typeface="Helvetica Light"/>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3104</TotalTime>
  <Words>474</Words>
  <Application>Microsoft Office PowerPoint</Application>
  <PresentationFormat>Format A4 (210 x 297 mm)</PresentationFormat>
  <Paragraphs>22</Paragraphs>
  <Slides>1</Slides>
  <Notes>0</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1</vt:i4>
      </vt:variant>
    </vt:vector>
  </HeadingPairs>
  <TitlesOfParts>
    <vt:vector size="8" baseType="lpstr">
      <vt:lpstr>Arial</vt:lpstr>
      <vt:lpstr>Calibri</vt:lpstr>
      <vt:lpstr>Courier New</vt:lpstr>
      <vt:lpstr>Helvetica Light</vt:lpstr>
      <vt:lpstr>Helvetica Neue</vt:lpstr>
      <vt:lpstr>Wingdings</vt:lpstr>
      <vt:lpstr>Thème Office</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Schellenberg Frédéric</dc:creator>
  <cp:lastModifiedBy>Cécile LUGAND</cp:lastModifiedBy>
  <cp:revision>161</cp:revision>
  <dcterms:created xsi:type="dcterms:W3CDTF">2019-09-09T06:31:24Z</dcterms:created>
  <dcterms:modified xsi:type="dcterms:W3CDTF">2022-09-19T13:20:26Z</dcterms:modified>
</cp:coreProperties>
</file>