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handoutMasterIdLst>
    <p:handoutMasterId r:id="rId4"/>
  </p:handoutMasterIdLst>
  <p:sldIdLst>
    <p:sldId id="261" r:id="rId2"/>
  </p:sldIdLst>
  <p:sldSz cx="6858000" cy="9906000" type="A4"/>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2A4D"/>
    <a:srgbClr val="595959"/>
    <a:srgbClr val="2C6672"/>
    <a:srgbClr val="4AB5C4"/>
    <a:srgbClr val="9BBA28"/>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3" autoAdjust="0"/>
    <p:restoredTop sz="94660"/>
  </p:normalViewPr>
  <p:slideViewPr>
    <p:cSldViewPr snapToGrid="0">
      <p:cViewPr varScale="1">
        <p:scale>
          <a:sx n="80" d="100"/>
          <a:sy n="80" d="100"/>
        </p:scale>
        <p:origin x="3066" y="114"/>
      </p:cViewPr>
      <p:guideLst/>
    </p:cSldViewPr>
  </p:slideViewPr>
  <p:notesTextViewPr>
    <p:cViewPr>
      <p:scale>
        <a:sx n="1" d="1"/>
        <a:sy n="1" d="1"/>
      </p:scale>
      <p:origin x="0" y="0"/>
    </p:cViewPr>
  </p:notesTextViewPr>
  <p:notesViewPr>
    <p:cSldViewPr snapToGrid="0">
      <p:cViewPr varScale="1">
        <p:scale>
          <a:sx n="65" d="100"/>
          <a:sy n="65" d="100"/>
        </p:scale>
        <p:origin x="2811"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7F1E08A5-7B5B-4C7E-A086-86DECA70813A}"/>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7948BDD3-CD8E-499E-9C59-108C4767CEFC}"/>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74E75150-7F54-4934-883D-7B67D0F096D8}" type="datetimeFigureOut">
              <a:rPr lang="fr-FR" smtClean="0"/>
              <a:t>08/09/2022</a:t>
            </a:fld>
            <a:endParaRPr lang="fr-FR"/>
          </a:p>
        </p:txBody>
      </p:sp>
      <p:sp>
        <p:nvSpPr>
          <p:cNvPr id="4" name="Espace réservé du pied de page 3">
            <a:extLst>
              <a:ext uri="{FF2B5EF4-FFF2-40B4-BE49-F238E27FC236}">
                <a16:creationId xmlns:a16="http://schemas.microsoft.com/office/drawing/2014/main" id="{62EFFBEE-9601-4836-B41E-F3B7C50AD7BD}"/>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9F45CB1A-F65A-468F-BAC3-80D64691FBBB}"/>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15E9B0DF-1BC6-49E7-91E6-5CE8A5A8CD94}" type="slidenum">
              <a:rPr lang="fr-FR" smtClean="0"/>
              <a:t>‹N°›</a:t>
            </a:fld>
            <a:endParaRPr lang="fr-FR"/>
          </a:p>
        </p:txBody>
      </p:sp>
    </p:spTree>
    <p:extLst>
      <p:ext uri="{BB962C8B-B14F-4D97-AF65-F5344CB8AC3E}">
        <p14:creationId xmlns:p14="http://schemas.microsoft.com/office/powerpoint/2010/main" val="12467765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7557D3CD-F430-44A6-86A4-3B623AFF0A78}" type="datetimeFigureOut">
              <a:rPr lang="fr-FR" smtClean="0"/>
              <a:t>08/09/2022</a:t>
            </a:fld>
            <a:endParaRPr lang="fr-FR"/>
          </a:p>
        </p:txBody>
      </p:sp>
      <p:sp>
        <p:nvSpPr>
          <p:cNvPr id="4" name="Espace réservé de l'image des diapositives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683328B-91A3-4612-9E60-602D5A93548D}"/>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0" name="Image 29">
            <a:extLst>
              <a:ext uri="{FF2B5EF4-FFF2-40B4-BE49-F238E27FC236}">
                <a16:creationId xmlns:a16="http://schemas.microsoft.com/office/drawing/2014/main" id="{1DDC6E17-4CB3-4FFE-AF6C-B42994872F41}"/>
              </a:ext>
            </a:extLst>
          </p:cNvPr>
          <p:cNvPicPr>
            <a:picLocks noChangeAspect="1"/>
          </p:cNvPicPr>
          <p:nvPr userDrawn="1"/>
        </p:nvPicPr>
        <p:blipFill rotWithShape="1">
          <a:blip r:embed="rId2"/>
          <a:srcRect t="9053" b="6984"/>
          <a:stretch/>
        </p:blipFill>
        <p:spPr>
          <a:xfrm>
            <a:off x="111758" y="13239"/>
            <a:ext cx="951058" cy="803082"/>
          </a:xfrm>
          <a:prstGeom prst="rect">
            <a:avLst/>
          </a:prstGeom>
        </p:spPr>
      </p:pic>
      <p:sp>
        <p:nvSpPr>
          <p:cNvPr id="32" name="ZoneTexte 31">
            <a:extLst>
              <a:ext uri="{FF2B5EF4-FFF2-40B4-BE49-F238E27FC236}">
                <a16:creationId xmlns:a16="http://schemas.microsoft.com/office/drawing/2014/main" id="{87AEF924-AAEC-4696-BC75-FFE9A3F97183}"/>
              </a:ext>
            </a:extLst>
          </p:cNvPr>
          <p:cNvSpPr txBox="1"/>
          <p:nvPr userDrawn="1"/>
        </p:nvSpPr>
        <p:spPr>
          <a:xfrm>
            <a:off x="3382369" y="12344"/>
            <a:ext cx="3475631" cy="1015663"/>
          </a:xfrm>
          <a:prstGeom prst="rect">
            <a:avLst/>
          </a:prstGeom>
          <a:noFill/>
        </p:spPr>
        <p:txBody>
          <a:bodyPr wrap="none" rtlCol="0">
            <a:spAutoFit/>
          </a:bodyPr>
          <a:lstStyle/>
          <a:p>
            <a:pPr algn="r"/>
            <a:r>
              <a:rPr lang="fr-FR" sz="6000" cap="all" dirty="0" smtClean="0">
                <a:solidFill>
                  <a:schemeClr val="bg1"/>
                </a:solidFill>
                <a:latin typeface="Helvetica Neue" panose="020B0604020202020204" pitchFamily="34" charset="0"/>
                <a:ea typeface="Helvetica Neue" panose="020B0604020202020204" pitchFamily="34" charset="0"/>
              </a:rPr>
              <a:t>AFFICHE</a:t>
            </a:r>
            <a:endParaRPr lang="fr-FR" sz="6000" cap="all" dirty="0">
              <a:solidFill>
                <a:schemeClr val="bg1"/>
              </a:solidFill>
              <a:latin typeface="Helvetica Neue" panose="020B0604020202020204" pitchFamily="34" charset="0"/>
              <a:ea typeface="Helvetica Neue" panose="020B0604020202020204" pitchFamily="34" charset="0"/>
            </a:endParaRPr>
          </a:p>
        </p:txBody>
      </p:sp>
      <p:sp>
        <p:nvSpPr>
          <p:cNvPr id="17" name="Rectangle 16">
            <a:extLst>
              <a:ext uri="{FF2B5EF4-FFF2-40B4-BE49-F238E27FC236}">
                <a16:creationId xmlns:a16="http://schemas.microsoft.com/office/drawing/2014/main" id="{6B1CAA20-3B70-4D28-9B98-1A6895AA4A71}"/>
              </a:ext>
            </a:extLst>
          </p:cNvPr>
          <p:cNvSpPr/>
          <p:nvPr userDrawn="1"/>
        </p:nvSpPr>
        <p:spPr>
          <a:xfrm>
            <a:off x="0" y="803082"/>
            <a:ext cx="6858000" cy="397565"/>
          </a:xfrm>
          <a:prstGeom prst="rect">
            <a:avLst/>
          </a:prstGeom>
          <a:solidFill>
            <a:srgbClr val="812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0" name="Groupe 19">
            <a:extLst>
              <a:ext uri="{FF2B5EF4-FFF2-40B4-BE49-F238E27FC236}">
                <a16:creationId xmlns:a16="http://schemas.microsoft.com/office/drawing/2014/main" id="{6E576744-846A-4347-AA79-D6687B774BCC}"/>
              </a:ext>
            </a:extLst>
          </p:cNvPr>
          <p:cNvGrpSpPr/>
          <p:nvPr userDrawn="1"/>
        </p:nvGrpSpPr>
        <p:grpSpPr>
          <a:xfrm>
            <a:off x="0" y="9239784"/>
            <a:ext cx="6858000" cy="666216"/>
            <a:chOff x="0" y="9239784"/>
            <a:chExt cx="6858000" cy="666216"/>
          </a:xfrm>
        </p:grpSpPr>
        <p:sp>
          <p:nvSpPr>
            <p:cNvPr id="21" name="Rectangle 20">
              <a:extLst>
                <a:ext uri="{FF2B5EF4-FFF2-40B4-BE49-F238E27FC236}">
                  <a16:creationId xmlns:a16="http://schemas.microsoft.com/office/drawing/2014/main" id="{49F1EE27-C606-4E18-9AC8-A549C663C60A}"/>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 coins arrondis 21">
              <a:extLst>
                <a:ext uri="{FF2B5EF4-FFF2-40B4-BE49-F238E27FC236}">
                  <a16:creationId xmlns:a16="http://schemas.microsoft.com/office/drawing/2014/main" id="{76335E0A-9BA4-454C-8F14-3D93B56BE01B}"/>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grpSp>
      <p:sp>
        <p:nvSpPr>
          <p:cNvPr id="23" name="Flèche : pentagone 22">
            <a:extLst>
              <a:ext uri="{FF2B5EF4-FFF2-40B4-BE49-F238E27FC236}">
                <a16:creationId xmlns:a16="http://schemas.microsoft.com/office/drawing/2014/main" id="{75E1BB48-A2DF-4135-89E4-E97299DA2E0D}"/>
              </a:ext>
            </a:extLst>
          </p:cNvPr>
          <p:cNvSpPr/>
          <p:nvPr userDrawn="1"/>
        </p:nvSpPr>
        <p:spPr>
          <a:xfrm>
            <a:off x="0" y="9106989"/>
            <a:ext cx="732118" cy="580305"/>
          </a:xfrm>
          <a:prstGeom prst="homePlate">
            <a:avLst>
              <a:gd name="adj" fmla="val 31723"/>
            </a:avLst>
          </a:prstGeom>
          <a:solidFill>
            <a:srgbClr val="812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a:extLst>
              <a:ext uri="{FF2B5EF4-FFF2-40B4-BE49-F238E27FC236}">
                <a16:creationId xmlns:a16="http://schemas.microsoft.com/office/drawing/2014/main" id="{ADA106EA-898E-4C33-B8D5-4E6F5606F2DE}"/>
              </a:ext>
            </a:extLst>
          </p:cNvPr>
          <p:cNvSpPr/>
          <p:nvPr userDrawn="1"/>
        </p:nvSpPr>
        <p:spPr>
          <a:xfrm>
            <a:off x="677314" y="9350939"/>
            <a:ext cx="2040250" cy="397565"/>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Prise en charge et information de l’usager de santé</a:t>
            </a:r>
          </a:p>
        </p:txBody>
      </p:sp>
      <p:sp>
        <p:nvSpPr>
          <p:cNvPr id="25" name="Rectangle 24">
            <a:extLst>
              <a:ext uri="{FF2B5EF4-FFF2-40B4-BE49-F238E27FC236}">
                <a16:creationId xmlns:a16="http://schemas.microsoft.com/office/drawing/2014/main" id="{8B9DC4D5-7F68-4403-938A-26C588954C2C}"/>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1.0 </a:t>
            </a:r>
            <a:r>
              <a:rPr lang="fr-FR" sz="900" dirty="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Septembre 2022</a:t>
            </a:r>
            <a:endParaRPr lang="fr-FR" sz="900" dirty="0">
              <a:solidFill>
                <a:schemeClr val="bg1"/>
              </a:solidFill>
            </a:endParaRPr>
          </a:p>
        </p:txBody>
      </p:sp>
      <p:sp>
        <p:nvSpPr>
          <p:cNvPr id="26" name="Titre 4">
            <a:extLst>
              <a:ext uri="{FF2B5EF4-FFF2-40B4-BE49-F238E27FC236}">
                <a16:creationId xmlns:a16="http://schemas.microsoft.com/office/drawing/2014/main" id="{A240B0D2-CD92-4943-BDF1-B41F9773CF47}"/>
              </a:ext>
            </a:extLst>
          </p:cNvPr>
          <p:cNvSpPr>
            <a:spLocks noGrp="1"/>
          </p:cNvSpPr>
          <p:nvPr>
            <p:ph type="title" hasCustomPrompt="1"/>
          </p:nvPr>
        </p:nvSpPr>
        <p:spPr>
          <a:xfrm>
            <a:off x="207590" y="837668"/>
            <a:ext cx="6650410" cy="341632"/>
          </a:xfrm>
          <a:noFill/>
        </p:spPr>
        <p:txBody>
          <a:bodyPr vert="horz" wrap="square" lIns="91440" tIns="45720" rIns="91440" bIns="45720" rtlCol="0" anchor="ctr">
            <a:spAutoFit/>
          </a:bodyPr>
          <a:lstStyle>
            <a:lvl1pPr algn="r">
              <a:defRPr lang="fr-FR" sz="1800" cap="all">
                <a:solidFill>
                  <a:schemeClr val="bg1"/>
                </a:solidFill>
                <a:cs typeface="+mn-cs"/>
              </a:defRPr>
            </a:lvl1pPr>
          </a:lstStyle>
          <a:p>
            <a:pPr marL="0" lvl="0" defTabSz="457200"/>
            <a:r>
              <a:rPr lang="fr-FR" dirty="0" smtClean="0"/>
              <a:t>A.XX - numéros d'urgence et d'écoute</a:t>
            </a:r>
            <a:endParaRPr lang="fr-FR" dirty="0"/>
          </a:p>
        </p:txBody>
      </p:sp>
      <p:pic>
        <p:nvPicPr>
          <p:cNvPr id="27" name="Image 26">
            <a:extLst>
              <a:ext uri="{FF2B5EF4-FFF2-40B4-BE49-F238E27FC236}">
                <a16:creationId xmlns:a16="http://schemas.microsoft.com/office/drawing/2014/main" id="{AF6F6E18-BA4B-4FD5-9451-DB87E49BA6BD}"/>
              </a:ext>
            </a:extLst>
          </p:cNvPr>
          <p:cNvPicPr>
            <a:picLocks noChangeAspect="1"/>
          </p:cNvPicPr>
          <p:nvPr userDrawn="1"/>
        </p:nvPicPr>
        <p:blipFill>
          <a:blip r:embed="rId3"/>
          <a:stretch>
            <a:fillRect/>
          </a:stretch>
        </p:blipFill>
        <p:spPr>
          <a:xfrm>
            <a:off x="222191" y="113783"/>
            <a:ext cx="619984" cy="573293"/>
          </a:xfrm>
          <a:prstGeom prst="rect">
            <a:avLst/>
          </a:prstGeom>
        </p:spPr>
      </p:pic>
      <p:pic>
        <p:nvPicPr>
          <p:cNvPr id="15" name="Image 14">
            <a:extLst>
              <a:ext uri="{FF2B5EF4-FFF2-40B4-BE49-F238E27FC236}">
                <a16:creationId xmlns:a16="http://schemas.microsoft.com/office/drawing/2014/main" id="{FA636901-1901-4CB8-9557-6D69DCDD43B3}"/>
              </a:ext>
            </a:extLst>
          </p:cNvPr>
          <p:cNvPicPr>
            <a:picLocks noChangeAspect="1"/>
          </p:cNvPicPr>
          <p:nvPr userDrawn="1"/>
        </p:nvPicPr>
        <p:blipFill>
          <a:blip r:embed="rId4"/>
          <a:stretch>
            <a:fillRect/>
          </a:stretch>
        </p:blipFill>
        <p:spPr>
          <a:xfrm>
            <a:off x="0" y="9096691"/>
            <a:ext cx="606597" cy="606597"/>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683328B-91A3-4612-9E60-602D5A93548D}"/>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0" name="Image 29">
            <a:extLst>
              <a:ext uri="{FF2B5EF4-FFF2-40B4-BE49-F238E27FC236}">
                <a16:creationId xmlns:a16="http://schemas.microsoft.com/office/drawing/2014/main" id="{1DDC6E17-4CB3-4FFE-AF6C-B42994872F41}"/>
              </a:ext>
            </a:extLst>
          </p:cNvPr>
          <p:cNvPicPr>
            <a:picLocks noChangeAspect="1"/>
          </p:cNvPicPr>
          <p:nvPr userDrawn="1"/>
        </p:nvPicPr>
        <p:blipFill rotWithShape="1">
          <a:blip r:embed="rId2"/>
          <a:srcRect t="9053" b="6984"/>
          <a:stretch/>
        </p:blipFill>
        <p:spPr>
          <a:xfrm>
            <a:off x="111758" y="13239"/>
            <a:ext cx="951058" cy="803082"/>
          </a:xfrm>
          <a:prstGeom prst="rect">
            <a:avLst/>
          </a:prstGeom>
        </p:spPr>
      </p:pic>
      <p:sp>
        <p:nvSpPr>
          <p:cNvPr id="21" name="Rectangle 20">
            <a:extLst>
              <a:ext uri="{FF2B5EF4-FFF2-40B4-BE49-F238E27FC236}">
                <a16:creationId xmlns:a16="http://schemas.microsoft.com/office/drawing/2014/main" id="{49F1EE27-C606-4E18-9AC8-A549C663C60A}"/>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Flèche : pentagone 22">
            <a:extLst>
              <a:ext uri="{FF2B5EF4-FFF2-40B4-BE49-F238E27FC236}">
                <a16:creationId xmlns:a16="http://schemas.microsoft.com/office/drawing/2014/main" id="{75E1BB48-A2DF-4135-89E4-E97299DA2E0D}"/>
              </a:ext>
            </a:extLst>
          </p:cNvPr>
          <p:cNvSpPr/>
          <p:nvPr userDrawn="1"/>
        </p:nvSpPr>
        <p:spPr>
          <a:xfrm>
            <a:off x="0" y="9106989"/>
            <a:ext cx="732118" cy="580305"/>
          </a:xfrm>
          <a:prstGeom prst="homePlate">
            <a:avLst>
              <a:gd name="adj" fmla="val 31723"/>
            </a:avLst>
          </a:prstGeom>
          <a:solidFill>
            <a:srgbClr val="812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a:extLst>
              <a:ext uri="{FF2B5EF4-FFF2-40B4-BE49-F238E27FC236}">
                <a16:creationId xmlns:a16="http://schemas.microsoft.com/office/drawing/2014/main" id="{ADA106EA-898E-4C33-B8D5-4E6F5606F2DE}"/>
              </a:ext>
            </a:extLst>
          </p:cNvPr>
          <p:cNvSpPr/>
          <p:nvPr userDrawn="1"/>
        </p:nvSpPr>
        <p:spPr>
          <a:xfrm>
            <a:off x="742616" y="9428947"/>
            <a:ext cx="3217792" cy="246221"/>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Prise en charge et information de l’usager de santé</a:t>
            </a:r>
          </a:p>
        </p:txBody>
      </p:sp>
      <p:sp>
        <p:nvSpPr>
          <p:cNvPr id="25" name="Rectangle 24">
            <a:extLst>
              <a:ext uri="{FF2B5EF4-FFF2-40B4-BE49-F238E27FC236}">
                <a16:creationId xmlns:a16="http://schemas.microsoft.com/office/drawing/2014/main" id="{8B9DC4D5-7F68-4403-938A-26C588954C2C}"/>
              </a:ext>
            </a:extLst>
          </p:cNvPr>
          <p:cNvSpPr/>
          <p:nvPr userDrawn="1"/>
        </p:nvSpPr>
        <p:spPr>
          <a:xfrm>
            <a:off x="760438" y="9637966"/>
            <a:ext cx="2517149"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1.0 </a:t>
            </a:r>
            <a:r>
              <a:rPr lang="fr-FR" sz="900" dirty="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Septembre 2022</a:t>
            </a:r>
            <a:endParaRPr lang="fr-FR" sz="900" dirty="0">
              <a:solidFill>
                <a:schemeClr val="bg1"/>
              </a:solidFill>
            </a:endParaRPr>
          </a:p>
        </p:txBody>
      </p:sp>
      <p:sp>
        <p:nvSpPr>
          <p:cNvPr id="26" name="Titre 4">
            <a:extLst>
              <a:ext uri="{FF2B5EF4-FFF2-40B4-BE49-F238E27FC236}">
                <a16:creationId xmlns:a16="http://schemas.microsoft.com/office/drawing/2014/main" id="{A240B0D2-CD92-4943-BDF1-B41F9773CF47}"/>
              </a:ext>
            </a:extLst>
          </p:cNvPr>
          <p:cNvSpPr>
            <a:spLocks noGrp="1"/>
          </p:cNvSpPr>
          <p:nvPr>
            <p:ph type="title" hasCustomPrompt="1"/>
          </p:nvPr>
        </p:nvSpPr>
        <p:spPr>
          <a:xfrm>
            <a:off x="1062816" y="174715"/>
            <a:ext cx="5795184" cy="480131"/>
          </a:xfrm>
          <a:noFill/>
          <a:ln>
            <a:solidFill>
              <a:srgbClr val="595959"/>
            </a:solidFill>
          </a:ln>
        </p:spPr>
        <p:txBody>
          <a:bodyPr vert="horz" wrap="square" lIns="91440" tIns="45720" rIns="91440" bIns="45720" rtlCol="0" anchor="ctr">
            <a:spAutoFit/>
          </a:bodyPr>
          <a:lstStyle>
            <a:lvl1pPr algn="ctr">
              <a:defRPr lang="fr-FR" sz="2800" cap="all">
                <a:solidFill>
                  <a:schemeClr val="bg1"/>
                </a:solidFill>
                <a:cs typeface="+mn-cs"/>
              </a:defRPr>
            </a:lvl1pPr>
          </a:lstStyle>
          <a:p>
            <a:pPr marL="0" lvl="0" defTabSz="457200"/>
            <a:r>
              <a:rPr lang="fr-FR" dirty="0" smtClean="0"/>
              <a:t>MON PHARMACIEN M’INFORME</a:t>
            </a:r>
            <a:endParaRPr lang="fr-FR" dirty="0"/>
          </a:p>
        </p:txBody>
      </p:sp>
      <p:pic>
        <p:nvPicPr>
          <p:cNvPr id="27" name="Image 26">
            <a:extLst>
              <a:ext uri="{FF2B5EF4-FFF2-40B4-BE49-F238E27FC236}">
                <a16:creationId xmlns:a16="http://schemas.microsoft.com/office/drawing/2014/main" id="{AF6F6E18-BA4B-4FD5-9451-DB87E49BA6BD}"/>
              </a:ext>
            </a:extLst>
          </p:cNvPr>
          <p:cNvPicPr>
            <a:picLocks noChangeAspect="1"/>
          </p:cNvPicPr>
          <p:nvPr userDrawn="1"/>
        </p:nvPicPr>
        <p:blipFill>
          <a:blip r:embed="rId3"/>
          <a:stretch>
            <a:fillRect/>
          </a:stretch>
        </p:blipFill>
        <p:spPr>
          <a:xfrm>
            <a:off x="222191" y="113783"/>
            <a:ext cx="619984" cy="573293"/>
          </a:xfrm>
          <a:prstGeom prst="rect">
            <a:avLst/>
          </a:prstGeom>
        </p:spPr>
      </p:pic>
      <p:pic>
        <p:nvPicPr>
          <p:cNvPr id="15" name="Image 14">
            <a:extLst>
              <a:ext uri="{FF2B5EF4-FFF2-40B4-BE49-F238E27FC236}">
                <a16:creationId xmlns:a16="http://schemas.microsoft.com/office/drawing/2014/main" id="{FA636901-1901-4CB8-9557-6D69DCDD43B3}"/>
              </a:ext>
            </a:extLst>
          </p:cNvPr>
          <p:cNvPicPr>
            <a:picLocks noChangeAspect="1"/>
          </p:cNvPicPr>
          <p:nvPr userDrawn="1"/>
        </p:nvPicPr>
        <p:blipFill>
          <a:blip r:embed="rId4"/>
          <a:stretch>
            <a:fillRect/>
          </a:stretch>
        </p:blipFill>
        <p:spPr>
          <a:xfrm>
            <a:off x="0" y="9096691"/>
            <a:ext cx="606597" cy="606597"/>
          </a:xfrm>
          <a:prstGeom prst="rect">
            <a:avLst/>
          </a:prstGeom>
        </p:spPr>
      </p:pic>
      <p:pic>
        <p:nvPicPr>
          <p:cNvPr id="2" name="Image 1"/>
          <p:cNvPicPr>
            <a:picLocks noChangeAspect="1"/>
          </p:cNvPicPr>
          <p:nvPr userDrawn="1"/>
        </p:nvPicPr>
        <p:blipFill>
          <a:blip r:embed="rId5" cstate="hqprint">
            <a:extLst>
              <a:ext uri="{28A0092B-C50C-407E-A947-70E740481C1C}">
                <a14:useLocalDpi xmlns:a14="http://schemas.microsoft.com/office/drawing/2010/main" val="0"/>
              </a:ext>
            </a:extLst>
          </a:blip>
          <a:stretch>
            <a:fillRect/>
          </a:stretch>
        </p:blipFill>
        <p:spPr>
          <a:xfrm>
            <a:off x="5238522" y="9460074"/>
            <a:ext cx="1496652" cy="376341"/>
          </a:xfrm>
          <a:prstGeom prst="rect">
            <a:avLst/>
          </a:prstGeom>
        </p:spPr>
      </p:pic>
    </p:spTree>
    <p:extLst>
      <p:ext uri="{BB962C8B-B14F-4D97-AF65-F5344CB8AC3E}">
        <p14:creationId xmlns:p14="http://schemas.microsoft.com/office/powerpoint/2010/main" val="4042635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70246" y="208810"/>
            <a:ext cx="5561418" cy="424732"/>
          </a:xfrm>
        </p:spPr>
        <p:txBody>
          <a:bodyPr/>
          <a:lstStyle/>
          <a:p>
            <a:r>
              <a:rPr lang="fr-FR" sz="2400" dirty="0"/>
              <a:t>MON PHARMACIEN M’INFORME</a:t>
            </a:r>
            <a:endParaRPr lang="fr-FR" sz="2600" dirty="0"/>
          </a:p>
        </p:txBody>
      </p:sp>
      <p:sp>
        <p:nvSpPr>
          <p:cNvPr id="4" name="Titre 5">
            <a:extLst>
              <a:ext uri="{FF2B5EF4-FFF2-40B4-BE49-F238E27FC236}">
                <a16:creationId xmlns:a16="http://schemas.microsoft.com/office/drawing/2014/main" id="{BC8BF749-C2A7-4A22-A1BC-BE0DECB22160}"/>
              </a:ext>
            </a:extLst>
          </p:cNvPr>
          <p:cNvSpPr txBox="1">
            <a:spLocks/>
          </p:cNvSpPr>
          <p:nvPr/>
        </p:nvSpPr>
        <p:spPr>
          <a:xfrm>
            <a:off x="444694" y="1030368"/>
            <a:ext cx="5818918" cy="541174"/>
          </a:xfrm>
          <a:prstGeom prst="rect">
            <a:avLst/>
          </a:prstGeom>
        </p:spPr>
        <p:txBody>
          <a:bodyPr vert="horz" wrap="square" lIns="91440" tIns="45720" rIns="91440" bIns="45720" rtlCol="0" anchor="b">
            <a:spAutoFit/>
          </a:bodyPr>
          <a:lstStyle>
            <a:lvl1pPr algn="l" defTabSz="685800" rtl="0" eaLnBrk="1" latinLnBrk="0" hangingPunct="1">
              <a:lnSpc>
                <a:spcPct val="90000"/>
              </a:lnSpc>
              <a:spcBef>
                <a:spcPct val="0"/>
              </a:spcBef>
              <a:buNone/>
              <a:defRPr sz="45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a:lstStyle>
          <a:p>
            <a:pPr algn="ctr" defTabSz="457200">
              <a:lnSpc>
                <a:spcPts val="3500"/>
              </a:lnSpc>
            </a:pPr>
            <a:r>
              <a:rPr lang="fr-FR" sz="2400" dirty="0">
                <a:solidFill>
                  <a:srgbClr val="812A4D"/>
                </a:solidFill>
                <a:cs typeface="+mn-cs"/>
              </a:rPr>
              <a:t>Médiation de la consommation </a:t>
            </a:r>
            <a:r>
              <a:rPr lang="fr-FR" sz="2400" dirty="0" smtClean="0">
                <a:solidFill>
                  <a:srgbClr val="812A4D"/>
                </a:solidFill>
                <a:cs typeface="+mn-cs"/>
              </a:rPr>
              <a:t>:</a:t>
            </a:r>
            <a:endParaRPr lang="fr-FR" sz="2400" dirty="0">
              <a:solidFill>
                <a:srgbClr val="812A4D"/>
              </a:solidFill>
              <a:cs typeface="+mn-cs"/>
            </a:endParaRPr>
          </a:p>
        </p:txBody>
      </p:sp>
      <p:cxnSp>
        <p:nvCxnSpPr>
          <p:cNvPr id="7" name="Connecteur droit 6"/>
          <p:cNvCxnSpPr/>
          <p:nvPr/>
        </p:nvCxnSpPr>
        <p:spPr>
          <a:xfrm>
            <a:off x="1033884" y="1612656"/>
            <a:ext cx="4716379" cy="0"/>
          </a:xfrm>
          <a:prstGeom prst="line">
            <a:avLst/>
          </a:prstGeom>
          <a:ln w="19050">
            <a:solidFill>
              <a:srgbClr val="812A4D"/>
            </a:solidFill>
          </a:ln>
        </p:spPr>
        <p:style>
          <a:lnRef idx="1">
            <a:schemeClr val="accent1"/>
          </a:lnRef>
          <a:fillRef idx="0">
            <a:schemeClr val="accent1"/>
          </a:fillRef>
          <a:effectRef idx="0">
            <a:schemeClr val="accent1"/>
          </a:effectRef>
          <a:fontRef idx="minor">
            <a:schemeClr val="tx1"/>
          </a:fontRef>
        </p:style>
      </p:cxnSp>
      <p:sp>
        <p:nvSpPr>
          <p:cNvPr id="8" name="Titre 5">
            <a:extLst>
              <a:ext uri="{FF2B5EF4-FFF2-40B4-BE49-F238E27FC236}">
                <a16:creationId xmlns:a16="http://schemas.microsoft.com/office/drawing/2014/main" id="{BC8BF749-C2A7-4A22-A1BC-BE0DECB22160}"/>
              </a:ext>
            </a:extLst>
          </p:cNvPr>
          <p:cNvSpPr txBox="1">
            <a:spLocks/>
          </p:cNvSpPr>
          <p:nvPr/>
        </p:nvSpPr>
        <p:spPr>
          <a:xfrm>
            <a:off x="307339" y="1825110"/>
            <a:ext cx="6307417" cy="5078313"/>
          </a:xfrm>
          <a:prstGeom prst="rect">
            <a:avLst/>
          </a:prstGeom>
        </p:spPr>
        <p:txBody>
          <a:bodyPr vert="horz" wrap="square" lIns="91440" tIns="45720" rIns="91440" bIns="45720" rtlCol="0" anchor="t" anchorCtr="0">
            <a:spAutoFit/>
          </a:bodyPr>
          <a:lstStyle>
            <a:lvl1pPr algn="l" defTabSz="685800" rtl="0" eaLnBrk="1" latinLnBrk="0" hangingPunct="1">
              <a:lnSpc>
                <a:spcPct val="90000"/>
              </a:lnSpc>
              <a:spcBef>
                <a:spcPct val="0"/>
              </a:spcBef>
              <a:buNone/>
              <a:defRPr sz="45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a:lstStyle>
          <a:p>
            <a:pPr>
              <a:lnSpc>
                <a:spcPct val="100000"/>
              </a:lnSpc>
            </a:pPr>
            <a:r>
              <a:rPr lang="fr-FR" sz="1800" b="1" u="sng" dirty="0">
                <a:solidFill>
                  <a:schemeClr val="tx1"/>
                </a:solidFill>
              </a:rPr>
              <a:t>Quels litiges peuvent être soumis à la médiation de la consommation ?</a:t>
            </a:r>
          </a:p>
          <a:p>
            <a:pPr defTabSz="457200">
              <a:lnSpc>
                <a:spcPct val="100000"/>
              </a:lnSpc>
            </a:pPr>
            <a:r>
              <a:rPr lang="fr-FR" sz="1800" dirty="0">
                <a:solidFill>
                  <a:schemeClr val="tx1"/>
                </a:solidFill>
              </a:rPr>
              <a:t>La médiation de la consommation s’applique aux litiges liés à la vente de produits commercialisés en officine autres que les médicaments et les dispositifs médicaux à usage humain.</a:t>
            </a:r>
          </a:p>
          <a:p>
            <a:pPr defTabSz="457200">
              <a:lnSpc>
                <a:spcPct val="100000"/>
              </a:lnSpc>
            </a:pPr>
            <a:endParaRPr lang="fr-FR" sz="1800" dirty="0">
              <a:solidFill>
                <a:schemeClr val="tx1"/>
              </a:solidFill>
            </a:endParaRPr>
          </a:p>
          <a:p>
            <a:pPr defTabSz="457200">
              <a:lnSpc>
                <a:spcPct val="100000"/>
              </a:lnSpc>
            </a:pPr>
            <a:r>
              <a:rPr lang="fr-FR" sz="1800" b="1" u="sng" dirty="0">
                <a:solidFill>
                  <a:schemeClr val="tx1"/>
                </a:solidFill>
              </a:rPr>
              <a:t>Qui peut saisir le médiateur de la consommation ?</a:t>
            </a:r>
          </a:p>
          <a:p>
            <a:pPr defTabSz="457200">
              <a:lnSpc>
                <a:spcPct val="100000"/>
              </a:lnSpc>
            </a:pPr>
            <a:r>
              <a:rPr lang="fr-FR" sz="1800" dirty="0">
                <a:solidFill>
                  <a:schemeClr val="tx1"/>
                </a:solidFill>
              </a:rPr>
              <a:t>Le processus ne peut être mis en œuvre qu’à l’initiative du consommateur. Le consommateur ne peut toutefois saisir le médiateur qu’à la  condition d’avoir préalablement fait une démarche par écrit directement auprès du professionnel  concerné ou de son service client pour tenter de résoudre son litige. Si cette démarche n’est pas effectuée, la demande de médiation sera irrecevable.</a:t>
            </a:r>
          </a:p>
          <a:p>
            <a:pPr defTabSz="457200">
              <a:lnSpc>
                <a:spcPct val="100000"/>
              </a:lnSpc>
            </a:pPr>
            <a:endParaRPr lang="fr-FR" sz="1800" dirty="0">
              <a:solidFill>
                <a:schemeClr val="tx1"/>
              </a:solidFill>
            </a:endParaRPr>
          </a:p>
          <a:p>
            <a:pPr defTabSz="457200">
              <a:lnSpc>
                <a:spcPct val="100000"/>
              </a:lnSpc>
            </a:pPr>
            <a:r>
              <a:rPr lang="fr-FR" sz="1800" b="1" u="sng" dirty="0">
                <a:solidFill>
                  <a:schemeClr val="tx1"/>
                </a:solidFill>
              </a:rPr>
              <a:t>Coordonnées du médiateur de la consommation :</a:t>
            </a:r>
          </a:p>
          <a:p>
            <a:pPr defTabSz="457200">
              <a:lnSpc>
                <a:spcPct val="100000"/>
              </a:lnSpc>
            </a:pPr>
            <a:r>
              <a:rPr lang="fr-FR" sz="1600" dirty="0">
                <a:solidFill>
                  <a:schemeClr val="tx1"/>
                </a:solidFill>
              </a:rPr>
              <a:t>A personnaliser</a:t>
            </a:r>
          </a:p>
        </p:txBody>
      </p:sp>
      <p:sp>
        <p:nvSpPr>
          <p:cNvPr id="11" name="Rectangle : coins arrondis 7">
            <a:extLst>
              <a:ext uri="{FF2B5EF4-FFF2-40B4-BE49-F238E27FC236}">
                <a16:creationId xmlns:a16="http://schemas.microsoft.com/office/drawing/2014/main" id="{AEAE1B9A-2CC2-45CF-B329-E1CA634454DA}"/>
              </a:ext>
            </a:extLst>
          </p:cNvPr>
          <p:cNvSpPr/>
          <p:nvPr/>
        </p:nvSpPr>
        <p:spPr>
          <a:xfrm>
            <a:off x="190432" y="1004261"/>
            <a:ext cx="6541232" cy="6142497"/>
          </a:xfrm>
          <a:prstGeom prst="roundRect">
            <a:avLst>
              <a:gd name="adj" fmla="val 8794"/>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accent2">
                  <a:lumMod val="60000"/>
                  <a:lumOff val="40000"/>
                </a:schemeClr>
              </a:solidFill>
            </a:endParaRPr>
          </a:p>
        </p:txBody>
      </p:sp>
      <p:pic>
        <p:nvPicPr>
          <p:cNvPr id="10" name="Imag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8130" y="7738197"/>
            <a:ext cx="1166037" cy="1166037"/>
          </a:xfrm>
          <a:prstGeom prst="rect">
            <a:avLst/>
          </a:prstGeom>
        </p:spPr>
      </p:pic>
      <p:sp>
        <p:nvSpPr>
          <p:cNvPr id="13" name="Rectangle 12"/>
          <p:cNvSpPr/>
          <p:nvPr/>
        </p:nvSpPr>
        <p:spPr>
          <a:xfrm>
            <a:off x="0" y="7334350"/>
            <a:ext cx="6858000" cy="338554"/>
          </a:xfrm>
          <a:prstGeom prst="rect">
            <a:avLst/>
          </a:prstGeom>
        </p:spPr>
        <p:txBody>
          <a:bodyPr wrap="square">
            <a:spAutoFit/>
          </a:bodyPr>
          <a:lstStyle/>
          <a:p>
            <a:pPr algn="ctr"/>
            <a:r>
              <a:rPr lang="fr-FR" sz="1600" b="1" dirty="0" smtClean="0">
                <a:solidFill>
                  <a:srgbClr val="812A4D"/>
                </a:solidFill>
                <a:latin typeface="Helvetica Neue" panose="020B0604020202020204"/>
              </a:rPr>
              <a:t>Flashez </a:t>
            </a:r>
            <a:r>
              <a:rPr lang="fr-FR" sz="1600" b="1" dirty="0" smtClean="0">
                <a:solidFill>
                  <a:srgbClr val="812A4D"/>
                </a:solidFill>
                <a:latin typeface="Helvetica Neue" panose="020B0604020202020204"/>
              </a:rPr>
              <a:t>le QR code </a:t>
            </a:r>
            <a:r>
              <a:rPr lang="fr-FR" sz="1600" b="1" dirty="0" smtClean="0">
                <a:solidFill>
                  <a:srgbClr val="812A4D"/>
                </a:solidFill>
                <a:latin typeface="Helvetica Neue" panose="020B0604020202020204"/>
              </a:rPr>
              <a:t>pour en savoir plus :</a:t>
            </a:r>
            <a:endParaRPr lang="fr-FR" sz="1600" b="1" dirty="0">
              <a:solidFill>
                <a:srgbClr val="812A4D"/>
              </a:solidFill>
              <a:latin typeface="Helvetica Neue" panose="020B0604020202020204"/>
            </a:endParaRPr>
          </a:p>
        </p:txBody>
      </p:sp>
      <p:sp>
        <p:nvSpPr>
          <p:cNvPr id="3" name="Rectangle 2"/>
          <p:cNvSpPr/>
          <p:nvPr/>
        </p:nvSpPr>
        <p:spPr>
          <a:xfrm>
            <a:off x="698259" y="9103714"/>
            <a:ext cx="3163045" cy="276999"/>
          </a:xfrm>
          <a:prstGeom prst="rect">
            <a:avLst/>
          </a:prstGeom>
        </p:spPr>
        <p:txBody>
          <a:bodyPr wrap="none">
            <a:spAutoFit/>
          </a:bodyPr>
          <a:lstStyle/>
          <a:p>
            <a:pPr algn="ctr"/>
            <a:r>
              <a:rPr lang="fr-FR" sz="1200" dirty="0">
                <a:latin typeface="Helvetica Neue" panose="020B0604020202020204"/>
              </a:rPr>
              <a:t>Document à afficher dans l’espace de vente</a:t>
            </a:r>
          </a:p>
        </p:txBody>
      </p:sp>
    </p:spTree>
    <p:extLst>
      <p:ext uri="{BB962C8B-B14F-4D97-AF65-F5344CB8AC3E}">
        <p14:creationId xmlns:p14="http://schemas.microsoft.com/office/powerpoint/2010/main" val="3113410964"/>
      </p:ext>
    </p:extLst>
  </p:cSld>
  <p:clrMapOvr>
    <a:masterClrMapping/>
  </p:clrMapOvr>
</p:sld>
</file>

<file path=ppt/theme/theme1.xml><?xml version="1.0" encoding="utf-8"?>
<a:theme xmlns:a="http://schemas.openxmlformats.org/drawingml/2006/main" name="Thème Office">
  <a:themeElements>
    <a:clrScheme name="CNOP - TH1">
      <a:dk1>
        <a:sysClr val="windowText" lastClr="000000"/>
      </a:dk1>
      <a:lt1>
        <a:sysClr val="window" lastClr="FFFFFF"/>
      </a:lt1>
      <a:dk2>
        <a:srgbClr val="292929"/>
      </a:dk2>
      <a:lt2>
        <a:srgbClr val="E3DED1"/>
      </a:lt2>
      <a:accent1>
        <a:srgbClr val="455F51"/>
      </a:accent1>
      <a:accent2>
        <a:srgbClr val="812A4D"/>
      </a:accent2>
      <a:accent3>
        <a:srgbClr val="9BBA28"/>
      </a:accent3>
      <a:accent4>
        <a:srgbClr val="029676"/>
      </a:accent4>
      <a:accent5>
        <a:srgbClr val="4AB5C4"/>
      </a:accent5>
      <a:accent6>
        <a:srgbClr val="A10B0B"/>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2116</TotalTime>
  <Words>151</Words>
  <Application>Microsoft Office PowerPoint</Application>
  <PresentationFormat>Format A4 (210 x 297 mm)</PresentationFormat>
  <Paragraphs>12</Paragraphs>
  <Slides>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Calibri</vt:lpstr>
      <vt:lpstr>Helvetica Light</vt:lpstr>
      <vt:lpstr>Helvetica Neue</vt:lpstr>
      <vt:lpstr>Thème Office</vt:lpstr>
      <vt:lpstr>MON PHARMACIEN M’INFORME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98</cp:revision>
  <cp:lastPrinted>2022-09-08T07:54:05Z</cp:lastPrinted>
  <dcterms:created xsi:type="dcterms:W3CDTF">2019-09-09T06:31:24Z</dcterms:created>
  <dcterms:modified xsi:type="dcterms:W3CDTF">2022-09-08T10:16:23Z</dcterms:modified>
</cp:coreProperties>
</file>