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A4D"/>
    <a:srgbClr val="595959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3382369" y="12344"/>
            <a:ext cx="3475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AFFICHE</a:t>
            </a:r>
            <a:endParaRPr lang="fr-FR" sz="6000" cap="all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7590" y="837668"/>
            <a:ext cx="6650410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A.XX - numéros d'urgence et d'écoute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9F1EE27-C606-4E18-9AC8-A549C663C60A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742616" y="9428947"/>
            <a:ext cx="32177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760438" y="9637966"/>
            <a:ext cx="25171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2025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2816" y="174715"/>
            <a:ext cx="5795184" cy="480131"/>
          </a:xfrm>
          <a:noFill/>
          <a:ln>
            <a:solidFill>
              <a:srgbClr val="595959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fr-FR" sz="2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MON PHARMACIEN M’INFORME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22" y="9460074"/>
            <a:ext cx="1496652" cy="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jorf/id/JORFTEXT000049892219" TargetMode="External"/><Relationship Id="rId2" Type="http://schemas.openxmlformats.org/officeDocument/2006/relationships/hyperlink" Target="https://www.legifrance.gouv.fr/jorf/id/JORFTEXT000045538155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0246" y="208810"/>
            <a:ext cx="5561418" cy="424732"/>
          </a:xfrm>
        </p:spPr>
        <p:txBody>
          <a:bodyPr/>
          <a:lstStyle/>
          <a:p>
            <a:r>
              <a:rPr lang="fr-FR" sz="2400" dirty="0"/>
              <a:t>MON PHARMACIEN M’INFORME</a:t>
            </a:r>
            <a:endParaRPr lang="fr-FR" sz="26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190432" y="1181090"/>
            <a:ext cx="6541232" cy="990015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3600" dirty="0" smtClean="0">
                <a:solidFill>
                  <a:srgbClr val="812A4D"/>
                </a:solidFill>
                <a:cs typeface="+mn-cs"/>
              </a:rPr>
              <a:t>Service de garde pharmaceutique : </a:t>
            </a:r>
            <a:endParaRPr lang="fr-FR" sz="3600" dirty="0">
              <a:solidFill>
                <a:srgbClr val="812A4D"/>
              </a:solidFill>
              <a:cs typeface="+mn-cs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1102854" y="2333584"/>
            <a:ext cx="4716379" cy="0"/>
          </a:xfrm>
          <a:prstGeom prst="line">
            <a:avLst/>
          </a:prstGeom>
          <a:ln w="19050"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171760" y="2456327"/>
            <a:ext cx="6541232" cy="99001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2500" dirty="0" smtClean="0">
                <a:solidFill>
                  <a:schemeClr val="tx1"/>
                </a:solidFill>
              </a:rPr>
              <a:t>Les honoraires de dispensation fixés par l’Assurance Maladie* sont majorés de :</a:t>
            </a:r>
            <a:endParaRPr lang="fr-FR" sz="2500" dirty="0">
              <a:solidFill>
                <a:schemeClr val="tx1"/>
              </a:solidFill>
            </a:endParaRP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90432" y="1058779"/>
            <a:ext cx="6541232" cy="6652507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12387" y="7833597"/>
            <a:ext cx="36599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>
                <a:latin typeface="Helvetica Neue" panose="020B0604020202020204"/>
              </a:rPr>
              <a:t>Document à afficher dans l’espace de vente</a:t>
            </a:r>
          </a:p>
        </p:txBody>
      </p:sp>
      <p:sp>
        <p:nvSpPr>
          <p:cNvPr id="9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184208" y="3579386"/>
            <a:ext cx="6528784" cy="413190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marL="457200" indent="-457200" defTabSz="45720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fr-FR" sz="2500" dirty="0" smtClean="0">
                <a:solidFill>
                  <a:schemeClr val="tx1"/>
                </a:solidFill>
              </a:rPr>
              <a:t>la nuit, de </a:t>
            </a:r>
            <a:r>
              <a:rPr lang="fr-FR" sz="2500" dirty="0">
                <a:solidFill>
                  <a:schemeClr val="tx1"/>
                </a:solidFill>
              </a:rPr>
              <a:t>20 h 00 à 00 h 00 </a:t>
            </a:r>
            <a:r>
              <a:rPr lang="fr-FR" sz="2500" dirty="0" smtClean="0">
                <a:solidFill>
                  <a:schemeClr val="tx1"/>
                </a:solidFill>
              </a:rPr>
              <a:t>et </a:t>
            </a:r>
            <a:r>
              <a:rPr lang="fr-FR" sz="2500" dirty="0">
                <a:solidFill>
                  <a:schemeClr val="tx1"/>
                </a:solidFill>
              </a:rPr>
              <a:t>de 06h00 à 08h00  : </a:t>
            </a:r>
            <a:r>
              <a:rPr lang="fr-FR" sz="2500" dirty="0" smtClean="0">
                <a:solidFill>
                  <a:srgbClr val="812A4D"/>
                </a:solidFill>
              </a:rPr>
              <a:t>10 € TTC par ordonnance</a:t>
            </a:r>
            <a:r>
              <a:rPr lang="fr-FR" sz="2500" dirty="0" smtClean="0">
                <a:solidFill>
                  <a:schemeClr val="tx1"/>
                </a:solidFill>
              </a:rPr>
              <a:t> ;</a:t>
            </a:r>
            <a:endParaRPr lang="fr-FR" sz="2500" dirty="0">
              <a:solidFill>
                <a:schemeClr val="tx1"/>
              </a:solidFill>
            </a:endParaRPr>
          </a:p>
          <a:p>
            <a:pPr marL="457200" indent="-457200" defTabSz="45720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fr-FR" sz="2500" dirty="0">
                <a:solidFill>
                  <a:schemeClr val="tx1"/>
                </a:solidFill>
              </a:rPr>
              <a:t>la nuit profonde de 00 h 00 à 06h00 : </a:t>
            </a:r>
            <a:r>
              <a:rPr lang="fr-FR" sz="2500" dirty="0">
                <a:solidFill>
                  <a:srgbClr val="812A4D"/>
                </a:solidFill>
              </a:rPr>
              <a:t>20 € TTC par ordonnance</a:t>
            </a:r>
            <a:r>
              <a:rPr lang="fr-FR" sz="2500" dirty="0">
                <a:solidFill>
                  <a:schemeClr val="tx1"/>
                </a:solidFill>
              </a:rPr>
              <a:t> ;</a:t>
            </a:r>
          </a:p>
          <a:p>
            <a:pPr marL="457200" indent="-457200" defTabSz="45720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fr-FR" sz="2500" dirty="0" smtClean="0">
                <a:solidFill>
                  <a:schemeClr val="tx1"/>
                </a:solidFill>
              </a:rPr>
              <a:t>les dimanches et jours fériés, de 8 heures à 20 heures : </a:t>
            </a:r>
            <a:r>
              <a:rPr lang="fr-FR" sz="2500" dirty="0" smtClean="0">
                <a:solidFill>
                  <a:srgbClr val="812A4D"/>
                </a:solidFill>
              </a:rPr>
              <a:t>6 € TTC par ordonnance</a:t>
            </a:r>
            <a:r>
              <a:rPr lang="fr-FR" sz="2500" dirty="0" smtClean="0">
                <a:solidFill>
                  <a:schemeClr val="tx1"/>
                </a:solidFill>
              </a:rPr>
              <a:t> ;</a:t>
            </a:r>
          </a:p>
          <a:p>
            <a:pPr marL="457200" indent="-457200" defTabSz="457200">
              <a:lnSpc>
                <a:spcPts val="3500"/>
              </a:lnSpc>
              <a:buFont typeface="Arial" panose="020B0604020202020204" pitchFamily="34" charset="0"/>
              <a:buChar char="•"/>
            </a:pPr>
            <a:r>
              <a:rPr lang="fr-FR" sz="2500" dirty="0" smtClean="0">
                <a:solidFill>
                  <a:schemeClr val="tx1"/>
                </a:solidFill>
              </a:rPr>
              <a:t>le jour, en dehors des jours et heures </a:t>
            </a:r>
            <a:r>
              <a:rPr lang="fr-FR" sz="2500" dirty="0">
                <a:solidFill>
                  <a:schemeClr val="tx1"/>
                </a:solidFill>
              </a:rPr>
              <a:t>normaux d'ouverture, de 8 h 00 à 20 h </a:t>
            </a:r>
            <a:r>
              <a:rPr lang="fr-FR" sz="2500" dirty="0" smtClean="0">
                <a:solidFill>
                  <a:schemeClr val="tx1"/>
                </a:solidFill>
              </a:rPr>
              <a:t>00 : </a:t>
            </a:r>
            <a:r>
              <a:rPr lang="fr-FR" sz="2500" dirty="0" smtClean="0">
                <a:solidFill>
                  <a:srgbClr val="812A4D"/>
                </a:solidFill>
              </a:rPr>
              <a:t>2 € TTC par ordonnance</a:t>
            </a:r>
            <a:r>
              <a:rPr lang="fr-FR" sz="2500" dirty="0" smtClean="0">
                <a:solidFill>
                  <a:schemeClr val="tx1"/>
                </a:solidFill>
              </a:rPr>
              <a:t>.</a:t>
            </a:r>
            <a:endParaRPr lang="fr-FR" sz="25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43" y="8403360"/>
            <a:ext cx="68259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00" dirty="0" smtClean="0">
                <a:solidFill>
                  <a:srgbClr val="000000"/>
                </a:solidFill>
                <a:latin typeface="RobotoCondensed-Regular"/>
              </a:rPr>
              <a:t>*</a:t>
            </a:r>
            <a:r>
              <a:rPr lang="fr-FR" sz="1000" u="sng" dirty="0" smtClean="0">
                <a:solidFill>
                  <a:srgbClr val="000000"/>
                </a:solidFill>
                <a:latin typeface="RobotoCondensed-Regular"/>
                <a:hlinkClick r:id="rId2"/>
              </a:rPr>
              <a:t>Arrêté </a:t>
            </a:r>
            <a:r>
              <a:rPr lang="fr-FR" sz="1000" u="sng" dirty="0">
                <a:solidFill>
                  <a:srgbClr val="000000"/>
                </a:solidFill>
                <a:latin typeface="RobotoCondensed-Regular"/>
                <a:hlinkClick r:id="rId2"/>
              </a:rPr>
              <a:t>du 31 mars 2022</a:t>
            </a:r>
            <a:r>
              <a:rPr lang="fr-FR" sz="1000" dirty="0">
                <a:solidFill>
                  <a:srgbClr val="000000"/>
                </a:solidFill>
                <a:latin typeface="RobotoCondensed-Regular"/>
              </a:rPr>
              <a:t> portant approbation de la convention nationale organisant les rapports entre les pharmaciens titulaires d’officine et l’Assurance maladie</a:t>
            </a:r>
            <a:r>
              <a:rPr lang="fr-FR" sz="1000" dirty="0" smtClean="0">
                <a:solidFill>
                  <a:srgbClr val="000000"/>
                </a:solidFill>
                <a:latin typeface="RobotoCondensed-Regular"/>
              </a:rPr>
              <a:t>.</a:t>
            </a:r>
            <a:endParaRPr lang="fr-FR" sz="1000" dirty="0">
              <a:solidFill>
                <a:srgbClr val="000000"/>
              </a:solidFill>
              <a:latin typeface="RobotoCondensed-Regular"/>
            </a:endParaRPr>
          </a:p>
          <a:p>
            <a:pPr algn="just"/>
            <a:r>
              <a:rPr lang="fr-FR" sz="1000" dirty="0" smtClean="0">
                <a:solidFill>
                  <a:srgbClr val="000000"/>
                </a:solidFill>
                <a:latin typeface="RobotoCondensed-Regular"/>
              </a:rPr>
              <a:t>*</a:t>
            </a:r>
            <a:r>
              <a:rPr lang="fr-FR" sz="1000" dirty="0" smtClean="0">
                <a:solidFill>
                  <a:srgbClr val="000000"/>
                </a:solidFill>
                <a:latin typeface="RobotoCondensed-Regular"/>
                <a:hlinkClick r:id="rId3"/>
              </a:rPr>
              <a:t>Arrêté </a:t>
            </a:r>
            <a:r>
              <a:rPr lang="fr-FR" sz="1000" dirty="0">
                <a:solidFill>
                  <a:srgbClr val="000000"/>
                </a:solidFill>
                <a:latin typeface="RobotoCondensed-Regular"/>
                <a:hlinkClick r:id="rId3"/>
              </a:rPr>
              <a:t>du 5 juillet 2024</a:t>
            </a:r>
            <a:r>
              <a:rPr lang="fr-FR" sz="1000" dirty="0">
                <a:solidFill>
                  <a:srgbClr val="000000"/>
                </a:solidFill>
                <a:latin typeface="RobotoCondensed-Regular"/>
              </a:rPr>
              <a:t> portant approbation de l'avenant n° 1 à la convention nationale du 9 mars 2022 organisant les rapports entres les pharmaciens titulaires d'officine et l'assurance </a:t>
            </a:r>
            <a:r>
              <a:rPr lang="fr-FR" sz="1000" dirty="0" smtClean="0">
                <a:solidFill>
                  <a:srgbClr val="000000"/>
                </a:solidFill>
                <a:latin typeface="RobotoCondensed-Regular"/>
              </a:rPr>
              <a:t>maladie</a:t>
            </a:r>
            <a:endParaRPr lang="fr-FR" sz="1000" dirty="0">
              <a:solidFill>
                <a:srgbClr val="000000"/>
              </a:solidFill>
              <a:latin typeface="RobotoCondensed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13410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2156</TotalTime>
  <Words>174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Light</vt:lpstr>
      <vt:lpstr>Helvetica Neue</vt:lpstr>
      <vt:lpstr>RobotoCondensed-Regular</vt:lpstr>
      <vt:lpstr>Thème Office</vt:lpstr>
      <vt:lpstr>MON PHARMACIEN M’INFORME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108</cp:revision>
  <cp:lastPrinted>2022-09-08T07:54:05Z</cp:lastPrinted>
  <dcterms:created xsi:type="dcterms:W3CDTF">2019-09-09T06:31:24Z</dcterms:created>
  <dcterms:modified xsi:type="dcterms:W3CDTF">2025-02-03T16:18:08Z</dcterms:modified>
</cp:coreProperties>
</file>