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9" r:id="rId2"/>
    <p:sldId id="260" r:id="rId3"/>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B872"/>
    <a:srgbClr val="418B4C"/>
    <a:srgbClr val="9BBA28"/>
    <a:srgbClr val="67B4C4"/>
    <a:srgbClr val="DBE3DF"/>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04" autoAdjust="0"/>
    <p:restoredTop sz="94660"/>
  </p:normalViewPr>
  <p:slideViewPr>
    <p:cSldViewPr snapToGrid="0">
      <p:cViewPr varScale="1">
        <p:scale>
          <a:sx n="80" d="100"/>
          <a:sy n="80" d="100"/>
        </p:scale>
        <p:origin x="54"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327546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142389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225428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9906000" cy="55597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6385486" y="8546"/>
            <a:ext cx="3520515" cy="731611"/>
          </a:xfrm>
          <a:prstGeom prst="rect">
            <a:avLst/>
          </a:prstGeom>
          <a:noFill/>
        </p:spPr>
        <p:txBody>
          <a:bodyPr wrap="none" rtlCol="0">
            <a:spAutoFit/>
          </a:bodyPr>
          <a:lstStyle/>
          <a:p>
            <a:pPr algn="r"/>
            <a:r>
              <a:rPr lang="fr-FR" sz="4154"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555980"/>
            <a:ext cx="9906000" cy="275237"/>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98617" y="588950"/>
            <a:ext cx="9586565" cy="264881"/>
          </a:xfrm>
          <a:noFill/>
        </p:spPr>
        <p:txBody>
          <a:bodyPr wrap="square" rtlCol="0">
            <a:spAutoFit/>
          </a:bodyPr>
          <a:lstStyle>
            <a:lvl1pPr>
              <a:defRPr lang="fr-FR" sz="1246"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31652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61427" y="-982"/>
            <a:ext cx="1373750" cy="555980"/>
          </a:xfrm>
          <a:prstGeom prst="rect">
            <a:avLst/>
          </a:prstGeom>
        </p:spPr>
      </p:pic>
      <p:pic>
        <p:nvPicPr>
          <p:cNvPr id="10" name="Graphique 9" descr="Tête avec engrenages">
            <a:extLst>
              <a:ext uri="{FF2B5EF4-FFF2-40B4-BE49-F238E27FC236}">
                <a16:creationId xmlns:a16="http://schemas.microsoft.com/office/drawing/2014/main" id="{B143456A-277F-3849-8C7F-02C3B42A187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5830" y="58030"/>
            <a:ext cx="1004945" cy="481660"/>
          </a:xfrm>
          <a:prstGeom prst="rect">
            <a:avLst/>
          </a:prstGeom>
        </p:spPr>
      </p:pic>
      <p:grpSp>
        <p:nvGrpSpPr>
          <p:cNvPr id="12" name="Groupe 11">
            <a:extLst>
              <a:ext uri="{FF2B5EF4-FFF2-40B4-BE49-F238E27FC236}">
                <a16:creationId xmlns:a16="http://schemas.microsoft.com/office/drawing/2014/main" id="{7474FD5F-5D08-4498-A3D6-769A489D3FEF}"/>
              </a:ext>
            </a:extLst>
          </p:cNvPr>
          <p:cNvGrpSpPr/>
          <p:nvPr userDrawn="1"/>
        </p:nvGrpSpPr>
        <p:grpSpPr>
          <a:xfrm>
            <a:off x="0" y="6368575"/>
            <a:ext cx="9906000" cy="503601"/>
            <a:chOff x="0" y="9199049"/>
            <a:chExt cx="6858000" cy="727424"/>
          </a:xfrm>
        </p:grpSpPr>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18" name="Rectangle 17">
              <a:extLst>
                <a:ext uri="{FF2B5EF4-FFF2-40B4-BE49-F238E27FC236}">
                  <a16:creationId xmlns:a16="http://schemas.microsoft.com/office/drawing/2014/main" id="{96408111-8E68-475C-A215-A943A752AB5D}"/>
                </a:ext>
              </a:extLst>
            </p:cNvPr>
            <p:cNvSpPr/>
            <p:nvPr userDrawn="1"/>
          </p:nvSpPr>
          <p:spPr>
            <a:xfrm>
              <a:off x="1463039" y="9623704"/>
              <a:ext cx="5380548" cy="302769"/>
            </a:xfrm>
            <a:prstGeom prst="rect">
              <a:avLst/>
            </a:prstGeom>
          </p:spPr>
          <p:txBody>
            <a:bodyPr wrap="square">
              <a:spAutoFit/>
            </a:bodyPr>
            <a:lstStyle/>
            <a:p>
              <a:pPr marL="0" marR="0" lvl="0" indent="0" algn="r" defTabSz="316520" rtl="0" eaLnBrk="1" fontAlgn="auto" latinLnBrk="0" hangingPunct="1">
                <a:lnSpc>
                  <a:spcPct val="100000"/>
                </a:lnSpc>
                <a:spcBef>
                  <a:spcPts val="0"/>
                </a:spcBef>
                <a:spcAft>
                  <a:spcPts val="0"/>
                </a:spcAft>
                <a:buClrTx/>
                <a:buSzTx/>
                <a:buFontTx/>
                <a:buNone/>
                <a:tabLst/>
                <a:defRPr/>
              </a:pPr>
              <a:r>
                <a:rPr lang="fr-FR" sz="762" dirty="0">
                  <a:solidFill>
                    <a:prstClr val="black">
                      <a:lumMod val="85000"/>
                      <a:lumOff val="15000"/>
                    </a:prstClr>
                  </a:solidFill>
                  <a:latin typeface="Helvetica Light" panose="020B0403020202020204" pitchFamily="34" charset="0"/>
                </a:rPr>
                <a:t>	</a:t>
              </a:r>
              <a:r>
                <a:rPr lang="fr-FR" sz="762" dirty="0">
                  <a:solidFill>
                    <a:schemeClr val="bg1"/>
                  </a:solidFill>
                  <a:latin typeface="Helvetica Light" panose="020B0403020202020204" pitchFamily="34" charset="0"/>
                </a:rPr>
                <a:t>Référentiel Qualité // Version 0.01 - Octobre 2019</a:t>
              </a:r>
              <a:endParaRPr lang="fr-FR" sz="969" dirty="0">
                <a:solidFill>
                  <a:schemeClr val="bg1"/>
                </a:solidFill>
              </a:endParaRPr>
            </a:p>
          </p:txBody>
        </p:sp>
        <p:pic>
          <p:nvPicPr>
            <p:cNvPr id="20" name="Image 19">
              <a:extLst>
                <a:ext uri="{FF2B5EF4-FFF2-40B4-BE49-F238E27FC236}">
                  <a16:creationId xmlns:a16="http://schemas.microsoft.com/office/drawing/2014/main" id="{34DF87C9-3B3A-4321-B7B3-ABB7A9A06C3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831" dirty="0">
                  <a:solidFill>
                    <a:srgbClr val="595959"/>
                  </a:solidFill>
                </a:rPr>
                <a:t>Pharmacie :</a:t>
              </a:r>
            </a:p>
          </p:txBody>
        </p:sp>
      </p:grpSp>
    </p:spTree>
    <p:extLst>
      <p:ext uri="{BB962C8B-B14F-4D97-AF65-F5344CB8AC3E}">
        <p14:creationId xmlns:p14="http://schemas.microsoft.com/office/powerpoint/2010/main" val="390214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288586" y="2018707"/>
            <a:ext cx="1183337" cy="390556"/>
          </a:xfrm>
          <a:prstGeom prst="rect">
            <a:avLst/>
          </a:prstGeom>
          <a:noFill/>
        </p:spPr>
        <p:txBody>
          <a:bodyPr wrap="none" rtlCol="0">
            <a:spAutoFit/>
          </a:bodyPr>
          <a:lstStyle/>
          <a:p>
            <a:r>
              <a:rPr lang="fr-FR" sz="1938" dirty="0">
                <a:solidFill>
                  <a:srgbClr val="9BBA28"/>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288586" y="2350654"/>
            <a:ext cx="925708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387042" y="2439154"/>
            <a:ext cx="1728350" cy="384915"/>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762" dirty="0">
                <a:solidFill>
                  <a:schemeClr val="tx1">
                    <a:lumMod val="85000"/>
                    <a:lumOff val="15000"/>
                  </a:schemeClr>
                </a:solidFill>
              </a:rPr>
              <a:t> Repérage de l’objectif thérapeutique</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2210997" y="2439153"/>
            <a:ext cx="1728350" cy="384915"/>
          </a:xfrm>
          <a:prstGeom prst="roundRect">
            <a:avLst>
              <a:gd name="adj" fmla="val 0"/>
            </a:avLst>
          </a:prstGeom>
          <a:solidFill>
            <a:srgbClr val="9BBA28"/>
          </a:solidFill>
          <a:ln w="28575" algn="ctr">
            <a:noFill/>
            <a:miter lim="800000"/>
            <a:headEnd/>
            <a:tailEnd/>
          </a:ln>
        </p:spPr>
        <p:txBody>
          <a:bodyPr anchor="ctr"/>
          <a:lstStyle/>
          <a:p>
            <a:pPr algn="ctr"/>
            <a:r>
              <a:rPr lang="fr-FR" sz="762" b="1" dirty="0">
                <a:solidFill>
                  <a:schemeClr val="bg1"/>
                </a:solidFill>
                <a:latin typeface="Helvetica Light" panose="020B0403020202020204" pitchFamily="34" charset="0"/>
                <a:cs typeface="Calibri" pitchFamily="34" charset="0"/>
              </a:rPr>
              <a:t>Validation</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4034952" y="2439153"/>
            <a:ext cx="1716861" cy="384910"/>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762" dirty="0">
                <a:solidFill>
                  <a:schemeClr val="tx1">
                    <a:lumMod val="85000"/>
                    <a:lumOff val="15000"/>
                  </a:schemeClr>
                </a:solidFill>
                <a:latin typeface="Helvetica Light" panose="020B0403020202020204" pitchFamily="34" charset="0"/>
              </a:rPr>
              <a:t>Gestion du produit non conforme</a:t>
            </a:r>
          </a:p>
        </p:txBody>
      </p:sp>
      <p:sp>
        <p:nvSpPr>
          <p:cNvPr id="18" name="ZoneTexte 17">
            <a:extLst>
              <a:ext uri="{FF2B5EF4-FFF2-40B4-BE49-F238E27FC236}">
                <a16:creationId xmlns:a16="http://schemas.microsoft.com/office/drawing/2014/main" id="{9788C7FF-9027-40F5-8FF6-73E365A6EF34}"/>
              </a:ext>
            </a:extLst>
          </p:cNvPr>
          <p:cNvSpPr txBox="1"/>
          <p:nvPr userDrawn="1"/>
        </p:nvSpPr>
        <p:spPr>
          <a:xfrm>
            <a:off x="386387" y="2900045"/>
            <a:ext cx="1716861" cy="209609"/>
          </a:xfrm>
          <a:prstGeom prst="rect">
            <a:avLst/>
          </a:prstGeom>
          <a:noFill/>
        </p:spPr>
        <p:txBody>
          <a:bodyPr wrap="square" rtlCol="0">
            <a:spAutoFit/>
          </a:bodyPr>
          <a:lstStyle/>
          <a:p>
            <a:pPr algn="ctr"/>
            <a:r>
              <a:rPr lang="fr-FR" sz="762" i="1" dirty="0"/>
              <a:t>Action à Réaliser</a:t>
            </a:r>
          </a:p>
        </p:txBody>
      </p:sp>
      <p:sp>
        <p:nvSpPr>
          <p:cNvPr id="19" name="ZoneTexte 18">
            <a:extLst>
              <a:ext uri="{FF2B5EF4-FFF2-40B4-BE49-F238E27FC236}">
                <a16:creationId xmlns:a16="http://schemas.microsoft.com/office/drawing/2014/main" id="{31A41005-7869-4109-AF9A-02E5F22336FF}"/>
              </a:ext>
            </a:extLst>
          </p:cNvPr>
          <p:cNvSpPr txBox="1"/>
          <p:nvPr userDrawn="1"/>
        </p:nvSpPr>
        <p:spPr>
          <a:xfrm>
            <a:off x="2227572" y="2906466"/>
            <a:ext cx="1716861" cy="209609"/>
          </a:xfrm>
          <a:prstGeom prst="rect">
            <a:avLst/>
          </a:prstGeom>
          <a:noFill/>
        </p:spPr>
        <p:txBody>
          <a:bodyPr wrap="square" rtlCol="0">
            <a:spAutoFit/>
          </a:bodyPr>
          <a:lstStyle/>
          <a:p>
            <a:pPr algn="ctr"/>
            <a:r>
              <a:rPr lang="fr-FR" sz="762" i="1" dirty="0"/>
              <a:t>Point de Vigilance</a:t>
            </a:r>
          </a:p>
        </p:txBody>
      </p:sp>
      <p:sp>
        <p:nvSpPr>
          <p:cNvPr id="20" name="ZoneTexte 19">
            <a:extLst>
              <a:ext uri="{FF2B5EF4-FFF2-40B4-BE49-F238E27FC236}">
                <a16:creationId xmlns:a16="http://schemas.microsoft.com/office/drawing/2014/main" id="{813A0E25-013D-4BC5-BA51-13C2A0EF9EF3}"/>
              </a:ext>
            </a:extLst>
          </p:cNvPr>
          <p:cNvSpPr txBox="1"/>
          <p:nvPr userDrawn="1"/>
        </p:nvSpPr>
        <p:spPr>
          <a:xfrm>
            <a:off x="4034952" y="2894420"/>
            <a:ext cx="1716861" cy="209609"/>
          </a:xfrm>
          <a:prstGeom prst="rect">
            <a:avLst/>
          </a:prstGeom>
          <a:noFill/>
        </p:spPr>
        <p:txBody>
          <a:bodyPr wrap="square" rtlCol="0">
            <a:spAutoFit/>
          </a:bodyPr>
          <a:lstStyle/>
          <a:p>
            <a:pPr algn="ctr"/>
            <a:r>
              <a:rPr lang="fr-FR" sz="762" i="1" dirty="0"/>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7921057" y="2636133"/>
            <a:ext cx="1174169" cy="4756"/>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7649711" y="2900045"/>
            <a:ext cx="1716861" cy="209609"/>
          </a:xfrm>
          <a:prstGeom prst="rect">
            <a:avLst/>
          </a:prstGeom>
          <a:noFill/>
        </p:spPr>
        <p:txBody>
          <a:bodyPr wrap="square" rtlCol="0">
            <a:spAutoFit/>
          </a:bodyPr>
          <a:lstStyle/>
          <a:p>
            <a:pPr algn="ctr"/>
            <a:r>
              <a:rPr lang="fr-FR" sz="762" i="1" dirty="0"/>
              <a:t>Chronologie de la Procédure</a:t>
            </a:r>
          </a:p>
        </p:txBody>
      </p:sp>
      <p:sp>
        <p:nvSpPr>
          <p:cNvPr id="23" name="ZoneTexte 22">
            <a:extLst>
              <a:ext uri="{FF2B5EF4-FFF2-40B4-BE49-F238E27FC236}">
                <a16:creationId xmlns:a16="http://schemas.microsoft.com/office/drawing/2014/main" id="{79EDE816-6A86-485E-B535-40C05510605C}"/>
              </a:ext>
            </a:extLst>
          </p:cNvPr>
          <p:cNvSpPr txBox="1"/>
          <p:nvPr userDrawn="1"/>
        </p:nvSpPr>
        <p:spPr>
          <a:xfrm>
            <a:off x="5842331" y="2892917"/>
            <a:ext cx="1716861" cy="326884"/>
          </a:xfrm>
          <a:prstGeom prst="rect">
            <a:avLst/>
          </a:prstGeom>
          <a:noFill/>
        </p:spPr>
        <p:txBody>
          <a:bodyPr wrap="square" rtlCol="0">
            <a:spAutoFit/>
          </a:bodyPr>
          <a:lstStyle/>
          <a:p>
            <a:pPr algn="ctr"/>
            <a:r>
              <a:rPr lang="fr-FR" sz="762" i="1" dirty="0"/>
              <a:t>Enregistrement (traçabilité) à effectuer</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5846579" y="2525756"/>
            <a:ext cx="1702126" cy="209609"/>
          </a:xfrm>
          <a:prstGeom prst="rect">
            <a:avLst/>
          </a:prstGeom>
        </p:spPr>
        <p:txBody>
          <a:bodyPr wrap="square">
            <a:spAutoFit/>
          </a:bodyPr>
          <a:lstStyle/>
          <a:p>
            <a:pPr lvl="0" algn="ctr"/>
            <a:r>
              <a:rPr lang="fr-FR" sz="762" b="1" u="sng" dirty="0">
                <a:solidFill>
                  <a:srgbClr val="2C6672"/>
                </a:solidFill>
                <a:latin typeface="Helvetica Light" panose="020B0403020202020204" pitchFamily="34" charset="0"/>
              </a:rPr>
              <a:t>Déclaration de Vigilance</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288586" y="887481"/>
            <a:ext cx="2974532" cy="390556"/>
          </a:xfrm>
          <a:prstGeom prst="rect">
            <a:avLst/>
          </a:prstGeom>
          <a:noFill/>
        </p:spPr>
        <p:txBody>
          <a:bodyPr wrap="none" rtlCol="0">
            <a:spAutoFit/>
          </a:bodyPr>
          <a:lstStyle/>
          <a:p>
            <a:r>
              <a:rPr lang="fr-FR" sz="1938" dirty="0">
                <a:solidFill>
                  <a:srgbClr val="9BBA28"/>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288586" y="1219428"/>
            <a:ext cx="925708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313740" y="1252859"/>
            <a:ext cx="9231930" cy="444161"/>
          </a:xfrm>
          <a:prstGeom prst="rect">
            <a:avLst/>
          </a:prstGeom>
          <a:noFill/>
        </p:spPr>
        <p:txBody>
          <a:bodyPr wrap="square" rtlCol="0">
            <a:spAutoFit/>
          </a:bodyPr>
          <a:lstStyle/>
          <a:p>
            <a:r>
              <a:rPr lang="fr-FR" sz="762"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288586" y="3152890"/>
            <a:ext cx="1610056" cy="390556"/>
          </a:xfrm>
          <a:prstGeom prst="rect">
            <a:avLst/>
          </a:prstGeom>
          <a:noFill/>
        </p:spPr>
        <p:txBody>
          <a:bodyPr wrap="none" rtlCol="0">
            <a:spAutoFit/>
          </a:bodyPr>
          <a:lstStyle/>
          <a:p>
            <a:r>
              <a:rPr lang="fr-FR" sz="1938" dirty="0">
                <a:solidFill>
                  <a:srgbClr val="9BBA28"/>
                </a:solidFill>
                <a:latin typeface="Helvetica Neue" panose="020B0604020202020204" pitchFamily="34" charset="0"/>
                <a:ea typeface="Helvetica Neue" panose="020B0604020202020204" pitchFamily="34" charset="0"/>
              </a:rPr>
              <a:t>Abréviations</a:t>
            </a: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288586" y="3484837"/>
            <a:ext cx="925708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277062" y="3757706"/>
            <a:ext cx="4083490" cy="390556"/>
          </a:xfrm>
          <a:prstGeom prst="rect">
            <a:avLst/>
          </a:prstGeom>
          <a:noFill/>
        </p:spPr>
        <p:txBody>
          <a:bodyPr wrap="none" rtlCol="0">
            <a:spAutoFit/>
          </a:bodyPr>
          <a:lstStyle/>
          <a:p>
            <a:r>
              <a:rPr lang="fr-FR" sz="1938" dirty="0">
                <a:solidFill>
                  <a:srgbClr val="9BBA28"/>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277062" y="4089653"/>
            <a:ext cx="9257085"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313740" y="3524689"/>
            <a:ext cx="9231930" cy="197875"/>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246" smtClean="0">
                <a:solidFill>
                  <a:schemeClr val="tx1"/>
                </a:solidFill>
              </a:defRPr>
            </a:lvl3pPr>
            <a:lvl4pPr>
              <a:defRPr lang="fr-FR" sz="1246" smtClean="0">
                <a:solidFill>
                  <a:schemeClr val="tx1"/>
                </a:solidFill>
              </a:defRPr>
            </a:lvl4pPr>
            <a:lvl5pPr>
              <a:defRPr lang="fr-FR" sz="1246">
                <a:solidFill>
                  <a:schemeClr val="tx1"/>
                </a:solidFill>
              </a:defRPr>
            </a:lvl5pPr>
          </a:lstStyle>
          <a:p>
            <a:pPr lvl="0" defTabSz="31652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315481" y="4146422"/>
            <a:ext cx="9231930" cy="1857350"/>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246" smtClean="0">
                <a:solidFill>
                  <a:schemeClr val="tx1"/>
                </a:solidFill>
              </a:defRPr>
            </a:lvl3pPr>
            <a:lvl4pPr>
              <a:defRPr lang="fr-FR" sz="1246" smtClean="0">
                <a:solidFill>
                  <a:schemeClr val="tx1"/>
                </a:solidFill>
              </a:defRPr>
            </a:lvl4pPr>
            <a:lvl5pPr>
              <a:defRPr lang="fr-FR" sz="1246">
                <a:solidFill>
                  <a:schemeClr val="tx1"/>
                </a:solidFill>
              </a:defRPr>
            </a:lvl5pPr>
          </a:lstStyle>
          <a:p>
            <a:pPr lvl="0" defTabSz="316520"/>
            <a:r>
              <a:rPr lang="fr-FR" dirty="0"/>
              <a:t>Cliquez pour modifier les styles du texte du masque</a:t>
            </a:r>
          </a:p>
        </p:txBody>
      </p:sp>
      <p:grpSp>
        <p:nvGrpSpPr>
          <p:cNvPr id="46" name="Groupe 45">
            <a:extLst>
              <a:ext uri="{FF2B5EF4-FFF2-40B4-BE49-F238E27FC236}">
                <a16:creationId xmlns:a16="http://schemas.microsoft.com/office/drawing/2014/main" id="{EE461BCD-7215-4B34-8C4E-E360F647A1FC}"/>
              </a:ext>
            </a:extLst>
          </p:cNvPr>
          <p:cNvGrpSpPr/>
          <p:nvPr userDrawn="1"/>
        </p:nvGrpSpPr>
        <p:grpSpPr>
          <a:xfrm>
            <a:off x="0" y="6368575"/>
            <a:ext cx="9906000" cy="503601"/>
            <a:chOff x="0" y="9199049"/>
            <a:chExt cx="6858000" cy="727424"/>
          </a:xfrm>
        </p:grpSpPr>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48" name="Rectangle 47">
              <a:extLst>
                <a:ext uri="{FF2B5EF4-FFF2-40B4-BE49-F238E27FC236}">
                  <a16:creationId xmlns:a16="http://schemas.microsoft.com/office/drawing/2014/main" id="{A1810820-26DA-43D7-8943-D56CD71F7A92}"/>
                </a:ext>
              </a:extLst>
            </p:cNvPr>
            <p:cNvSpPr/>
            <p:nvPr userDrawn="1"/>
          </p:nvSpPr>
          <p:spPr>
            <a:xfrm>
              <a:off x="1463039" y="9623704"/>
              <a:ext cx="5380548" cy="302769"/>
            </a:xfrm>
            <a:prstGeom prst="rect">
              <a:avLst/>
            </a:prstGeom>
          </p:spPr>
          <p:txBody>
            <a:bodyPr wrap="square">
              <a:spAutoFit/>
            </a:bodyPr>
            <a:lstStyle/>
            <a:p>
              <a:pPr marL="0" marR="0" lvl="0" indent="0" algn="r" defTabSz="316520" rtl="0" eaLnBrk="1" fontAlgn="auto" latinLnBrk="0" hangingPunct="1">
                <a:lnSpc>
                  <a:spcPct val="100000"/>
                </a:lnSpc>
                <a:spcBef>
                  <a:spcPts val="0"/>
                </a:spcBef>
                <a:spcAft>
                  <a:spcPts val="0"/>
                </a:spcAft>
                <a:buClrTx/>
                <a:buSzTx/>
                <a:buFontTx/>
                <a:buNone/>
                <a:tabLst/>
                <a:defRPr/>
              </a:pPr>
              <a:r>
                <a:rPr lang="fr-FR" sz="762" dirty="0">
                  <a:solidFill>
                    <a:prstClr val="black">
                      <a:lumMod val="85000"/>
                      <a:lumOff val="15000"/>
                    </a:prstClr>
                  </a:solidFill>
                  <a:latin typeface="Helvetica Light" panose="020B0403020202020204" pitchFamily="34" charset="0"/>
                </a:rPr>
                <a:t>	</a:t>
              </a:r>
              <a:r>
                <a:rPr lang="fr-FR" sz="762" dirty="0">
                  <a:solidFill>
                    <a:schemeClr val="bg1"/>
                  </a:solidFill>
                  <a:latin typeface="Helvetica Light" panose="020B0403020202020204" pitchFamily="34" charset="0"/>
                </a:rPr>
                <a:t> Référentiel Qualité // Version 0.01 - Octobre 2019</a:t>
              </a:r>
              <a:endParaRPr lang="fr-FR" sz="969" dirty="0">
                <a:solidFill>
                  <a:schemeClr val="bg1"/>
                </a:solidFill>
              </a:endParaRPr>
            </a:p>
          </p:txBody>
        </p:sp>
        <p:pic>
          <p:nvPicPr>
            <p:cNvPr id="49" name="Image 48">
              <a:extLst>
                <a:ext uri="{FF2B5EF4-FFF2-40B4-BE49-F238E27FC236}">
                  <a16:creationId xmlns:a16="http://schemas.microsoft.com/office/drawing/2014/main" id="{FA439B0A-A6AF-4C2F-B8D5-15ABF7957A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831" dirty="0">
                  <a:solidFill>
                    <a:srgbClr val="595959"/>
                  </a:solidFill>
                </a:rPr>
                <a:t>Pharmacie :</a:t>
              </a:r>
            </a:p>
          </p:txBody>
        </p:sp>
      </p:gr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9906000" cy="55597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6385486" y="8546"/>
            <a:ext cx="3520515" cy="731611"/>
          </a:xfrm>
          <a:prstGeom prst="rect">
            <a:avLst/>
          </a:prstGeom>
          <a:noFill/>
        </p:spPr>
        <p:txBody>
          <a:bodyPr wrap="none" rtlCol="0">
            <a:spAutoFit/>
          </a:bodyPr>
          <a:lstStyle/>
          <a:p>
            <a:pPr algn="r"/>
            <a:r>
              <a:rPr lang="fr-FR" sz="4154"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555980"/>
            <a:ext cx="9906000" cy="275237"/>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p>
        </p:txBody>
      </p:sp>
      <p:sp>
        <p:nvSpPr>
          <p:cNvPr id="60" name="Titre 1">
            <a:extLst>
              <a:ext uri="{FF2B5EF4-FFF2-40B4-BE49-F238E27FC236}">
                <a16:creationId xmlns:a16="http://schemas.microsoft.com/office/drawing/2014/main" id="{4D439ED6-7EC5-4891-9849-C2F7B37CB59E}"/>
              </a:ext>
            </a:extLst>
          </p:cNvPr>
          <p:cNvSpPr>
            <a:spLocks noGrp="1"/>
          </p:cNvSpPr>
          <p:nvPr>
            <p:ph type="title"/>
          </p:nvPr>
        </p:nvSpPr>
        <p:spPr>
          <a:xfrm>
            <a:off x="298617" y="588950"/>
            <a:ext cx="9586565" cy="264881"/>
          </a:xfrm>
          <a:noFill/>
        </p:spPr>
        <p:txBody>
          <a:bodyPr wrap="square" rtlCol="0">
            <a:spAutoFit/>
          </a:bodyPr>
          <a:lstStyle>
            <a:lvl1pPr>
              <a:defRPr lang="fr-FR" sz="1246"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31652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3"/>
          <a:srcRect t="9053" b="6984"/>
          <a:stretch/>
        </p:blipFill>
        <p:spPr>
          <a:xfrm>
            <a:off x="161427" y="-982"/>
            <a:ext cx="1373750" cy="555980"/>
          </a:xfrm>
          <a:prstGeom prst="rect">
            <a:avLst/>
          </a:prstGeom>
        </p:spPr>
      </p:pic>
      <p:pic>
        <p:nvPicPr>
          <p:cNvPr id="62" name="Graphique 61" descr="Tête avec engrenages">
            <a:extLst>
              <a:ext uri="{FF2B5EF4-FFF2-40B4-BE49-F238E27FC236}">
                <a16:creationId xmlns:a16="http://schemas.microsoft.com/office/drawing/2014/main" id="{D567F8D2-178E-4E3F-9EBB-D7F0C4CAA9E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5830" y="58030"/>
            <a:ext cx="1004945" cy="481660"/>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p:ph type="body" sz="quarter" idx="12" hasCustomPrompt="1"/>
          </p:nvPr>
        </p:nvSpPr>
        <p:spPr>
          <a:xfrm>
            <a:off x="298616" y="6034054"/>
            <a:ext cx="9307531" cy="287265"/>
          </a:xfrm>
          <a:solidFill>
            <a:schemeClr val="accent3">
              <a:lumMod val="20000"/>
              <a:lumOff val="80000"/>
            </a:schemeClr>
          </a:solidFill>
        </p:spPr>
        <p:txBody>
          <a:bodyPr/>
          <a:lstStyle>
            <a:lvl1pPr>
              <a:defRPr/>
            </a:lvl1pPr>
            <a:lvl2pPr marL="237390" indent="0">
              <a:buNone/>
              <a:defRPr/>
            </a:lvl2pPr>
          </a:lstStyle>
          <a:p>
            <a:pPr lvl="0"/>
            <a:r>
              <a:rPr lang="fr-FR" dirty="0"/>
              <a:t>Commentaires &amp; Références : texte</a:t>
            </a:r>
          </a:p>
          <a:p>
            <a:pPr lvl="1"/>
            <a:endParaRPr lang="fr-FR" dirty="0"/>
          </a:p>
        </p:txBody>
      </p:sp>
    </p:spTree>
    <p:extLst>
      <p:ext uri="{BB962C8B-B14F-4D97-AF65-F5344CB8AC3E}">
        <p14:creationId xmlns:p14="http://schemas.microsoft.com/office/powerpoint/2010/main" val="1095643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519601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764DE79-268F-4C1A-8933-263129D2AF90}" type="datetimeFigureOut">
              <a:rPr lang="en-US" dirty="0"/>
              <a:t>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967129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88809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2329" y="2505075"/>
            <a:ext cx="4190702"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14913" y="2505075"/>
            <a:ext cx="4211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09/01/2020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303826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09/01/2020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799701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09/01/2020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02348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81093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918534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AF59C5-48D9-475B-9CF6-C1EC75048466}" type="datetimeFigureOut">
              <a:rPr lang="fr-FR" smtClean="0"/>
              <a:pPr/>
              <a:t>09/01/2020</a:t>
            </a:fld>
            <a:endParaRPr lang="fr-F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3379399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7B872"/>
        </a:solidFill>
        <a:effectLst/>
      </p:bgPr>
    </p:bg>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F6E1DB81-8DFB-47DB-9AEF-02809596B6CC}"/>
              </a:ext>
            </a:extLst>
          </p:cNvPr>
          <p:cNvPicPr>
            <a:picLocks noChangeAspect="1"/>
          </p:cNvPicPr>
          <p:nvPr/>
        </p:nvPicPr>
        <p:blipFill rotWithShape="1">
          <a:blip r:embed="rId2"/>
          <a:srcRect t="7793"/>
          <a:stretch/>
        </p:blipFill>
        <p:spPr>
          <a:xfrm>
            <a:off x="6640054" y="3860"/>
            <a:ext cx="1633400" cy="1506104"/>
          </a:xfrm>
          <a:prstGeom prst="rect">
            <a:avLst/>
          </a:prstGeom>
        </p:spPr>
      </p:pic>
      <p:sp>
        <p:nvSpPr>
          <p:cNvPr id="7" name="Espace réservé du texte 6">
            <a:extLst>
              <a:ext uri="{FF2B5EF4-FFF2-40B4-BE49-F238E27FC236}">
                <a16:creationId xmlns:a16="http://schemas.microsoft.com/office/drawing/2014/main" id="{5DA9EDF4-1CFF-4FFE-890C-63D6FFF57A68}"/>
              </a:ext>
            </a:extLst>
          </p:cNvPr>
          <p:cNvSpPr>
            <a:spLocks noGrp="1"/>
          </p:cNvSpPr>
          <p:nvPr>
            <p:ph type="body" idx="1"/>
          </p:nvPr>
        </p:nvSpPr>
        <p:spPr>
          <a:xfrm>
            <a:off x="5409246" y="3975509"/>
            <a:ext cx="4095017" cy="2294637"/>
          </a:xfrm>
        </p:spPr>
        <p:txBody>
          <a:bodyPr>
            <a:normAutofit/>
          </a:bodyPr>
          <a:lstStyle/>
          <a:p>
            <a:pPr algn="ctr">
              <a:spcAft>
                <a:spcPts val="831"/>
              </a:spcAft>
              <a:defRPr/>
            </a:pPr>
            <a:r>
              <a:rPr lang="fr-FR" sz="1600" dirty="0">
                <a:solidFill>
                  <a:schemeClr val="bg1"/>
                </a:solidFill>
                <a:latin typeface="Helvetica Light" panose="020B0403020202020204" pitchFamily="34" charset="0"/>
              </a:rPr>
              <a:t>Le rôle du pharmacien va au-delà de la dispensation de médicaments. Il a également des missions de dépistage, de prévention et de suivi du patient.</a:t>
            </a:r>
          </a:p>
          <a:p>
            <a:pPr algn="ctr">
              <a:spcAft>
                <a:spcPts val="831"/>
              </a:spcAft>
              <a:defRPr/>
            </a:pPr>
            <a:r>
              <a:rPr lang="fr-FR" sz="1600" dirty="0">
                <a:solidFill>
                  <a:schemeClr val="bg1"/>
                </a:solidFill>
                <a:latin typeface="Helvetica Light" panose="020B0403020202020204" pitchFamily="34" charset="0"/>
              </a:rPr>
              <a:t>Ce document vous présente les services et les prestations dont vous ou vos proches pouvez bénéficier à l’officine</a:t>
            </a:r>
          </a:p>
        </p:txBody>
      </p:sp>
      <p:sp>
        <p:nvSpPr>
          <p:cNvPr id="10" name="Rectangle 9">
            <a:extLst>
              <a:ext uri="{FF2B5EF4-FFF2-40B4-BE49-F238E27FC236}">
                <a16:creationId xmlns:a16="http://schemas.microsoft.com/office/drawing/2014/main" id="{A48BD669-C1DF-4C3F-9E4E-9D056E14667A}"/>
              </a:ext>
            </a:extLst>
          </p:cNvPr>
          <p:cNvSpPr/>
          <p:nvPr/>
        </p:nvSpPr>
        <p:spPr>
          <a:xfrm>
            <a:off x="5237285" y="1597417"/>
            <a:ext cx="4457109" cy="1626343"/>
          </a:xfrm>
          <a:prstGeom prst="rect">
            <a:avLst/>
          </a:prstGeom>
        </p:spPr>
        <p:txBody>
          <a:bodyPr wrap="square">
            <a:spAutoFit/>
          </a:bodyPr>
          <a:lstStyle/>
          <a:p>
            <a:pPr algn="ctr"/>
            <a:r>
              <a:rPr lang="fr-FR" sz="2492" dirty="0">
                <a:solidFill>
                  <a:schemeClr val="bg1"/>
                </a:solidFill>
                <a:latin typeface="Helvetica Neue" panose="020B0604020202020204" pitchFamily="34" charset="0"/>
                <a:ea typeface="Helvetica Neue" panose="020B0604020202020204" pitchFamily="34" charset="0"/>
                <a:cs typeface="+mj-cs"/>
              </a:rPr>
              <a:t>Découvrez les services d'accompagnement des patients proposés par votre pharmacie</a:t>
            </a:r>
          </a:p>
        </p:txBody>
      </p:sp>
      <p:sp>
        <p:nvSpPr>
          <p:cNvPr id="13" name="Demi-cadre 12">
            <a:extLst>
              <a:ext uri="{FF2B5EF4-FFF2-40B4-BE49-F238E27FC236}">
                <a16:creationId xmlns:a16="http://schemas.microsoft.com/office/drawing/2014/main" id="{7C04DE41-966A-4740-9F57-F1FA4F455A10}"/>
              </a:ext>
            </a:extLst>
          </p:cNvPr>
          <p:cNvSpPr/>
          <p:nvPr/>
        </p:nvSpPr>
        <p:spPr>
          <a:xfrm>
            <a:off x="5289051" y="3634241"/>
            <a:ext cx="448615" cy="44861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solidFill>
                <a:schemeClr val="tx1"/>
              </a:solidFill>
            </a:endParaRPr>
          </a:p>
        </p:txBody>
      </p:sp>
      <p:sp>
        <p:nvSpPr>
          <p:cNvPr id="14" name="Demi-cadre 13">
            <a:extLst>
              <a:ext uri="{FF2B5EF4-FFF2-40B4-BE49-F238E27FC236}">
                <a16:creationId xmlns:a16="http://schemas.microsoft.com/office/drawing/2014/main" id="{35F894B9-9776-4375-9D2A-6D84D17346ED}"/>
              </a:ext>
            </a:extLst>
          </p:cNvPr>
          <p:cNvSpPr/>
          <p:nvPr/>
        </p:nvSpPr>
        <p:spPr>
          <a:xfrm rot="5400000">
            <a:off x="9175842" y="3634241"/>
            <a:ext cx="448615" cy="44861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solidFill>
                <a:schemeClr val="tx1"/>
              </a:solidFill>
            </a:endParaRPr>
          </a:p>
        </p:txBody>
      </p:sp>
      <p:sp>
        <p:nvSpPr>
          <p:cNvPr id="15" name="Demi-cadre 14">
            <a:extLst>
              <a:ext uri="{FF2B5EF4-FFF2-40B4-BE49-F238E27FC236}">
                <a16:creationId xmlns:a16="http://schemas.microsoft.com/office/drawing/2014/main" id="{B1B835F9-D280-40C8-94C7-CBB1D14B0082}"/>
              </a:ext>
            </a:extLst>
          </p:cNvPr>
          <p:cNvSpPr/>
          <p:nvPr/>
        </p:nvSpPr>
        <p:spPr>
          <a:xfrm flipV="1">
            <a:off x="5289051" y="5869161"/>
            <a:ext cx="448615" cy="44861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solidFill>
                <a:schemeClr val="tx1"/>
              </a:solidFill>
            </a:endParaRPr>
          </a:p>
        </p:txBody>
      </p:sp>
      <p:sp>
        <p:nvSpPr>
          <p:cNvPr id="16" name="Demi-cadre 15">
            <a:extLst>
              <a:ext uri="{FF2B5EF4-FFF2-40B4-BE49-F238E27FC236}">
                <a16:creationId xmlns:a16="http://schemas.microsoft.com/office/drawing/2014/main" id="{E6BCF592-1D07-4FF9-8733-660B9FA92BF6}"/>
              </a:ext>
            </a:extLst>
          </p:cNvPr>
          <p:cNvSpPr/>
          <p:nvPr/>
        </p:nvSpPr>
        <p:spPr>
          <a:xfrm rot="16200000" flipV="1">
            <a:off x="9175842" y="5869161"/>
            <a:ext cx="448615" cy="448615"/>
          </a:xfrm>
          <a:prstGeom prst="halfFram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46">
              <a:solidFill>
                <a:schemeClr val="tx1"/>
              </a:solidFill>
            </a:endParaRPr>
          </a:p>
        </p:txBody>
      </p:sp>
      <p:sp>
        <p:nvSpPr>
          <p:cNvPr id="21" name="Rectangle 20">
            <a:extLst>
              <a:ext uri="{FF2B5EF4-FFF2-40B4-BE49-F238E27FC236}">
                <a16:creationId xmlns:a16="http://schemas.microsoft.com/office/drawing/2014/main" id="{058F18F9-C75A-4ABD-9FEA-0E0EC68D69C5}"/>
              </a:ext>
            </a:extLst>
          </p:cNvPr>
          <p:cNvSpPr/>
          <p:nvPr/>
        </p:nvSpPr>
        <p:spPr>
          <a:xfrm>
            <a:off x="5237285" y="6552532"/>
            <a:ext cx="4668715" cy="305468"/>
          </a:xfrm>
          <a:prstGeom prst="rect">
            <a:avLst/>
          </a:prstGeom>
        </p:spPr>
        <p:txBody>
          <a:bodyPr wrap="square">
            <a:spAutoFit/>
          </a:bodyPr>
          <a:lstStyle/>
          <a:p>
            <a:pPr algn="ctr"/>
            <a:r>
              <a:rPr lang="fr-FR" sz="762" dirty="0">
                <a:latin typeface="Helvetica Light" panose="020B0403020202020204" pitchFamily="34" charset="0"/>
              </a:rPr>
              <a:t>Document destiné à la patientèle</a:t>
            </a:r>
          </a:p>
          <a:p>
            <a:pPr algn="ctr"/>
            <a:r>
              <a:rPr lang="fr-FR" sz="623" dirty="0">
                <a:latin typeface="Helvetica Light" panose="020B0403020202020204" pitchFamily="34" charset="0"/>
              </a:rPr>
              <a:t>Ordre National des Pharmaciens // Référentiel Qualité // Version 2.01 – D.21 - Novembre 2019</a:t>
            </a:r>
            <a:endParaRPr lang="fr-FR" sz="623" dirty="0"/>
          </a:p>
        </p:txBody>
      </p:sp>
      <p:cxnSp>
        <p:nvCxnSpPr>
          <p:cNvPr id="12" name="Connecteur droit 11">
            <a:extLst>
              <a:ext uri="{FF2B5EF4-FFF2-40B4-BE49-F238E27FC236}">
                <a16:creationId xmlns:a16="http://schemas.microsoft.com/office/drawing/2014/main" id="{06D79FE9-BB39-4106-BE00-DBB1FF98F5DB}"/>
              </a:ext>
            </a:extLst>
          </p:cNvPr>
          <p:cNvCxnSpPr>
            <a:cxnSpLocks/>
          </p:cNvCxnSpPr>
          <p:nvPr/>
        </p:nvCxnSpPr>
        <p:spPr>
          <a:xfrm>
            <a:off x="4920293" y="0"/>
            <a:ext cx="32707" cy="6858000"/>
          </a:xfrm>
          <a:prstGeom prst="line">
            <a:avLst/>
          </a:prstGeom>
          <a:ln>
            <a:solidFill>
              <a:srgbClr val="418B4C"/>
            </a:solidFill>
          </a:ln>
        </p:spPr>
        <p:style>
          <a:lnRef idx="1">
            <a:schemeClr val="accent1"/>
          </a:lnRef>
          <a:fillRef idx="0">
            <a:schemeClr val="accent1"/>
          </a:fillRef>
          <a:effectRef idx="0">
            <a:schemeClr val="accent1"/>
          </a:effectRef>
          <a:fontRef idx="minor">
            <a:schemeClr val="tx1"/>
          </a:fontRef>
        </p:style>
      </p:cxnSp>
      <p:sp>
        <p:nvSpPr>
          <p:cNvPr id="22" name="Espace réservé du texte 6">
            <a:extLst>
              <a:ext uri="{FF2B5EF4-FFF2-40B4-BE49-F238E27FC236}">
                <a16:creationId xmlns:a16="http://schemas.microsoft.com/office/drawing/2014/main" id="{0D5F5A18-04DC-437F-B0F5-3A8E46D30195}"/>
              </a:ext>
            </a:extLst>
          </p:cNvPr>
          <p:cNvSpPr txBox="1">
            <a:spLocks/>
          </p:cNvSpPr>
          <p:nvPr/>
        </p:nvSpPr>
        <p:spPr>
          <a:xfrm>
            <a:off x="441600" y="1988565"/>
            <a:ext cx="4095017" cy="2294637"/>
          </a:xfrm>
          <a:prstGeom prst="rect">
            <a:avLst/>
          </a:prstGeom>
        </p:spPr>
        <p:txBody>
          <a:bodyPr vert="horz" lIns="91440" tIns="45720" rIns="91440" bIns="45720" rtlCol="0">
            <a:normAutofit fontScale="8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spcAft>
                <a:spcPts val="831"/>
              </a:spcAft>
              <a:defRPr/>
            </a:pPr>
            <a:r>
              <a:rPr lang="fr-FR" sz="1600" dirty="0">
                <a:solidFill>
                  <a:schemeClr val="bg1"/>
                </a:solidFill>
                <a:latin typeface="Helvetica Light" panose="020B0403020202020204" pitchFamily="34" charset="0"/>
              </a:rPr>
              <a:t>Les différentes prestations et les différents services proposés à la pharmacie sont réalisés dans le cadre strict de la réglementation. </a:t>
            </a:r>
          </a:p>
          <a:p>
            <a:pPr algn="ctr">
              <a:spcAft>
                <a:spcPts val="831"/>
              </a:spcAft>
              <a:defRPr/>
            </a:pPr>
            <a:r>
              <a:rPr lang="fr-FR" sz="1600" dirty="0">
                <a:solidFill>
                  <a:schemeClr val="bg1"/>
                </a:solidFill>
                <a:latin typeface="Helvetica Light" panose="020B0403020202020204" pitchFamily="34" charset="0"/>
              </a:rPr>
              <a:t>Toutes les activités listées sont systématiquement réalisées par des collaborateurs qualifiés et formés spécifiquement à la thématique.</a:t>
            </a:r>
          </a:p>
          <a:p>
            <a:pPr algn="ctr">
              <a:spcAft>
                <a:spcPts val="831"/>
              </a:spcAft>
              <a:defRPr/>
            </a:pPr>
            <a:r>
              <a:rPr lang="fr-FR" sz="1600" dirty="0">
                <a:solidFill>
                  <a:schemeClr val="bg1"/>
                </a:solidFill>
                <a:latin typeface="Helvetica Light" panose="020B0403020202020204" pitchFamily="34" charset="0"/>
              </a:rPr>
              <a:t>À chaque fois que cela est nécessaire votre pharmacien se propose de transmettre à votre médecin les informations permettant d’assurer un suivi optimal de votre santé.</a:t>
            </a:r>
          </a:p>
        </p:txBody>
      </p:sp>
      <p:pic>
        <p:nvPicPr>
          <p:cNvPr id="23" name="Graphique 22" descr="Poignée de main">
            <a:extLst>
              <a:ext uri="{FF2B5EF4-FFF2-40B4-BE49-F238E27FC236}">
                <a16:creationId xmlns:a16="http://schemas.microsoft.com/office/drawing/2014/main" id="{590398FC-C0A3-481B-BE0F-3F49E05242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18579" y="136327"/>
            <a:ext cx="1276350" cy="1276350"/>
          </a:xfrm>
          <a:prstGeom prst="rect">
            <a:avLst/>
          </a:prstGeom>
        </p:spPr>
      </p:pic>
    </p:spTree>
    <p:extLst>
      <p:ext uri="{BB962C8B-B14F-4D97-AF65-F5344CB8AC3E}">
        <p14:creationId xmlns:p14="http://schemas.microsoft.com/office/powerpoint/2010/main" val="2457138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59889C99-5D08-4C99-859B-24CD6871943B}"/>
              </a:ext>
            </a:extLst>
          </p:cNvPr>
          <p:cNvGraphicFramePr>
            <a:graphicFrameLocks noGrp="1"/>
          </p:cNvGraphicFramePr>
          <p:nvPr>
            <p:extLst>
              <p:ext uri="{D42A27DB-BD31-4B8C-83A1-F6EECF244321}">
                <p14:modId xmlns:p14="http://schemas.microsoft.com/office/powerpoint/2010/main" val="2484371047"/>
              </p:ext>
            </p:extLst>
          </p:nvPr>
        </p:nvGraphicFramePr>
        <p:xfrm>
          <a:off x="131187" y="456552"/>
          <a:ext cx="9580578" cy="6336635"/>
        </p:xfrm>
        <a:graphic>
          <a:graphicData uri="http://schemas.openxmlformats.org/drawingml/2006/table">
            <a:tbl>
              <a:tblPr>
                <a:tableStyleId>{5C22544A-7EE6-4342-B048-85BDC9FD1C3A}</a:tableStyleId>
              </a:tblPr>
              <a:tblGrid>
                <a:gridCol w="4404954">
                  <a:extLst>
                    <a:ext uri="{9D8B030D-6E8A-4147-A177-3AD203B41FA5}">
                      <a16:colId xmlns:a16="http://schemas.microsoft.com/office/drawing/2014/main" val="1694810116"/>
                    </a:ext>
                  </a:extLst>
                </a:gridCol>
                <a:gridCol w="3609788">
                  <a:extLst>
                    <a:ext uri="{9D8B030D-6E8A-4147-A177-3AD203B41FA5}">
                      <a16:colId xmlns:a16="http://schemas.microsoft.com/office/drawing/2014/main" val="3286101827"/>
                    </a:ext>
                  </a:extLst>
                </a:gridCol>
                <a:gridCol w="1565836">
                  <a:extLst>
                    <a:ext uri="{9D8B030D-6E8A-4147-A177-3AD203B41FA5}">
                      <a16:colId xmlns:a16="http://schemas.microsoft.com/office/drawing/2014/main" val="2344791004"/>
                    </a:ext>
                  </a:extLst>
                </a:gridCol>
              </a:tblGrid>
              <a:tr h="519977">
                <a:tc>
                  <a:txBody>
                    <a:bodyPr/>
                    <a:lstStyle/>
                    <a:p>
                      <a:pPr algn="ctr" fontAlgn="ctr"/>
                      <a:r>
                        <a:rPr lang="fr-FR" sz="1050" u="none" strike="noStrike" dirty="0">
                          <a:solidFill>
                            <a:schemeClr val="tx1">
                              <a:lumMod val="75000"/>
                              <a:lumOff val="25000"/>
                            </a:schemeClr>
                          </a:solidFill>
                          <a:effectLst/>
                          <a:latin typeface="Helvetica Neue" panose="020B0604020202020204" pitchFamily="34" charset="0"/>
                          <a:ea typeface="Helvetica Neue" panose="020B0604020202020204" pitchFamily="34" charset="0"/>
                        </a:rPr>
                        <a:t>Thématiques</a:t>
                      </a:r>
                      <a:endParaRPr lang="fr-FR" sz="1050" b="0" i="0" u="none" strike="noStrike" dirty="0">
                        <a:solidFill>
                          <a:schemeClr val="tx1">
                            <a:lumMod val="75000"/>
                            <a:lumOff val="25000"/>
                          </a:schemeClr>
                        </a:solidFill>
                        <a:effectLst/>
                        <a:latin typeface="Helvetica Neue" panose="020B0604020202020204" pitchFamily="34" charset="0"/>
                        <a:ea typeface="Helvetica Neue" panose="020B0604020202020204" pitchFamily="34" charset="0"/>
                      </a:endParaRPr>
                    </a:p>
                  </a:txBody>
                  <a:tcPr marL="3199" marR="3199" marT="3199" marB="0" anchor="ctr">
                    <a:lnL w="12700" cmpd="sng">
                      <a:noFill/>
                    </a:lnL>
                    <a:lnR w="9525" cap="flat" cmpd="sng" algn="ctr">
                      <a:solidFill>
                        <a:schemeClr val="tx1">
                          <a:lumMod val="85000"/>
                          <a:lumOff val="15000"/>
                        </a:schemeClr>
                      </a:solidFill>
                      <a:prstDash val="solid"/>
                      <a:round/>
                      <a:headEnd type="none" w="med" len="med"/>
                      <a:tailEnd type="none" w="med" len="med"/>
                    </a:lnR>
                    <a:lnT w="12700" cmpd="sng">
                      <a:noFill/>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1050" u="none" strike="noStrike" dirty="0">
                          <a:solidFill>
                            <a:schemeClr val="tx1">
                              <a:lumMod val="75000"/>
                              <a:lumOff val="25000"/>
                            </a:schemeClr>
                          </a:solidFill>
                          <a:effectLst/>
                          <a:latin typeface="Helvetica Neue" panose="020B0604020202020204" pitchFamily="34" charset="0"/>
                          <a:ea typeface="Helvetica Neue" panose="020B0604020202020204" pitchFamily="34" charset="0"/>
                        </a:rPr>
                        <a:t>Patientèle Concernée</a:t>
                      </a:r>
                      <a:endParaRPr lang="fr-FR" sz="1050" b="0" i="0" u="none" strike="noStrike" dirty="0">
                        <a:solidFill>
                          <a:schemeClr val="tx1">
                            <a:lumMod val="75000"/>
                            <a:lumOff val="25000"/>
                          </a:schemeClr>
                        </a:solidFill>
                        <a:effectLst/>
                        <a:latin typeface="Helvetica Neue" panose="020B0604020202020204" pitchFamily="34" charset="0"/>
                        <a:ea typeface="Helvetica Neue" panose="020B0604020202020204" pitchFamily="34" charset="0"/>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mpd="sng">
                      <a:noFill/>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fr-FR" sz="800" b="0" i="0" u="none" strike="noStrike" dirty="0">
                          <a:solidFill>
                            <a:schemeClr val="tx1">
                              <a:lumMod val="75000"/>
                              <a:lumOff val="25000"/>
                            </a:schemeClr>
                          </a:solidFill>
                          <a:effectLst/>
                          <a:latin typeface="Helvetica Neue" panose="020B0604020202020204" pitchFamily="34" charset="0"/>
                          <a:ea typeface="Helvetica Neue" panose="020B0604020202020204" pitchFamily="34" charset="0"/>
                        </a:rPr>
                        <a:t>Tarif &amp; Prise en Charge</a:t>
                      </a: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12700" cmpd="sng">
                      <a:noFill/>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71869160"/>
                  </a:ext>
                </a:extLst>
              </a:tr>
              <a:tr h="779370">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Bilan Partagé de Médication </a:t>
                      </a:r>
                      <a:br>
                        <a:rPr lang="fr-FR" sz="1000" u="none" strike="noStrike" dirty="0">
                          <a:solidFill>
                            <a:srgbClr val="9BBA28"/>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La pharmacie propose un bilan de médication pour vous aider à mieux prendre vos traitements (éviter les oublis, respecter les horaires de prise, connaître les précautions d’usage et les modes d’administration) mais aussi éviter les risques de contre-indication ou d’interactions</a:t>
                      </a:r>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dirty="0">
                          <a:solidFill>
                            <a:schemeClr val="tx1">
                              <a:lumMod val="75000"/>
                              <a:lumOff val="25000"/>
                            </a:schemeClr>
                          </a:solidFill>
                          <a:effectLst/>
                          <a:latin typeface="Helvetica Light" panose="020B0403020202020204" pitchFamily="34" charset="0"/>
                        </a:rPr>
                        <a:t>Patients de 65 ans et plus, souffrant d'une affection de longue durée (ALD), </a:t>
                      </a:r>
                      <a:br>
                        <a:rPr lang="fr-FR" sz="900" u="none" strike="noStrike" dirty="0">
                          <a:solidFill>
                            <a:schemeClr val="tx1">
                              <a:lumMod val="75000"/>
                              <a:lumOff val="25000"/>
                            </a:schemeClr>
                          </a:solidFill>
                          <a:effectLst/>
                          <a:latin typeface="Helvetica Light" panose="020B0403020202020204" pitchFamily="34" charset="0"/>
                        </a:rPr>
                      </a:br>
                      <a:r>
                        <a:rPr lang="fr-FR" sz="900" u="none" strike="noStrike" dirty="0">
                          <a:solidFill>
                            <a:schemeClr val="tx1">
                              <a:lumMod val="75000"/>
                              <a:lumOff val="25000"/>
                            </a:schemeClr>
                          </a:solidFill>
                          <a:effectLst/>
                          <a:latin typeface="Helvetica Light" panose="020B0403020202020204" pitchFamily="34" charset="0"/>
                        </a:rPr>
                        <a:t>ou toute personne âgée de 75 ans et plus, bénéficiant de traitements pour lesquels au moins cinq molécules sont prescrites pour une durée de six mois</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6220301"/>
                  </a:ext>
                </a:extLst>
              </a:tr>
              <a:tr h="518289">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fr-FR" sz="1050" b="0" i="0" u="none" strike="noStrike" kern="1200" cap="none" spc="0" normalizeH="0" baseline="0" noProof="0" dirty="0">
                          <a:ln>
                            <a:noFill/>
                          </a:ln>
                          <a:solidFill>
                            <a:srgbClr val="67B872"/>
                          </a:solidFill>
                          <a:effectLst/>
                          <a:uLnTx/>
                          <a:uFillTx/>
                          <a:latin typeface="Helvetica Neue" panose="020B0604020202020204" pitchFamily="34" charset="0"/>
                          <a:ea typeface="Helvetica Neue" panose="020B0604020202020204" pitchFamily="34" charset="0"/>
                          <a:cs typeface="+mn-cs"/>
                        </a:rPr>
                        <a:t>Education Thérapeutique Patient</a:t>
                      </a:r>
                      <a:br>
                        <a:rPr kumimoji="0" lang="fr-FR" sz="1000" b="0" i="0" u="none" strike="noStrike" kern="1200" cap="none" spc="0" normalizeH="0" baseline="0" noProof="0" dirty="0">
                          <a:ln>
                            <a:noFill/>
                          </a:ln>
                          <a:solidFill>
                            <a:prstClr val="black">
                              <a:lumMod val="75000"/>
                              <a:lumOff val="25000"/>
                            </a:prstClr>
                          </a:solidFill>
                          <a:effectLst/>
                          <a:uLnTx/>
                          <a:uFillTx/>
                          <a:latin typeface="Helvetica Light" panose="020B0403020202020204" pitchFamily="34" charset="0"/>
                          <a:ea typeface="+mn-ea"/>
                          <a:cs typeface="+mn-cs"/>
                        </a:rPr>
                      </a:br>
                      <a:r>
                        <a:rPr kumimoji="0" lang="fr-FR" sz="1000" b="0" i="0" u="none" strike="noStrike" kern="1200" cap="none" spc="0" normalizeH="0" baseline="0" noProof="0" dirty="0">
                          <a:ln>
                            <a:noFill/>
                          </a:ln>
                          <a:solidFill>
                            <a:prstClr val="black">
                              <a:lumMod val="75000"/>
                              <a:lumOff val="25000"/>
                            </a:prstClr>
                          </a:solidFill>
                          <a:effectLst/>
                          <a:uLnTx/>
                          <a:uFillTx/>
                          <a:latin typeface="Helvetica Light" panose="020B0403020202020204" pitchFamily="34" charset="0"/>
                          <a:ea typeface="+mn-ea"/>
                          <a:cs typeface="+mn-cs"/>
                        </a:rPr>
                        <a:t>La pharmacie propose un accompagnement des patients chroniques pour mieux appréhender leurs traitements et leurs pathologies</a:t>
                      </a: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900" u="none" strike="noStrike" dirty="0">
                          <a:solidFill>
                            <a:schemeClr val="tx1">
                              <a:lumMod val="75000"/>
                              <a:lumOff val="25000"/>
                            </a:schemeClr>
                          </a:solidFill>
                          <a:effectLst/>
                          <a:latin typeface="Helvetica Light" panose="020B0403020202020204" pitchFamily="34" charset="0"/>
                        </a:rPr>
                        <a:t>Patients chroniques pouvant être inclus dans le programme d'éducation thérapeutique patient (se renseigner au comptoir)</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88951832"/>
                  </a:ext>
                </a:extLst>
              </a:tr>
              <a:tr h="532217">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Suivi des patients sous antivitamines K (AVK) ou anticoagulants oraux (AOD)</a:t>
                      </a:r>
                      <a:br>
                        <a:rPr lang="fr-FR" sz="1000" u="none" strike="noStrike" dirty="0">
                          <a:solidFill>
                            <a:schemeClr val="tx1">
                              <a:lumMod val="75000"/>
                              <a:lumOff val="25000"/>
                            </a:schemeClr>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La pharmacie propose un suivi pour sécuriser l’utilisation des traitements</a:t>
                      </a:r>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dirty="0">
                          <a:solidFill>
                            <a:schemeClr val="tx1">
                              <a:lumMod val="75000"/>
                              <a:lumOff val="25000"/>
                            </a:schemeClr>
                          </a:solidFill>
                          <a:effectLst/>
                          <a:latin typeface="Helvetica Light" panose="020B0403020202020204" pitchFamily="34" charset="0"/>
                        </a:rPr>
                        <a:t>Patients répondant aux critères fixés par l'assurance maladie</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40018594"/>
                  </a:ext>
                </a:extLst>
              </a:tr>
              <a:tr h="256992">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Suivi des patients asthmatiques</a:t>
                      </a: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a:solidFill>
                            <a:schemeClr val="tx1">
                              <a:lumMod val="75000"/>
                              <a:lumOff val="25000"/>
                            </a:schemeClr>
                          </a:solidFill>
                          <a:effectLst/>
                          <a:latin typeface="Helvetica Light" panose="020B0403020202020204" pitchFamily="34" charset="0"/>
                        </a:rPr>
                        <a:t>Patients répondant aux critères fixés par l'assurance maladie</a:t>
                      </a:r>
                      <a:endParaRPr lang="fr-FR" sz="900" b="0" i="0" u="none" strike="noStrike">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57122980"/>
                  </a:ext>
                </a:extLst>
              </a:tr>
              <a:tr h="643648">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Téléconsultation</a:t>
                      </a:r>
                      <a:br>
                        <a:rPr lang="fr-FR" sz="1000" u="none" strike="noStrike" dirty="0">
                          <a:solidFill>
                            <a:schemeClr val="tx1">
                              <a:lumMod val="75000"/>
                              <a:lumOff val="25000"/>
                            </a:schemeClr>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La pharmacie propose aux patients qui le souhaitent des consultations à distance avec un médecin (généraliste ou spécialiste). Ces consultations sont prises en charge sous certaines conditions</a:t>
                      </a:r>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dirty="0">
                          <a:solidFill>
                            <a:schemeClr val="tx1">
                              <a:lumMod val="75000"/>
                              <a:lumOff val="25000"/>
                            </a:schemeClr>
                          </a:solidFill>
                          <a:effectLst/>
                          <a:latin typeface="Helvetica Light" panose="020B0403020202020204" pitchFamily="34" charset="0"/>
                        </a:rPr>
                        <a:t>Tout public (sous réserve de répondre aux critères prévus par l'assurance maladie)</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79459278"/>
                  </a:ext>
                </a:extLst>
              </a:tr>
              <a:tr h="645298">
                <a:tc>
                  <a:txBody>
                    <a:bodyPr/>
                    <a:lstStyle/>
                    <a:p>
                      <a:pPr algn="l" fontAlgn="b"/>
                      <a:endParaRPr lang="fr-FR" sz="1050" u="none" strike="noStrike" kern="1200" dirty="0">
                        <a:solidFill>
                          <a:srgbClr val="67B4C4"/>
                        </a:solidFill>
                        <a:effectLst/>
                        <a:latin typeface="Helvetica Neue" panose="020B0604020202020204" pitchFamily="34" charset="0"/>
                        <a:ea typeface="Helvetica Neue" panose="020B0604020202020204" pitchFamily="34" charset="0"/>
                        <a:cs typeface="+mn-cs"/>
                      </a:endParaRPr>
                    </a:p>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Vaccination Antigrippale</a:t>
                      </a:r>
                      <a:br>
                        <a:rPr lang="fr-FR" sz="1000" u="none" strike="noStrike" dirty="0">
                          <a:solidFill>
                            <a:schemeClr val="tx1">
                              <a:lumMod val="75000"/>
                              <a:lumOff val="25000"/>
                            </a:schemeClr>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(uniquement durant la campagne de vaccination)</a:t>
                      </a:r>
                      <a:endParaRPr lang="fr-FR" sz="1000" b="0" i="0" u="none" strike="noStrike" dirty="0">
                        <a:solidFill>
                          <a:schemeClr val="tx1">
                            <a:lumMod val="75000"/>
                            <a:lumOff val="25000"/>
                          </a:schemeClr>
                        </a:solidFill>
                        <a:effectLst/>
                        <a:latin typeface="Helvetica Light" panose="020B0403020202020204" pitchFamily="34" charset="0"/>
                      </a:endParaRPr>
                    </a:p>
                    <a:p>
                      <a:pPr algn="l" fontAlgn="b"/>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fr-FR" sz="900" b="0" i="0" u="none" strike="noStrike">
                          <a:solidFill>
                            <a:schemeClr val="tx1">
                              <a:lumMod val="75000"/>
                              <a:lumOff val="25000"/>
                            </a:schemeClr>
                          </a:solidFill>
                          <a:effectLst/>
                          <a:latin typeface="Helvetica Light" panose="020B0403020202020204" pitchFamily="34" charset="0"/>
                        </a:rPr>
                        <a:t>Les personnes majeures ciblées par les recommandations vaccinales en vigueur </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1457785"/>
                  </a:ext>
                </a:extLst>
              </a:tr>
              <a:tr h="645298">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Dépistage des maladies infectieuses et des maladies non transmissibles</a:t>
                      </a:r>
                      <a:br>
                        <a:rPr lang="fr-FR" sz="1000" u="none" strike="noStrike" dirty="0">
                          <a:solidFill>
                            <a:schemeClr val="tx1">
                              <a:lumMod val="75000"/>
                              <a:lumOff val="25000"/>
                            </a:schemeClr>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La pharmacie propose des Tests Rapides d'Orientation Diagnostique (TROD) pour dépister certaines pathologies</a:t>
                      </a:r>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a:solidFill>
                            <a:schemeClr val="tx1">
                              <a:lumMod val="75000"/>
                              <a:lumOff val="25000"/>
                            </a:schemeClr>
                          </a:solidFill>
                          <a:effectLst/>
                          <a:latin typeface="Helvetica Light" panose="020B0403020202020204" pitchFamily="34" charset="0"/>
                        </a:rPr>
                        <a:t>Patients répondant aux critères fixés par l'assurance maladie</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25605"/>
                  </a:ext>
                </a:extLst>
              </a:tr>
              <a:tr h="367193">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Mise en piluliers des traitements</a:t>
                      </a: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a:solidFill>
                            <a:schemeClr val="tx1">
                              <a:lumMod val="75000"/>
                              <a:lumOff val="25000"/>
                            </a:schemeClr>
                          </a:solidFill>
                          <a:effectLst/>
                          <a:latin typeface="Helvetica Light" panose="020B0403020202020204" pitchFamily="34" charset="0"/>
                        </a:rPr>
                        <a:t>Pour les patients polymédiqués pouvant rencontrer des difficultés dans la prise de leur traitement</a:t>
                      </a:r>
                      <a:endParaRPr lang="fr-FR" sz="900" b="0" i="0" u="none" strike="noStrike">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29103765"/>
                  </a:ext>
                </a:extLst>
              </a:tr>
              <a:tr h="518289">
                <a:tc>
                  <a:txBody>
                    <a:bodyPr/>
                    <a:lstStyle/>
                    <a:p>
                      <a:pPr algn="l" fontAlgn="b"/>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Location de matériel médical</a:t>
                      </a:r>
                      <a:br>
                        <a:rPr lang="fr-FR" sz="1000" u="none" strike="noStrike" dirty="0">
                          <a:solidFill>
                            <a:schemeClr val="tx1">
                              <a:lumMod val="75000"/>
                              <a:lumOff val="25000"/>
                            </a:schemeClr>
                          </a:solidFill>
                          <a:effectLst/>
                          <a:latin typeface="Helvetica Light" panose="020B0403020202020204" pitchFamily="34" charset="0"/>
                        </a:rPr>
                      </a:br>
                      <a:r>
                        <a:rPr lang="fr-FR" sz="1000" u="none" strike="noStrike" dirty="0">
                          <a:solidFill>
                            <a:schemeClr val="tx1">
                              <a:lumMod val="75000"/>
                              <a:lumOff val="25000"/>
                            </a:schemeClr>
                          </a:solidFill>
                          <a:effectLst/>
                          <a:latin typeface="Helvetica Light" panose="020B0403020202020204" pitchFamily="34" charset="0"/>
                        </a:rPr>
                        <a:t>La pharmacie propose la location de différents matériels : fauteuils roulants, lits médicalisés, déambulateurs, tire-laits...</a:t>
                      </a:r>
                      <a:endParaRPr lang="fr-FR" sz="10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dirty="0">
                          <a:solidFill>
                            <a:schemeClr val="tx1">
                              <a:lumMod val="75000"/>
                              <a:lumOff val="25000"/>
                            </a:schemeClr>
                          </a:solidFill>
                          <a:effectLst/>
                          <a:latin typeface="Helvetica Light" panose="020B0403020202020204" pitchFamily="34" charset="0"/>
                        </a:rPr>
                        <a:t>Tout public</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271428"/>
                  </a:ext>
                </a:extLst>
              </a:tr>
              <a:tr h="330275">
                <a:tc>
                  <a:txBody>
                    <a:bodyPr/>
                    <a:lstStyle/>
                    <a:p>
                      <a:pPr marL="0" algn="l" defTabSz="914400" rtl="0" eaLnBrk="1" fontAlgn="b" latinLnBrk="0" hangingPunct="1"/>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Livraison des médicaments à domicile</a:t>
                      </a: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fr-FR" sz="900" u="none" strike="noStrike" dirty="0">
                          <a:solidFill>
                            <a:schemeClr val="tx1">
                              <a:lumMod val="75000"/>
                              <a:lumOff val="25000"/>
                            </a:schemeClr>
                          </a:solidFill>
                          <a:effectLst/>
                          <a:latin typeface="Helvetica Light" panose="020B0403020202020204" pitchFamily="34" charset="0"/>
                        </a:rPr>
                        <a:t>Pour les patients sous traitement éprouvant de réelles difficultés à se rendre à l'officine</a:t>
                      </a:r>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9525" cap="flat" cmpd="sng" algn="ctr">
                      <a:solidFill>
                        <a:schemeClr val="tx1">
                          <a:lumMod val="85000"/>
                          <a:lumOff val="1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1041497"/>
                  </a:ext>
                </a:extLst>
              </a:tr>
              <a:tr h="283026">
                <a:tc>
                  <a:txBody>
                    <a:bodyPr/>
                    <a:lstStyle/>
                    <a:p>
                      <a:pPr marL="0" algn="l" defTabSz="914400" rtl="0" eaLnBrk="1" fontAlgn="b" latinLnBrk="0" hangingPunct="1"/>
                      <a:r>
                        <a:rPr lang="fr-FR" sz="1050" u="none" strike="noStrike" kern="1200" dirty="0">
                          <a:solidFill>
                            <a:srgbClr val="67B872"/>
                          </a:solidFill>
                          <a:effectLst/>
                          <a:latin typeface="Helvetica Neue" panose="020B0604020202020204" pitchFamily="34" charset="0"/>
                          <a:ea typeface="Helvetica Neue" panose="020B0604020202020204" pitchFamily="34" charset="0"/>
                          <a:cs typeface="+mn-cs"/>
                        </a:rPr>
                        <a:t>Autre : </a:t>
                      </a:r>
                    </a:p>
                  </a:txBody>
                  <a:tcPr marL="36000" marR="36000" marT="36000" marB="36000" anchor="ctr">
                    <a:lnL w="12700" cmpd="sng">
                      <a:noFill/>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l" fontAlgn="b"/>
                      <a:endParaRPr lang="fr-FR" sz="900" b="0" i="0" u="none" strike="noStrike" dirty="0">
                        <a:solidFill>
                          <a:schemeClr val="tx1">
                            <a:lumMod val="75000"/>
                            <a:lumOff val="25000"/>
                          </a:schemeClr>
                        </a:solidFill>
                        <a:effectLst/>
                        <a:latin typeface="Helvetica Light" panose="020B0403020202020204" pitchFamily="34" charset="0"/>
                      </a:endParaRPr>
                    </a:p>
                  </a:txBody>
                  <a:tcPr marL="36000" marR="36000" marT="36000" marB="3600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chemeClr val="bg1">
                            <a:lumMod val="75000"/>
                          </a:schemeClr>
                        </a:solidFill>
                        <a:effectLst/>
                        <a:uLnTx/>
                        <a:uFillTx/>
                        <a:latin typeface="Helvetica Light" panose="020B0403020202020204" pitchFamily="34" charset="0"/>
                        <a:ea typeface="+mn-ea"/>
                        <a:cs typeface="+mn-cs"/>
                      </a:endParaRPr>
                    </a:p>
                  </a:txBody>
                  <a:tcPr marL="3199" marR="3199" marT="3199" marB="0" anchor="ctr">
                    <a:lnL w="9525" cap="flat" cmpd="sng" algn="ctr">
                      <a:solidFill>
                        <a:schemeClr val="tx1">
                          <a:lumMod val="85000"/>
                          <a:lumOff val="15000"/>
                        </a:schemeClr>
                      </a:solidFill>
                      <a:prstDash val="solid"/>
                      <a:round/>
                      <a:headEnd type="none" w="med" len="med"/>
                      <a:tailEnd type="none" w="med" len="med"/>
                    </a:lnL>
                    <a:lnR w="9525" cap="flat" cmpd="sng" algn="ctr">
                      <a:solidFill>
                        <a:schemeClr val="tx1">
                          <a:lumMod val="85000"/>
                          <a:lumOff val="15000"/>
                        </a:schemeClr>
                      </a:solidFill>
                      <a:prstDash val="solid"/>
                      <a:round/>
                      <a:headEnd type="none" w="med" len="med"/>
                      <a:tailEnd type="none" w="med" len="med"/>
                    </a:lnR>
                    <a:lnT w="9525" cap="flat" cmpd="sng" algn="ctr">
                      <a:solidFill>
                        <a:schemeClr val="tx1">
                          <a:lumMod val="85000"/>
                          <a:lumOff val="15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38520909"/>
                  </a:ext>
                </a:extLst>
              </a:tr>
            </a:tbl>
          </a:graphicData>
        </a:graphic>
      </p:graphicFrame>
      <p:sp>
        <p:nvSpPr>
          <p:cNvPr id="7" name="Rectangle 6">
            <a:extLst>
              <a:ext uri="{FF2B5EF4-FFF2-40B4-BE49-F238E27FC236}">
                <a16:creationId xmlns:a16="http://schemas.microsoft.com/office/drawing/2014/main" id="{272D192E-AB74-4292-9001-AE0661B598ED}"/>
              </a:ext>
            </a:extLst>
          </p:cNvPr>
          <p:cNvSpPr/>
          <p:nvPr/>
        </p:nvSpPr>
        <p:spPr>
          <a:xfrm>
            <a:off x="0" y="21805"/>
            <a:ext cx="9906000" cy="369332"/>
          </a:xfrm>
          <a:prstGeom prst="rect">
            <a:avLst/>
          </a:prstGeom>
          <a:solidFill>
            <a:srgbClr val="67B872"/>
          </a:solidFill>
        </p:spPr>
        <p:txBody>
          <a:bodyPr wrap="square">
            <a:spAutoFit/>
          </a:bodyPr>
          <a:lstStyle/>
          <a:p>
            <a:pPr algn="ctr"/>
            <a:r>
              <a:rPr lang="fr-FR" dirty="0">
                <a:solidFill>
                  <a:schemeClr val="bg1"/>
                </a:solidFill>
                <a:latin typeface="Helvetica Neue" panose="020B0604020202020204" pitchFamily="34" charset="0"/>
                <a:ea typeface="Helvetica Neue" panose="020B0604020202020204" pitchFamily="34" charset="0"/>
              </a:rPr>
              <a:t>Services d'accompagnement des patients à la pharmacie :</a:t>
            </a:r>
            <a:endParaRPr lang="fr-FR" dirty="0">
              <a:solidFill>
                <a:schemeClr val="bg1"/>
              </a:solidFill>
            </a:endParaRPr>
          </a:p>
        </p:txBody>
      </p:sp>
    </p:spTree>
    <p:extLst>
      <p:ext uri="{BB962C8B-B14F-4D97-AF65-F5344CB8AC3E}">
        <p14:creationId xmlns:p14="http://schemas.microsoft.com/office/powerpoint/2010/main" val="3670258394"/>
      </p:ext>
    </p:extLst>
  </p:cSld>
  <p:clrMapOvr>
    <a:masterClrMapping/>
  </p:clrMapOvr>
</p:sld>
</file>

<file path=ppt/theme/theme1.xml><?xml version="1.0" encoding="utf-8"?>
<a:theme xmlns:a="http://schemas.openxmlformats.org/drawingml/2006/main" name="Thème Office">
  <a:themeElements>
    <a:clrScheme name="Aelia">
      <a:dk1>
        <a:sysClr val="windowText" lastClr="000000"/>
      </a:dk1>
      <a:lt1>
        <a:sysClr val="window" lastClr="FFFFFF"/>
      </a:lt1>
      <a:dk2>
        <a:srgbClr val="373545"/>
      </a:dk2>
      <a:lt2>
        <a:srgbClr val="CEDBE6"/>
      </a:lt2>
      <a:accent1>
        <a:srgbClr val="3494BA"/>
      </a:accent1>
      <a:accent2>
        <a:srgbClr val="009999"/>
      </a:accent2>
      <a:accent3>
        <a:srgbClr val="81B9B9"/>
      </a:accent3>
      <a:accent4>
        <a:srgbClr val="708F98"/>
      </a:accent4>
      <a:accent5>
        <a:srgbClr val="84ACB6"/>
      </a:accent5>
      <a:accent6>
        <a:srgbClr val="2683C6"/>
      </a:accent6>
      <a:hlink>
        <a:srgbClr val="6B9F25"/>
      </a:hlink>
      <a:folHlink>
        <a:srgbClr val="9F6715"/>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363</TotalTime>
  <Words>501</Words>
  <Application>Microsoft Office PowerPoint</Application>
  <PresentationFormat>Format A4 (210 x 297 mm)</PresentationFormat>
  <Paragraphs>34</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Calibri Light</vt:lpstr>
      <vt:lpstr>Helvetica Light</vt:lpstr>
      <vt:lpstr>Helvetica Neue</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75</cp:revision>
  <cp:lastPrinted>2019-09-16T07:21:18Z</cp:lastPrinted>
  <dcterms:created xsi:type="dcterms:W3CDTF">2019-09-09T06:31:24Z</dcterms:created>
  <dcterms:modified xsi:type="dcterms:W3CDTF">2020-01-09T14:27:44Z</dcterms:modified>
</cp:coreProperties>
</file>