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595959"/>
    <a:srgbClr val="455F51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9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4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6B61B5E-7159-AF47-A9DD-8A54FD411ED8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553E3-80F5-A64C-80E6-6CC525FA7FF5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EF5577-0C26-EF4E-A9C5-EEA884191FF4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8215A22-5D70-4E4D-898E-0E5A4C91EFD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01B1C29-F135-884B-8D22-13A4C25799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FD406A1-311A-3543-A39B-5F8E0CE951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4D062B6-6C59-154A-A46E-824D0D9DC7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19" name="Flèche : pentagone 16">
            <a:extLst>
              <a:ext uri="{FF2B5EF4-FFF2-40B4-BE49-F238E27FC236}">
                <a16:creationId xmlns:a16="http://schemas.microsoft.com/office/drawing/2014/main" id="{7661E0DC-0D6D-824D-A8AB-70126FF7FD4C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532CA84-2D0A-244D-8E37-361F77BC9596}"/>
              </a:ext>
            </a:extLst>
          </p:cNvPr>
          <p:cNvSpPr/>
          <p:nvPr userDrawn="1"/>
        </p:nvSpPr>
        <p:spPr>
          <a:xfrm>
            <a:off x="677313" y="6282408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92166F-7388-8E4C-85DD-D3CCF57FA68A}"/>
              </a:ext>
            </a:extLst>
          </p:cNvPr>
          <p:cNvSpPr/>
          <p:nvPr userDrawn="1"/>
        </p:nvSpPr>
        <p:spPr>
          <a:xfrm>
            <a:off x="677313" y="66169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2" name="Image 21" descr="Une image contenant dessin&#10;&#10;Description générée automatiquement">
            <a:extLst>
              <a:ext uri="{FF2B5EF4-FFF2-40B4-BE49-F238E27FC236}">
                <a16:creationId xmlns:a16="http://schemas.microsoft.com/office/drawing/2014/main" id="{FACA87DB-F1B7-7F46-91AB-289BBC7263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05370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2430878" y="135385"/>
            <a:ext cx="7475123" cy="1070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355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3340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7183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3265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494D1-707C-4783-BB3A-C47428F26EAC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73D73C58-2451-4244-A7BF-53D8C7CA315D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A65D41-4203-4EC5-9955-0808A855AC88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4E733-971A-4459-BF74-F0A6D9ED278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7183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8503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AFA2C0E-24D2-4456-B73A-8D71568227F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02591" y="844916"/>
            <a:ext cx="8543925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F098369-3F8F-4BCF-972E-63BA48728348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CA071BB8-22E4-6340-8DD5-10A23BE63A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B82FBECF-C08B-0A4F-B3C3-7DD100FEDC3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CEB35B3-713A-AA46-AD11-D3FBDC9F4F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0" name="Flèche : pentagone 16">
            <a:extLst>
              <a:ext uri="{FF2B5EF4-FFF2-40B4-BE49-F238E27FC236}">
                <a16:creationId xmlns:a16="http://schemas.microsoft.com/office/drawing/2014/main" id="{5485DEFD-1D13-9E4F-A1BC-B63E7C2CB6B1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D349B3-BAC8-E145-AB5C-6239C045C0B5}"/>
              </a:ext>
            </a:extLst>
          </p:cNvPr>
          <p:cNvSpPr/>
          <p:nvPr userDrawn="1"/>
        </p:nvSpPr>
        <p:spPr>
          <a:xfrm>
            <a:off x="677313" y="6282408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842497-63F9-8B4F-8D3D-DE5F8FD1EDCC}"/>
              </a:ext>
            </a:extLst>
          </p:cNvPr>
          <p:cNvSpPr/>
          <p:nvPr userDrawn="1"/>
        </p:nvSpPr>
        <p:spPr>
          <a:xfrm>
            <a:off x="677313" y="66169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6" name="Image 35" descr="Une image contenant dessin&#10;&#10;Description générée automatiquement">
            <a:extLst>
              <a:ext uri="{FF2B5EF4-FFF2-40B4-BE49-F238E27FC236}">
                <a16:creationId xmlns:a16="http://schemas.microsoft.com/office/drawing/2014/main" id="{E2AF4BF5-D32D-F141-837A-ED14CF88A0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05370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47554"/>
            <a:ext cx="6636853" cy="341632"/>
          </a:xfrm>
        </p:spPr>
        <p:txBody>
          <a:bodyPr/>
          <a:lstStyle/>
          <a:p>
            <a:pPr algn="r"/>
            <a:r>
              <a:rPr lang="fr-FR" dirty="0"/>
              <a:t>Gestion des incidents de </a:t>
            </a:r>
            <a:r>
              <a:rPr lang="fr-FR" u="sng" dirty="0"/>
              <a:t>délivrance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0248563-03B9-554C-9F97-8C575C92DF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538067"/>
              </p:ext>
            </p:extLst>
          </p:nvPr>
        </p:nvGraphicFramePr>
        <p:xfrm>
          <a:off x="171266" y="1440379"/>
          <a:ext cx="9563468" cy="4420583"/>
        </p:xfrm>
        <a:graphic>
          <a:graphicData uri="http://schemas.openxmlformats.org/drawingml/2006/table">
            <a:tbl>
              <a:tblPr/>
              <a:tblGrid>
                <a:gridCol w="646641">
                  <a:extLst>
                    <a:ext uri="{9D8B030D-6E8A-4147-A177-3AD203B41FA5}">
                      <a16:colId xmlns:a16="http://schemas.microsoft.com/office/drawing/2014/main" val="186571439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919744147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val="386789527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534812845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718172304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55263432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632917852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147233733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123488881"/>
                    </a:ext>
                  </a:extLst>
                </a:gridCol>
                <a:gridCol w="923450">
                  <a:extLst>
                    <a:ext uri="{9D8B030D-6E8A-4147-A177-3AD203B41FA5}">
                      <a16:colId xmlns:a16="http://schemas.microsoft.com/office/drawing/2014/main" val="4075199969"/>
                    </a:ext>
                  </a:extLst>
                </a:gridCol>
                <a:gridCol w="868877">
                  <a:extLst>
                    <a:ext uri="{9D8B030D-6E8A-4147-A177-3AD203B41FA5}">
                      <a16:colId xmlns:a16="http://schemas.microsoft.com/office/drawing/2014/main" val="2862848496"/>
                    </a:ext>
                  </a:extLst>
                </a:gridCol>
              </a:tblGrid>
              <a:tr h="227056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fr-FR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Date</a:t>
                      </a:r>
                    </a:p>
                  </a:txBody>
                  <a:tcPr marL="7042" marR="7042" marT="70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fr-FR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Déclarant</a:t>
                      </a:r>
                    </a:p>
                  </a:txBody>
                  <a:tcPr marL="7042" marR="7042" marT="70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fr-FR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Nom du Patient</a:t>
                      </a:r>
                    </a:p>
                    <a:p>
                      <a:pPr algn="ctr" rtl="0" fontAlgn="b"/>
                      <a:r>
                        <a:rPr lang="fr-FR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et/ou N° de Facture</a:t>
                      </a:r>
                    </a:p>
                  </a:txBody>
                  <a:tcPr marL="7042" marR="7042" marT="70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58BA4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fr-FR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Nature de l’Erreur</a:t>
                      </a:r>
                    </a:p>
                  </a:txBody>
                  <a:tcPr marL="7042" marR="7042" marT="70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fr-FR" sz="1200" b="0" i="0" u="none" strike="noStrike">
                        <a:solidFill>
                          <a:srgbClr val="FFFFFF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7042" marR="7042" marT="70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CAD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fr-FR" sz="1200" b="0" i="0" u="none" strike="noStrike">
                        <a:solidFill>
                          <a:srgbClr val="FFFFFF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7042" marR="7042" marT="70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CAD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fr-FR" sz="1200" b="0" i="0" u="none" strike="noStrike">
                        <a:solidFill>
                          <a:srgbClr val="FFFFFF"/>
                        </a:solidFill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7042" marR="7042" marT="70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CAD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fr-FR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Détails et causes de l’Erreur</a:t>
                      </a:r>
                    </a:p>
                  </a:txBody>
                  <a:tcPr marL="7042" marR="7042" marT="70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58BA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fr-FR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Résolution </a:t>
                      </a:r>
                    </a:p>
                  </a:txBody>
                  <a:tcPr marL="7042" marR="7042" marT="70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58BA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fr-FR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(Détail et date solution apportée)</a:t>
                      </a:r>
                    </a:p>
                  </a:txBody>
                  <a:tcPr marL="7042" marR="7042" marT="70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58BA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Edition d'une fiche d'Amélioration</a:t>
                      </a:r>
                    </a:p>
                  </a:txBody>
                  <a:tcPr marL="7042" marR="7042" marT="70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752073"/>
                  </a:ext>
                </a:extLst>
              </a:tr>
              <a:tr h="3276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60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Identification</a:t>
                      </a:r>
                    </a:p>
                  </a:txBody>
                  <a:tcPr marL="7042" marR="7042" marT="7042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Posologie, dosage, quantité…</a:t>
                      </a:r>
                    </a:p>
                  </a:txBody>
                  <a:tcPr marL="7042" marR="7042" marT="70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Interaction / Contre-indication</a:t>
                      </a:r>
                    </a:p>
                  </a:txBody>
                  <a:tcPr marL="7042" marR="7042" marT="70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Autre</a:t>
                      </a:r>
                    </a:p>
                  </a:txBody>
                  <a:tcPr marL="7042" marR="7042" marT="70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58BA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>
                      <a:noFill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934388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080616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8268871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0363453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208570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278486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157208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5620811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2033359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017981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969073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75766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152988"/>
                  </a:ext>
                </a:extLst>
              </a:tr>
              <a:tr h="297379">
                <a:tc>
                  <a:txBody>
                    <a:bodyPr/>
                    <a:lstStyle/>
                    <a:p>
                      <a:pPr algn="ctr" fontAlgn="ctr"/>
                      <a:endParaRPr lang="fr-FR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itchFamily="2" charset="2"/>
                        </a:rPr>
                        <a:t>¦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</a:rPr>
                        <a:t> 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Oui  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Wingdings" pitchFamily="2" charset="2"/>
                          <a:ea typeface="+mn-ea"/>
                          <a:cs typeface="+mn-cs"/>
                        </a:rPr>
                        <a:t>¦</a:t>
                      </a:r>
                      <a:r>
                        <a:rPr kumimoji="0" lang="fr-FR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Non</a:t>
                      </a:r>
                    </a:p>
                  </a:txBody>
                  <a:tcPr marL="7042" marR="7042" marT="704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064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35" y="805950"/>
            <a:ext cx="9586565" cy="452432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Gestion des incidents de </a:t>
            </a:r>
            <a:r>
              <a:rPr lang="fr-FR" u="sng" dirty="0"/>
              <a:t>délivrance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1FD9CE-D050-4E72-BA51-AC7B8E02A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</p:spPr>
        <p:txBody>
          <a:bodyPr/>
          <a:lstStyle/>
          <a:p>
            <a:pPr lvl="0" defTabSz="685800">
              <a:spcBef>
                <a:spcPts val="750"/>
              </a:spcBef>
            </a:pPr>
            <a:r>
              <a:rPr lang="fr-FR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Finalité :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Le tableau des incidents de délivrance sert à relever les incidents liés à la dispensation des médicaments. Tout incident avéré doit être notifié.  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Il permet de vérifier la résolution des incidents après leur détection (appel du patient-appel du prescripteur).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Il est notamment alimenté à la suite du </a:t>
            </a:r>
            <a:r>
              <a:rPr lang="fr-FR" b="1" u="sng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double contrôle.</a:t>
            </a: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 </a:t>
            </a:r>
            <a:endParaRPr lang="fr-FR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pPr lvl="0" defTabSz="685800">
              <a:spcBef>
                <a:spcPts val="750"/>
              </a:spcBef>
              <a:buClr>
                <a:srgbClr val="258BA4"/>
              </a:buClr>
            </a:pPr>
            <a:r>
              <a:rPr lang="fr-FR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Utilisation :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Déclarant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Indiquez le collaborateur qui renseigne l’incident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Nature de l’erreur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Précisez la nature de l’erreur de dispensation (indiquez les détails)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Résolution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Indiquez la date de résolution de l’incident ainsi que les mesures correctives mises en œuvre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Edition d’une fiche d’amélioration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Si l’incident nécessite d’ouvrir une réflexion sur les pratiques au sein de l’officine il est préconisé d’ouvrir une fiche d’amélioration à l’aide de l’outil dédié. </a:t>
            </a:r>
          </a:p>
          <a:p>
            <a:pPr lvl="0" defTabSz="685800">
              <a:spcBef>
                <a:spcPts val="750"/>
              </a:spcBef>
              <a:buClr>
                <a:srgbClr val="3CADF2"/>
              </a:buClr>
            </a:pPr>
            <a:r>
              <a:rPr lang="fr-FR" sz="1600" dirty="0">
                <a:solidFill>
                  <a:srgbClr val="258BA4"/>
                </a:solidFill>
                <a:latin typeface="Helvetica Light"/>
              </a:rPr>
              <a:t>IMPORTANT : les incidents relevés doivent toujours être suivis d’une résolution</a:t>
            </a:r>
            <a:endParaRPr lang="fr-FR" b="1" dirty="0">
              <a:solidFill>
                <a:srgbClr val="258BA4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719</TotalTime>
  <Words>400</Words>
  <Application>Microsoft Macintosh PowerPoint</Application>
  <PresentationFormat>Format A4 (210 x 297 mm)</PresentationFormat>
  <Paragraphs>153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Gestion des incidents de délivrance</vt:lpstr>
      <vt:lpstr>Gestion des incidents de délivrance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87</cp:revision>
  <cp:lastPrinted>2019-10-14T20:55:54Z</cp:lastPrinted>
  <dcterms:created xsi:type="dcterms:W3CDTF">2019-09-09T06:31:24Z</dcterms:created>
  <dcterms:modified xsi:type="dcterms:W3CDTF">2019-12-19T08:53:56Z</dcterms:modified>
</cp:coreProperties>
</file>