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B872"/>
    <a:srgbClr val="67B4C4"/>
    <a:srgbClr val="DBE3DF"/>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62" d="100"/>
          <a:sy n="62" d="100"/>
        </p:scale>
        <p:origin x="1245" y="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pic>
        <p:nvPicPr>
          <p:cNvPr id="10" name="Graphique 9" descr="Tête avec engrenages">
            <a:extLst>
              <a:ext uri="{FF2B5EF4-FFF2-40B4-BE49-F238E27FC236}">
                <a16:creationId xmlns:a16="http://schemas.microsoft.com/office/drawing/2014/main" id="{B143456A-277F-3849-8C7F-02C3B42A187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420" y="83820"/>
            <a:ext cx="695731" cy="695731"/>
          </a:xfrm>
          <a:prstGeom prst="rect">
            <a:avLst/>
          </a:prstGeom>
        </p:spPr>
      </p:pic>
      <p:grpSp>
        <p:nvGrpSpPr>
          <p:cNvPr id="12" name="Groupe 11">
            <a:extLst>
              <a:ext uri="{FF2B5EF4-FFF2-40B4-BE49-F238E27FC236}">
                <a16:creationId xmlns:a16="http://schemas.microsoft.com/office/drawing/2014/main" id="{7474FD5F-5D08-4498-A3D6-769A489D3FEF}"/>
              </a:ext>
            </a:extLst>
          </p:cNvPr>
          <p:cNvGrpSpPr/>
          <p:nvPr userDrawn="1"/>
        </p:nvGrpSpPr>
        <p:grpSpPr>
          <a:xfrm>
            <a:off x="0" y="9199049"/>
            <a:ext cx="6858000" cy="715210"/>
            <a:chOff x="0" y="9199049"/>
            <a:chExt cx="6858000" cy="715210"/>
          </a:xfrm>
        </p:grpSpPr>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6408111-8E68-475C-A215-A943A752AB5D}"/>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Référentiel Qualité // Version 0.01 - Octobre 2019</a:t>
              </a:r>
              <a:endParaRPr lang="fr-FR" sz="1400" dirty="0">
                <a:solidFill>
                  <a:schemeClr val="bg1"/>
                </a:solidFill>
              </a:endParaRPr>
            </a:p>
          </p:txBody>
        </p:sp>
        <p:pic>
          <p:nvPicPr>
            <p:cNvPr id="20" name="Image 19">
              <a:extLst>
                <a:ext uri="{FF2B5EF4-FFF2-40B4-BE49-F238E27FC236}">
                  <a16:creationId xmlns:a16="http://schemas.microsoft.com/office/drawing/2014/main" id="{34DF87C9-3B3A-4321-B7B3-ABB7A9A06C3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199790" y="339538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dirty="0">
                <a:solidFill>
                  <a:schemeClr val="tx1">
                    <a:lumMod val="85000"/>
                    <a:lumOff val="15000"/>
                  </a:schemeClr>
                </a:solidFill>
              </a:rPr>
              <a:t> Repérage de l’objectif thérapeutique</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Validation</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Gestion du produit non conforme</a:t>
            </a:r>
          </a:p>
        </p:txBody>
      </p:sp>
      <p:sp>
        <p:nvSpPr>
          <p:cNvPr id="18" name="ZoneTexte 17">
            <a:extLst>
              <a:ext uri="{FF2B5EF4-FFF2-40B4-BE49-F238E27FC236}">
                <a16:creationId xmlns:a16="http://schemas.microsoft.com/office/drawing/2014/main" id="{9788C7FF-9027-40F5-8FF6-73E365A6EF34}"/>
              </a:ext>
            </a:extLst>
          </p:cNvPr>
          <p:cNvSpPr txBox="1"/>
          <p:nvPr userDrawn="1"/>
        </p:nvSpPr>
        <p:spPr>
          <a:xfrm>
            <a:off x="267499" y="4188953"/>
            <a:ext cx="1188596" cy="430887"/>
          </a:xfrm>
          <a:prstGeom prst="rect">
            <a:avLst/>
          </a:prstGeom>
          <a:noFill/>
        </p:spPr>
        <p:txBody>
          <a:bodyPr wrap="square" rtlCol="0">
            <a:spAutoFit/>
          </a:bodyPr>
          <a:lstStyle/>
          <a:p>
            <a:pPr algn="ctr"/>
            <a:r>
              <a:rPr lang="fr-FR" sz="1100" i="1" dirty="0"/>
              <a:t>Action à Réaliser</a:t>
            </a:r>
          </a:p>
        </p:txBody>
      </p:sp>
      <p:sp>
        <p:nvSpPr>
          <p:cNvPr id="19" name="ZoneTexte 18">
            <a:extLst>
              <a:ext uri="{FF2B5EF4-FFF2-40B4-BE49-F238E27FC236}">
                <a16:creationId xmlns:a16="http://schemas.microsoft.com/office/drawing/2014/main" id="{31A41005-7869-4109-AF9A-02E5F22336FF}"/>
              </a:ext>
            </a:extLst>
          </p:cNvPr>
          <p:cNvSpPr txBox="1"/>
          <p:nvPr userDrawn="1"/>
        </p:nvSpPr>
        <p:spPr>
          <a:xfrm>
            <a:off x="1542165" y="4198228"/>
            <a:ext cx="1188596" cy="430887"/>
          </a:xfrm>
          <a:prstGeom prst="rect">
            <a:avLst/>
          </a:prstGeom>
          <a:noFill/>
        </p:spPr>
        <p:txBody>
          <a:bodyPr wrap="square" rtlCol="0">
            <a:spAutoFit/>
          </a:bodyPr>
          <a:lstStyle/>
          <a:p>
            <a:pPr algn="ctr"/>
            <a:r>
              <a:rPr lang="fr-FR" sz="1100" i="1" dirty="0"/>
              <a:t>Point de Vigilance</a:t>
            </a:r>
          </a:p>
        </p:txBody>
      </p:sp>
      <p:sp>
        <p:nvSpPr>
          <p:cNvPr id="20" name="ZoneTexte 19">
            <a:extLst>
              <a:ext uri="{FF2B5EF4-FFF2-40B4-BE49-F238E27FC236}">
                <a16:creationId xmlns:a16="http://schemas.microsoft.com/office/drawing/2014/main" id="{813A0E25-013D-4BC5-BA51-13C2A0EF9EF3}"/>
              </a:ext>
            </a:extLst>
          </p:cNvPr>
          <p:cNvSpPr txBox="1"/>
          <p:nvPr userDrawn="1"/>
        </p:nvSpPr>
        <p:spPr>
          <a:xfrm>
            <a:off x="2793428" y="4180828"/>
            <a:ext cx="1188596" cy="430887"/>
          </a:xfrm>
          <a:prstGeom prst="rect">
            <a:avLst/>
          </a:prstGeom>
          <a:noFill/>
        </p:spPr>
        <p:txBody>
          <a:bodyPr wrap="square" rtlCol="0">
            <a:spAutoFit/>
          </a:bodyPr>
          <a:lstStyle/>
          <a:p>
            <a:pPr algn="ctr"/>
            <a:r>
              <a:rPr lang="fr-FR" sz="1100" i="1" dirty="0"/>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5483809" y="3807747"/>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5295954" y="4188953"/>
            <a:ext cx="1188596" cy="430887"/>
          </a:xfrm>
          <a:prstGeom prst="rect">
            <a:avLst/>
          </a:prstGeom>
          <a:noFill/>
        </p:spPr>
        <p:txBody>
          <a:bodyPr wrap="square" rtlCol="0">
            <a:spAutoFit/>
          </a:bodyPr>
          <a:lstStyle/>
          <a:p>
            <a:pPr algn="ctr"/>
            <a:r>
              <a:rPr lang="fr-FR" sz="1100" i="1" dirty="0"/>
              <a:t>Chronologie de la Procédure</a:t>
            </a:r>
          </a:p>
        </p:txBody>
      </p:sp>
      <p:sp>
        <p:nvSpPr>
          <p:cNvPr id="23" name="ZoneTexte 22">
            <a:extLst>
              <a:ext uri="{FF2B5EF4-FFF2-40B4-BE49-F238E27FC236}">
                <a16:creationId xmlns:a16="http://schemas.microsoft.com/office/drawing/2014/main" id="{79EDE816-6A86-485E-B535-40C05510605C}"/>
              </a:ext>
            </a:extLst>
          </p:cNvPr>
          <p:cNvSpPr txBox="1"/>
          <p:nvPr userDrawn="1"/>
        </p:nvSpPr>
        <p:spPr>
          <a:xfrm>
            <a:off x="4044691" y="4178658"/>
            <a:ext cx="1188596" cy="600164"/>
          </a:xfrm>
          <a:prstGeom prst="rect">
            <a:avLst/>
          </a:prstGeom>
          <a:noFill/>
        </p:spPr>
        <p:txBody>
          <a:bodyPr wrap="square" rtlCol="0">
            <a:spAutoFit/>
          </a:bodyPr>
          <a:lstStyle/>
          <a:p>
            <a:pPr algn="ctr"/>
            <a:r>
              <a:rPr lang="fr-FR" sz="1100" i="1" dirty="0"/>
              <a:t>Enregistrement (traçabilité) à effectuer</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4047631" y="3648314"/>
            <a:ext cx="1178395" cy="430887"/>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Déclaration de Vigilance</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321889"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199790" y="4554174"/>
            <a:ext cx="2249270"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Abréviations</a:t>
            </a: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199790" y="50336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191812" y="5427798"/>
            <a:ext cx="5827173"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1812" y="5907277"/>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217205" y="5091217"/>
            <a:ext cx="6391336" cy="244682"/>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8410" y="5989275"/>
            <a:ext cx="6391336" cy="2682839"/>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grpSp>
        <p:nvGrpSpPr>
          <p:cNvPr id="46" name="Groupe 45">
            <a:extLst>
              <a:ext uri="{FF2B5EF4-FFF2-40B4-BE49-F238E27FC236}">
                <a16:creationId xmlns:a16="http://schemas.microsoft.com/office/drawing/2014/main" id="{EE461BCD-7215-4B34-8C4E-E360F647A1FC}"/>
              </a:ext>
            </a:extLst>
          </p:cNvPr>
          <p:cNvGrpSpPr/>
          <p:nvPr userDrawn="1"/>
        </p:nvGrpSpPr>
        <p:grpSpPr>
          <a:xfrm>
            <a:off x="0" y="9199049"/>
            <a:ext cx="6858000" cy="715210"/>
            <a:chOff x="0" y="9199049"/>
            <a:chExt cx="6858000" cy="715210"/>
          </a:xfrm>
        </p:grpSpPr>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a:extLst>
                <a:ext uri="{FF2B5EF4-FFF2-40B4-BE49-F238E27FC236}">
                  <a16:creationId xmlns:a16="http://schemas.microsoft.com/office/drawing/2014/main" id="{A1810820-26DA-43D7-8943-D56CD71F7A92}"/>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 Référentiel Qualité // Version 0.01 - Octobre 2019</a:t>
              </a:r>
              <a:endParaRPr lang="fr-FR" sz="1400" dirty="0">
                <a:solidFill>
                  <a:schemeClr val="bg1"/>
                </a:solidFill>
              </a:endParaRPr>
            </a:p>
          </p:txBody>
        </p:sp>
        <p:pic>
          <p:nvPicPr>
            <p:cNvPr id="49" name="Image 48">
              <a:extLst>
                <a:ext uri="{FF2B5EF4-FFF2-40B4-BE49-F238E27FC236}">
                  <a16:creationId xmlns:a16="http://schemas.microsoft.com/office/drawing/2014/main" id="{FA439B0A-A6AF-4C2F-B8D5-15ABF7957A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3"/>
          <a:srcRect t="9053" b="6984"/>
          <a:stretch/>
        </p:blipFill>
        <p:spPr>
          <a:xfrm>
            <a:off x="111757" y="-1419"/>
            <a:ext cx="951058" cy="803082"/>
          </a:xfrm>
          <a:prstGeom prst="rect">
            <a:avLst/>
          </a:prstGeom>
        </p:spPr>
      </p:pic>
      <p:pic>
        <p:nvPicPr>
          <p:cNvPr id="62" name="Graphique 61" descr="Tête avec engrenages">
            <a:extLst>
              <a:ext uri="{FF2B5EF4-FFF2-40B4-BE49-F238E27FC236}">
                <a16:creationId xmlns:a16="http://schemas.microsoft.com/office/drawing/2014/main" id="{D567F8D2-178E-4E3F-9EBB-D7F0C4CAA9E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420" y="83820"/>
            <a:ext cx="695731" cy="695731"/>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p:ph type="body" sz="quarter" idx="12" hasCustomPrompt="1"/>
          </p:nvPr>
        </p:nvSpPr>
        <p:spPr>
          <a:xfrm>
            <a:off x="206734" y="8715856"/>
            <a:ext cx="6443675" cy="414938"/>
          </a:xfrm>
          <a:solidFill>
            <a:schemeClr val="accent3">
              <a:lumMod val="20000"/>
              <a:lumOff val="80000"/>
            </a:schemeClr>
          </a:solidFill>
        </p:spPr>
        <p:txBody>
          <a:bodyPr/>
          <a:lstStyle>
            <a:lvl1pPr>
              <a:defRPr/>
            </a:lvl1pPr>
            <a:lvl2pPr marL="342900" indent="0">
              <a:buNone/>
              <a:defRPr/>
            </a:lvl2pPr>
          </a:lstStyle>
          <a:p>
            <a:pPr lvl="0"/>
            <a:r>
              <a:rPr lang="fr-FR" dirty="0"/>
              <a:t>Commentaires &amp; Références : texte</a:t>
            </a:r>
          </a:p>
          <a:p>
            <a:pPr lvl="1"/>
            <a:endParaRPr lang="fr-FR" dirty="0"/>
          </a:p>
        </p:txBody>
      </p:sp>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916" y="586233"/>
            <a:ext cx="5915025" cy="1788477"/>
          </a:xfrm>
        </p:spPr>
        <p:txBody>
          <a:bodyPr anchor="b"/>
          <a:lstStyle>
            <a:lvl1pPr>
              <a:defRPr sz="450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467916" y="2456598"/>
            <a:ext cx="5915025" cy="6339566"/>
          </a:xfrm>
        </p:spPr>
        <p:txBody>
          <a:bodyPr/>
          <a:lstStyle>
            <a:lvl1pPr marL="0" indent="0">
              <a:buNone/>
              <a:defRPr sz="1800">
                <a:solidFill>
                  <a:schemeClr val="tx1">
                    <a:lumMod val="85000"/>
                    <a:lumOff val="1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09/01/2020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09/01/2020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09/01/2020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09/01/2020</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7B872"/>
        </a:solidFill>
        <a:effectLst/>
      </p:bgPr>
    </p:bg>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F6E1DB81-8DFB-47DB-9AEF-02809596B6CC}"/>
              </a:ext>
            </a:extLst>
          </p:cNvPr>
          <p:cNvPicPr>
            <a:picLocks noChangeAspect="1"/>
          </p:cNvPicPr>
          <p:nvPr/>
        </p:nvPicPr>
        <p:blipFill rotWithShape="1">
          <a:blip r:embed="rId2"/>
          <a:srcRect t="7793"/>
          <a:stretch/>
        </p:blipFill>
        <p:spPr>
          <a:xfrm>
            <a:off x="2306472" y="0"/>
            <a:ext cx="2359356" cy="2175484"/>
          </a:xfrm>
          <a:prstGeom prst="rect">
            <a:avLst/>
          </a:prstGeom>
        </p:spPr>
      </p:pic>
      <p:sp>
        <p:nvSpPr>
          <p:cNvPr id="6" name="Titre 5">
            <a:extLst>
              <a:ext uri="{FF2B5EF4-FFF2-40B4-BE49-F238E27FC236}">
                <a16:creationId xmlns:a16="http://schemas.microsoft.com/office/drawing/2014/main" id="{BC8BF749-C2A7-4A22-A1BC-BE0DECB22160}"/>
              </a:ext>
            </a:extLst>
          </p:cNvPr>
          <p:cNvSpPr>
            <a:spLocks noGrp="1"/>
          </p:cNvSpPr>
          <p:nvPr>
            <p:ph type="title"/>
          </p:nvPr>
        </p:nvSpPr>
        <p:spPr>
          <a:xfrm>
            <a:off x="567428" y="4807457"/>
            <a:ext cx="5818918" cy="1264874"/>
          </a:xfrm>
        </p:spPr>
        <p:txBody>
          <a:bodyPr>
            <a:noAutofit/>
          </a:bodyPr>
          <a:lstStyle/>
          <a:p>
            <a:pPr algn="ctr"/>
            <a:r>
              <a:rPr lang="fr-FR" sz="6000" dirty="0">
                <a:solidFill>
                  <a:schemeClr val="bg1"/>
                </a:solidFill>
              </a:rPr>
              <a:t>Un espace de confidentialité </a:t>
            </a:r>
            <a:br>
              <a:rPr lang="fr-FR" sz="4400" dirty="0">
                <a:solidFill>
                  <a:schemeClr val="bg1"/>
                </a:solidFill>
              </a:rPr>
            </a:br>
            <a:endParaRPr lang="fr-FR" sz="4400" dirty="0">
              <a:solidFill>
                <a:schemeClr val="bg1"/>
              </a:solidFill>
            </a:endParaRPr>
          </a:p>
        </p:txBody>
      </p:sp>
      <p:pic>
        <p:nvPicPr>
          <p:cNvPr id="8" name="Graphique 7" descr="Marketing">
            <a:extLst>
              <a:ext uri="{FF2B5EF4-FFF2-40B4-BE49-F238E27FC236}">
                <a16:creationId xmlns:a16="http://schemas.microsoft.com/office/drawing/2014/main" id="{55CEEC38-5C58-495A-A5B8-5A5062CC30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77478" y="150566"/>
            <a:ext cx="1817344" cy="1817344"/>
          </a:xfrm>
          <a:prstGeom prst="rect">
            <a:avLst/>
          </a:prstGeom>
        </p:spPr>
      </p:pic>
      <p:sp>
        <p:nvSpPr>
          <p:cNvPr id="10" name="Rectangle 9">
            <a:extLst>
              <a:ext uri="{FF2B5EF4-FFF2-40B4-BE49-F238E27FC236}">
                <a16:creationId xmlns:a16="http://schemas.microsoft.com/office/drawing/2014/main" id="{A48BD669-C1DF-4C3F-9E4E-9D056E14667A}"/>
              </a:ext>
            </a:extLst>
          </p:cNvPr>
          <p:cNvSpPr/>
          <p:nvPr/>
        </p:nvSpPr>
        <p:spPr>
          <a:xfrm>
            <a:off x="267126" y="2794865"/>
            <a:ext cx="6438047" cy="646331"/>
          </a:xfrm>
          <a:prstGeom prst="rect">
            <a:avLst/>
          </a:prstGeom>
        </p:spPr>
        <p:txBody>
          <a:bodyPr wrap="square">
            <a:spAutoFit/>
          </a:bodyPr>
          <a:lstStyle/>
          <a:p>
            <a:pPr algn="ctr"/>
            <a:r>
              <a:rPr lang="fr-FR" sz="3600" dirty="0">
                <a:solidFill>
                  <a:schemeClr val="bg1"/>
                </a:solidFill>
                <a:latin typeface="Helvetica Neue" panose="020B0604020202020204" pitchFamily="34" charset="0"/>
                <a:ea typeface="Helvetica Neue" panose="020B0604020202020204" pitchFamily="34" charset="0"/>
                <a:cs typeface="+mj-cs"/>
              </a:rPr>
              <a:t>Mon pharmacien m’informe :</a:t>
            </a:r>
            <a:endParaRPr lang="fr-FR" sz="1200" dirty="0">
              <a:solidFill>
                <a:schemeClr val="bg1"/>
              </a:solidFill>
            </a:endParaRPr>
          </a:p>
        </p:txBody>
      </p:sp>
      <p:sp>
        <p:nvSpPr>
          <p:cNvPr id="21" name="Rectangle 20">
            <a:extLst>
              <a:ext uri="{FF2B5EF4-FFF2-40B4-BE49-F238E27FC236}">
                <a16:creationId xmlns:a16="http://schemas.microsoft.com/office/drawing/2014/main" id="{058F18F9-C75A-4ABD-9FEA-0E0EC68D69C5}"/>
              </a:ext>
            </a:extLst>
          </p:cNvPr>
          <p:cNvSpPr/>
          <p:nvPr/>
        </p:nvSpPr>
        <p:spPr>
          <a:xfrm>
            <a:off x="114300" y="9456229"/>
            <a:ext cx="6743700" cy="400110"/>
          </a:xfrm>
          <a:prstGeom prst="rect">
            <a:avLst/>
          </a:prstGeom>
        </p:spPr>
        <p:txBody>
          <a:bodyPr wrap="square">
            <a:spAutoFit/>
          </a:bodyPr>
          <a:lstStyle/>
          <a:p>
            <a:pPr algn="ctr"/>
            <a:r>
              <a:rPr lang="fr-FR" sz="1100" dirty="0">
                <a:latin typeface="Helvetica Light" panose="020B0403020202020204" pitchFamily="34" charset="0"/>
              </a:rPr>
              <a:t>Document à afficher dans l’espace de vente</a:t>
            </a:r>
          </a:p>
          <a:p>
            <a:pPr algn="ctr"/>
            <a:r>
              <a:rPr lang="fr-FR" sz="900" dirty="0">
                <a:latin typeface="Helvetica Light" panose="020B0403020202020204" pitchFamily="34" charset="0"/>
              </a:rPr>
              <a:t>Ordre National des Pharmaciens // Référentiel Qualité // Version 2.01 – D.01 - Novembre 2019</a:t>
            </a:r>
            <a:endParaRPr lang="fr-FR" sz="900" dirty="0"/>
          </a:p>
        </p:txBody>
      </p:sp>
      <p:sp>
        <p:nvSpPr>
          <p:cNvPr id="2" name="Rectangle 1">
            <a:extLst>
              <a:ext uri="{FF2B5EF4-FFF2-40B4-BE49-F238E27FC236}">
                <a16:creationId xmlns:a16="http://schemas.microsoft.com/office/drawing/2014/main" id="{F018BF61-1107-4D66-BDC5-898C7C752BAE}"/>
              </a:ext>
            </a:extLst>
          </p:cNvPr>
          <p:cNvSpPr/>
          <p:nvPr/>
        </p:nvSpPr>
        <p:spPr>
          <a:xfrm>
            <a:off x="991739" y="5722471"/>
            <a:ext cx="4970297" cy="1443408"/>
          </a:xfrm>
          <a:prstGeom prst="rect">
            <a:avLst/>
          </a:prstGeom>
        </p:spPr>
        <p:txBody>
          <a:bodyPr wrap="square">
            <a:spAutoFit/>
          </a:bodyPr>
          <a:lstStyle/>
          <a:p>
            <a:pPr algn="ctr">
              <a:lnSpc>
                <a:spcPts val="3500"/>
              </a:lnSpc>
            </a:pPr>
            <a:r>
              <a:rPr lang="fr-FR" sz="3200" dirty="0">
                <a:solidFill>
                  <a:schemeClr val="bg1"/>
                </a:solidFill>
                <a:latin typeface="Helvetica Neue" panose="020B0604020202020204" pitchFamily="34" charset="0"/>
                <a:ea typeface="Helvetica Neue" panose="020B0604020202020204" pitchFamily="34" charset="0"/>
              </a:rPr>
              <a:t>est à votre disposition pour vos échanges avec notre équipe</a:t>
            </a:r>
            <a:r>
              <a:rPr lang="fr-FR" sz="4400" dirty="0">
                <a:solidFill>
                  <a:schemeClr val="bg1"/>
                </a:solidFill>
                <a:latin typeface="Helvetica Neue" panose="020B0604020202020204" pitchFamily="34" charset="0"/>
                <a:ea typeface="Helvetica Neue" panose="020B0604020202020204" pitchFamily="34" charset="0"/>
              </a:rPr>
              <a:t>. </a:t>
            </a:r>
            <a:endParaRPr lang="fr-FR" sz="3200" dirty="0">
              <a:latin typeface="Helvetica Neue" panose="020B0604020202020204" pitchFamily="34" charset="0"/>
              <a:ea typeface="Helvetica Neue" panose="020B0604020202020204" pitchFamily="34" charset="0"/>
            </a:endParaRPr>
          </a:p>
        </p:txBody>
      </p:sp>
    </p:spTree>
    <p:extLst>
      <p:ext uri="{BB962C8B-B14F-4D97-AF65-F5344CB8AC3E}">
        <p14:creationId xmlns:p14="http://schemas.microsoft.com/office/powerpoint/2010/main" val="2457138101"/>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300</TotalTime>
  <Words>44</Words>
  <Application>Microsoft Office PowerPoint</Application>
  <PresentationFormat>Format A4 (210 x 297 mm)</PresentationFormat>
  <Paragraphs>5</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Helvetica Light</vt:lpstr>
      <vt:lpstr>Helvetica Neue</vt:lpstr>
      <vt:lpstr>Thème Office</vt:lpstr>
      <vt:lpstr>Un espace de confidentialité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57</cp:revision>
  <cp:lastPrinted>2019-09-16T07:21:18Z</cp:lastPrinted>
  <dcterms:created xsi:type="dcterms:W3CDTF">2019-09-09T06:31:24Z</dcterms:created>
  <dcterms:modified xsi:type="dcterms:W3CDTF">2020-01-09T14:25:37Z</dcterms:modified>
</cp:coreProperties>
</file>