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2A4D"/>
    <a:srgbClr val="595959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1E08A5-7B5B-4C7E-A086-86DECA7081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948BDD3-CD8E-499E-9C59-108C4767CE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75150-7F54-4934-883D-7B67D0F096D8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2EFFBEE-9601-4836-B41E-F3B7C50AD7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45CB1A-F65A-468F-BAC3-80D64691FB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9B0DF-1BC6-49E7-91E6-5CE8A5A8C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776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683328B-91A3-4612-9E60-602D5A93548D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DDC6E17-4CB3-4FFE-AF6C-B42994872F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87AEF924-AAEC-4696-BC75-FFE9A3F97183}"/>
              </a:ext>
            </a:extLst>
          </p:cNvPr>
          <p:cNvSpPr txBox="1"/>
          <p:nvPr userDrawn="1"/>
        </p:nvSpPr>
        <p:spPr>
          <a:xfrm>
            <a:off x="3382369" y="12344"/>
            <a:ext cx="34756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AFFICHE</a:t>
            </a:r>
            <a:endParaRPr lang="fr-FR" sz="6000" cap="all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1CAA20-3B70-4D28-9B98-1A6895AA4A7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6E576744-846A-4347-AA79-D6687B774BCC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F1EE27-C606-4E18-9AC8-A549C663C60A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76335E0A-9BA4-454C-8F14-3D93B56BE01B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75E1BB48-A2DF-4135-89E4-E97299DA2E0D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A106EA-898E-4C33-B8D5-4E6F5606F2DE}"/>
              </a:ext>
            </a:extLst>
          </p:cNvPr>
          <p:cNvSpPr/>
          <p:nvPr userDrawn="1"/>
        </p:nvSpPr>
        <p:spPr>
          <a:xfrm>
            <a:off x="677314" y="9350939"/>
            <a:ext cx="2040250" cy="397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Prise en charge et information de l’usager de santé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9DC4D5-7F68-4403-938A-26C588954C2C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1.0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Septembre 2022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26" name="Titre 4">
            <a:extLst>
              <a:ext uri="{FF2B5EF4-FFF2-40B4-BE49-F238E27FC236}">
                <a16:creationId xmlns:a16="http://schemas.microsoft.com/office/drawing/2014/main" id="{A240B0D2-CD92-4943-BDF1-B41F9773CF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7590" y="837668"/>
            <a:ext cx="6650410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lang="fr-FR" sz="1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 dirty="0" smtClean="0"/>
              <a:t>A.XX - numéros d'urgence et d'écoute</a:t>
            </a:r>
            <a:endParaRPr 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F6F6E18-BA4B-4FD5-9451-DB87E49BA6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A636901-1901-4CB8-9557-6D69DCDD43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9096691"/>
            <a:ext cx="606597" cy="6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683328B-91A3-4612-9E60-602D5A93548D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DDC6E17-4CB3-4FFE-AF6C-B42994872F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9F1EE27-C606-4E18-9AC8-A549C663C60A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75E1BB48-A2DF-4135-89E4-E97299DA2E0D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A106EA-898E-4C33-B8D5-4E6F5606F2DE}"/>
              </a:ext>
            </a:extLst>
          </p:cNvPr>
          <p:cNvSpPr/>
          <p:nvPr userDrawn="1"/>
        </p:nvSpPr>
        <p:spPr>
          <a:xfrm>
            <a:off x="742616" y="9428947"/>
            <a:ext cx="32177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Prise en charge et information de l’usager de santé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9DC4D5-7F68-4403-938A-26C588954C2C}"/>
              </a:ext>
            </a:extLst>
          </p:cNvPr>
          <p:cNvSpPr/>
          <p:nvPr userDrawn="1"/>
        </p:nvSpPr>
        <p:spPr>
          <a:xfrm>
            <a:off x="760438" y="9637966"/>
            <a:ext cx="251714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2.0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Février 2025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26" name="Titre 4">
            <a:extLst>
              <a:ext uri="{FF2B5EF4-FFF2-40B4-BE49-F238E27FC236}">
                <a16:creationId xmlns:a16="http://schemas.microsoft.com/office/drawing/2014/main" id="{A240B0D2-CD92-4943-BDF1-B41F9773CF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2816" y="174715"/>
            <a:ext cx="5795184" cy="480131"/>
          </a:xfrm>
          <a:noFill/>
          <a:ln>
            <a:solidFill>
              <a:srgbClr val="595959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lang="fr-FR" sz="2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 dirty="0" smtClean="0"/>
              <a:t>MON PHARMACIEN M’INFORME</a:t>
            </a:r>
            <a:endParaRPr 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F6F6E18-BA4B-4FD5-9451-DB87E49BA6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A636901-1901-4CB8-9557-6D69DCDD43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9096691"/>
            <a:ext cx="606597" cy="60659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522" y="9460074"/>
            <a:ext cx="1496652" cy="3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3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france.gouv.fr/jorf/id/JORFTEXT000049892219" TargetMode="External"/><Relationship Id="rId2" Type="http://schemas.openxmlformats.org/officeDocument/2006/relationships/hyperlink" Target="https://www.legifrance.gouv.fr/jorf/id/JORFTEXT000045538155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0246" y="208810"/>
            <a:ext cx="5561418" cy="424732"/>
          </a:xfrm>
        </p:spPr>
        <p:txBody>
          <a:bodyPr/>
          <a:lstStyle/>
          <a:p>
            <a:r>
              <a:rPr lang="fr-FR" sz="2400" dirty="0"/>
              <a:t>MON PHARMACIEN M’INFORME</a:t>
            </a:r>
            <a:endParaRPr lang="fr-FR" sz="2600" dirty="0"/>
          </a:p>
        </p:txBody>
      </p:sp>
      <p:sp>
        <p:nvSpPr>
          <p:cNvPr id="4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424247" y="1045675"/>
            <a:ext cx="5818918" cy="541174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pPr algn="ctr" defTabSz="457200">
              <a:lnSpc>
                <a:spcPts val="3500"/>
              </a:lnSpc>
            </a:pPr>
            <a:r>
              <a:rPr lang="fr-FR" sz="2400" dirty="0" smtClean="0">
                <a:solidFill>
                  <a:srgbClr val="812A4D"/>
                </a:solidFill>
                <a:cs typeface="+mn-cs"/>
              </a:rPr>
              <a:t>Tarif des honoraires </a:t>
            </a:r>
            <a:r>
              <a:rPr lang="fr-FR" sz="2400" dirty="0">
                <a:solidFill>
                  <a:srgbClr val="812A4D"/>
                </a:solidFill>
                <a:cs typeface="+mn-cs"/>
              </a:rPr>
              <a:t>(en métropole) </a:t>
            </a:r>
            <a:r>
              <a:rPr lang="fr-FR" sz="2400" dirty="0" smtClean="0">
                <a:solidFill>
                  <a:srgbClr val="812A4D"/>
                </a:solidFill>
                <a:cs typeface="+mn-cs"/>
              </a:rPr>
              <a:t>:</a:t>
            </a:r>
            <a:endParaRPr lang="fr-FR" sz="2400" dirty="0">
              <a:solidFill>
                <a:srgbClr val="812A4D"/>
              </a:solidFill>
              <a:cs typeface="+mn-cs"/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1009234" y="1699396"/>
            <a:ext cx="4716379" cy="0"/>
          </a:xfrm>
          <a:prstGeom prst="line">
            <a:avLst/>
          </a:prstGeom>
          <a:ln w="19050">
            <a:solidFill>
              <a:srgbClr val="812A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424247" y="1971808"/>
            <a:ext cx="6307417" cy="64633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pPr defTabSz="457200">
              <a:lnSpc>
                <a:spcPct val="100000"/>
              </a:lnSpc>
            </a:pPr>
            <a:r>
              <a:rPr lang="fr-FR" sz="1800" dirty="0" smtClean="0">
                <a:solidFill>
                  <a:schemeClr val="tx1"/>
                </a:solidFill>
              </a:rPr>
              <a:t>Au </a:t>
            </a:r>
            <a:r>
              <a:rPr lang="fr-FR" sz="1800" dirty="0">
                <a:solidFill>
                  <a:schemeClr val="tx1"/>
                </a:solidFill>
              </a:rPr>
              <a:t>prix des médicaments s’ajoute, dans les conditions définies par la </a:t>
            </a:r>
            <a:r>
              <a:rPr lang="fr-FR" sz="1800" dirty="0" smtClean="0">
                <a:solidFill>
                  <a:schemeClr val="tx1"/>
                </a:solidFill>
              </a:rPr>
              <a:t>réglementation*, </a:t>
            </a:r>
            <a:r>
              <a:rPr lang="fr-FR" sz="1800" dirty="0">
                <a:solidFill>
                  <a:schemeClr val="tx1"/>
                </a:solidFill>
              </a:rPr>
              <a:t>les honoraires suivants </a:t>
            </a:r>
            <a:r>
              <a:rPr lang="fr-FR" sz="1800" dirty="0" smtClean="0">
                <a:solidFill>
                  <a:schemeClr val="tx1"/>
                </a:solidFill>
              </a:rPr>
              <a:t>: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11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69985" y="970685"/>
            <a:ext cx="6541232" cy="6924550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30341" y="7962297"/>
            <a:ext cx="31630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200" dirty="0">
                <a:latin typeface="Helvetica Neue" panose="020B0604020202020204"/>
              </a:rPr>
              <a:t>Document à afficher dans l’espace de vente</a:t>
            </a:r>
          </a:p>
        </p:txBody>
      </p:sp>
      <p:sp>
        <p:nvSpPr>
          <p:cNvPr id="12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351439" y="2834640"/>
            <a:ext cx="3817305" cy="6463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pPr defTabSz="457200">
              <a:lnSpc>
                <a:spcPct val="100000"/>
              </a:lnSpc>
            </a:pPr>
            <a:r>
              <a:rPr lang="fr-FR" sz="1800" dirty="0">
                <a:solidFill>
                  <a:schemeClr val="tx1"/>
                </a:solidFill>
              </a:rPr>
              <a:t>Par boîte </a:t>
            </a:r>
            <a:r>
              <a:rPr lang="fr-FR" sz="1800" dirty="0" smtClean="0">
                <a:solidFill>
                  <a:schemeClr val="tx1"/>
                </a:solidFill>
              </a:rPr>
              <a:t>mensuelle de </a:t>
            </a:r>
            <a:r>
              <a:rPr lang="fr-FR" sz="1800" dirty="0">
                <a:solidFill>
                  <a:schemeClr val="tx1"/>
                </a:solidFill>
              </a:rPr>
              <a:t>médicaments 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endParaRPr lang="fr-FR" sz="1800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4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352140" y="3688523"/>
            <a:ext cx="3958983" cy="6463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spcBef>
                <a:spcPct val="0"/>
              </a:spcBef>
              <a:buNone/>
              <a:defRPr sz="200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r>
              <a:rPr lang="fr-FR" sz="1800" dirty="0">
                <a:solidFill>
                  <a:schemeClr val="tx1"/>
                </a:solidFill>
              </a:rPr>
              <a:t>Par boîte trimestrielle de médicaments </a:t>
            </a:r>
          </a:p>
        </p:txBody>
      </p:sp>
      <p:sp>
        <p:nvSpPr>
          <p:cNvPr id="15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341389" y="4442859"/>
            <a:ext cx="4066645" cy="6463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spcBef>
                <a:spcPct val="0"/>
              </a:spcBef>
              <a:buNone/>
              <a:defRPr sz="200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r>
              <a:rPr lang="fr-FR" sz="1800" dirty="0">
                <a:solidFill>
                  <a:schemeClr val="tx1"/>
                </a:solidFill>
              </a:rPr>
              <a:t>Par ordonnance de médicaments remboursables</a:t>
            </a:r>
          </a:p>
        </p:txBody>
      </p:sp>
      <p:sp>
        <p:nvSpPr>
          <p:cNvPr id="16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351441" y="5269753"/>
            <a:ext cx="4066644" cy="677108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spcBef>
                <a:spcPct val="0"/>
              </a:spcBef>
              <a:buNone/>
              <a:defRPr sz="200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r>
              <a:rPr lang="fr-FR" sz="1800" dirty="0">
                <a:solidFill>
                  <a:schemeClr val="tx1"/>
                </a:solidFill>
              </a:rPr>
              <a:t>Par ordonnance </a:t>
            </a:r>
            <a:r>
              <a:rPr lang="fr-FR" sz="1800" dirty="0" smtClean="0">
                <a:solidFill>
                  <a:schemeClr val="tx1"/>
                </a:solidFill>
              </a:rPr>
              <a:t>complexe </a:t>
            </a:r>
          </a:p>
          <a:p>
            <a:r>
              <a:rPr lang="fr-FR" sz="1000" i="1" dirty="0" smtClean="0">
                <a:solidFill>
                  <a:schemeClr val="tx1"/>
                </a:solidFill>
              </a:rPr>
              <a:t>(prescription </a:t>
            </a:r>
            <a:r>
              <a:rPr lang="fr-FR" sz="1000" i="1" dirty="0">
                <a:solidFill>
                  <a:schemeClr val="tx1"/>
                </a:solidFill>
              </a:rPr>
              <a:t>comportant au moins 5 lignes différentes de spécialités pharmaceutiques remboursables et facturées à l'assurance </a:t>
            </a:r>
            <a:r>
              <a:rPr lang="fr-FR" sz="1000" i="1" dirty="0" smtClean="0">
                <a:solidFill>
                  <a:schemeClr val="tx1"/>
                </a:solidFill>
              </a:rPr>
              <a:t>maladie)</a:t>
            </a:r>
            <a:endParaRPr lang="fr-FR" sz="900" i="1" dirty="0">
              <a:solidFill>
                <a:schemeClr val="tx1"/>
              </a:solidFill>
            </a:endParaRPr>
          </a:p>
        </p:txBody>
      </p:sp>
      <p:sp>
        <p:nvSpPr>
          <p:cNvPr id="17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341389" y="6171096"/>
            <a:ext cx="3817305" cy="6463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spcBef>
                <a:spcPct val="0"/>
              </a:spcBef>
              <a:buNone/>
              <a:defRPr sz="200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r>
              <a:rPr lang="fr-FR" sz="1800" dirty="0">
                <a:solidFill>
                  <a:schemeClr val="tx1"/>
                </a:solidFill>
              </a:rPr>
              <a:t>Par ordonnance pour patients jeunes </a:t>
            </a:r>
            <a:r>
              <a:rPr lang="fr-FR" sz="1400" dirty="0" smtClean="0">
                <a:solidFill>
                  <a:schemeClr val="tx1"/>
                </a:solidFill>
              </a:rPr>
              <a:t>(&lt; 3 ans) </a:t>
            </a:r>
            <a:r>
              <a:rPr lang="fr-FR" sz="1800" dirty="0" smtClean="0">
                <a:solidFill>
                  <a:schemeClr val="tx1"/>
                </a:solidFill>
              </a:rPr>
              <a:t>ou </a:t>
            </a:r>
            <a:r>
              <a:rPr lang="fr-FR" sz="1800" dirty="0">
                <a:solidFill>
                  <a:schemeClr val="tx1"/>
                </a:solidFill>
              </a:rPr>
              <a:t>âgés </a:t>
            </a:r>
            <a:r>
              <a:rPr lang="fr-FR" sz="1400" dirty="0" smtClean="0">
                <a:solidFill>
                  <a:schemeClr val="tx1"/>
                </a:solidFill>
              </a:rPr>
              <a:t>(&gt; 70 ans)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8" name="Titre 5">
            <a:extLst>
              <a:ext uri="{FF2B5EF4-FFF2-40B4-BE49-F238E27FC236}">
                <a16:creationId xmlns:a16="http://schemas.microsoft.com/office/drawing/2014/main" id="{BC8BF749-C2A7-4A22-A1BC-BE0DECB22160}"/>
              </a:ext>
            </a:extLst>
          </p:cNvPr>
          <p:cNvSpPr txBox="1">
            <a:spLocks/>
          </p:cNvSpPr>
          <p:nvPr/>
        </p:nvSpPr>
        <p:spPr>
          <a:xfrm>
            <a:off x="351440" y="7004630"/>
            <a:ext cx="4045237" cy="6463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spcBef>
                <a:spcPct val="0"/>
              </a:spcBef>
              <a:buNone/>
              <a:defRPr sz="200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j-cs"/>
              </a:defRPr>
            </a:lvl1pPr>
          </a:lstStyle>
          <a:p>
            <a:r>
              <a:rPr lang="fr-FR" sz="1800" dirty="0">
                <a:solidFill>
                  <a:schemeClr val="tx1"/>
                </a:solidFill>
              </a:rPr>
              <a:t>Par ordonnance comportant un ou plusieurs médicaments spécifiques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647979" y="3121272"/>
            <a:ext cx="133466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fr-FR" dirty="0">
                <a:latin typeface="Helvetica Neue" panose="020B0604020202020204"/>
              </a:rPr>
              <a:t>1,02 € </a:t>
            </a:r>
            <a:r>
              <a:rPr lang="fr-FR" dirty="0" smtClean="0">
                <a:latin typeface="Helvetica Neue" panose="020B0604020202020204"/>
              </a:rPr>
              <a:t>TTC</a:t>
            </a:r>
            <a:endParaRPr lang="fr-FR" dirty="0">
              <a:latin typeface="Helvetica Neue" panose="020B0604020202020204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47979" y="3821560"/>
            <a:ext cx="1334661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dirty="0">
                <a:latin typeface="Helvetica Neue" panose="020B0604020202020204"/>
              </a:rPr>
              <a:t>2,76 € TTC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647979" y="4588956"/>
            <a:ext cx="1334662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dirty="0" smtClean="0">
                <a:latin typeface="Helvetica Neue" panose="020B0604020202020204"/>
              </a:rPr>
              <a:t>0,</a:t>
            </a:r>
            <a:r>
              <a:rPr lang="fr-FR" dirty="0" smtClean="0">
                <a:solidFill>
                  <a:srgbClr val="FF0000"/>
                </a:solidFill>
                <a:latin typeface="Helvetica Neue" panose="020B0604020202020204"/>
              </a:rPr>
              <a:t>6</a:t>
            </a:r>
            <a:r>
              <a:rPr lang="fr-FR" dirty="0" smtClean="0">
                <a:latin typeface="Helvetica Neue" panose="020B0604020202020204"/>
              </a:rPr>
              <a:t>1 </a:t>
            </a:r>
            <a:r>
              <a:rPr lang="fr-FR" dirty="0">
                <a:latin typeface="Helvetica Neue" panose="020B0604020202020204"/>
              </a:rPr>
              <a:t>€ TTC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647980" y="5389851"/>
            <a:ext cx="1334660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dirty="0" smtClean="0">
                <a:latin typeface="Helvetica Neue" panose="020B0604020202020204"/>
              </a:rPr>
              <a:t>0,31 </a:t>
            </a:r>
            <a:r>
              <a:rPr lang="fr-FR" dirty="0">
                <a:latin typeface="Helvetica Neue" panose="020B0604020202020204"/>
              </a:rPr>
              <a:t>€ TTC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637929" y="6313458"/>
            <a:ext cx="1334660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dirty="0" smtClean="0">
                <a:latin typeface="Helvetica Neue" panose="020B0604020202020204"/>
              </a:rPr>
              <a:t>1,58 </a:t>
            </a:r>
            <a:r>
              <a:rPr lang="fr-FR" dirty="0">
                <a:latin typeface="Helvetica Neue" panose="020B0604020202020204"/>
              </a:rPr>
              <a:t>€ TTC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637930" y="7169329"/>
            <a:ext cx="1334659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dirty="0" smtClean="0">
                <a:latin typeface="Helvetica Neue" panose="020B0604020202020204"/>
              </a:rPr>
              <a:t>3,57 </a:t>
            </a:r>
            <a:r>
              <a:rPr lang="fr-FR" dirty="0">
                <a:latin typeface="Helvetica Neue" panose="020B0604020202020204"/>
              </a:rPr>
              <a:t>€ TTC</a:t>
            </a:r>
          </a:p>
        </p:txBody>
      </p:sp>
      <p:cxnSp>
        <p:nvCxnSpPr>
          <p:cNvPr id="57" name="Connecteur droit 56"/>
          <p:cNvCxnSpPr/>
          <p:nvPr/>
        </p:nvCxnSpPr>
        <p:spPr>
          <a:xfrm>
            <a:off x="351439" y="5191518"/>
            <a:ext cx="5926687" cy="0"/>
          </a:xfrm>
          <a:prstGeom prst="line">
            <a:avLst/>
          </a:prstGeom>
          <a:ln>
            <a:solidFill>
              <a:srgbClr val="812A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351439" y="4429203"/>
            <a:ext cx="5926687" cy="0"/>
          </a:xfrm>
          <a:prstGeom prst="line">
            <a:avLst/>
          </a:prstGeom>
          <a:ln>
            <a:solidFill>
              <a:srgbClr val="812A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>
            <a:off x="316478" y="3572520"/>
            <a:ext cx="5926687" cy="0"/>
          </a:xfrm>
          <a:prstGeom prst="line">
            <a:avLst/>
          </a:prstGeom>
          <a:ln>
            <a:solidFill>
              <a:srgbClr val="812A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 flipV="1">
            <a:off x="4418085" y="3056312"/>
            <a:ext cx="0" cy="4606312"/>
          </a:xfrm>
          <a:prstGeom prst="line">
            <a:avLst/>
          </a:prstGeom>
          <a:ln>
            <a:solidFill>
              <a:srgbClr val="812A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/>
          <p:nvPr/>
        </p:nvCxnSpPr>
        <p:spPr>
          <a:xfrm>
            <a:off x="341389" y="6080518"/>
            <a:ext cx="5926687" cy="0"/>
          </a:xfrm>
          <a:prstGeom prst="line">
            <a:avLst/>
          </a:prstGeom>
          <a:ln>
            <a:solidFill>
              <a:srgbClr val="812A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>
          <a:xfrm>
            <a:off x="341389" y="6915730"/>
            <a:ext cx="5926687" cy="0"/>
          </a:xfrm>
          <a:prstGeom prst="line">
            <a:avLst/>
          </a:prstGeom>
          <a:ln>
            <a:solidFill>
              <a:srgbClr val="812A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0" y="8424938"/>
            <a:ext cx="68259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000" dirty="0" smtClean="0">
                <a:latin typeface="RobotoCondensed-Regular"/>
              </a:rPr>
              <a:t>*</a:t>
            </a:r>
            <a:r>
              <a:rPr lang="fr-FR" sz="1000" u="sng" dirty="0" smtClean="0">
                <a:latin typeface="RobotoCondensed-Regular"/>
                <a:hlinkClick r:id="rId2"/>
              </a:rPr>
              <a:t>Arrêté </a:t>
            </a:r>
            <a:r>
              <a:rPr lang="fr-FR" sz="1000" u="sng" dirty="0">
                <a:latin typeface="RobotoCondensed-Regular"/>
                <a:hlinkClick r:id="rId2"/>
              </a:rPr>
              <a:t>du 31 mars 2022</a:t>
            </a:r>
            <a:r>
              <a:rPr lang="fr-FR" sz="1000" dirty="0">
                <a:latin typeface="RobotoCondensed-Regular"/>
              </a:rPr>
              <a:t> portant approbation de la convention nationale organisant les rapports entre les pharmaciens titulaires d’officine et l’Assurance maladie</a:t>
            </a:r>
            <a:r>
              <a:rPr lang="fr-FR" sz="1000" dirty="0" smtClean="0">
                <a:latin typeface="RobotoCondensed-Regular"/>
              </a:rPr>
              <a:t>.</a:t>
            </a:r>
            <a:endParaRPr lang="fr-FR" sz="1000" dirty="0">
              <a:latin typeface="RobotoCondensed-Regular"/>
            </a:endParaRPr>
          </a:p>
          <a:p>
            <a:pPr algn="just"/>
            <a:r>
              <a:rPr lang="fr-FR" sz="1000" dirty="0" smtClean="0">
                <a:latin typeface="RobotoCondensed-Regular"/>
              </a:rPr>
              <a:t>*</a:t>
            </a:r>
            <a:r>
              <a:rPr lang="fr-FR" sz="1000" dirty="0" smtClean="0">
                <a:latin typeface="RobotoCondensed-Regular"/>
                <a:hlinkClick r:id="rId3"/>
              </a:rPr>
              <a:t>Arrêté </a:t>
            </a:r>
            <a:r>
              <a:rPr lang="fr-FR" sz="1000" dirty="0">
                <a:latin typeface="RobotoCondensed-Regular"/>
                <a:hlinkClick r:id="rId3"/>
              </a:rPr>
              <a:t>du 5 juillet 2024</a:t>
            </a:r>
            <a:r>
              <a:rPr lang="fr-FR" sz="1000" dirty="0">
                <a:latin typeface="RobotoCondensed-Regular"/>
              </a:rPr>
              <a:t> portant approbation de l'avenant n° 1 à la convention nationale du 9 mars 2022 organisant les rapports entres les pharmaciens titulaires d'officine et l'assurance </a:t>
            </a:r>
            <a:r>
              <a:rPr lang="fr-FR" sz="1000" dirty="0" smtClean="0">
                <a:latin typeface="RobotoCondensed-Regular"/>
              </a:rPr>
              <a:t>maladie</a:t>
            </a:r>
            <a:endParaRPr lang="fr-FR" sz="1000" dirty="0">
              <a:latin typeface="RobotoCondensed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1134109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TH1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812A4D"/>
      </a:accent2>
      <a:accent3>
        <a:srgbClr val="9BBA28"/>
      </a:accent3>
      <a:accent4>
        <a:srgbClr val="029676"/>
      </a:accent4>
      <a:accent5>
        <a:srgbClr val="4AB5C4"/>
      </a:accent5>
      <a:accent6>
        <a:srgbClr val="A10B0B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2175</TotalTime>
  <Words>170</Words>
  <Application>Microsoft Office PowerPoint</Application>
  <PresentationFormat>Format A4 (210 x 297 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 Light</vt:lpstr>
      <vt:lpstr>Helvetica Neue</vt:lpstr>
      <vt:lpstr>RobotoCondensed-Regular</vt:lpstr>
      <vt:lpstr>Thème Office</vt:lpstr>
      <vt:lpstr>MON PHARMACIEN M’INFORME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110</cp:revision>
  <cp:lastPrinted>2022-09-08T07:54:05Z</cp:lastPrinted>
  <dcterms:created xsi:type="dcterms:W3CDTF">2019-09-09T06:31:24Z</dcterms:created>
  <dcterms:modified xsi:type="dcterms:W3CDTF">2025-02-11T13:19:16Z</dcterms:modified>
</cp:coreProperties>
</file>