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D25E2F"/>
    <a:srgbClr val="2C6672"/>
    <a:srgbClr val="595959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D8FF83D-2194-4CE1-9CAE-73A7F9217361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44283E-FA5F-49EC-B92B-63C26FC26B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CB20035-EBCF-414A-B4F2-6754EC85A99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4A7791D-41D1-4BE2-91D2-C176EA269D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798116"/>
            <a:ext cx="6858000" cy="3975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76DBFC2-441F-4AFC-907C-CB29F8DF743F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5C9985-ECE5-42D2-A7C5-372E70CB1523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D3E499E0-02A9-4DC2-BCD0-EBB9F54BA39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8E0ABF74-5194-4905-B406-3BEC6678EB59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64BDB6-14F4-4448-A5A3-BB8B36076F00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CAD642-61D3-4034-8347-4C44A74F9A62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 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7" name="Image 3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9C73A73F-6806-44B4-AA0D-2E8F501A92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  <p:sp>
        <p:nvSpPr>
          <p:cNvPr id="26" name="Titre 4">
            <a:extLst>
              <a:ext uri="{FF2B5EF4-FFF2-40B4-BE49-F238E27FC236}">
                <a16:creationId xmlns:a16="http://schemas.microsoft.com/office/drawing/2014/main" id="{9B1F2DAF-4D7B-482D-8CFB-7BD3DF758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67" y="826082"/>
            <a:ext cx="6507574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meli.fr/pharmacien" TargetMode="External"/><Relationship Id="rId13" Type="http://schemas.openxmlformats.org/officeDocument/2006/relationships/hyperlink" Target="https://www.ordre.pharmacien.fr/je-suis/pharmacien/pharmacien/mon-exercice-professionnel" TargetMode="External"/><Relationship Id="rId3" Type="http://schemas.openxmlformats.org/officeDocument/2006/relationships/hyperlink" Target="https://www.has-sante.fr/" TargetMode="External"/><Relationship Id="rId7" Type="http://schemas.openxmlformats.org/officeDocument/2006/relationships/hyperlink" Target="https://www.anses.fr/fr/content/l%E2%80%99agence-nationale-du-m%C3%A9dicament-v%C3%A9t%C3%A9rinaire-%E2%80%93-missions-et-actions" TargetMode="External"/><Relationship Id="rId12" Type="http://schemas.openxmlformats.org/officeDocument/2006/relationships/hyperlink" Target="https://www.ordre.pharmacien.fr/les-communications/les-communications" TargetMode="External"/><Relationship Id="rId2" Type="http://schemas.openxmlformats.org/officeDocument/2006/relationships/hyperlink" Target="https://sante.gouv.fr/professionnels/article/dgs-urgent" TargetMode="External"/><Relationship Id="rId16" Type="http://schemas.openxmlformats.org/officeDocument/2006/relationships/hyperlink" Target="https://www.demarchequaliteofficine.fr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nses.fr/fr" TargetMode="External"/><Relationship Id="rId11" Type="http://schemas.openxmlformats.org/officeDocument/2006/relationships/hyperlink" Target="https://www.inrs.fr/" TargetMode="External"/><Relationship Id="rId5" Type="http://schemas.openxmlformats.org/officeDocument/2006/relationships/hyperlink" Target="https://ansm.sante.fr/" TargetMode="External"/><Relationship Id="rId15" Type="http://schemas.openxmlformats.org/officeDocument/2006/relationships/hyperlink" Target="https://www.meddispar.fr/" TargetMode="External"/><Relationship Id="rId10" Type="http://schemas.openxmlformats.org/officeDocument/2006/relationships/hyperlink" Target="https://www.economie.gouv.fr/dgccrf" TargetMode="External"/><Relationship Id="rId4" Type="http://schemas.openxmlformats.org/officeDocument/2006/relationships/hyperlink" Target="https://www.santepubliquefrance.fr/" TargetMode="External"/><Relationship Id="rId9" Type="http://schemas.openxmlformats.org/officeDocument/2006/relationships/hyperlink" Target="https://www.hcsp.fr/explore.cgi/Accueil" TargetMode="External"/><Relationship Id="rId14" Type="http://schemas.openxmlformats.org/officeDocument/2006/relationships/hyperlink" Target="https://www.cespharm.fr/prevention-san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75735"/>
            <a:ext cx="6650410" cy="279307"/>
          </a:xfrm>
        </p:spPr>
        <p:txBody>
          <a:bodyPr/>
          <a:lstStyle/>
          <a:p>
            <a:r>
              <a:rPr lang="fr-FR" sz="1350" dirty="0" smtClean="0"/>
              <a:t>M36. Veille légale et scientifique sur l’exercice professionnel</a:t>
            </a:r>
            <a:endParaRPr lang="fr-FR" sz="1350" dirty="0"/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163758" y="2999199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Les </a:t>
            </a: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éléments obligatoires </a:t>
            </a:r>
            <a:r>
              <a:rPr lang="fr-FR" sz="1600" dirty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  <p:sp>
        <p:nvSpPr>
          <p:cNvPr id="37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208021" y="3473201"/>
            <a:ext cx="2992379" cy="1707991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règlementaire 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 smtClean="0"/>
              <a:t>• Suivi des nouvelles lois et réglementations</a:t>
            </a:r>
          </a:p>
          <a:p>
            <a:r>
              <a:rPr lang="fr-FR" sz="1400" dirty="0" smtClean="0"/>
              <a:t> </a:t>
            </a:r>
            <a:r>
              <a:rPr lang="fr-FR" sz="1400" dirty="0"/>
              <a:t>• Suivi des nouveautés concernant le fonctionnement des officines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41" name="Rectangle à coins arrondis 23">
            <a:extLst>
              <a:ext uri="{FF2B5EF4-FFF2-40B4-BE49-F238E27FC236}">
                <a16:creationId xmlns:a16="http://schemas.microsoft.com/office/drawing/2014/main" id="{F221309D-3880-CB43-9660-46920640AC95}"/>
              </a:ext>
            </a:extLst>
          </p:cNvPr>
          <p:cNvSpPr/>
          <p:nvPr/>
        </p:nvSpPr>
        <p:spPr>
          <a:xfrm>
            <a:off x="163758" y="7089391"/>
            <a:ext cx="6519770" cy="178705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S’abonner à la newsletter de la Démarche Qualité Officine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Identifier </a:t>
            </a:r>
            <a:r>
              <a:rPr lang="fr-FR" sz="1400" dirty="0"/>
              <a:t>vos sources d’informations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Planifier </a:t>
            </a:r>
            <a:r>
              <a:rPr lang="fr-FR" sz="1400" dirty="0"/>
              <a:t>votre veille autant que de besoin (certaines sources nécessitent un suivi quotidien)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Définir </a:t>
            </a:r>
            <a:r>
              <a:rPr lang="fr-FR" sz="1400" dirty="0"/>
              <a:t>les conduites à tenir en cas de rappels de </a:t>
            </a:r>
            <a:r>
              <a:rPr lang="fr-FR" sz="1400" dirty="0" smtClean="0"/>
              <a:t>médicaments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Réagir </a:t>
            </a:r>
            <a:r>
              <a:rPr lang="fr-FR" sz="1400" dirty="0" smtClean="0"/>
              <a:t>immédiatement </a:t>
            </a:r>
            <a:r>
              <a:rPr lang="fr-FR" sz="1400" dirty="0"/>
              <a:t>en cas de nouveauté règlementaire ou de rappel de médicaments ou autres produits de santé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Communiquer </a:t>
            </a:r>
            <a:r>
              <a:rPr lang="fr-FR" sz="1400" dirty="0"/>
              <a:t>les éléments à votre équipe</a:t>
            </a:r>
            <a:endParaRPr lang="fr-FR" sz="1000" dirty="0">
              <a:latin typeface="Helvetica Light" pitchFamily="34" charset="0"/>
            </a:endParaRPr>
          </a:p>
        </p:txBody>
      </p:sp>
      <p:sp>
        <p:nvSpPr>
          <p:cNvPr id="60" name="Rectangle à coins arrondis 52">
            <a:extLst>
              <a:ext uri="{FF2B5EF4-FFF2-40B4-BE49-F238E27FC236}">
                <a16:creationId xmlns:a16="http://schemas.microsoft.com/office/drawing/2014/main" id="{5B9B0D8E-1188-6343-B5BC-B0B6B6D8A470}"/>
              </a:ext>
            </a:extLst>
          </p:cNvPr>
          <p:cNvSpPr/>
          <p:nvPr/>
        </p:nvSpPr>
        <p:spPr>
          <a:xfrm>
            <a:off x="208021" y="1458088"/>
            <a:ext cx="6475507" cy="1173345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solidFill>
              <a:srgbClr val="2C6672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buClr>
                <a:srgbClr val="2C6672"/>
              </a:buClr>
            </a:pPr>
            <a:r>
              <a:rPr lang="fr-FR" sz="1400" dirty="0"/>
              <a:t>La veille dans une officine pharmaceutique est </a:t>
            </a:r>
            <a:r>
              <a:rPr lang="fr-FR" sz="1400" b="1" dirty="0"/>
              <a:t>essentielle</a:t>
            </a:r>
            <a:r>
              <a:rPr lang="fr-FR" sz="1400" dirty="0"/>
              <a:t> pour rester à jour avec les dernières informations </a:t>
            </a:r>
            <a:r>
              <a:rPr lang="fr-FR" sz="1400" dirty="0" smtClean="0"/>
              <a:t>et les </a:t>
            </a:r>
            <a:r>
              <a:rPr lang="fr-FR" sz="1400" dirty="0"/>
              <a:t>développements dans le domaine pharmaceutique, médical et réglementaire. Elle permet de fournir un </a:t>
            </a:r>
            <a:r>
              <a:rPr lang="fr-FR" sz="1400" b="1" dirty="0"/>
              <a:t>service de qualité aux usagers </a:t>
            </a:r>
            <a:r>
              <a:rPr lang="fr-FR" sz="1400" b="1" dirty="0" smtClean="0"/>
              <a:t>du système de </a:t>
            </a:r>
            <a:r>
              <a:rPr lang="fr-FR" sz="1400" b="1" dirty="0"/>
              <a:t>santé et de garantir la sécurité </a:t>
            </a:r>
            <a:r>
              <a:rPr lang="fr-FR" sz="1400" dirty="0"/>
              <a:t>de la prestation (ou du service</a:t>
            </a:r>
            <a:r>
              <a:rPr lang="fr-FR" sz="1400" dirty="0" smtClean="0"/>
              <a:t>).</a:t>
            </a:r>
            <a:endParaRPr lang="fr-FR" sz="1400" b="1" dirty="0"/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77555" y="6722303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Recommandations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  <p:sp>
        <p:nvSpPr>
          <p:cNvPr id="49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837838" y="5361789"/>
            <a:ext cx="5288692" cy="1057107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de santé publique 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 smtClean="0"/>
              <a:t>Informations </a:t>
            </a:r>
            <a:r>
              <a:rPr lang="fr-FR" sz="1400" dirty="0" smtClean="0"/>
              <a:t>sur les maladies </a:t>
            </a:r>
            <a:r>
              <a:rPr lang="fr-FR" sz="1400" dirty="0"/>
              <a:t>émergentes, </a:t>
            </a:r>
            <a:r>
              <a:rPr lang="fr-FR" sz="1400" dirty="0" smtClean="0"/>
              <a:t>les </a:t>
            </a:r>
            <a:r>
              <a:rPr lang="fr-FR" sz="1400" dirty="0"/>
              <a:t>recommandations </a:t>
            </a:r>
            <a:r>
              <a:rPr lang="fr-FR" sz="1400" dirty="0" smtClean="0"/>
              <a:t>en matière de </a:t>
            </a:r>
            <a:r>
              <a:rPr lang="fr-FR" sz="1400" dirty="0"/>
              <a:t>santé </a:t>
            </a:r>
            <a:r>
              <a:rPr lang="fr-FR" sz="1400" dirty="0"/>
              <a:t>publique </a:t>
            </a:r>
            <a:r>
              <a:rPr lang="fr-FR" sz="1400" dirty="0" smtClean="0"/>
              <a:t>et les </a:t>
            </a:r>
            <a:r>
              <a:rPr lang="fr-FR" sz="1400" dirty="0"/>
              <a:t>avancées </a:t>
            </a:r>
            <a:r>
              <a:rPr lang="fr-FR" sz="1400" dirty="0" smtClean="0"/>
              <a:t>médicales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54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3361039" y="3473201"/>
            <a:ext cx="3322490" cy="1707991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sur les produits de santé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/>
              <a:t>• </a:t>
            </a:r>
            <a:r>
              <a:rPr lang="fr-FR" sz="1400" dirty="0" smtClean="0"/>
              <a:t>Nouveaux </a:t>
            </a:r>
            <a:r>
              <a:rPr lang="fr-FR" sz="1400" dirty="0"/>
              <a:t>médicaments sur le marché </a:t>
            </a:r>
            <a:endParaRPr lang="fr-FR" sz="1400" dirty="0" smtClean="0"/>
          </a:p>
          <a:p>
            <a:r>
              <a:rPr lang="fr-FR" sz="1400" dirty="0" smtClean="0"/>
              <a:t>• </a:t>
            </a:r>
            <a:r>
              <a:rPr lang="fr-FR" sz="1400" dirty="0"/>
              <a:t>Nouvelles interactions </a:t>
            </a:r>
            <a:r>
              <a:rPr lang="fr-FR" sz="1400" dirty="0" smtClean="0"/>
              <a:t>médicamenteuses</a:t>
            </a:r>
          </a:p>
          <a:p>
            <a:r>
              <a:rPr lang="fr-FR" sz="1400" dirty="0" smtClean="0"/>
              <a:t>• Prévention </a:t>
            </a:r>
            <a:r>
              <a:rPr lang="fr-FR" sz="1400" dirty="0"/>
              <a:t>des ruptures de </a:t>
            </a:r>
            <a:r>
              <a:rPr lang="fr-FR" sz="1400" dirty="0" smtClean="0"/>
              <a:t>stocks</a:t>
            </a:r>
          </a:p>
          <a:p>
            <a:r>
              <a:rPr lang="fr-FR" sz="1400" dirty="0" smtClean="0"/>
              <a:t>• Vigilance, rappels de lots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 txBox="1">
            <a:spLocks/>
          </p:cNvSpPr>
          <p:nvPr/>
        </p:nvSpPr>
        <p:spPr>
          <a:xfrm>
            <a:off x="206734" y="849981"/>
            <a:ext cx="6650410" cy="2793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r>
              <a:rPr lang="fr-FR" sz="1350" dirty="0" smtClean="0"/>
              <a:t>M36. Veille légale et scientifique sur l’exercice professionnel</a:t>
            </a:r>
            <a:endParaRPr lang="fr-FR" sz="135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DC9A581-B3B3-2840-B628-4B0E728018DF}"/>
              </a:ext>
            </a:extLst>
          </p:cNvPr>
          <p:cNvSpPr txBox="1"/>
          <p:nvPr/>
        </p:nvSpPr>
        <p:spPr>
          <a:xfrm>
            <a:off x="201737" y="1779578"/>
            <a:ext cx="649798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C6672"/>
              </a:buClr>
            </a:pPr>
            <a:r>
              <a:rPr lang="fr-FR" sz="1400" b="1" dirty="0"/>
              <a:t>Parmi les sites incontournables à consulter régulièrement pour se tenir informé figurent notamment </a:t>
            </a:r>
            <a:r>
              <a:rPr lang="fr-FR" sz="1400" dirty="0"/>
              <a:t>:</a:t>
            </a:r>
            <a:endParaRPr lang="fr-FR" sz="1400" dirty="0" smtClean="0">
              <a:solidFill>
                <a:srgbClr val="D25E2F"/>
              </a:solidFill>
            </a:endParaRP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Liste </a:t>
            </a:r>
            <a:r>
              <a:rPr lang="fr-FR" sz="1400" dirty="0"/>
              <a:t>de diffusion </a:t>
            </a:r>
            <a:r>
              <a:rPr lang="fr-FR" sz="1400" dirty="0">
                <a:hlinkClick r:id="rId2"/>
              </a:rPr>
              <a:t>DGS-Urgent</a:t>
            </a:r>
            <a:r>
              <a:rPr lang="fr-FR" sz="1400" dirty="0"/>
              <a:t> émis par le Ministère </a:t>
            </a:r>
            <a:r>
              <a:rPr lang="fr-FR" sz="1400" dirty="0" smtClean="0"/>
              <a:t>chargé de </a:t>
            </a:r>
            <a:r>
              <a:rPr lang="fr-FR" sz="1400" dirty="0"/>
              <a:t>la Santé (possibilité de s’inscrire aux alertes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Haute </a:t>
            </a:r>
            <a:r>
              <a:rPr lang="fr-FR" sz="1400" dirty="0"/>
              <a:t>Autorité de Santé (</a:t>
            </a:r>
            <a:r>
              <a:rPr lang="fr-FR" sz="1400" dirty="0" smtClean="0">
                <a:hlinkClick r:id="rId3"/>
              </a:rPr>
              <a:t>HAS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>
                <a:hlinkClick r:id="rId4"/>
              </a:rPr>
              <a:t>Santé </a:t>
            </a:r>
            <a:r>
              <a:rPr lang="fr-FR" sz="1400" dirty="0">
                <a:hlinkClick r:id="rId4"/>
              </a:rPr>
              <a:t>publique </a:t>
            </a:r>
            <a:r>
              <a:rPr lang="fr-FR" sz="1400" dirty="0" smtClean="0">
                <a:hlinkClick r:id="rId4"/>
              </a:rPr>
              <a:t>France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de Sécurité du Médicament et des produits de santé (</a:t>
            </a:r>
            <a:r>
              <a:rPr lang="fr-FR" sz="1400" dirty="0" smtClean="0">
                <a:hlinkClick r:id="rId5"/>
              </a:rPr>
              <a:t>ANSM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de sécurité sanitaire de l’alimentation, de l’environnement et du travail (</a:t>
            </a:r>
            <a:r>
              <a:rPr lang="fr-FR" sz="1400" dirty="0">
                <a:hlinkClick r:id="rId6"/>
              </a:rPr>
              <a:t>ANSES</a:t>
            </a:r>
            <a:r>
              <a:rPr lang="fr-FR" sz="1400" dirty="0"/>
              <a:t>) 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du médicament vétérinaire (</a:t>
            </a:r>
            <a:r>
              <a:rPr lang="fr-FR" sz="1400" dirty="0" smtClean="0">
                <a:hlinkClick r:id="rId7"/>
              </a:rPr>
              <a:t>ANMV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Assurance </a:t>
            </a:r>
            <a:r>
              <a:rPr lang="fr-FR" sz="1400" dirty="0"/>
              <a:t>Maladie (</a:t>
            </a:r>
            <a:r>
              <a:rPr lang="fr-FR" sz="1400" dirty="0" smtClean="0">
                <a:hlinkClick r:id="rId8"/>
              </a:rPr>
              <a:t>AMELI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Haut </a:t>
            </a:r>
            <a:r>
              <a:rPr lang="fr-FR" sz="1400" dirty="0"/>
              <a:t>Conseil de la Santé Publique (</a:t>
            </a:r>
            <a:r>
              <a:rPr lang="fr-FR" sz="1400" dirty="0" smtClean="0">
                <a:hlinkClick r:id="rId9"/>
              </a:rPr>
              <a:t>HCSP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Direction </a:t>
            </a:r>
            <a:r>
              <a:rPr lang="fr-FR" sz="1400" dirty="0"/>
              <a:t>Générale de la Concurrence, de la Consommation et de la Répression des Fraudes (</a:t>
            </a:r>
            <a:r>
              <a:rPr lang="fr-FR" sz="1400" dirty="0" smtClean="0">
                <a:hlinkClick r:id="rId10"/>
              </a:rPr>
              <a:t>DGCCRF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Observatoires </a:t>
            </a:r>
            <a:r>
              <a:rPr lang="fr-FR" sz="1400" dirty="0"/>
              <a:t>des Médicaments, Dispositifs médicaux et Innovations Thérapeutiques (OMEDIT) 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Institut </a:t>
            </a:r>
            <a:r>
              <a:rPr lang="fr-FR" sz="1400" dirty="0"/>
              <a:t>National de Recherche et de Sécurité (</a:t>
            </a:r>
            <a:r>
              <a:rPr lang="fr-FR" sz="1400" dirty="0">
                <a:hlinkClick r:id="rId11"/>
              </a:rPr>
              <a:t>INRS</a:t>
            </a:r>
            <a:r>
              <a:rPr lang="fr-FR" sz="1400" dirty="0" smtClean="0"/>
              <a:t>)</a:t>
            </a:r>
          </a:p>
          <a:p>
            <a:pPr>
              <a:buClr>
                <a:srgbClr val="2C6672"/>
              </a:buClr>
            </a:pPr>
            <a:endParaRPr lang="fr-FR" sz="1400" i="1" dirty="0" smtClean="0">
              <a:solidFill>
                <a:srgbClr val="D25E2F"/>
              </a:solidFill>
            </a:endParaRPr>
          </a:p>
          <a:p>
            <a:pPr>
              <a:buClr>
                <a:srgbClr val="2C6672"/>
              </a:buClr>
            </a:pPr>
            <a:r>
              <a:rPr lang="fr-FR" sz="1400" b="1" dirty="0"/>
              <a:t>L’Ordre National des Pharmaciens </a:t>
            </a:r>
            <a:r>
              <a:rPr lang="fr-FR" sz="1400" dirty="0" smtClean="0"/>
              <a:t>:</a:t>
            </a:r>
            <a:endParaRPr lang="fr-FR" sz="1400" i="1" dirty="0">
              <a:solidFill>
                <a:srgbClr val="D25E2F"/>
              </a:solidFill>
            </a:endParaRP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Publie </a:t>
            </a:r>
            <a:r>
              <a:rPr lang="fr-FR" sz="1400" dirty="0"/>
              <a:t>régulièrement des </a:t>
            </a:r>
            <a:r>
              <a:rPr lang="fr-FR" sz="1400" dirty="0" smtClean="0">
                <a:hlinkClick r:id="rId12"/>
              </a:rPr>
              <a:t>actualités</a:t>
            </a:r>
            <a:r>
              <a:rPr lang="fr-FR" sz="1400" dirty="0" smtClean="0"/>
              <a:t> sur </a:t>
            </a:r>
            <a:r>
              <a:rPr lang="fr-FR" sz="1400" dirty="0"/>
              <a:t>son site </a:t>
            </a:r>
            <a:r>
              <a:rPr lang="fr-FR" sz="1400" dirty="0" smtClean="0"/>
              <a:t>Internet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/>
              <a:t>Tient </a:t>
            </a:r>
            <a:r>
              <a:rPr lang="fr-FR" sz="1400" dirty="0"/>
              <a:t>à jour des </a:t>
            </a:r>
            <a:r>
              <a:rPr lang="fr-FR" sz="1400" dirty="0"/>
              <a:t>rubriques </a:t>
            </a:r>
            <a:r>
              <a:rPr lang="fr-FR" sz="1400" dirty="0" smtClean="0"/>
              <a:t>relatives à l’</a:t>
            </a:r>
            <a:r>
              <a:rPr lang="fr-FR" sz="1400" dirty="0" smtClean="0">
                <a:hlinkClick r:id="rId13"/>
              </a:rPr>
              <a:t>exercice professionnel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Met à disposition des sites utiles dont notamment : </a:t>
            </a:r>
          </a:p>
          <a:p>
            <a:pPr marL="742950" lvl="1" indent="-285750">
              <a:buClr>
                <a:srgbClr val="2C6672"/>
              </a:buClr>
              <a:buFont typeface="Courier New" panose="02070309020205020404" pitchFamily="49" charset="0"/>
              <a:buChar char="o"/>
            </a:pPr>
            <a:r>
              <a:rPr lang="fr-FR" sz="1400" dirty="0" smtClean="0"/>
              <a:t>Le site du </a:t>
            </a:r>
            <a:r>
              <a:rPr lang="fr-FR" sz="1400" dirty="0" smtClean="0">
                <a:hlinkClick r:id="rId14"/>
              </a:rPr>
              <a:t>CESPHARM</a:t>
            </a:r>
            <a:r>
              <a:rPr lang="fr-FR" sz="1400" dirty="0" smtClean="0"/>
              <a:t> relatif à l’éducation et la prévention en santé</a:t>
            </a:r>
          </a:p>
          <a:p>
            <a:pPr marL="742950" lvl="1" indent="-285750">
              <a:buClr>
                <a:srgbClr val="2C6672"/>
              </a:buClr>
              <a:buFont typeface="Courier New" panose="02070309020205020404" pitchFamily="49" charset="0"/>
              <a:buChar char="o"/>
            </a:pPr>
            <a:r>
              <a:rPr lang="fr-FR" sz="1400" dirty="0" smtClean="0"/>
              <a:t>Le site </a:t>
            </a:r>
            <a:r>
              <a:rPr lang="fr-FR" sz="1400" dirty="0" smtClean="0">
                <a:hlinkClick r:id="rId15"/>
              </a:rPr>
              <a:t>Meddispar</a:t>
            </a:r>
            <a:r>
              <a:rPr lang="fr-FR" sz="1400" dirty="0" smtClean="0"/>
              <a:t> relatif aux médicaments </a:t>
            </a:r>
            <a:r>
              <a:rPr lang="fr-FR" sz="1400" dirty="0"/>
              <a:t>à dispensation particulière à l'officine</a:t>
            </a:r>
            <a:endParaRPr lang="fr-FR" sz="1400" dirty="0"/>
          </a:p>
          <a:p>
            <a:pPr>
              <a:buClr>
                <a:srgbClr val="2C6672"/>
              </a:buClr>
            </a:pPr>
            <a:endParaRPr lang="fr-FR" sz="1400" b="1" dirty="0" smtClean="0"/>
          </a:p>
          <a:p>
            <a:pPr>
              <a:buClr>
                <a:srgbClr val="2C6672"/>
              </a:buClr>
            </a:pPr>
            <a:r>
              <a:rPr lang="fr-FR" sz="1400" b="1" dirty="0" smtClean="0"/>
              <a:t>Il est également conseillé de </a:t>
            </a:r>
            <a:r>
              <a:rPr lang="fr-FR" sz="1400" dirty="0" smtClean="0"/>
              <a:t>: </a:t>
            </a:r>
            <a:endParaRPr lang="fr-FR" sz="1400" dirty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/>
              <a:t>S’inscrire à la lettre </a:t>
            </a:r>
            <a:r>
              <a:rPr lang="fr-FR" sz="1400" dirty="0" smtClean="0"/>
              <a:t>électronique de l’Ordre, </a:t>
            </a:r>
            <a:r>
              <a:rPr lang="fr-FR" sz="1400" dirty="0"/>
              <a:t>diffusée toutes les semaines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S’inscrire </a:t>
            </a:r>
            <a:r>
              <a:rPr lang="fr-FR" sz="1400" dirty="0"/>
              <a:t>à la </a:t>
            </a:r>
            <a:r>
              <a:rPr lang="fr-FR" sz="1400" dirty="0">
                <a:hlinkClick r:id="rId16"/>
              </a:rPr>
              <a:t>newsletter DQO</a:t>
            </a:r>
            <a:endParaRPr lang="fr-FR" sz="1400" dirty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Être </a:t>
            </a:r>
            <a:r>
              <a:rPr lang="fr-FR" sz="1400" dirty="0"/>
              <a:t>attentif aux messages d’alerte que vous recevez via le Dossier Pharmaceutique (DP)</a:t>
            </a:r>
            <a:endParaRPr lang="fr-FR" sz="1400" i="1" dirty="0">
              <a:solidFill>
                <a:srgbClr val="D25E2F"/>
              </a:solidFill>
            </a:endParaRPr>
          </a:p>
        </p:txBody>
      </p:sp>
      <p:sp>
        <p:nvSpPr>
          <p:cNvPr id="21" name="Rectangle : coins arrondis 120">
            <a:extLst>
              <a:ext uri="{FF2B5EF4-FFF2-40B4-BE49-F238E27FC236}">
                <a16:creationId xmlns:a16="http://schemas.microsoft.com/office/drawing/2014/main" id="{F75AA39E-CC0A-744B-A047-2D2419553FEF}"/>
              </a:ext>
            </a:extLst>
          </p:cNvPr>
          <p:cNvSpPr/>
          <p:nvPr/>
        </p:nvSpPr>
        <p:spPr>
          <a:xfrm>
            <a:off x="102585" y="1691090"/>
            <a:ext cx="6567420" cy="7075016"/>
          </a:xfrm>
          <a:prstGeom prst="roundRect">
            <a:avLst>
              <a:gd name="adj" fmla="val 4941"/>
            </a:avLst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67869" y="1272163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Liste (non exhaustive) de sites de référence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0408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4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58BA4"/>
      </a:accent2>
      <a:accent3>
        <a:srgbClr val="258BA4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2401</TotalTime>
  <Words>449</Words>
  <Application>Microsoft Office PowerPoint</Application>
  <PresentationFormat>Format A4 (210 x 297 mm)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.Lucida Grande UI Regular</vt:lpstr>
      <vt:lpstr>Arial</vt:lpstr>
      <vt:lpstr>Calibri</vt:lpstr>
      <vt:lpstr>Courier New</vt:lpstr>
      <vt:lpstr>Helvetica Light</vt:lpstr>
      <vt:lpstr>Helvetica Neue</vt:lpstr>
      <vt:lpstr>Wingdings 2</vt:lpstr>
      <vt:lpstr>Thème Office</vt:lpstr>
      <vt:lpstr>M36. Veille légale et scientifique sur l’exercice professionnel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102</cp:revision>
  <dcterms:created xsi:type="dcterms:W3CDTF">2019-09-09T06:31:24Z</dcterms:created>
  <dcterms:modified xsi:type="dcterms:W3CDTF">2024-02-06T11:08:53Z</dcterms:modified>
</cp:coreProperties>
</file>