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8" r:id="rId2"/>
    <p:sldId id="259"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8BA4"/>
    <a:srgbClr val="9BBA28"/>
    <a:srgbClr val="595959"/>
    <a:srgbClr val="455F51"/>
    <a:srgbClr val="2C6672"/>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10" autoAdjust="0"/>
    <p:restoredTop sz="94660"/>
  </p:normalViewPr>
  <p:slideViewPr>
    <p:cSldViewPr snapToGrid="0">
      <p:cViewPr varScale="1">
        <p:scale>
          <a:sx n="48" d="100"/>
          <a:sy n="48" d="100"/>
        </p:scale>
        <p:origin x="2280" y="32"/>
      </p:cViewPr>
      <p:guideLst/>
    </p:cSldViewPr>
  </p:slideViewPr>
  <p:notesTextViewPr>
    <p:cViewPr>
      <p:scale>
        <a:sx n="1" d="1"/>
        <a:sy n="1" d="1"/>
      </p:scale>
      <p:origin x="0" y="0"/>
    </p:cViewPr>
  </p:notesTextViewPr>
  <p:notesViewPr>
    <p:cSldViewPr snapToGrid="0">
      <p:cViewPr varScale="1">
        <p:scale>
          <a:sx n="52" d="100"/>
          <a:sy n="52" d="100"/>
        </p:scale>
        <p:origin x="268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13/11/2024</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13/11/2024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13/11/2024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13/11/2024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9B24B5D-9DFA-0D4D-953A-9A55B1BBE32E}"/>
              </a:ext>
            </a:extLst>
          </p:cNvPr>
          <p:cNvSpPr/>
          <p:nvPr userDrawn="1"/>
        </p:nvSpPr>
        <p:spPr>
          <a:xfrm>
            <a:off x="0" y="790634"/>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518077" y="195556"/>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sp>
        <p:nvSpPr>
          <p:cNvPr id="29" name="Rectangle 28">
            <a:extLst>
              <a:ext uri="{FF2B5EF4-FFF2-40B4-BE49-F238E27FC236}">
                <a16:creationId xmlns:a16="http://schemas.microsoft.com/office/drawing/2014/main" id="{5A6842CA-939B-45E3-AAA1-31ADB02DFCC0}"/>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970EFD89-CA78-45E5-8EA6-3B905209DC7E}"/>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0" name="Image 19">
            <a:extLst>
              <a:ext uri="{FF2B5EF4-FFF2-40B4-BE49-F238E27FC236}">
                <a16:creationId xmlns:a16="http://schemas.microsoft.com/office/drawing/2014/main" id="{DDA1EFBA-8714-CA41-A099-24CEC752A323}"/>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34" name="Rectangle 33">
            <a:extLst>
              <a:ext uri="{FF2B5EF4-FFF2-40B4-BE49-F238E27FC236}">
                <a16:creationId xmlns:a16="http://schemas.microsoft.com/office/drawing/2014/main" id="{DBB8C7E0-AAB3-E444-BEDA-8AEA4F080F5E}"/>
              </a:ext>
            </a:extLst>
          </p:cNvPr>
          <p:cNvSpPr/>
          <p:nvPr userDrawn="1"/>
        </p:nvSpPr>
        <p:spPr>
          <a:xfrm>
            <a:off x="677313" y="9397295"/>
            <a:ext cx="2309611" cy="246221"/>
          </a:xfrm>
          <a:prstGeom prst="rect">
            <a:avLst/>
          </a:prstGeom>
        </p:spPr>
        <p:txBody>
          <a:bodyPr wrap="square">
            <a:spAutoFit/>
          </a:bodyPr>
          <a:lstStyle/>
          <a:p>
            <a:r>
              <a:rPr lang="fr-FR" sz="1000" dirty="0" smtClean="0">
                <a:solidFill>
                  <a:schemeClr val="bg1"/>
                </a:solidFill>
                <a:latin typeface="Helvetica Neue" panose="020B0604020202020204" pitchFamily="34" charset="0"/>
                <a:ea typeface="Helvetica Neue" panose="020B0604020202020204" pitchFamily="34" charset="0"/>
              </a:rPr>
              <a:t>Missions &amp; Services</a:t>
            </a:r>
            <a:endParaRPr lang="fr-FR" sz="1000" dirty="0">
              <a:solidFill>
                <a:schemeClr val="bg1"/>
              </a:solidFill>
              <a:latin typeface="Helvetica Neue" panose="020B0604020202020204" pitchFamily="34" charset="0"/>
              <a:ea typeface="Helvetica Neue" panose="020B0604020202020204" pitchFamily="34" charset="0"/>
            </a:endParaRPr>
          </a:p>
        </p:txBody>
      </p:sp>
      <p:sp>
        <p:nvSpPr>
          <p:cNvPr id="35" name="Rectangle 34">
            <a:extLst>
              <a:ext uri="{FF2B5EF4-FFF2-40B4-BE49-F238E27FC236}">
                <a16:creationId xmlns:a16="http://schemas.microsoft.com/office/drawing/2014/main" id="{97FCA32A-866C-294A-B10D-EBC5A818CA60}"/>
              </a:ext>
            </a:extLst>
          </p:cNvPr>
          <p:cNvSpPr/>
          <p:nvPr userDrawn="1"/>
        </p:nvSpPr>
        <p:spPr>
          <a:xfrm>
            <a:off x="677313" y="9594204"/>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4.0</a:t>
            </a:r>
            <a:r>
              <a:rPr lang="fr-FR" sz="900" baseline="0" dirty="0" smtClean="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Novembre </a:t>
            </a:r>
            <a:r>
              <a:rPr lang="fr-FR" sz="900" dirty="0" smtClean="0">
                <a:solidFill>
                  <a:schemeClr val="bg1"/>
                </a:solidFill>
                <a:latin typeface="Helvetica Light" panose="020B0403020202020204" pitchFamily="34" charset="0"/>
              </a:rPr>
              <a:t>2024</a:t>
            </a:r>
            <a:endParaRPr lang="fr-FR" sz="900" dirty="0">
              <a:solidFill>
                <a:schemeClr val="bg1"/>
              </a:solidFill>
            </a:endParaRPr>
          </a:p>
        </p:txBody>
      </p:sp>
      <p:sp>
        <p:nvSpPr>
          <p:cNvPr id="17" name="Flèche : pentagone 15">
            <a:extLst>
              <a:ext uri="{FF2B5EF4-FFF2-40B4-BE49-F238E27FC236}">
                <a16:creationId xmlns:a16="http://schemas.microsoft.com/office/drawing/2014/main" id="{6BB9B956-11E2-554A-BD88-07281162395A}"/>
              </a:ext>
            </a:extLst>
          </p:cNvPr>
          <p:cNvSpPr/>
          <p:nvPr userDrawn="1"/>
        </p:nvSpPr>
        <p:spPr>
          <a:xfrm>
            <a:off x="0" y="9093451"/>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descr="Une image contenant dessin, horloge&#10;&#10;Description générée automatiquement">
            <a:extLst>
              <a:ext uri="{FF2B5EF4-FFF2-40B4-BE49-F238E27FC236}">
                <a16:creationId xmlns:a16="http://schemas.microsoft.com/office/drawing/2014/main" id="{CE4794B9-C7C4-0B44-BE27-0CF339F6C6A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2024"/>
            <a:ext cx="364000" cy="487072"/>
          </a:xfrm>
          <a:prstGeom prst="rect">
            <a:avLst/>
          </a:prstGeom>
        </p:spPr>
      </p:pic>
    </p:spTree>
    <p:extLst>
      <p:ext uri="{BB962C8B-B14F-4D97-AF65-F5344CB8AC3E}">
        <p14:creationId xmlns:p14="http://schemas.microsoft.com/office/powerpoint/2010/main" val="3302570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9B24B5D-9DFA-0D4D-953A-9A55B1BBE32E}"/>
              </a:ext>
            </a:extLst>
          </p:cNvPr>
          <p:cNvSpPr/>
          <p:nvPr userDrawn="1"/>
        </p:nvSpPr>
        <p:spPr>
          <a:xfrm>
            <a:off x="0" y="790634"/>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518077" y="195556"/>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0" name="Image 19">
            <a:extLst>
              <a:ext uri="{FF2B5EF4-FFF2-40B4-BE49-F238E27FC236}">
                <a16:creationId xmlns:a16="http://schemas.microsoft.com/office/drawing/2014/main" id="{DDA1EFBA-8714-CA41-A099-24CEC752A323}"/>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35" name="Rectangle 34">
            <a:extLst>
              <a:ext uri="{FF2B5EF4-FFF2-40B4-BE49-F238E27FC236}">
                <a16:creationId xmlns:a16="http://schemas.microsoft.com/office/drawing/2014/main" id="{97FCA32A-866C-294A-B10D-EBC5A818CA60}"/>
              </a:ext>
            </a:extLst>
          </p:cNvPr>
          <p:cNvSpPr/>
          <p:nvPr userDrawn="1"/>
        </p:nvSpPr>
        <p:spPr>
          <a:xfrm>
            <a:off x="677313" y="9594204"/>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2.0– Novembre 2020</a:t>
            </a:r>
            <a:endParaRPr lang="fr-FR" sz="900" dirty="0">
              <a:solidFill>
                <a:schemeClr val="bg1"/>
              </a:solidFill>
            </a:endParaRPr>
          </a:p>
        </p:txBody>
      </p:sp>
    </p:spTree>
    <p:extLst>
      <p:ext uri="{BB962C8B-B14F-4D97-AF65-F5344CB8AC3E}">
        <p14:creationId xmlns:p14="http://schemas.microsoft.com/office/powerpoint/2010/main" val="297321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9B24B5D-9DFA-0D4D-953A-9A55B1BBE32E}"/>
              </a:ext>
            </a:extLst>
          </p:cNvPr>
          <p:cNvSpPr/>
          <p:nvPr userDrawn="1"/>
        </p:nvSpPr>
        <p:spPr>
          <a:xfrm>
            <a:off x="0" y="790634"/>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518077" y="195556"/>
            <a:ext cx="5339923" cy="769441"/>
          </a:xfrm>
          <a:prstGeom prst="rect">
            <a:avLst/>
          </a:prstGeom>
          <a:noFill/>
        </p:spPr>
        <p:txBody>
          <a:bodyPr wrap="none" rtlCol="0">
            <a:spAutoFit/>
          </a:bodyPr>
          <a:lstStyle/>
          <a:p>
            <a:pPr algn="r"/>
            <a:r>
              <a:rPr lang="fr-FR" sz="4400" cap="all" dirty="0">
                <a:solidFill>
                  <a:schemeClr val="bg1"/>
                </a:solidFill>
                <a:latin typeface="Helvetica Neue" panose="020B0604020202020204" pitchFamily="34" charset="0"/>
                <a:ea typeface="Helvetica Neue" panose="020B0604020202020204" pitchFamily="34" charset="0"/>
              </a:rPr>
              <a:t>ENREGISTREMENT</a:t>
            </a: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sp>
        <p:nvSpPr>
          <p:cNvPr id="29" name="Rectangle 28">
            <a:extLst>
              <a:ext uri="{FF2B5EF4-FFF2-40B4-BE49-F238E27FC236}">
                <a16:creationId xmlns:a16="http://schemas.microsoft.com/office/drawing/2014/main" id="{5A6842CA-939B-45E3-AAA1-31ADB02DFCC0}"/>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 coins arrondis 31">
            <a:extLst>
              <a:ext uri="{FF2B5EF4-FFF2-40B4-BE49-F238E27FC236}">
                <a16:creationId xmlns:a16="http://schemas.microsoft.com/office/drawing/2014/main" id="{970EFD89-CA78-45E5-8EA6-3B905209DC7E}"/>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9" name="Image 18">
            <a:extLst>
              <a:ext uri="{FF2B5EF4-FFF2-40B4-BE49-F238E27FC236}">
                <a16:creationId xmlns:a16="http://schemas.microsoft.com/office/drawing/2014/main" id="{35713B96-5E26-A642-8229-5F2BC3FF78A8}"/>
              </a:ext>
            </a:extLst>
          </p:cNvPr>
          <p:cNvPicPr>
            <a:picLocks noChangeAspect="1"/>
          </p:cNvPicPr>
          <p:nvPr userDrawn="1"/>
        </p:nvPicPr>
        <p:blipFill rotWithShape="1">
          <a:blip r:embed="rId2"/>
          <a:srcRect t="9053" b="6984"/>
          <a:stretch/>
        </p:blipFill>
        <p:spPr>
          <a:xfrm>
            <a:off x="111758" y="13239"/>
            <a:ext cx="951058" cy="789843"/>
          </a:xfrm>
          <a:prstGeom prst="rect">
            <a:avLst/>
          </a:prstGeom>
        </p:spPr>
      </p:pic>
      <p:pic>
        <p:nvPicPr>
          <p:cNvPr id="20" name="Image 19">
            <a:extLst>
              <a:ext uri="{FF2B5EF4-FFF2-40B4-BE49-F238E27FC236}">
                <a16:creationId xmlns:a16="http://schemas.microsoft.com/office/drawing/2014/main" id="{DDA1EFBA-8714-CA41-A099-24CEC752A323}"/>
              </a:ext>
            </a:extLst>
          </p:cNvPr>
          <p:cNvPicPr>
            <a:picLocks noChangeAspect="1"/>
          </p:cNvPicPr>
          <p:nvPr userDrawn="1"/>
        </p:nvPicPr>
        <p:blipFill>
          <a:blip r:embed="rId3"/>
          <a:stretch>
            <a:fillRect/>
          </a:stretch>
        </p:blipFill>
        <p:spPr>
          <a:xfrm>
            <a:off x="305320" y="86643"/>
            <a:ext cx="654747" cy="605735"/>
          </a:xfrm>
          <a:prstGeom prst="rect">
            <a:avLst/>
          </a:prstGeom>
        </p:spPr>
      </p:pic>
      <p:sp>
        <p:nvSpPr>
          <p:cNvPr id="34" name="Rectangle 33">
            <a:extLst>
              <a:ext uri="{FF2B5EF4-FFF2-40B4-BE49-F238E27FC236}">
                <a16:creationId xmlns:a16="http://schemas.microsoft.com/office/drawing/2014/main" id="{DBB8C7E0-AAB3-E444-BEDA-8AEA4F080F5E}"/>
              </a:ext>
            </a:extLst>
          </p:cNvPr>
          <p:cNvSpPr/>
          <p:nvPr userDrawn="1"/>
        </p:nvSpPr>
        <p:spPr>
          <a:xfrm>
            <a:off x="677313" y="9397295"/>
            <a:ext cx="2309611" cy="246221"/>
          </a:xfrm>
          <a:prstGeom prst="rect">
            <a:avLst/>
          </a:prstGeom>
        </p:spPr>
        <p:txBody>
          <a:bodyPr wrap="square">
            <a:spAutoFit/>
          </a:bodyPr>
          <a:lstStyle/>
          <a:p>
            <a:r>
              <a:rPr lang="fr-FR" sz="1000" dirty="0" smtClean="0">
                <a:solidFill>
                  <a:schemeClr val="bg1"/>
                </a:solidFill>
                <a:latin typeface="Helvetica Neue" panose="020B0604020202020204" pitchFamily="34" charset="0"/>
                <a:ea typeface="Helvetica Neue" panose="020B0604020202020204" pitchFamily="34" charset="0"/>
              </a:rPr>
              <a:t>Missions &amp; Services</a:t>
            </a:r>
            <a:endParaRPr lang="fr-FR" sz="1000" dirty="0">
              <a:solidFill>
                <a:schemeClr val="bg1"/>
              </a:solidFill>
              <a:latin typeface="Helvetica Neue" panose="020B0604020202020204" pitchFamily="34" charset="0"/>
              <a:ea typeface="Helvetica Neue" panose="020B0604020202020204" pitchFamily="34" charset="0"/>
            </a:endParaRPr>
          </a:p>
        </p:txBody>
      </p:sp>
      <p:sp>
        <p:nvSpPr>
          <p:cNvPr id="35" name="Rectangle 34">
            <a:extLst>
              <a:ext uri="{FF2B5EF4-FFF2-40B4-BE49-F238E27FC236}">
                <a16:creationId xmlns:a16="http://schemas.microsoft.com/office/drawing/2014/main" id="{97FCA32A-866C-294A-B10D-EBC5A818CA60}"/>
              </a:ext>
            </a:extLst>
          </p:cNvPr>
          <p:cNvSpPr/>
          <p:nvPr userDrawn="1"/>
        </p:nvSpPr>
        <p:spPr>
          <a:xfrm>
            <a:off x="677313" y="9594204"/>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4.0</a:t>
            </a:r>
            <a:r>
              <a:rPr lang="fr-FR" sz="900" baseline="0" dirty="0" smtClean="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Novembre </a:t>
            </a:r>
            <a:r>
              <a:rPr lang="fr-FR" sz="900" dirty="0" smtClean="0">
                <a:solidFill>
                  <a:schemeClr val="bg1"/>
                </a:solidFill>
                <a:latin typeface="Helvetica Light" panose="020B0403020202020204" pitchFamily="34" charset="0"/>
              </a:rPr>
              <a:t>2024</a:t>
            </a:r>
            <a:endParaRPr lang="fr-FR" sz="900" dirty="0">
              <a:solidFill>
                <a:schemeClr val="bg1"/>
              </a:solidFill>
            </a:endParaRPr>
          </a:p>
        </p:txBody>
      </p:sp>
      <p:sp>
        <p:nvSpPr>
          <p:cNvPr id="17" name="Flèche : pentagone 15">
            <a:extLst>
              <a:ext uri="{FF2B5EF4-FFF2-40B4-BE49-F238E27FC236}">
                <a16:creationId xmlns:a16="http://schemas.microsoft.com/office/drawing/2014/main" id="{6BB9B956-11E2-554A-BD88-07281162395A}"/>
              </a:ext>
            </a:extLst>
          </p:cNvPr>
          <p:cNvSpPr/>
          <p:nvPr userDrawn="1"/>
        </p:nvSpPr>
        <p:spPr>
          <a:xfrm>
            <a:off x="0" y="9093451"/>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descr="Une image contenant dessin, horloge&#10;&#10;Description générée automatiquement">
            <a:extLst>
              <a:ext uri="{FF2B5EF4-FFF2-40B4-BE49-F238E27FC236}">
                <a16:creationId xmlns:a16="http://schemas.microsoft.com/office/drawing/2014/main" id="{CE4794B9-C7C4-0B44-BE27-0CF339F6C6A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2024"/>
            <a:ext cx="364000" cy="487072"/>
          </a:xfrm>
          <a:prstGeom prst="rect">
            <a:avLst/>
          </a:prstGeom>
        </p:spPr>
      </p:pic>
      <p:sp>
        <p:nvSpPr>
          <p:cNvPr id="14" name="ZoneTexte 13">
            <a:extLst>
              <a:ext uri="{FF2B5EF4-FFF2-40B4-BE49-F238E27FC236}">
                <a16:creationId xmlns:a16="http://schemas.microsoft.com/office/drawing/2014/main" id="{8E7F17DA-F1BB-4FD8-8862-29C29981F4E7}"/>
              </a:ext>
            </a:extLst>
          </p:cNvPr>
          <p:cNvSpPr txBox="1"/>
          <p:nvPr userDrawn="1"/>
        </p:nvSpPr>
        <p:spPr>
          <a:xfrm>
            <a:off x="297844" y="1150483"/>
            <a:ext cx="3466655" cy="400110"/>
          </a:xfrm>
          <a:prstGeom prst="rect">
            <a:avLst/>
          </a:prstGeom>
          <a:noFill/>
        </p:spPr>
        <p:txBody>
          <a:bodyPr wrap="none" rtlCol="0">
            <a:spAutoFit/>
          </a:bodyPr>
          <a:lstStyle/>
          <a:p>
            <a:r>
              <a:rPr lang="fr-FR" sz="2000" dirty="0">
                <a:solidFill>
                  <a:srgbClr val="34615A"/>
                </a:solidFill>
                <a:latin typeface="Helvetica Neue" panose="020B0604020202020204" pitchFamily="34" charset="0"/>
                <a:ea typeface="Helvetica Neue" panose="020B0604020202020204" pitchFamily="34" charset="0"/>
              </a:rPr>
              <a:t>L’enregistrement : principes</a:t>
            </a:r>
          </a:p>
        </p:txBody>
      </p:sp>
      <p:sp>
        <p:nvSpPr>
          <p:cNvPr id="22" name="ZoneTexte 21">
            <a:extLst>
              <a:ext uri="{FF2B5EF4-FFF2-40B4-BE49-F238E27FC236}">
                <a16:creationId xmlns:a16="http://schemas.microsoft.com/office/drawing/2014/main" id="{C6379F7F-3C65-4A6B-ACA6-0A13D579B0AC}"/>
              </a:ext>
            </a:extLst>
          </p:cNvPr>
          <p:cNvSpPr txBox="1"/>
          <p:nvPr userDrawn="1"/>
        </p:nvSpPr>
        <p:spPr>
          <a:xfrm>
            <a:off x="206734" y="3297876"/>
            <a:ext cx="4208396" cy="400110"/>
          </a:xfrm>
          <a:prstGeom prst="rect">
            <a:avLst/>
          </a:prstGeom>
          <a:noFill/>
        </p:spPr>
        <p:txBody>
          <a:bodyPr wrap="none" rtlCol="0">
            <a:spAutoFit/>
          </a:bodyPr>
          <a:lstStyle/>
          <a:p>
            <a:r>
              <a:rPr lang="fr-FR" sz="2000" dirty="0">
                <a:solidFill>
                  <a:srgbClr val="34615A"/>
                </a:solidFill>
                <a:latin typeface="Helvetica Neue" panose="020B0604020202020204" pitchFamily="34" charset="0"/>
                <a:ea typeface="Helvetica Neue" panose="020B0604020202020204" pitchFamily="34" charset="0"/>
              </a:rPr>
              <a:t>Commentaires pour un bon usage</a:t>
            </a:r>
          </a:p>
        </p:txBody>
      </p:sp>
      <p:sp>
        <p:nvSpPr>
          <p:cNvPr id="23" name="Espace réservé du texte 3">
            <a:extLst>
              <a:ext uri="{FF2B5EF4-FFF2-40B4-BE49-F238E27FC236}">
                <a16:creationId xmlns:a16="http://schemas.microsoft.com/office/drawing/2014/main" id="{AB11144D-E44B-458C-90B0-43A3F21BF32A}"/>
              </a:ext>
            </a:extLst>
          </p:cNvPr>
          <p:cNvSpPr>
            <a:spLocks noGrp="1"/>
          </p:cNvSpPr>
          <p:nvPr>
            <p:ph type="body" sz="quarter" idx="11"/>
          </p:nvPr>
        </p:nvSpPr>
        <p:spPr>
          <a:xfrm>
            <a:off x="487320" y="3950596"/>
            <a:ext cx="5522257" cy="4014910"/>
          </a:xfrm>
          <a:noFill/>
        </p:spPr>
        <p:txBody>
          <a:bodyPr wrap="square" rtlCol="0">
            <a:noAutofit/>
          </a:bodyPr>
          <a:lstStyle>
            <a:lvl1pPr marL="0" indent="0">
              <a:buNone/>
              <a:defRPr lang="fr-FR" sz="1100" smtClean="0">
                <a:solidFill>
                  <a:schemeClr val="tx1">
                    <a:lumMod val="85000"/>
                    <a:lumOff val="15000"/>
                  </a:schemeClr>
                </a:solidFill>
                <a:latin typeface="Helvetica Light" panose="020B0403020202020204" pitchFamily="34" charset="0"/>
              </a:defRPr>
            </a:lvl1pPr>
            <a:lvl2pPr>
              <a:defRPr lang="fr-FR" smtClean="0">
                <a:solidFill>
                  <a:schemeClr val="tx1"/>
                </a:solidFill>
              </a:defRPr>
            </a:lvl2pPr>
            <a:lvl3pPr>
              <a:defRPr lang="fr-FR" sz="2600" smtClean="0">
                <a:solidFill>
                  <a:schemeClr val="tx1"/>
                </a:solidFill>
              </a:defRPr>
            </a:lvl3pPr>
            <a:lvl4pPr>
              <a:defRPr lang="fr-FR" sz="2600" smtClean="0">
                <a:solidFill>
                  <a:schemeClr val="tx1"/>
                </a:solidFill>
              </a:defRPr>
            </a:lvl4pPr>
            <a:lvl5pPr>
              <a:defRPr lang="fr-FR" sz="2600">
                <a:solidFill>
                  <a:schemeClr val="tx1"/>
                </a:solidFill>
              </a:defRPr>
            </a:lvl5pPr>
          </a:lstStyle>
          <a:p>
            <a:pPr lvl="0" defTabSz="660380"/>
            <a:r>
              <a:rPr lang="fr-FR" dirty="0"/>
              <a:t>Cliquez pour modifier les styles du texte du masque</a:t>
            </a:r>
          </a:p>
        </p:txBody>
      </p:sp>
      <p:sp>
        <p:nvSpPr>
          <p:cNvPr id="25" name="ZoneTexte 24">
            <a:extLst>
              <a:ext uri="{FF2B5EF4-FFF2-40B4-BE49-F238E27FC236}">
                <a16:creationId xmlns:a16="http://schemas.microsoft.com/office/drawing/2014/main" id="{DB2BC31B-535D-4F41-8A14-79D214ACCE01}"/>
              </a:ext>
            </a:extLst>
          </p:cNvPr>
          <p:cNvSpPr txBox="1"/>
          <p:nvPr userDrawn="1"/>
        </p:nvSpPr>
        <p:spPr>
          <a:xfrm>
            <a:off x="310151" y="1593714"/>
            <a:ext cx="5991976" cy="1869743"/>
          </a:xfrm>
          <a:prstGeom prst="rect">
            <a:avLst/>
          </a:prstGeom>
          <a:noFill/>
        </p:spPr>
        <p:txBody>
          <a:bodyPr wrap="square" rtlCol="0">
            <a:spAutoFit/>
          </a:bodyPr>
          <a:lstStyle/>
          <a:p>
            <a:pPr>
              <a:defRPr/>
            </a:pPr>
            <a:r>
              <a:rPr lang="fr-FR" sz="1050" dirty="0">
                <a:solidFill>
                  <a:prstClr val="black">
                    <a:lumMod val="85000"/>
                    <a:lumOff val="15000"/>
                  </a:prstClr>
                </a:solidFill>
                <a:latin typeface="Helvetica Light"/>
              </a:rPr>
              <a:t>Dans un système qualité la traçabilité est une des composantes clefs pour garantir une surveillance des pratiques et permettre l’amélioration continue.</a:t>
            </a:r>
          </a:p>
          <a:p>
            <a:pPr>
              <a:defRPr/>
            </a:pPr>
            <a:endParaRPr lang="fr-FR" sz="1050" dirty="0">
              <a:solidFill>
                <a:prstClr val="black">
                  <a:lumMod val="85000"/>
                  <a:lumOff val="15000"/>
                </a:prstClr>
              </a:solidFill>
              <a:latin typeface="Helvetica Light"/>
            </a:endParaRPr>
          </a:p>
          <a:p>
            <a:r>
              <a:rPr lang="fr-FR" sz="1050" dirty="0">
                <a:solidFill>
                  <a:prstClr val="black">
                    <a:lumMod val="85000"/>
                    <a:lumOff val="15000"/>
                  </a:prstClr>
                </a:solidFill>
                <a:latin typeface="Helvetica Light"/>
              </a:rPr>
              <a:t>L’enregistrement est un document qui permet de conserver des données en lien avec les activités. Les données renseignées peuvent avoir plusieurs fonctions :</a:t>
            </a:r>
          </a:p>
          <a:p>
            <a:pPr marL="171450" indent="-171450">
              <a:buClr>
                <a:srgbClr val="34615A"/>
              </a:buClr>
              <a:buFont typeface="Wingdings" panose="05000000000000000000" pitchFamily="2" charset="2"/>
              <a:buChar char="l"/>
            </a:pPr>
            <a:r>
              <a:rPr lang="fr-FR" sz="1050" dirty="0">
                <a:solidFill>
                  <a:prstClr val="black"/>
                </a:solidFill>
                <a:latin typeface="Helvetica Light"/>
              </a:rPr>
              <a:t>Permettre le suivi dans le temps d’éléments essentiels au bon fonctionnement de l’officine,</a:t>
            </a:r>
          </a:p>
          <a:p>
            <a:pPr marL="171450" indent="-171450">
              <a:buClr>
                <a:srgbClr val="34615A"/>
              </a:buClr>
              <a:buFont typeface="Wingdings" panose="05000000000000000000" pitchFamily="2" charset="2"/>
              <a:buChar char="l"/>
            </a:pPr>
            <a:r>
              <a:rPr lang="fr-FR" sz="1050" dirty="0">
                <a:solidFill>
                  <a:prstClr val="black"/>
                </a:solidFill>
                <a:latin typeface="Helvetica Light"/>
              </a:rPr>
              <a:t>Vérifier la réalisation effective de certaines tâches,</a:t>
            </a:r>
          </a:p>
          <a:p>
            <a:pPr marL="171450" indent="-171450">
              <a:buClr>
                <a:srgbClr val="34615A"/>
              </a:buClr>
              <a:buFont typeface="Wingdings" panose="05000000000000000000" pitchFamily="2" charset="2"/>
              <a:buChar char="l"/>
            </a:pPr>
            <a:r>
              <a:rPr lang="fr-FR" sz="1050" dirty="0">
                <a:solidFill>
                  <a:prstClr val="black"/>
                </a:solidFill>
                <a:latin typeface="Helvetica Light"/>
              </a:rPr>
              <a:t>Permettre le relevé des incidents,</a:t>
            </a:r>
          </a:p>
          <a:p>
            <a:pPr marL="171450" indent="-171450">
              <a:buClr>
                <a:srgbClr val="34615A"/>
              </a:buClr>
              <a:buFont typeface="Wingdings" panose="05000000000000000000" pitchFamily="2" charset="2"/>
              <a:buChar char="l"/>
            </a:pPr>
            <a:r>
              <a:rPr lang="fr-FR" sz="1050" dirty="0">
                <a:solidFill>
                  <a:prstClr val="black"/>
                </a:solidFill>
                <a:latin typeface="Helvetica Light"/>
              </a:rPr>
              <a:t>Conserver un historique des activités,</a:t>
            </a:r>
          </a:p>
          <a:p>
            <a:pPr marL="171450" indent="-171450">
              <a:buClr>
                <a:srgbClr val="34615A"/>
              </a:buClr>
              <a:buFont typeface="Wingdings" panose="05000000000000000000" pitchFamily="2" charset="2"/>
              <a:buChar char="l"/>
            </a:pPr>
            <a:r>
              <a:rPr lang="fr-FR" sz="1050" dirty="0">
                <a:solidFill>
                  <a:prstClr val="black"/>
                </a:solidFill>
                <a:latin typeface="Helvetica Light"/>
              </a:rPr>
              <a:t>Servir de preuves pour répondre à des exigences réglementaires.</a:t>
            </a:r>
          </a:p>
          <a:p>
            <a:endParaRPr lang="fr-FR" sz="1050" dirty="0">
              <a:solidFill>
                <a:prstClr val="black">
                  <a:lumMod val="85000"/>
                  <a:lumOff val="15000"/>
                </a:prstClr>
              </a:solidFill>
              <a:latin typeface="Helvetica Light"/>
            </a:endParaRPr>
          </a:p>
        </p:txBody>
      </p:sp>
      <p:cxnSp>
        <p:nvCxnSpPr>
          <p:cNvPr id="27" name="Connecteur droit 26">
            <a:extLst>
              <a:ext uri="{FF2B5EF4-FFF2-40B4-BE49-F238E27FC236}">
                <a16:creationId xmlns:a16="http://schemas.microsoft.com/office/drawing/2014/main" id="{2DF368A9-1466-4D75-A702-9D21E756D8DD}"/>
              </a:ext>
            </a:extLst>
          </p:cNvPr>
          <p:cNvCxnSpPr>
            <a:cxnSpLocks/>
          </p:cNvCxnSpPr>
          <p:nvPr userDrawn="1"/>
        </p:nvCxnSpPr>
        <p:spPr>
          <a:xfrm>
            <a:off x="234183" y="155059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Connecteur droit 27">
            <a:extLst>
              <a:ext uri="{FF2B5EF4-FFF2-40B4-BE49-F238E27FC236}">
                <a16:creationId xmlns:a16="http://schemas.microsoft.com/office/drawing/2014/main" id="{2DF368A9-1466-4D75-A702-9D21E756D8DD}"/>
              </a:ext>
            </a:extLst>
          </p:cNvPr>
          <p:cNvCxnSpPr>
            <a:cxnSpLocks/>
          </p:cNvCxnSpPr>
          <p:nvPr userDrawn="1"/>
        </p:nvCxnSpPr>
        <p:spPr>
          <a:xfrm>
            <a:off x="163211" y="3700330"/>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3463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13/11/2024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13/11/2024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13/11/2024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13/11/2024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13/11/2024</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75" r:id="rId4"/>
    <p:sldLayoutId id="2147483674"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legifrance.gouv.fr/codes/id/LEGIARTI000033481358/2017-01-01/" TargetMode="External"/><Relationship Id="rId13" Type="http://schemas.openxmlformats.org/officeDocument/2006/relationships/hyperlink" Target="https://www.legifrance.gouv.fr/jorf/id/JORFTEXT000044206592" TargetMode="External"/><Relationship Id="rId3" Type="http://schemas.openxmlformats.org/officeDocument/2006/relationships/hyperlink" Target="https://www.legifrance.gouv.fr/jorf/id/JORFTEXT000032967712" TargetMode="External"/><Relationship Id="rId7" Type="http://schemas.openxmlformats.org/officeDocument/2006/relationships/hyperlink" Target="https://www.legifrance.gouv.fr/jorf/id/JORFTEXT000043915443" TargetMode="External"/><Relationship Id="rId12" Type="http://schemas.openxmlformats.org/officeDocument/2006/relationships/hyperlink" Target="https://www.legifrance.gouv.fr/jorf/id/JORFTEXT000043575801?r=5hGkh3oZYa" TargetMode="External"/><Relationship Id="rId2" Type="http://schemas.openxmlformats.org/officeDocument/2006/relationships/hyperlink" Target="https://www.demarchequaliteofficine.fr/view/file/var/site/storage/original/application/d96a105aeb49f66f0e96537a5bd7f161.pdf/M.20%20-%20La%20protection%20des%20donn%C3%A9es%20de%20sant%C3%A9.pdf" TargetMode="External"/><Relationship Id="rId1" Type="http://schemas.openxmlformats.org/officeDocument/2006/relationships/slideLayout" Target="../slideLayouts/slideLayout5.xml"/><Relationship Id="rId6" Type="http://schemas.openxmlformats.org/officeDocument/2006/relationships/hyperlink" Target="https://www.legifrance.gouv.fr/jorf/id/JORFTEXT000042521316" TargetMode="External"/><Relationship Id="rId11" Type="http://schemas.openxmlformats.org/officeDocument/2006/relationships/hyperlink" Target="https://www.legifrance.gouv.fr/jorf/id/JORFTEXT000044206491" TargetMode="External"/><Relationship Id="rId5" Type="http://schemas.openxmlformats.org/officeDocument/2006/relationships/hyperlink" Target="https://www.legifrance.gouv.fr/jorf/id/JORFTEXT000042521230" TargetMode="External"/><Relationship Id="rId15" Type="http://schemas.openxmlformats.org/officeDocument/2006/relationships/hyperlink" Target="https://www.gouvernement.fr/info-coronavirus/isolement" TargetMode="External"/><Relationship Id="rId10" Type="http://schemas.openxmlformats.org/officeDocument/2006/relationships/hyperlink" Target="https://www.legifrance.gouv.fr/jorf/id/JORFTEXT000045063068" TargetMode="External"/><Relationship Id="rId4" Type="http://schemas.openxmlformats.org/officeDocument/2006/relationships/hyperlink" Target="https://www.legifrance.gouv.fr/jorf/id/JORFTEXT000042520662" TargetMode="External"/><Relationship Id="rId9" Type="http://schemas.openxmlformats.org/officeDocument/2006/relationships/hyperlink" Target="https://www.legifrance.gouv.fr/jorf/id/JORFTEXT000045062855" TargetMode="External"/><Relationship Id="rId14" Type="http://schemas.openxmlformats.org/officeDocument/2006/relationships/hyperlink" Target="https://sante.gouv.fr/professionnels/article/dgs-urg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3182BC45-0983-42BB-80FB-B0486D23C87C}"/>
              </a:ext>
            </a:extLst>
          </p:cNvPr>
          <p:cNvSpPr>
            <a:spLocks noGrp="1"/>
          </p:cNvSpPr>
          <p:nvPr>
            <p:ph type="title"/>
          </p:nvPr>
        </p:nvSpPr>
        <p:spPr>
          <a:xfrm>
            <a:off x="206734" y="912742"/>
            <a:ext cx="6636853" cy="258532"/>
          </a:xfrm>
        </p:spPr>
        <p:txBody>
          <a:bodyPr/>
          <a:lstStyle/>
          <a:p>
            <a:pPr algn="r"/>
            <a:r>
              <a:rPr lang="fr-FR" sz="1200" dirty="0" smtClean="0"/>
              <a:t>E16. </a:t>
            </a:r>
            <a:r>
              <a:rPr lang="fr-FR" sz="1200" dirty="0"/>
              <a:t>Traçabilité et communication des </a:t>
            </a:r>
            <a:r>
              <a:rPr lang="fr-FR" sz="1200" dirty="0" smtClean="0"/>
              <a:t>résultats de TROD AU PATIENT</a:t>
            </a:r>
            <a:endParaRPr lang="fr-FR" sz="1200" dirty="0"/>
          </a:p>
        </p:txBody>
      </p:sp>
      <p:sp>
        <p:nvSpPr>
          <p:cNvPr id="7" name="Rectangle 6">
            <a:extLst>
              <a:ext uri="{FF2B5EF4-FFF2-40B4-BE49-F238E27FC236}">
                <a16:creationId xmlns:a16="http://schemas.microsoft.com/office/drawing/2014/main" id="{6F94B718-813F-4B35-B78D-833E144F0481}"/>
              </a:ext>
            </a:extLst>
          </p:cNvPr>
          <p:cNvSpPr/>
          <p:nvPr/>
        </p:nvSpPr>
        <p:spPr>
          <a:xfrm>
            <a:off x="0" y="4144361"/>
            <a:ext cx="6877882" cy="1989236"/>
          </a:xfrm>
          <a:prstGeom prst="rect">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9782" tIns="34891" rIns="69782" bIns="34891" numCol="1" spcCol="0" rtlCol="0" fromWordArt="0" anchor="t" anchorCtr="0" forceAA="0" compatLnSpc="1">
            <a:prstTxWarp prst="textNoShape">
              <a:avLst/>
            </a:prstTxWarp>
            <a:noAutofit/>
          </a:bodyPr>
          <a:lstStyle/>
          <a:p>
            <a:pPr algn="ctr"/>
            <a:r>
              <a:rPr lang="fr-FR" sz="1200" b="1" dirty="0"/>
              <a:t>INFORMATIONS </a:t>
            </a:r>
            <a:r>
              <a:rPr lang="fr-FR" sz="1200" b="1" dirty="0" smtClean="0"/>
              <a:t>RELATIVES AU TEST</a:t>
            </a:r>
            <a:endParaRPr lang="fr-FR" sz="1200" dirty="0">
              <a:latin typeface="Helvetica Light" panose="020B0403020202020204" pitchFamily="34" charset="0"/>
            </a:endParaRPr>
          </a:p>
        </p:txBody>
      </p:sp>
      <p:sp>
        <p:nvSpPr>
          <p:cNvPr id="8" name="Rectangle 7">
            <a:extLst>
              <a:ext uri="{FF2B5EF4-FFF2-40B4-BE49-F238E27FC236}">
                <a16:creationId xmlns:a16="http://schemas.microsoft.com/office/drawing/2014/main" id="{A59FC970-2B08-449C-AF35-4D1795D3837F}"/>
              </a:ext>
            </a:extLst>
          </p:cNvPr>
          <p:cNvSpPr/>
          <p:nvPr/>
        </p:nvSpPr>
        <p:spPr>
          <a:xfrm>
            <a:off x="-10835" y="1925261"/>
            <a:ext cx="6895582" cy="2095011"/>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9782" tIns="34891" rIns="69782" bIns="34891" numCol="1" spcCol="0" rtlCol="0" fromWordArt="0" anchor="t" anchorCtr="0" forceAA="0" compatLnSpc="1">
            <a:prstTxWarp prst="textNoShape">
              <a:avLst/>
            </a:prstTxWarp>
            <a:noAutofit/>
          </a:bodyPr>
          <a:lstStyle/>
          <a:p>
            <a:pPr algn="ctr"/>
            <a:r>
              <a:rPr lang="fr-FR" sz="1200" b="1" dirty="0"/>
              <a:t>INFORMATIONS SUR </a:t>
            </a:r>
            <a:r>
              <a:rPr lang="fr-FR" sz="1200" b="1" dirty="0" smtClean="0"/>
              <a:t>LE PATIENT</a:t>
            </a:r>
            <a:endParaRPr lang="fr-FR" sz="1400" dirty="0">
              <a:latin typeface="Helvetica Light" panose="020B0403020202020204" pitchFamily="34" charset="0"/>
            </a:endParaRPr>
          </a:p>
        </p:txBody>
      </p:sp>
      <p:sp>
        <p:nvSpPr>
          <p:cNvPr id="9" name="Rectangle à coins arrondis 20">
            <a:extLst>
              <a:ext uri="{FF2B5EF4-FFF2-40B4-BE49-F238E27FC236}">
                <a16:creationId xmlns:a16="http://schemas.microsoft.com/office/drawing/2014/main" id="{B89028DA-0989-4171-B8B9-E580470160A6}"/>
              </a:ext>
            </a:extLst>
          </p:cNvPr>
          <p:cNvSpPr/>
          <p:nvPr/>
        </p:nvSpPr>
        <p:spPr>
          <a:xfrm>
            <a:off x="209151" y="2204033"/>
            <a:ext cx="6520759" cy="1626479"/>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fr-FR" sz="6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Nom : ………………………… Prénom : …………………… </a:t>
            </a:r>
            <a:r>
              <a:rPr lang="fr-FR" sz="1100" b="1" dirty="0">
                <a:solidFill>
                  <a:schemeClr val="tx1"/>
                </a:solidFill>
                <a:latin typeface="Helvetica Light" panose="020B0403020202020204" pitchFamily="34" charset="0"/>
              </a:rPr>
              <a:t>Date de </a:t>
            </a:r>
            <a:r>
              <a:rPr lang="fr-FR" sz="1100" b="1" dirty="0" smtClean="0">
                <a:solidFill>
                  <a:schemeClr val="tx1"/>
                </a:solidFill>
                <a:latin typeface="Helvetica Light" panose="020B0403020202020204" pitchFamily="34" charset="0"/>
              </a:rPr>
              <a:t>naissance : ………………………</a:t>
            </a:r>
          </a:p>
          <a:p>
            <a:endParaRPr lang="fr-FR" sz="9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 de sécurité sociale : ………………………………………………………………………………………..</a:t>
            </a:r>
          </a:p>
          <a:p>
            <a:endParaRPr lang="fr-FR" sz="9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Code postal du lieu de résidence : ……………N° de téléphone :…………………………………........</a:t>
            </a:r>
          </a:p>
          <a:p>
            <a:endParaRPr lang="fr-FR" sz="11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Médecin traitant :……………………………………………………………………….</a:t>
            </a:r>
          </a:p>
          <a:p>
            <a:endParaRPr lang="fr-FR" sz="1100" b="1" dirty="0" smtClean="0">
              <a:solidFill>
                <a:schemeClr val="tx1"/>
              </a:solidFill>
              <a:latin typeface="Helvetica Light" panose="020B0403020202020204" pitchFamily="34" charset="0"/>
            </a:endParaRPr>
          </a:p>
          <a:p>
            <a:r>
              <a:rPr lang="fr-FR" sz="1100" b="1" dirty="0">
                <a:solidFill>
                  <a:schemeClr val="tx1"/>
                </a:solidFill>
                <a:latin typeface="Helvetica Light" panose="020B0403020202020204" pitchFamily="34" charset="0"/>
              </a:rPr>
              <a:t>Communication </a:t>
            </a:r>
            <a:r>
              <a:rPr lang="fr-FR" sz="1100" b="1" dirty="0" smtClean="0">
                <a:solidFill>
                  <a:schemeClr val="tx1"/>
                </a:solidFill>
                <a:latin typeface="Helvetica Light" panose="020B0403020202020204" pitchFamily="34" charset="0"/>
              </a:rPr>
              <a:t>faite au </a:t>
            </a:r>
            <a:r>
              <a:rPr lang="fr-FR" sz="1100" b="1" dirty="0">
                <a:solidFill>
                  <a:schemeClr val="tx1"/>
                </a:solidFill>
                <a:latin typeface="Helvetica Light" panose="020B0403020202020204" pitchFamily="34" charset="0"/>
              </a:rPr>
              <a:t>médecin traitant </a:t>
            </a:r>
            <a:r>
              <a:rPr lang="fr-FR" sz="1100" b="1" dirty="0" smtClean="0">
                <a:solidFill>
                  <a:schemeClr val="tx1"/>
                </a:solidFill>
                <a:latin typeface="Helvetica Light" panose="020B0403020202020204" pitchFamily="34" charset="0"/>
              </a:rPr>
              <a:t>(par messagerie sécurisée) :    Oui 	  Non</a:t>
            </a:r>
            <a:endParaRPr lang="fr-FR" sz="1100" b="1" dirty="0">
              <a:solidFill>
                <a:schemeClr val="tx1"/>
              </a:solidFill>
              <a:latin typeface="Helvetica Light" panose="020B0403020202020204" pitchFamily="34" charset="0"/>
            </a:endParaRPr>
          </a:p>
        </p:txBody>
      </p:sp>
      <p:sp>
        <p:nvSpPr>
          <p:cNvPr id="10" name="Rectangle 9"/>
          <p:cNvSpPr/>
          <p:nvPr/>
        </p:nvSpPr>
        <p:spPr>
          <a:xfrm>
            <a:off x="-35100" y="6246386"/>
            <a:ext cx="6878687" cy="306109"/>
          </a:xfrm>
          <a:prstGeom prst="rect">
            <a:avLst/>
          </a:prstGeom>
        </p:spPr>
        <p:txBody>
          <a:bodyPr wrap="square">
            <a:spAutoFit/>
          </a:bodyPr>
          <a:lstStyle/>
          <a:p>
            <a:pPr algn="ctr">
              <a:lnSpc>
                <a:spcPct val="107000"/>
              </a:lnSpc>
              <a:spcAft>
                <a:spcPts val="800"/>
              </a:spcAft>
            </a:pPr>
            <a:r>
              <a:rPr lang="fr-FR" sz="1400" b="1" dirty="0" smtClean="0"/>
              <a:t>RESULTATS </a:t>
            </a:r>
            <a:r>
              <a:rPr lang="fr-FR" sz="1100" dirty="0"/>
              <a:t>(Nous vous </a:t>
            </a:r>
            <a:r>
              <a:rPr lang="fr-FR" sz="1100" dirty="0" smtClean="0"/>
              <a:t>invitons </a:t>
            </a:r>
            <a:r>
              <a:rPr lang="fr-FR" sz="1100" dirty="0"/>
              <a:t>à adresser ce résultat à votre médecin </a:t>
            </a:r>
            <a:r>
              <a:rPr lang="fr-FR" sz="1100" dirty="0" smtClean="0"/>
              <a:t>traitant) </a:t>
            </a:r>
            <a:endParaRPr lang="fr-FR" sz="900" dirty="0">
              <a:solidFill>
                <a:schemeClr val="tx1">
                  <a:lumMod val="75000"/>
                  <a:lumOff val="25000"/>
                </a:schemeClr>
              </a:solidFill>
              <a:latin typeface="Helvetica Light" panose="020B0403020202020204" pitchFamily="34" charset="0"/>
            </a:endParaRPr>
          </a:p>
        </p:txBody>
      </p:sp>
      <p:sp>
        <p:nvSpPr>
          <p:cNvPr id="12" name="Rectangle à coins arrondis 20">
            <a:extLst>
              <a:ext uri="{FF2B5EF4-FFF2-40B4-BE49-F238E27FC236}">
                <a16:creationId xmlns:a16="http://schemas.microsoft.com/office/drawing/2014/main" id="{B89028DA-0989-4171-B8B9-E580470160A6}"/>
              </a:ext>
            </a:extLst>
          </p:cNvPr>
          <p:cNvSpPr/>
          <p:nvPr/>
        </p:nvSpPr>
        <p:spPr>
          <a:xfrm>
            <a:off x="206734" y="4449304"/>
            <a:ext cx="2380055" cy="1560204"/>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100" b="1" dirty="0" smtClean="0">
                <a:solidFill>
                  <a:schemeClr val="tx1"/>
                </a:solidFill>
                <a:latin typeface="Helvetica Light" panose="020B0403020202020204" pitchFamily="34" charset="0"/>
              </a:rPr>
              <a:t>Pharmacien : </a:t>
            </a:r>
          </a:p>
          <a:p>
            <a:endParaRPr lang="fr-FR" sz="9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Nom : </a:t>
            </a:r>
            <a:r>
              <a:rPr lang="fr-FR" sz="1050" b="1" dirty="0" smtClean="0">
                <a:solidFill>
                  <a:schemeClr val="tx1"/>
                </a:solidFill>
                <a:latin typeface="Helvetica Light" panose="020B0403020202020204" pitchFamily="34" charset="0"/>
              </a:rPr>
              <a:t>………………………………..</a:t>
            </a:r>
            <a:endParaRPr lang="fr-FR" sz="1050" b="1" dirty="0">
              <a:solidFill>
                <a:schemeClr val="tx1"/>
              </a:solidFill>
              <a:latin typeface="Helvetica Light" panose="020B0403020202020204" pitchFamily="34" charset="0"/>
            </a:endParaRPr>
          </a:p>
          <a:p>
            <a:r>
              <a:rPr lang="fr-FR" sz="1050" b="1" dirty="0" smtClean="0">
                <a:solidFill>
                  <a:schemeClr val="tx1"/>
                </a:solidFill>
                <a:latin typeface="Helvetica Light" panose="020B0403020202020204" pitchFamily="34" charset="0"/>
              </a:rPr>
              <a:t> </a:t>
            </a:r>
          </a:p>
          <a:p>
            <a:r>
              <a:rPr lang="fr-FR" sz="1100" b="1" dirty="0" smtClean="0">
                <a:solidFill>
                  <a:schemeClr val="tx1"/>
                </a:solidFill>
                <a:latin typeface="Helvetica Light" panose="020B0403020202020204" pitchFamily="34" charset="0"/>
              </a:rPr>
              <a:t>Prénom : ………………………….</a:t>
            </a:r>
          </a:p>
          <a:p>
            <a:endParaRPr lang="fr-FR" sz="11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Date </a:t>
            </a:r>
            <a:r>
              <a:rPr lang="fr-FR" sz="1100" b="1" dirty="0">
                <a:solidFill>
                  <a:schemeClr val="tx1"/>
                </a:solidFill>
                <a:latin typeface="Helvetica Light" panose="020B0403020202020204" pitchFamily="34" charset="0"/>
              </a:rPr>
              <a:t>et heure du </a:t>
            </a:r>
            <a:r>
              <a:rPr lang="fr-FR" sz="1100" b="1" dirty="0" smtClean="0">
                <a:solidFill>
                  <a:schemeClr val="tx1"/>
                </a:solidFill>
                <a:latin typeface="Helvetica Light" panose="020B0403020202020204" pitchFamily="34" charset="0"/>
              </a:rPr>
              <a:t>prélèvement :</a:t>
            </a:r>
          </a:p>
          <a:p>
            <a:endParaRPr lang="fr-FR" sz="11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a:t>
            </a:r>
            <a:endParaRPr lang="fr-FR" sz="1100" b="1" dirty="0">
              <a:solidFill>
                <a:schemeClr val="tx1"/>
              </a:solidFill>
              <a:latin typeface="Helvetica Light" panose="020B0403020202020204" pitchFamily="34" charset="0"/>
            </a:endParaRPr>
          </a:p>
        </p:txBody>
      </p:sp>
      <p:sp>
        <p:nvSpPr>
          <p:cNvPr id="13" name="Rectangle à coins arrondis 20">
            <a:extLst>
              <a:ext uri="{FF2B5EF4-FFF2-40B4-BE49-F238E27FC236}">
                <a16:creationId xmlns:a16="http://schemas.microsoft.com/office/drawing/2014/main" id="{B89028DA-0989-4171-B8B9-E580470160A6}"/>
              </a:ext>
            </a:extLst>
          </p:cNvPr>
          <p:cNvSpPr/>
          <p:nvPr/>
        </p:nvSpPr>
        <p:spPr>
          <a:xfrm>
            <a:off x="2726854" y="4449304"/>
            <a:ext cx="4003056" cy="1560204"/>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100" b="1" dirty="0" smtClean="0">
                <a:solidFill>
                  <a:schemeClr val="tx1"/>
                </a:solidFill>
                <a:latin typeface="Helvetica Light" panose="020B0403020202020204" pitchFamily="34" charset="0"/>
              </a:rPr>
              <a:t>Matériel utilisé : </a:t>
            </a:r>
          </a:p>
          <a:p>
            <a:endParaRPr lang="fr-FR" sz="1000" b="1" dirty="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Nom du fabricant </a:t>
            </a:r>
            <a:r>
              <a:rPr lang="fr-FR" sz="1100" b="1" dirty="0">
                <a:solidFill>
                  <a:schemeClr val="tx1"/>
                </a:solidFill>
                <a:latin typeface="Helvetica Light" panose="020B0403020202020204" pitchFamily="34" charset="0"/>
              </a:rPr>
              <a:t>: </a:t>
            </a:r>
            <a:r>
              <a:rPr lang="fr-FR" sz="1100" b="1" dirty="0" smtClean="0">
                <a:solidFill>
                  <a:schemeClr val="tx1"/>
                </a:solidFill>
                <a:latin typeface="Helvetica Light" panose="020B0403020202020204" pitchFamily="34" charset="0"/>
              </a:rPr>
              <a:t>………………………………………........</a:t>
            </a:r>
          </a:p>
          <a:p>
            <a:endParaRPr lang="fr-FR" sz="10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Marque et référence : ………………………………….…......</a:t>
            </a:r>
          </a:p>
          <a:p>
            <a:endParaRPr lang="fr-FR" sz="1000" b="1" dirty="0" smtClean="0">
              <a:solidFill>
                <a:schemeClr val="tx1"/>
              </a:solidFill>
              <a:latin typeface="Helvetica Light" panose="020B0403020202020204" pitchFamily="34" charset="0"/>
            </a:endParaRPr>
          </a:p>
          <a:p>
            <a:r>
              <a:rPr lang="fr-FR" sz="1100" b="1" dirty="0" smtClean="0">
                <a:solidFill>
                  <a:schemeClr val="tx1"/>
                </a:solidFill>
                <a:latin typeface="Helvetica Light" panose="020B0403020202020204" pitchFamily="34" charset="0"/>
              </a:rPr>
              <a:t>N° de lot :  ……………………………………………………….  </a:t>
            </a:r>
          </a:p>
          <a:p>
            <a:endParaRPr lang="fr-FR" sz="1000" b="1" dirty="0" smtClean="0">
              <a:solidFill>
                <a:schemeClr val="tx1"/>
              </a:solidFill>
              <a:latin typeface="Helvetica Light" panose="020B0403020202020204" pitchFamily="34" charset="0"/>
            </a:endParaRPr>
          </a:p>
          <a:p>
            <a:r>
              <a:rPr lang="fr-FR" sz="1100" b="1" dirty="0">
                <a:solidFill>
                  <a:schemeClr val="tx1"/>
                </a:solidFill>
                <a:latin typeface="Helvetica Light" panose="020B0403020202020204" pitchFamily="34" charset="0"/>
              </a:rPr>
              <a:t>Date de péremption: </a:t>
            </a:r>
            <a:r>
              <a:rPr lang="fr-FR" sz="1100" b="1" dirty="0" smtClean="0">
                <a:solidFill>
                  <a:schemeClr val="tx1"/>
                </a:solidFill>
                <a:latin typeface="Helvetica Light" panose="020B0403020202020204" pitchFamily="34" charset="0"/>
              </a:rPr>
              <a:t>…………………………………………..</a:t>
            </a:r>
            <a:endParaRPr lang="fr-FR" sz="1100" b="1" dirty="0">
              <a:solidFill>
                <a:schemeClr val="tx1"/>
              </a:solidFill>
              <a:latin typeface="Helvetica Light" panose="020B0403020202020204" pitchFamily="34" charset="0"/>
            </a:endParaRPr>
          </a:p>
        </p:txBody>
      </p:sp>
      <p:sp>
        <p:nvSpPr>
          <p:cNvPr id="14" name="Rectangle 13"/>
          <p:cNvSpPr/>
          <p:nvPr/>
        </p:nvSpPr>
        <p:spPr>
          <a:xfrm>
            <a:off x="623871" y="6611277"/>
            <a:ext cx="6127892" cy="1277273"/>
          </a:xfrm>
          <a:prstGeom prst="rect">
            <a:avLst/>
          </a:prstGeom>
        </p:spPr>
        <p:txBody>
          <a:bodyPr wrap="square">
            <a:spAutoFit/>
          </a:bodyPr>
          <a:lstStyle/>
          <a:p>
            <a:r>
              <a:rPr lang="fr-FR" sz="1100" b="1" dirty="0" smtClean="0"/>
              <a:t>POSITIF : </a:t>
            </a:r>
            <a:r>
              <a:rPr lang="fr-FR" sz="1100" dirty="0" smtClean="0"/>
              <a:t>Pour </a:t>
            </a:r>
            <a:r>
              <a:rPr lang="fr-FR" sz="1100" dirty="0"/>
              <a:t>toute maladie à infection respiratoire aigüe, il </a:t>
            </a:r>
            <a:r>
              <a:rPr lang="fr-FR" sz="1100" dirty="0" smtClean="0"/>
              <a:t>est </a:t>
            </a:r>
            <a:r>
              <a:rPr lang="fr-FR" sz="1100" dirty="0"/>
              <a:t>fortement </a:t>
            </a:r>
            <a:r>
              <a:rPr lang="fr-FR" sz="1100" dirty="0" smtClean="0"/>
              <a:t>recommandé :</a:t>
            </a:r>
            <a:endParaRPr lang="fr-FR" sz="1100" dirty="0"/>
          </a:p>
          <a:p>
            <a:pPr marL="171450" indent="-171450">
              <a:buFont typeface="Arial" panose="020B0604020202020204" pitchFamily="34" charset="0"/>
              <a:buChar char="•"/>
            </a:pPr>
            <a:r>
              <a:rPr lang="fr-FR" sz="1100" dirty="0" smtClean="0"/>
              <a:t>De porter </a:t>
            </a:r>
            <a:r>
              <a:rPr lang="fr-FR" sz="1100" dirty="0"/>
              <a:t>un masque,</a:t>
            </a:r>
          </a:p>
          <a:p>
            <a:pPr marL="171450" indent="-171450">
              <a:buFont typeface="Arial" panose="020B0604020202020204" pitchFamily="34" charset="0"/>
              <a:buChar char="•"/>
            </a:pPr>
            <a:r>
              <a:rPr lang="fr-FR" sz="1100" dirty="0" smtClean="0"/>
              <a:t>De se </a:t>
            </a:r>
            <a:r>
              <a:rPr lang="fr-FR" sz="1100" dirty="0"/>
              <a:t>laver fréquemment les mains,</a:t>
            </a:r>
          </a:p>
          <a:p>
            <a:pPr marL="171450" indent="-171450">
              <a:buFont typeface="Arial" panose="020B0604020202020204" pitchFamily="34" charset="0"/>
              <a:buChar char="•"/>
            </a:pPr>
            <a:r>
              <a:rPr lang="fr-FR" sz="1100" dirty="0" smtClean="0"/>
              <a:t>D’éviter </a:t>
            </a:r>
            <a:r>
              <a:rPr lang="fr-FR" sz="1100" dirty="0"/>
              <a:t>les contacts avec des personnes âgées ou fragiles,</a:t>
            </a:r>
          </a:p>
          <a:p>
            <a:pPr marL="171450" indent="-171450">
              <a:buFont typeface="Arial" panose="020B0604020202020204" pitchFamily="34" charset="0"/>
              <a:buChar char="•"/>
            </a:pPr>
            <a:r>
              <a:rPr lang="fr-FR" sz="1100" dirty="0" smtClean="0"/>
              <a:t>De favoriser </a:t>
            </a:r>
            <a:r>
              <a:rPr lang="fr-FR" sz="1100" dirty="0"/>
              <a:t>le </a:t>
            </a:r>
            <a:r>
              <a:rPr lang="fr-FR" sz="1100" dirty="0" smtClean="0"/>
              <a:t>télétravail,</a:t>
            </a:r>
            <a:endParaRPr lang="fr-FR" sz="1100" dirty="0"/>
          </a:p>
          <a:p>
            <a:pPr marL="171450" indent="-171450">
              <a:buFont typeface="Arial" panose="020B0604020202020204" pitchFamily="34" charset="0"/>
              <a:buChar char="•"/>
            </a:pPr>
            <a:r>
              <a:rPr lang="fr-FR" sz="1100" dirty="0" smtClean="0"/>
              <a:t>D’informer </a:t>
            </a:r>
            <a:r>
              <a:rPr lang="fr-FR" sz="1100" dirty="0"/>
              <a:t>les personnes avec qui j’ai été en contact lorsque j’étais contagieux qu’elles peuvent avoir été contaminées</a:t>
            </a:r>
            <a:r>
              <a:rPr lang="fr-FR" sz="1100" dirty="0" smtClean="0"/>
              <a:t>.</a:t>
            </a:r>
            <a:endParaRPr lang="fr-FR" sz="1100" dirty="0"/>
          </a:p>
        </p:txBody>
      </p:sp>
      <p:sp>
        <p:nvSpPr>
          <p:cNvPr id="16" name="Rectangle 15"/>
          <p:cNvSpPr/>
          <p:nvPr/>
        </p:nvSpPr>
        <p:spPr>
          <a:xfrm>
            <a:off x="623871" y="7964100"/>
            <a:ext cx="5970631" cy="998030"/>
          </a:xfrm>
          <a:prstGeom prst="rect">
            <a:avLst/>
          </a:prstGeom>
        </p:spPr>
        <p:txBody>
          <a:bodyPr wrap="square">
            <a:spAutoFit/>
          </a:bodyPr>
          <a:lstStyle/>
          <a:p>
            <a:pPr>
              <a:lnSpc>
                <a:spcPct val="107000"/>
              </a:lnSpc>
              <a:spcAft>
                <a:spcPts val="800"/>
              </a:spcAft>
            </a:pPr>
            <a:r>
              <a:rPr lang="fr-FR" sz="1100" b="1" dirty="0" smtClean="0"/>
              <a:t>NEGATIF</a:t>
            </a:r>
            <a:r>
              <a:rPr lang="fr-FR" sz="1100" dirty="0"/>
              <a:t> </a:t>
            </a:r>
            <a:r>
              <a:rPr lang="fr-FR" sz="1100" b="1" dirty="0"/>
              <a:t>:</a:t>
            </a:r>
            <a:r>
              <a:rPr lang="fr-FR" sz="1100" dirty="0"/>
              <a:t> Soyez prudent : même si le résultat est négatif, vous pouvez néanmoins être porteur </a:t>
            </a:r>
            <a:r>
              <a:rPr lang="fr-FR" sz="1100" dirty="0" smtClean="0"/>
              <a:t>d’un virus </a:t>
            </a:r>
            <a:r>
              <a:rPr lang="fr-FR" sz="1100" dirty="0"/>
              <a:t>en faible quantité </a:t>
            </a:r>
            <a:r>
              <a:rPr lang="fr-FR" sz="1100" dirty="0" smtClean="0"/>
              <a:t>ou non détectable</a:t>
            </a:r>
            <a:r>
              <a:rPr lang="fr-FR" sz="1100" dirty="0"/>
              <a:t>. Vous pouvez donc </a:t>
            </a:r>
            <a:r>
              <a:rPr lang="fr-FR" sz="1100" dirty="0" smtClean="0"/>
              <a:t>être contagieux. </a:t>
            </a:r>
            <a:r>
              <a:rPr lang="fr-FR" sz="1100" dirty="0"/>
              <a:t>Continuez à respecter scrupuleusement les gestes et mesures barrières pour ne pas mettre en danger votre entourage et notamment les personnes les plus </a:t>
            </a:r>
            <a:r>
              <a:rPr lang="fr-FR" sz="1100" dirty="0" smtClean="0"/>
              <a:t>vulnérables. Aussi, si votre état clinique ne s’améliore pas, nous vous invitons à consulter votre médecin.</a:t>
            </a:r>
            <a:endParaRPr lang="fr-FR" sz="1100" dirty="0"/>
          </a:p>
        </p:txBody>
      </p:sp>
      <p:sp>
        <p:nvSpPr>
          <p:cNvPr id="17" name="Rectangle 16"/>
          <p:cNvSpPr/>
          <p:nvPr/>
        </p:nvSpPr>
        <p:spPr>
          <a:xfrm>
            <a:off x="292369" y="8030280"/>
            <a:ext cx="214371" cy="206267"/>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21" name="Rectangle 20"/>
          <p:cNvSpPr/>
          <p:nvPr/>
        </p:nvSpPr>
        <p:spPr>
          <a:xfrm>
            <a:off x="739476" y="9017799"/>
            <a:ext cx="4882570" cy="252633"/>
          </a:xfrm>
          <a:prstGeom prst="rect">
            <a:avLst/>
          </a:prstGeom>
        </p:spPr>
        <p:txBody>
          <a:bodyPr wrap="square">
            <a:spAutoFit/>
          </a:bodyPr>
          <a:lstStyle/>
          <a:p>
            <a:pPr>
              <a:lnSpc>
                <a:spcPct val="107000"/>
              </a:lnSpc>
              <a:spcAft>
                <a:spcPts val="800"/>
              </a:spcAft>
            </a:pPr>
            <a:r>
              <a:rPr lang="fr-FR" sz="1000" dirty="0" smtClean="0"/>
              <a:t>NB : transmettre un exemplaire au patient et en conserver un exemplaire</a:t>
            </a:r>
            <a:endParaRPr lang="fr-FR" sz="1000" dirty="0"/>
          </a:p>
        </p:txBody>
      </p:sp>
      <p:sp>
        <p:nvSpPr>
          <p:cNvPr id="18" name="Rectangle 17"/>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1/2</a:t>
            </a:r>
            <a:endParaRPr lang="fr-FR" sz="1050" dirty="0"/>
          </a:p>
        </p:txBody>
      </p:sp>
      <p:sp>
        <p:nvSpPr>
          <p:cNvPr id="19" name="Rectangle 18"/>
          <p:cNvSpPr/>
          <p:nvPr/>
        </p:nvSpPr>
        <p:spPr>
          <a:xfrm>
            <a:off x="1" y="1255696"/>
            <a:ext cx="1913020" cy="635751"/>
          </a:xfrm>
          <a:prstGeom prst="rect">
            <a:avLst/>
          </a:prstGeom>
        </p:spPr>
        <p:txBody>
          <a:bodyPr wrap="square">
            <a:spAutoFit/>
          </a:bodyPr>
          <a:lstStyle/>
          <a:p>
            <a:pPr>
              <a:lnSpc>
                <a:spcPct val="107000"/>
              </a:lnSpc>
              <a:spcAft>
                <a:spcPts val="800"/>
              </a:spcAft>
            </a:pPr>
            <a:r>
              <a:rPr lang="fr-FR" sz="1100" b="1" dirty="0">
                <a:latin typeface="Helvetica Light" panose="020B0403020202020204" pitchFamily="34" charset="0"/>
              </a:rPr>
              <a:t>Vous avez </a:t>
            </a:r>
            <a:r>
              <a:rPr lang="fr-FR" sz="1100" b="1">
                <a:latin typeface="Helvetica Light" panose="020B0403020202020204" pitchFamily="34" charset="0"/>
              </a:rPr>
              <a:t>réalisé </a:t>
            </a:r>
            <a:r>
              <a:rPr lang="fr-FR" sz="1100" b="1" smtClean="0">
                <a:latin typeface="Helvetica Light" panose="020B0403020202020204" pitchFamily="34" charset="0"/>
              </a:rPr>
              <a:t>un Test </a:t>
            </a:r>
            <a:r>
              <a:rPr lang="fr-FR" sz="1100" b="1" dirty="0">
                <a:latin typeface="Helvetica Light" panose="020B0403020202020204" pitchFamily="34" charset="0"/>
              </a:rPr>
              <a:t>Rapide d’Orientation Diagnostic (TROD) </a:t>
            </a:r>
            <a:r>
              <a:rPr lang="fr-FR" sz="1100" b="1" dirty="0" smtClean="0">
                <a:latin typeface="Helvetica Light" panose="020B0403020202020204" pitchFamily="34" charset="0"/>
              </a:rPr>
              <a:t> : </a:t>
            </a:r>
            <a:endParaRPr lang="fr-FR" sz="1100" b="1" strike="sngStrike" dirty="0">
              <a:latin typeface="Helvetica Light" panose="020B0403020202020204" pitchFamily="34" charset="0"/>
            </a:endParaRPr>
          </a:p>
        </p:txBody>
      </p:sp>
      <p:sp>
        <p:nvSpPr>
          <p:cNvPr id="2" name="Rectangle 1"/>
          <p:cNvSpPr/>
          <p:nvPr/>
        </p:nvSpPr>
        <p:spPr>
          <a:xfrm>
            <a:off x="2088248" y="1233220"/>
            <a:ext cx="646331" cy="261610"/>
          </a:xfrm>
          <a:prstGeom prst="rect">
            <a:avLst/>
          </a:prstGeom>
        </p:spPr>
        <p:txBody>
          <a:bodyPr wrap="none">
            <a:spAutoFit/>
          </a:bodyPr>
          <a:lstStyle/>
          <a:p>
            <a:r>
              <a:rPr lang="fr-FR" sz="1100" dirty="0" smtClean="0">
                <a:latin typeface="Helvetica Light" panose="020B0403020202020204" pitchFamily="34" charset="0"/>
              </a:rPr>
              <a:t>Grippe </a:t>
            </a:r>
            <a:endParaRPr lang="fr-FR" sz="1100" dirty="0">
              <a:latin typeface="Helvetica Light" panose="020B0403020202020204" pitchFamily="34" charset="0"/>
            </a:endParaRPr>
          </a:p>
        </p:txBody>
      </p:sp>
      <p:sp>
        <p:nvSpPr>
          <p:cNvPr id="20" name="Rectangle 19"/>
          <p:cNvSpPr/>
          <p:nvPr/>
        </p:nvSpPr>
        <p:spPr>
          <a:xfrm>
            <a:off x="3063502" y="1230056"/>
            <a:ext cx="750526" cy="261610"/>
          </a:xfrm>
          <a:prstGeom prst="rect">
            <a:avLst/>
          </a:prstGeom>
        </p:spPr>
        <p:txBody>
          <a:bodyPr wrap="none">
            <a:spAutoFit/>
          </a:bodyPr>
          <a:lstStyle/>
          <a:p>
            <a:r>
              <a:rPr lang="fr-FR" sz="1100" dirty="0" smtClean="0">
                <a:latin typeface="Helvetica Light" panose="020B0403020202020204" pitchFamily="34" charset="0"/>
              </a:rPr>
              <a:t>Covid</a:t>
            </a:r>
            <a:r>
              <a:rPr lang="fr-FR" sz="1100" dirty="0">
                <a:latin typeface="Helvetica Light" panose="020B0403020202020204" pitchFamily="34" charset="0"/>
              </a:rPr>
              <a:t>-</a:t>
            </a:r>
            <a:r>
              <a:rPr lang="fr-FR" sz="1100" dirty="0" smtClean="0">
                <a:latin typeface="Helvetica Light" panose="020B0403020202020204" pitchFamily="34" charset="0"/>
              </a:rPr>
              <a:t>19</a:t>
            </a:r>
            <a:endParaRPr lang="fr-FR" sz="1100" dirty="0">
              <a:latin typeface="Helvetica Light" panose="020B0403020202020204" pitchFamily="34" charset="0"/>
            </a:endParaRPr>
          </a:p>
        </p:txBody>
      </p:sp>
      <p:sp>
        <p:nvSpPr>
          <p:cNvPr id="22" name="Rectangle 21"/>
          <p:cNvSpPr/>
          <p:nvPr/>
        </p:nvSpPr>
        <p:spPr>
          <a:xfrm>
            <a:off x="4232700" y="1245252"/>
            <a:ext cx="558244" cy="261610"/>
          </a:xfrm>
          <a:prstGeom prst="rect">
            <a:avLst/>
          </a:prstGeom>
          <a:ln>
            <a:noFill/>
          </a:ln>
        </p:spPr>
        <p:txBody>
          <a:bodyPr wrap="square">
            <a:spAutoFit/>
          </a:bodyPr>
          <a:lstStyle/>
          <a:p>
            <a:r>
              <a:rPr lang="fr-FR" sz="1100" dirty="0" smtClean="0">
                <a:latin typeface="Helvetica Light" panose="020B0403020202020204" pitchFamily="34" charset="0"/>
              </a:rPr>
              <a:t>VRS</a:t>
            </a:r>
            <a:endParaRPr lang="fr-FR" sz="1100" dirty="0">
              <a:latin typeface="Helvetica Light" panose="020B0403020202020204" pitchFamily="34" charset="0"/>
            </a:endParaRPr>
          </a:p>
        </p:txBody>
      </p:sp>
      <p:sp>
        <p:nvSpPr>
          <p:cNvPr id="23" name="Rectangle 22"/>
          <p:cNvSpPr/>
          <p:nvPr/>
        </p:nvSpPr>
        <p:spPr>
          <a:xfrm>
            <a:off x="1774367" y="1597964"/>
            <a:ext cx="1289135" cy="261610"/>
          </a:xfrm>
          <a:prstGeom prst="rect">
            <a:avLst/>
          </a:prstGeom>
          <a:ln>
            <a:noFill/>
          </a:ln>
        </p:spPr>
        <p:txBody>
          <a:bodyPr wrap="none">
            <a:spAutoFit/>
          </a:bodyPr>
          <a:lstStyle/>
          <a:p>
            <a:r>
              <a:rPr lang="fr-FR" sz="1100" dirty="0" smtClean="0">
                <a:latin typeface="Helvetica Light" panose="020B0403020202020204" pitchFamily="34" charset="0"/>
              </a:rPr>
              <a:t>Grippe / Covid-19</a:t>
            </a:r>
            <a:endParaRPr lang="fr-FR" sz="1100" dirty="0">
              <a:latin typeface="Helvetica Light" panose="020B0403020202020204" pitchFamily="34" charset="0"/>
            </a:endParaRPr>
          </a:p>
        </p:txBody>
      </p:sp>
      <p:sp>
        <p:nvSpPr>
          <p:cNvPr id="24" name="Rectangle 23"/>
          <p:cNvSpPr/>
          <p:nvPr/>
        </p:nvSpPr>
        <p:spPr>
          <a:xfrm>
            <a:off x="4790944" y="1597964"/>
            <a:ext cx="1681929" cy="261610"/>
          </a:xfrm>
          <a:prstGeom prst="rect">
            <a:avLst/>
          </a:prstGeom>
          <a:ln>
            <a:noFill/>
          </a:ln>
        </p:spPr>
        <p:txBody>
          <a:bodyPr wrap="square">
            <a:spAutoFit/>
          </a:bodyPr>
          <a:lstStyle/>
          <a:p>
            <a:r>
              <a:rPr lang="fr-FR" sz="1100" dirty="0" smtClean="0">
                <a:latin typeface="Helvetica Light" panose="020B0403020202020204" pitchFamily="34" charset="0"/>
              </a:rPr>
              <a:t>Grippe / Covid-19 / VRS</a:t>
            </a:r>
            <a:endParaRPr lang="fr-FR" sz="1100" dirty="0">
              <a:latin typeface="Helvetica Light" panose="020B0403020202020204" pitchFamily="34" charset="0"/>
            </a:endParaRPr>
          </a:p>
        </p:txBody>
      </p:sp>
      <p:sp>
        <p:nvSpPr>
          <p:cNvPr id="25" name="Rectangle 24"/>
          <p:cNvSpPr/>
          <p:nvPr/>
        </p:nvSpPr>
        <p:spPr>
          <a:xfrm>
            <a:off x="3459603" y="1595300"/>
            <a:ext cx="1015021" cy="261610"/>
          </a:xfrm>
          <a:prstGeom prst="rect">
            <a:avLst/>
          </a:prstGeom>
          <a:ln>
            <a:noFill/>
          </a:ln>
        </p:spPr>
        <p:txBody>
          <a:bodyPr wrap="none">
            <a:spAutoFit/>
          </a:bodyPr>
          <a:lstStyle/>
          <a:p>
            <a:r>
              <a:rPr lang="fr-FR" sz="1100" dirty="0" smtClean="0">
                <a:latin typeface="Helvetica Light" panose="020B0403020202020204" pitchFamily="34" charset="0"/>
              </a:rPr>
              <a:t>Grippe / VRS</a:t>
            </a:r>
            <a:endParaRPr lang="fr-FR" sz="1100" dirty="0">
              <a:latin typeface="Helvetica Light" panose="020B0403020202020204" pitchFamily="34" charset="0"/>
            </a:endParaRPr>
          </a:p>
        </p:txBody>
      </p:sp>
      <p:sp>
        <p:nvSpPr>
          <p:cNvPr id="26" name="Rectangle 25"/>
          <p:cNvSpPr/>
          <p:nvPr/>
        </p:nvSpPr>
        <p:spPr>
          <a:xfrm>
            <a:off x="2644830" y="1278011"/>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27" name="Rectangle 26"/>
          <p:cNvSpPr/>
          <p:nvPr/>
        </p:nvSpPr>
        <p:spPr>
          <a:xfrm>
            <a:off x="3799623" y="1279235"/>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28" name="Rectangle 27"/>
          <p:cNvSpPr/>
          <p:nvPr/>
        </p:nvSpPr>
        <p:spPr>
          <a:xfrm>
            <a:off x="4683093" y="1289711"/>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29" name="Rectangle 28"/>
          <p:cNvSpPr/>
          <p:nvPr/>
        </p:nvSpPr>
        <p:spPr>
          <a:xfrm>
            <a:off x="3033412" y="1648117"/>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0" name="Rectangle 29"/>
          <p:cNvSpPr/>
          <p:nvPr/>
        </p:nvSpPr>
        <p:spPr>
          <a:xfrm>
            <a:off x="4444534" y="1642535"/>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1" name="Rectangle 30"/>
          <p:cNvSpPr/>
          <p:nvPr/>
        </p:nvSpPr>
        <p:spPr>
          <a:xfrm>
            <a:off x="6523546" y="1654876"/>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2" name="Rectangle 31"/>
          <p:cNvSpPr/>
          <p:nvPr/>
        </p:nvSpPr>
        <p:spPr>
          <a:xfrm>
            <a:off x="6218840" y="3616180"/>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3" name="Rectangle 32"/>
          <p:cNvSpPr/>
          <p:nvPr/>
        </p:nvSpPr>
        <p:spPr>
          <a:xfrm>
            <a:off x="5376565" y="3616180"/>
            <a:ext cx="147349" cy="14230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
        <p:nvSpPr>
          <p:cNvPr id="34" name="Rectangle 33"/>
          <p:cNvSpPr/>
          <p:nvPr/>
        </p:nvSpPr>
        <p:spPr>
          <a:xfrm>
            <a:off x="292368" y="6666222"/>
            <a:ext cx="214371" cy="206267"/>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600"/>
          </a:p>
        </p:txBody>
      </p:sp>
    </p:spTree>
    <p:extLst>
      <p:ext uri="{BB962C8B-B14F-4D97-AF65-F5344CB8AC3E}">
        <p14:creationId xmlns:p14="http://schemas.microsoft.com/office/powerpoint/2010/main" val="2695093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1"/>
          </p:nvPr>
        </p:nvSpPr>
        <p:spPr>
          <a:xfrm>
            <a:off x="121920" y="3831795"/>
            <a:ext cx="6531543" cy="3940606"/>
          </a:xfrm>
        </p:spPr>
        <p:txBody>
          <a:bodyPr/>
          <a:lstStyle/>
          <a:p>
            <a:pPr defTabSz="457200">
              <a:buClr>
                <a:srgbClr val="34615A"/>
              </a:buClr>
            </a:pPr>
            <a:r>
              <a:rPr lang="fr-FR" sz="1050" b="1" dirty="0" smtClean="0">
                <a:solidFill>
                  <a:prstClr val="black"/>
                </a:solidFill>
                <a:latin typeface="Helvetica Light"/>
              </a:rPr>
              <a:t>Un modèle du recto de ce document est disponible et peut être </a:t>
            </a:r>
            <a:r>
              <a:rPr lang="fr-FR" sz="1050" b="1" dirty="0">
                <a:solidFill>
                  <a:prstClr val="black"/>
                </a:solidFill>
                <a:latin typeface="Helvetica Light"/>
              </a:rPr>
              <a:t>directement imprimé : « Modèle de communication des résultats au </a:t>
            </a:r>
            <a:r>
              <a:rPr lang="fr-FR" sz="1050" b="1" dirty="0" smtClean="0">
                <a:solidFill>
                  <a:prstClr val="black"/>
                </a:solidFill>
                <a:latin typeface="Helvetica Light"/>
              </a:rPr>
              <a:t>patient »</a:t>
            </a:r>
          </a:p>
          <a:p>
            <a:pPr marL="171450" indent="-171450" defTabSz="457200">
              <a:buClr>
                <a:srgbClr val="34615A"/>
              </a:buClr>
              <a:buFont typeface="Wingdings" panose="05000000000000000000" pitchFamily="2" charset="2"/>
              <a:buChar char="l"/>
            </a:pPr>
            <a:r>
              <a:rPr lang="fr-FR" sz="1050" dirty="0" smtClean="0">
                <a:solidFill>
                  <a:prstClr val="black"/>
                </a:solidFill>
                <a:latin typeface="Helvetica Light"/>
              </a:rPr>
              <a:t>Ce </a:t>
            </a:r>
            <a:r>
              <a:rPr lang="fr-FR" sz="1050" dirty="0">
                <a:solidFill>
                  <a:prstClr val="black"/>
                </a:solidFill>
                <a:latin typeface="Helvetica Light"/>
              </a:rPr>
              <a:t>document </a:t>
            </a:r>
            <a:r>
              <a:rPr lang="fr-FR" sz="1050" dirty="0" smtClean="0">
                <a:solidFill>
                  <a:prstClr val="black"/>
                </a:solidFill>
                <a:latin typeface="Helvetica Light"/>
              </a:rPr>
              <a:t>possède </a:t>
            </a:r>
            <a:r>
              <a:rPr lang="fr-FR" sz="1050" dirty="0">
                <a:solidFill>
                  <a:prstClr val="black"/>
                </a:solidFill>
                <a:latin typeface="Helvetica Light"/>
              </a:rPr>
              <a:t>deux usages : </a:t>
            </a:r>
          </a:p>
          <a:p>
            <a:pPr marL="514350" lvl="2" defTabSz="457200">
              <a:buClr>
                <a:srgbClr val="34615A"/>
              </a:buClr>
              <a:buFontTx/>
              <a:buChar char="-"/>
            </a:pPr>
            <a:r>
              <a:rPr lang="fr-FR" sz="1050" dirty="0">
                <a:solidFill>
                  <a:prstClr val="black"/>
                </a:solidFill>
                <a:latin typeface="Helvetica Light"/>
              </a:rPr>
              <a:t>Répondre à l’obligation de communication des résultats aux patients : « Le professionnel de santé s'engage à transmettre à la personne à qui le test a été réalisé un document écrit. Ce document mentionne les résultats du test et rappelle que ce test ne constitue qu'une orientation diagnostique. » Le document doit aussi décrire les « modalités de prise en charge du patient en cas de positivité d'un test d'orientation diagnostique »</a:t>
            </a:r>
          </a:p>
          <a:p>
            <a:pPr marL="514350" lvl="2" defTabSz="457200">
              <a:buClr>
                <a:srgbClr val="34615A"/>
              </a:buClr>
              <a:buFontTx/>
              <a:buChar char="-"/>
            </a:pPr>
            <a:r>
              <a:rPr lang="fr-FR" sz="1050" dirty="0">
                <a:solidFill>
                  <a:prstClr val="black"/>
                </a:solidFill>
                <a:latin typeface="Helvetica Light"/>
              </a:rPr>
              <a:t>Répondre à l’obligation de « traçabilité des résultats des tests pour chaque patient </a:t>
            </a:r>
            <a:r>
              <a:rPr lang="fr-FR" sz="1050" dirty="0" smtClean="0">
                <a:solidFill>
                  <a:prstClr val="black"/>
                </a:solidFill>
                <a:latin typeface="Helvetica Light"/>
              </a:rPr>
              <a:t>» dans l’officine</a:t>
            </a:r>
          </a:p>
          <a:p>
            <a:pPr defTabSz="457200">
              <a:buClr>
                <a:srgbClr val="34615A"/>
              </a:buClr>
            </a:pPr>
            <a:r>
              <a:rPr lang="fr-FR" sz="1050" dirty="0" smtClean="0">
                <a:solidFill>
                  <a:prstClr val="black"/>
                </a:solidFill>
                <a:latin typeface="Helvetica Light"/>
                <a:sym typeface="Wingdings" panose="05000000000000000000" pitchFamily="2" charset="2"/>
              </a:rPr>
              <a:t> </a:t>
            </a:r>
            <a:r>
              <a:rPr lang="fr-FR" sz="1050" dirty="0" smtClean="0">
                <a:solidFill>
                  <a:prstClr val="black"/>
                </a:solidFill>
                <a:latin typeface="Helvetica Light"/>
              </a:rPr>
              <a:t>Ainsi, ce document doit exister en deux exemplaires : </a:t>
            </a:r>
          </a:p>
          <a:p>
            <a:pPr marL="514350" lvl="2" defTabSz="457200">
              <a:buClr>
                <a:srgbClr val="34615A"/>
              </a:buClr>
              <a:buFontTx/>
              <a:buChar char="-"/>
            </a:pPr>
            <a:r>
              <a:rPr lang="fr-FR" sz="1050" dirty="0" smtClean="0">
                <a:solidFill>
                  <a:prstClr val="black"/>
                </a:solidFill>
                <a:latin typeface="Helvetica Light"/>
              </a:rPr>
              <a:t>Un </a:t>
            </a:r>
            <a:r>
              <a:rPr lang="fr-FR" sz="1050" dirty="0">
                <a:solidFill>
                  <a:prstClr val="black"/>
                </a:solidFill>
                <a:latin typeface="Helvetica Light"/>
              </a:rPr>
              <a:t>exemplaire </a:t>
            </a:r>
            <a:r>
              <a:rPr lang="fr-FR" sz="1050" dirty="0" smtClean="0">
                <a:solidFill>
                  <a:prstClr val="black"/>
                </a:solidFill>
                <a:latin typeface="Helvetica Light"/>
              </a:rPr>
              <a:t>qui </a:t>
            </a:r>
            <a:r>
              <a:rPr lang="fr-FR" sz="1050" dirty="0">
                <a:solidFill>
                  <a:prstClr val="black"/>
                </a:solidFill>
                <a:latin typeface="Helvetica Light"/>
              </a:rPr>
              <a:t>doit être </a:t>
            </a:r>
            <a:r>
              <a:rPr lang="fr-FR" sz="1050" dirty="0" smtClean="0">
                <a:solidFill>
                  <a:prstClr val="black"/>
                </a:solidFill>
                <a:latin typeface="Helvetica Light"/>
              </a:rPr>
              <a:t>transmis </a:t>
            </a:r>
            <a:r>
              <a:rPr lang="fr-FR" sz="1050" dirty="0">
                <a:solidFill>
                  <a:prstClr val="black"/>
                </a:solidFill>
                <a:latin typeface="Helvetica Light"/>
              </a:rPr>
              <a:t>au patient</a:t>
            </a:r>
          </a:p>
          <a:p>
            <a:pPr marL="514350" lvl="2" defTabSz="457200">
              <a:buClr>
                <a:srgbClr val="34615A"/>
              </a:buClr>
              <a:buFontTx/>
              <a:buChar char="-"/>
            </a:pPr>
            <a:r>
              <a:rPr lang="fr-FR" sz="1050" dirty="0" smtClean="0">
                <a:solidFill>
                  <a:prstClr val="black"/>
                </a:solidFill>
                <a:latin typeface="Helvetica Light"/>
              </a:rPr>
              <a:t>Un exemplaire qui doit être conservé à l’officine</a:t>
            </a:r>
          </a:p>
          <a:p>
            <a:pPr marL="171450" lvl="1" defTabSz="457200">
              <a:buClr>
                <a:srgbClr val="34615A"/>
              </a:buClr>
              <a:buFont typeface="Wingdings" panose="05000000000000000000" pitchFamily="2" charset="2"/>
              <a:buChar char="l"/>
            </a:pPr>
            <a:r>
              <a:rPr lang="fr-FR" sz="1050" dirty="0" smtClean="0">
                <a:solidFill>
                  <a:prstClr val="black"/>
                </a:solidFill>
              </a:rPr>
              <a:t>Au moment de remettre ce document : d</a:t>
            </a:r>
            <a:r>
              <a:rPr lang="fr-FR" sz="1050" dirty="0" smtClean="0">
                <a:solidFill>
                  <a:prstClr val="black"/>
                </a:solidFill>
                <a:latin typeface="Helvetica Light"/>
              </a:rPr>
              <a:t>iscuter des résultats avec le patient ainsi que la démarche à suivre</a:t>
            </a:r>
          </a:p>
          <a:p>
            <a:pPr marL="171450" lvl="1" defTabSz="457200">
              <a:buClr>
                <a:srgbClr val="34615A"/>
              </a:buClr>
              <a:buFont typeface="Wingdings" panose="05000000000000000000" pitchFamily="2" charset="2"/>
              <a:buChar char="l"/>
            </a:pPr>
            <a:r>
              <a:rPr lang="fr-FR" sz="1050" dirty="0" smtClean="0">
                <a:latin typeface="Helvetica Light"/>
              </a:rPr>
              <a:t>Protection </a:t>
            </a:r>
            <a:r>
              <a:rPr lang="fr-FR" sz="1050" dirty="0">
                <a:latin typeface="Helvetica Light"/>
              </a:rPr>
              <a:t>des données de santé : </a:t>
            </a:r>
          </a:p>
          <a:p>
            <a:pPr marL="514350" lvl="2" defTabSz="457200">
              <a:buClr>
                <a:srgbClr val="34615A"/>
              </a:buClr>
              <a:buFontTx/>
              <a:buChar char="-"/>
            </a:pPr>
            <a:r>
              <a:rPr lang="fr-FR" sz="1050" dirty="0" smtClean="0">
                <a:solidFill>
                  <a:prstClr val="black"/>
                </a:solidFill>
                <a:latin typeface="Helvetica Light"/>
              </a:rPr>
              <a:t>le </a:t>
            </a:r>
            <a:r>
              <a:rPr lang="fr-FR" sz="1050" dirty="0">
                <a:solidFill>
                  <a:prstClr val="black"/>
                </a:solidFill>
                <a:latin typeface="Helvetica Light"/>
              </a:rPr>
              <a:t>pharmacie doit mettre en place une procédure d’assurance qualité dans laquelle il « précise les modalités de recueil, transfert et stockage des données recueillies, en conformité avec la réglementation sur la confidentialité des données. Il précise quel professionnel de santé est en charge de rappeler les personnes dépistées si nécessaire. Le professionnel veille à la conservation des informations permettant, en cas de nécessité, de contacter les patients dépistés. </a:t>
            </a:r>
            <a:r>
              <a:rPr lang="fr-FR" sz="1050" dirty="0" smtClean="0">
                <a:solidFill>
                  <a:prstClr val="black"/>
                </a:solidFill>
                <a:latin typeface="Helvetica Light"/>
              </a:rPr>
              <a:t>»</a:t>
            </a:r>
          </a:p>
          <a:p>
            <a:pPr marL="514350" lvl="2" defTabSz="457200">
              <a:buClr>
                <a:srgbClr val="34615A"/>
              </a:buClr>
              <a:buFontTx/>
              <a:buChar char="-"/>
            </a:pPr>
            <a:r>
              <a:rPr lang="fr-FR" sz="1050" dirty="0" smtClean="0">
                <a:solidFill>
                  <a:prstClr val="black"/>
                </a:solidFill>
                <a:latin typeface="Helvetica Light"/>
              </a:rPr>
              <a:t>Nous vous invitons à vous référer au </a:t>
            </a:r>
            <a:r>
              <a:rPr lang="fr-FR" sz="1050" dirty="0">
                <a:solidFill>
                  <a:prstClr val="black"/>
                </a:solidFill>
                <a:latin typeface="Helvetica Light"/>
              </a:rPr>
              <a:t>Mémo </a:t>
            </a:r>
            <a:r>
              <a:rPr lang="fr-FR" sz="1050" dirty="0" smtClean="0">
                <a:solidFill>
                  <a:prstClr val="black"/>
                </a:solidFill>
                <a:latin typeface="Helvetica Light"/>
              </a:rPr>
              <a:t>:  « </a:t>
            </a:r>
            <a:r>
              <a:rPr lang="fr-FR" sz="1050" dirty="0" smtClean="0">
                <a:solidFill>
                  <a:prstClr val="black"/>
                </a:solidFill>
                <a:latin typeface="Helvetica Light"/>
                <a:hlinkClick r:id="rId2"/>
              </a:rPr>
              <a:t>M20</a:t>
            </a:r>
            <a:r>
              <a:rPr lang="fr-FR" sz="1050" dirty="0">
                <a:solidFill>
                  <a:prstClr val="black"/>
                </a:solidFill>
                <a:latin typeface="Helvetica Light"/>
                <a:hlinkClick r:id="rId2"/>
              </a:rPr>
              <a:t>. Protection des données de </a:t>
            </a:r>
            <a:r>
              <a:rPr lang="fr-FR" sz="1050" dirty="0" smtClean="0">
                <a:solidFill>
                  <a:prstClr val="black"/>
                </a:solidFill>
                <a:latin typeface="Helvetica Light"/>
                <a:hlinkClick r:id="rId2"/>
              </a:rPr>
              <a:t>santé</a:t>
            </a:r>
            <a:r>
              <a:rPr lang="fr-FR" sz="1050" dirty="0" smtClean="0">
                <a:solidFill>
                  <a:prstClr val="black"/>
                </a:solidFill>
                <a:latin typeface="Helvetica Light"/>
              </a:rPr>
              <a:t> »</a:t>
            </a:r>
          </a:p>
        </p:txBody>
      </p:sp>
      <p:sp>
        <p:nvSpPr>
          <p:cNvPr id="6" name="Espace réservé du texte 2">
            <a:extLst>
              <a:ext uri="{FF2B5EF4-FFF2-40B4-BE49-F238E27FC236}">
                <a16:creationId xmlns:a16="http://schemas.microsoft.com/office/drawing/2014/main" id="{AAE196BE-636C-7440-B466-7559D9F3460F}"/>
              </a:ext>
            </a:extLst>
          </p:cNvPr>
          <p:cNvSpPr txBox="1">
            <a:spLocks/>
          </p:cNvSpPr>
          <p:nvPr/>
        </p:nvSpPr>
        <p:spPr>
          <a:xfrm>
            <a:off x="0" y="7772400"/>
            <a:ext cx="5799221" cy="1467853"/>
          </a:xfrm>
          <a:prstGeom prst="rect">
            <a:avLst/>
          </a:prstGeom>
          <a:solidFill>
            <a:srgbClr val="D0E6E2"/>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950" b="1" dirty="0"/>
              <a:t>Références : </a:t>
            </a:r>
          </a:p>
          <a:p>
            <a:r>
              <a:rPr lang="fr-FR" sz="950" dirty="0" smtClean="0">
                <a:hlinkClick r:id="rId3"/>
              </a:rPr>
              <a:t>Annexes II et III</a:t>
            </a:r>
            <a:r>
              <a:rPr lang="fr-FR" sz="950" dirty="0" smtClean="0"/>
              <a:t> de l’arrêté </a:t>
            </a:r>
            <a:r>
              <a:rPr lang="fr-FR" sz="950" dirty="0"/>
              <a:t>du 1er août </a:t>
            </a:r>
            <a:r>
              <a:rPr lang="fr-FR" sz="950" dirty="0" smtClean="0"/>
              <a:t>2016</a:t>
            </a:r>
            <a:r>
              <a:rPr lang="fr-FR" sz="950" dirty="0" smtClean="0">
                <a:solidFill>
                  <a:srgbClr val="FF0000"/>
                </a:solidFill>
              </a:rPr>
              <a:t> </a:t>
            </a:r>
            <a:r>
              <a:rPr lang="fr-FR" sz="950" dirty="0" smtClean="0">
                <a:solidFill>
                  <a:schemeClr val="tx2"/>
                </a:solidFill>
              </a:rPr>
              <a:t>modifié</a:t>
            </a:r>
          </a:p>
          <a:p>
            <a:r>
              <a:rPr lang="fr-FR" sz="950" dirty="0" smtClean="0">
                <a:hlinkClick r:id="rId4"/>
              </a:rPr>
              <a:t>Loi </a:t>
            </a:r>
            <a:r>
              <a:rPr lang="fr-FR" sz="950" dirty="0">
                <a:hlinkClick r:id="rId4"/>
              </a:rPr>
              <a:t>n° 2020-1379 du 14 novembre 2020</a:t>
            </a:r>
            <a:r>
              <a:rPr lang="fr-FR" sz="950" dirty="0"/>
              <a:t> , </a:t>
            </a:r>
            <a:r>
              <a:rPr lang="fr-FR" sz="950" dirty="0">
                <a:hlinkClick r:id="rId5"/>
              </a:rPr>
              <a:t>Décret n° 2020-1385 du 14 novembre 2020</a:t>
            </a:r>
            <a:r>
              <a:rPr lang="fr-FR" sz="950" dirty="0"/>
              <a:t> , </a:t>
            </a:r>
            <a:r>
              <a:rPr lang="fr-FR" sz="950" dirty="0">
                <a:hlinkClick r:id="rId6"/>
              </a:rPr>
              <a:t>Décret n° 2020-1387 du 14 novembre </a:t>
            </a:r>
            <a:r>
              <a:rPr lang="fr-FR" sz="950" dirty="0" smtClean="0">
                <a:hlinkClick r:id="rId6"/>
              </a:rPr>
              <a:t>2020</a:t>
            </a:r>
            <a:r>
              <a:rPr lang="fr-FR" sz="950" dirty="0" smtClean="0"/>
              <a:t> </a:t>
            </a:r>
          </a:p>
          <a:p>
            <a:r>
              <a:rPr lang="fr-FR" sz="950" dirty="0">
                <a:hlinkClick r:id="rId7"/>
              </a:rPr>
              <a:t>Décret n° 2021-1059 du 7 août 2021</a:t>
            </a:r>
            <a:r>
              <a:rPr lang="fr-FR" sz="950" dirty="0"/>
              <a:t> , </a:t>
            </a:r>
            <a:r>
              <a:rPr lang="fr-FR" sz="950" dirty="0">
                <a:hlinkClick r:id="rId8"/>
              </a:rPr>
              <a:t>Articles R. 1335-1 et suivants du code de la santé publique</a:t>
            </a:r>
            <a:endParaRPr lang="fr-FR" sz="950" dirty="0" smtClean="0"/>
          </a:p>
          <a:p>
            <a:r>
              <a:rPr lang="fr-FR" sz="950" dirty="0" smtClean="0">
                <a:hlinkClick r:id="rId9"/>
              </a:rPr>
              <a:t>LOI </a:t>
            </a:r>
            <a:r>
              <a:rPr lang="fr-FR" sz="950" dirty="0">
                <a:hlinkClick r:id="rId9"/>
              </a:rPr>
              <a:t>n° 2022-46 du 22 janvier 2022</a:t>
            </a:r>
            <a:r>
              <a:rPr lang="fr-FR" sz="950" dirty="0"/>
              <a:t>, </a:t>
            </a:r>
            <a:r>
              <a:rPr lang="fr-FR" sz="950" dirty="0">
                <a:hlinkClick r:id="rId10"/>
              </a:rPr>
              <a:t>Décret n° 2022-51 du 22 janvier </a:t>
            </a:r>
            <a:r>
              <a:rPr lang="fr-FR" sz="950" dirty="0" smtClean="0">
                <a:hlinkClick r:id="rId10"/>
              </a:rPr>
              <a:t>2022</a:t>
            </a:r>
            <a:endParaRPr lang="fr-FR" sz="950" dirty="0" smtClean="0"/>
          </a:p>
          <a:p>
            <a:r>
              <a:rPr lang="fr-FR" sz="950" dirty="0">
                <a:hlinkClick r:id="rId11"/>
              </a:rPr>
              <a:t>Décret n° 2021-1343 du 14 octobre 2021</a:t>
            </a:r>
            <a:r>
              <a:rPr lang="fr-FR" sz="950" dirty="0"/>
              <a:t> modifiant le décret n° 2021-699 du 1er juin 2021, </a:t>
            </a:r>
            <a:r>
              <a:rPr lang="fr-FR" sz="950" dirty="0">
                <a:hlinkClick r:id="rId12"/>
              </a:rPr>
              <a:t>Arrêté du 1er juin 2021</a:t>
            </a:r>
            <a:r>
              <a:rPr lang="fr-FR" sz="950" dirty="0"/>
              <a:t> , </a:t>
            </a:r>
            <a:r>
              <a:rPr lang="fr-FR" sz="950" dirty="0">
                <a:hlinkClick r:id="rId13"/>
              </a:rPr>
              <a:t>Arrêté du 14 octobre 2021 </a:t>
            </a:r>
            <a:r>
              <a:rPr lang="fr-FR" sz="950" dirty="0"/>
              <a:t>modifiant l'arrêté du 1er juin </a:t>
            </a:r>
            <a:r>
              <a:rPr lang="fr-FR" sz="950" dirty="0" smtClean="0"/>
              <a:t>2021</a:t>
            </a:r>
          </a:p>
          <a:p>
            <a:r>
              <a:rPr lang="fr-FR" sz="950" dirty="0">
                <a:hlinkClick r:id="rId14"/>
              </a:rPr>
              <a:t>DGS-Urgent</a:t>
            </a:r>
            <a:r>
              <a:rPr lang="fr-FR" sz="950" dirty="0"/>
              <a:t> </a:t>
            </a:r>
            <a:r>
              <a:rPr lang="fr-FR" sz="950" dirty="0" smtClean="0"/>
              <a:t>, </a:t>
            </a:r>
            <a:r>
              <a:rPr lang="fr-FR" sz="950" dirty="0" smtClean="0">
                <a:hlinkClick r:id="rId15"/>
              </a:rPr>
              <a:t>Site du gouvernement - COVID19</a:t>
            </a:r>
            <a:endParaRPr lang="fr-FR" sz="950" dirty="0"/>
          </a:p>
        </p:txBody>
      </p:sp>
      <p:sp>
        <p:nvSpPr>
          <p:cNvPr id="7" name="Titre 2">
            <a:extLst>
              <a:ext uri="{FF2B5EF4-FFF2-40B4-BE49-F238E27FC236}">
                <a16:creationId xmlns:a16="http://schemas.microsoft.com/office/drawing/2014/main" id="{3182BC45-0983-42BB-80FB-B0486D23C87C}"/>
              </a:ext>
            </a:extLst>
          </p:cNvPr>
          <p:cNvSpPr txBox="1">
            <a:spLocks/>
          </p:cNvSpPr>
          <p:nvPr/>
        </p:nvSpPr>
        <p:spPr>
          <a:xfrm>
            <a:off x="221147" y="901964"/>
            <a:ext cx="6636853" cy="258532"/>
          </a:xfrm>
          <a:prstGeom prst="rect">
            <a:avLst/>
          </a:prstGeom>
          <a:noFill/>
        </p:spPr>
        <p:txBody>
          <a:bodyPr vert="horz" wrap="square" lIns="91440" tIns="45720" rIns="91440" bIns="45720" rtlCol="0" anchor="ctr">
            <a:spAutoFit/>
          </a:bodyPr>
          <a:lstStyle>
            <a:lvl1pPr algn="l" defTabSz="6858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pPr algn="r"/>
            <a:r>
              <a:rPr lang="fr-FR" sz="1200" dirty="0" smtClean="0"/>
              <a:t>E16. Traçabilité et communication des résultats de TROD AU PATIENT</a:t>
            </a:r>
            <a:endParaRPr lang="fr-FR" sz="1200" dirty="0"/>
          </a:p>
        </p:txBody>
      </p:sp>
      <p:sp>
        <p:nvSpPr>
          <p:cNvPr id="5" name="Rectangle 4"/>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2/2</a:t>
            </a:r>
            <a:endParaRPr lang="fr-FR" sz="1050" dirty="0"/>
          </a:p>
        </p:txBody>
      </p:sp>
    </p:spTree>
    <p:extLst>
      <p:ext uri="{BB962C8B-B14F-4D97-AF65-F5344CB8AC3E}">
        <p14:creationId xmlns:p14="http://schemas.microsoft.com/office/powerpoint/2010/main" val="2681774888"/>
      </p:ext>
    </p:extLst>
  </p:cSld>
  <p:clrMapOvr>
    <a:masterClrMapping/>
  </p:clrMapOvr>
</p:sld>
</file>

<file path=ppt/theme/theme1.xml><?xml version="1.0" encoding="utf-8"?>
<a:theme xmlns:a="http://schemas.openxmlformats.org/drawingml/2006/main" name="Thème Office">
  <a:themeElements>
    <a:clrScheme name="CNOP (alter)">
      <a:dk1>
        <a:sysClr val="windowText" lastClr="000000"/>
      </a:dk1>
      <a:lt1>
        <a:sysClr val="window" lastClr="FFFFFF"/>
      </a:lt1>
      <a:dk2>
        <a:srgbClr val="292929"/>
      </a:dk2>
      <a:lt2>
        <a:srgbClr val="E3DED1"/>
      </a:lt2>
      <a:accent1>
        <a:srgbClr val="3CADF2"/>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1459</TotalTime>
  <Words>711</Words>
  <Application>Microsoft Office PowerPoint</Application>
  <PresentationFormat>Format A4 (210 x 297 mm)</PresentationFormat>
  <Paragraphs>68</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E16. Traçabilité et communication des résultats de TROD AU PATIENT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205</cp:revision>
  <dcterms:created xsi:type="dcterms:W3CDTF">2019-09-09T06:31:24Z</dcterms:created>
  <dcterms:modified xsi:type="dcterms:W3CDTF">2024-11-13T14:08:40Z</dcterms:modified>
</cp:coreProperties>
</file>