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60" r:id="rId2"/>
    <p:sldId id="261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8BA4"/>
    <a:srgbClr val="2C6672"/>
    <a:srgbClr val="D25E2F"/>
    <a:srgbClr val="595959"/>
    <a:srgbClr val="4AB5C4"/>
    <a:srgbClr val="9BBA28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CAF9ED-07DC-4A11-8D7F-57B35C25682E}" styleName="Style moyen 1 - Accentuation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16" autoAdjust="0"/>
    <p:restoredTop sz="94660"/>
  </p:normalViewPr>
  <p:slideViewPr>
    <p:cSldViewPr snapToGrid="0">
      <p:cViewPr varScale="1">
        <p:scale>
          <a:sx n="48" d="100"/>
          <a:sy n="48" d="100"/>
        </p:scale>
        <p:origin x="2232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811" y="45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7D3CD-F430-44A6-86A4-3B623AFF0A78}" type="datetimeFigureOut">
              <a:rPr lang="fr-FR" smtClean="0"/>
              <a:t>31/01/2024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067B43-7F57-412C-B436-8CCBCB3770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6939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31/01/2024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7907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31/01/2024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6432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31/01/2024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38245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31/01/2024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8702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31/01/2024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08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7D8FF83D-2194-4CE1-9CAE-73A7F9217361}"/>
              </a:ext>
            </a:extLst>
          </p:cNvPr>
          <p:cNvSpPr/>
          <p:nvPr userDrawn="1"/>
        </p:nvSpPr>
        <p:spPr>
          <a:xfrm>
            <a:off x="0" y="2"/>
            <a:ext cx="6858000" cy="80308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5444283E-FA5F-49EC-B92B-63C26FC26B4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053" b="6984"/>
          <a:stretch/>
        </p:blipFill>
        <p:spPr>
          <a:xfrm>
            <a:off x="111758" y="13239"/>
            <a:ext cx="951058" cy="803082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2CB20035-EBCF-414A-B4F2-6754EC85A991}"/>
              </a:ext>
            </a:extLst>
          </p:cNvPr>
          <p:cNvSpPr txBox="1"/>
          <p:nvPr userDrawn="1"/>
        </p:nvSpPr>
        <p:spPr>
          <a:xfrm>
            <a:off x="4235166" y="12344"/>
            <a:ext cx="262283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6000" cap="all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Mémo</a:t>
            </a:r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A4A7791D-41D1-4BE2-91D2-C176EA269DF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2191" y="113783"/>
            <a:ext cx="619984" cy="573293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1BAE66E8-957B-41E2-9901-0E0164DA242E}"/>
              </a:ext>
            </a:extLst>
          </p:cNvPr>
          <p:cNvSpPr/>
          <p:nvPr userDrawn="1"/>
        </p:nvSpPr>
        <p:spPr>
          <a:xfrm>
            <a:off x="0" y="798116"/>
            <a:ext cx="6858000" cy="39756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576DBFC2-441F-4AFC-907C-CB29F8DF743F}"/>
              </a:ext>
            </a:extLst>
          </p:cNvPr>
          <p:cNvGrpSpPr/>
          <p:nvPr userDrawn="1"/>
        </p:nvGrpSpPr>
        <p:grpSpPr>
          <a:xfrm>
            <a:off x="0" y="9239784"/>
            <a:ext cx="6858000" cy="666216"/>
            <a:chOff x="0" y="9239784"/>
            <a:chExt cx="6858000" cy="666216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55C9985-ECE5-42D2-A7C5-372E70CB1523}"/>
                </a:ext>
              </a:extLst>
            </p:cNvPr>
            <p:cNvSpPr/>
            <p:nvPr userDrawn="1"/>
          </p:nvSpPr>
          <p:spPr>
            <a:xfrm>
              <a:off x="0" y="9390490"/>
              <a:ext cx="6858000" cy="51551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Rectangle : coins arrondis 19">
              <a:extLst>
                <a:ext uri="{FF2B5EF4-FFF2-40B4-BE49-F238E27FC236}">
                  <a16:creationId xmlns:a16="http://schemas.microsoft.com/office/drawing/2014/main" id="{D3E499E0-02A9-4DC2-BCD0-EBB9F54BA39B}"/>
                </a:ext>
              </a:extLst>
            </p:cNvPr>
            <p:cNvSpPr/>
            <p:nvPr userDrawn="1"/>
          </p:nvSpPr>
          <p:spPr>
            <a:xfrm>
              <a:off x="3878505" y="9239784"/>
              <a:ext cx="2771905" cy="30141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r>
                <a:rPr lang="fr-FR" sz="1200" dirty="0">
                  <a:solidFill>
                    <a:srgbClr val="595959"/>
                  </a:solidFill>
                </a:rPr>
                <a:t>Pharmacie :</a:t>
              </a:r>
            </a:p>
          </p:txBody>
        </p:sp>
      </p:grpSp>
      <p:sp>
        <p:nvSpPr>
          <p:cNvPr id="21" name="Flèche : pentagone 20">
            <a:extLst>
              <a:ext uri="{FF2B5EF4-FFF2-40B4-BE49-F238E27FC236}">
                <a16:creationId xmlns:a16="http://schemas.microsoft.com/office/drawing/2014/main" id="{8E0ABF74-5194-4905-B406-3BEC6678EB59}"/>
              </a:ext>
            </a:extLst>
          </p:cNvPr>
          <p:cNvSpPr/>
          <p:nvPr userDrawn="1"/>
        </p:nvSpPr>
        <p:spPr>
          <a:xfrm>
            <a:off x="0" y="9106989"/>
            <a:ext cx="732118" cy="580305"/>
          </a:xfrm>
          <a:prstGeom prst="homePlate">
            <a:avLst>
              <a:gd name="adj" fmla="val 31723"/>
            </a:avLst>
          </a:prstGeom>
          <a:solidFill>
            <a:srgbClr val="258B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964BDB6-14F4-4448-A5A3-BB8B36076F00}"/>
              </a:ext>
            </a:extLst>
          </p:cNvPr>
          <p:cNvSpPr/>
          <p:nvPr userDrawn="1"/>
        </p:nvSpPr>
        <p:spPr>
          <a:xfrm>
            <a:off x="677313" y="9350939"/>
            <a:ext cx="23096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Moyens Nécessaires au Fonctionnement de l’Officine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5CAD642-61D3-4034-8347-4C44A74F9A62}"/>
              </a:ext>
            </a:extLst>
          </p:cNvPr>
          <p:cNvSpPr/>
          <p:nvPr userDrawn="1"/>
        </p:nvSpPr>
        <p:spPr>
          <a:xfrm>
            <a:off x="677313" y="9685466"/>
            <a:ext cx="53805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Version </a:t>
            </a: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1.0 </a:t>
            </a: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– </a:t>
            </a: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Janvier</a:t>
            </a:r>
            <a:r>
              <a:rPr lang="fr-FR" sz="900" baseline="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 2024</a:t>
            </a:r>
            <a:endParaRPr lang="fr-FR" sz="900" dirty="0">
              <a:solidFill>
                <a:schemeClr val="bg1"/>
              </a:solidFill>
            </a:endParaRPr>
          </a:p>
        </p:txBody>
      </p:sp>
      <p:pic>
        <p:nvPicPr>
          <p:cNvPr id="37" name="Image 36" descr="Une image contenant dessin&#10;&#10;Description générée automatiquement">
            <a:extLst>
              <a:ext uri="{FF2B5EF4-FFF2-40B4-BE49-F238E27FC236}">
                <a16:creationId xmlns:a16="http://schemas.microsoft.com/office/drawing/2014/main" id="{9C73A73F-6806-44B4-AA0D-2E8F501A925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22" y="9173901"/>
            <a:ext cx="359277" cy="469335"/>
          </a:xfrm>
          <a:prstGeom prst="rect">
            <a:avLst/>
          </a:prstGeom>
        </p:spPr>
      </p:pic>
      <p:sp>
        <p:nvSpPr>
          <p:cNvPr id="26" name="Titre 4">
            <a:extLst>
              <a:ext uri="{FF2B5EF4-FFF2-40B4-BE49-F238E27FC236}">
                <a16:creationId xmlns:a16="http://schemas.microsoft.com/office/drawing/2014/main" id="{9B1F2DAF-4D7B-482D-8CFB-7BD3DF758C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167" y="826082"/>
            <a:ext cx="6507574" cy="341632"/>
          </a:xfr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r">
              <a:defRPr lang="fr-FR" sz="1800" cap="all">
                <a:solidFill>
                  <a:schemeClr val="bg1"/>
                </a:solidFill>
                <a:cs typeface="+mn-cs"/>
              </a:defRPr>
            </a:lvl1pPr>
          </a:lstStyle>
          <a:p>
            <a:pPr marL="0" lvl="0" defTabSz="457200"/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90214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31/01/2024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8549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31/01/2024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4038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31/01/2024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0280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31/01/2024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5276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31/01/2024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740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31/01/2024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4687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AFAF59C5-48D9-475B-9CF6-C1EC75048466}" type="datetimeFigureOut">
              <a:rPr lang="fr-FR" smtClean="0"/>
              <a:pPr/>
              <a:t>31/01/2024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3F7F5F1-9E8F-4C52-9517-C7265C1B6F6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3351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>
              <a:lumMod val="85000"/>
              <a:lumOff val="15000"/>
            </a:schemeClr>
          </a:solidFill>
          <a:latin typeface="Helvetica Neue" panose="020B0604020202020204" pitchFamily="34" charset="0"/>
          <a:ea typeface="Helvetica Neue" panose="020B0604020202020204" pitchFamily="34" charset="0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None/>
        <a:defRPr sz="11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D98B11-E7C1-498C-AC68-68802A14A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44573"/>
            <a:ext cx="6650410" cy="341632"/>
          </a:xfrm>
        </p:spPr>
        <p:txBody>
          <a:bodyPr/>
          <a:lstStyle/>
          <a:p>
            <a:r>
              <a:rPr lang="fr-FR" dirty="0" smtClean="0"/>
              <a:t>M.37 </a:t>
            </a:r>
            <a:r>
              <a:rPr lang="fr-FR" dirty="0"/>
              <a:t>Management de l'équipe officinale</a:t>
            </a:r>
          </a:p>
        </p:txBody>
      </p:sp>
      <p:sp>
        <p:nvSpPr>
          <p:cNvPr id="60" name="Rectangle à coins arrondis 52">
            <a:extLst>
              <a:ext uri="{FF2B5EF4-FFF2-40B4-BE49-F238E27FC236}">
                <a16:creationId xmlns:a16="http://schemas.microsoft.com/office/drawing/2014/main" id="{5B9B0D8E-1188-6343-B5BC-B0B6B6D8A470}"/>
              </a:ext>
            </a:extLst>
          </p:cNvPr>
          <p:cNvSpPr/>
          <p:nvPr/>
        </p:nvSpPr>
        <p:spPr>
          <a:xfrm>
            <a:off x="239245" y="2528578"/>
            <a:ext cx="6475507" cy="1554290"/>
          </a:xfrm>
          <a:prstGeom prst="roundRect">
            <a:avLst>
              <a:gd name="adj" fmla="val 0"/>
            </a:avLst>
          </a:prstGeom>
          <a:solidFill>
            <a:schemeClr val="accent2">
              <a:lumMod val="20000"/>
              <a:lumOff val="80000"/>
              <a:alpha val="69804"/>
            </a:schemeClr>
          </a:solidFill>
          <a:ln w="28575" algn="ctr">
            <a:solidFill>
              <a:srgbClr val="2C6672"/>
            </a:solidFill>
            <a:miter lim="800000"/>
            <a:headEnd/>
            <a:tailEnd/>
          </a:ln>
        </p:spPr>
        <p:txBody>
          <a:bodyPr anchor="ctr"/>
          <a:lstStyle/>
          <a:p>
            <a:pPr algn="just">
              <a:buClr>
                <a:srgbClr val="2C6672"/>
              </a:buClr>
            </a:pPr>
            <a:r>
              <a:rPr lang="fr-FR" sz="1400" dirty="0" smtClean="0"/>
              <a:t>Le </a:t>
            </a:r>
            <a:r>
              <a:rPr lang="fr-FR" sz="1400" dirty="0"/>
              <a:t>processus de gestion des Ressources Humaines (RH) de l’équipe officinale vise à assurer le </a:t>
            </a:r>
            <a:r>
              <a:rPr lang="fr-FR" sz="1400" b="1" dirty="0"/>
              <a:t>bon fonctionnement de l’officine et à former son personnel </a:t>
            </a:r>
            <a:r>
              <a:rPr lang="fr-FR" sz="1400" dirty="0"/>
              <a:t>dans le respect des règlementations en vigueur, des exigences de sécurité et de la satisfaction des </a:t>
            </a:r>
            <a:r>
              <a:rPr lang="fr-FR" sz="1400" dirty="0" smtClean="0"/>
              <a:t>patients.</a:t>
            </a:r>
          </a:p>
          <a:p>
            <a:pPr algn="just">
              <a:buClr>
                <a:srgbClr val="2C6672"/>
              </a:buClr>
            </a:pPr>
            <a:r>
              <a:rPr lang="fr-FR" sz="1400" dirty="0" smtClean="0"/>
              <a:t>Ce </a:t>
            </a:r>
            <a:r>
              <a:rPr lang="fr-FR" sz="1400" dirty="0"/>
              <a:t>processus vise également à assurer le </a:t>
            </a:r>
            <a:r>
              <a:rPr lang="fr-FR" sz="1400" b="1" dirty="0"/>
              <a:t>respect des procédures internes établies par </a:t>
            </a:r>
            <a:r>
              <a:rPr lang="fr-FR" sz="1400" b="1" dirty="0" smtClean="0"/>
              <a:t>l’officine</a:t>
            </a:r>
            <a:r>
              <a:rPr lang="fr-FR" sz="1400" dirty="0" smtClean="0"/>
              <a:t>.</a:t>
            </a:r>
            <a:endParaRPr lang="fr-FR" sz="1400" b="1" dirty="0"/>
          </a:p>
        </p:txBody>
      </p:sp>
      <p:sp>
        <p:nvSpPr>
          <p:cNvPr id="3" name="Rectangle 2"/>
          <p:cNvSpPr/>
          <p:nvPr/>
        </p:nvSpPr>
        <p:spPr>
          <a:xfrm>
            <a:off x="239245" y="1360819"/>
            <a:ext cx="648448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fr-FR" sz="1400" dirty="0" smtClean="0"/>
              <a:t>Ce mémo a </a:t>
            </a:r>
            <a:r>
              <a:rPr lang="fr-FR" sz="1400" dirty="0"/>
              <a:t>pour but d’accompagner les titulaires à la </a:t>
            </a:r>
            <a:r>
              <a:rPr lang="fr-FR" sz="1400" b="1" dirty="0">
                <a:solidFill>
                  <a:srgbClr val="2C6672"/>
                </a:solidFill>
              </a:rPr>
              <a:t>gestion des ressources humaines</a:t>
            </a:r>
            <a:r>
              <a:rPr lang="fr-FR" sz="1400" dirty="0"/>
              <a:t> dans un aspect pratique pour le fonctionnement global de l’officine. </a:t>
            </a:r>
            <a:endParaRPr lang="fr-FR" sz="1400" dirty="0" smtClean="0"/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fr-FR" sz="1400" dirty="0" smtClean="0"/>
              <a:t>Les </a:t>
            </a:r>
            <a:r>
              <a:rPr lang="fr-FR" sz="1400" dirty="0"/>
              <a:t>aspects de gestion des contrats et de la paie ne seront pas </a:t>
            </a:r>
            <a:r>
              <a:rPr lang="fr-FR" sz="1400" dirty="0" smtClean="0"/>
              <a:t>évoqués</a:t>
            </a:r>
          </a:p>
        </p:txBody>
      </p:sp>
      <p:sp>
        <p:nvSpPr>
          <p:cNvPr id="11" name="Rectangle à coins arrondis 22">
            <a:extLst>
              <a:ext uri="{FF2B5EF4-FFF2-40B4-BE49-F238E27FC236}">
                <a16:creationId xmlns:a16="http://schemas.microsoft.com/office/drawing/2014/main" id="{779F9184-2C91-B645-8E48-E6AB14F513B6}"/>
              </a:ext>
            </a:extLst>
          </p:cNvPr>
          <p:cNvSpPr/>
          <p:nvPr/>
        </p:nvSpPr>
        <p:spPr>
          <a:xfrm>
            <a:off x="182787" y="5045940"/>
            <a:ext cx="1997575" cy="453798"/>
          </a:xfrm>
          <a:prstGeom prst="roundRect">
            <a:avLst>
              <a:gd name="adj" fmla="val 0"/>
            </a:avLst>
          </a:prstGeom>
          <a:solidFill>
            <a:schemeClr val="accent2">
              <a:lumMod val="20000"/>
              <a:lumOff val="80000"/>
              <a:alpha val="69804"/>
            </a:schemeClr>
          </a:solidFill>
          <a:ln w="28575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1400" b="1" dirty="0" smtClean="0">
                <a:solidFill>
                  <a:srgbClr val="000000"/>
                </a:solidFill>
                <a:latin typeface="Helvetica Light" pitchFamily="34" charset="0"/>
                <a:cs typeface="Calibri" pitchFamily="34" charset="0"/>
              </a:rPr>
              <a:t>Recrutement</a:t>
            </a:r>
            <a:endParaRPr lang="fr-FR" sz="1400" b="1" dirty="0">
              <a:solidFill>
                <a:srgbClr val="000000"/>
              </a:solidFill>
              <a:latin typeface="Helvetica Light" pitchFamily="34" charset="0"/>
              <a:cs typeface="Calibri" pitchFamily="34" charset="0"/>
            </a:endParaRPr>
          </a:p>
        </p:txBody>
      </p:sp>
      <p:sp>
        <p:nvSpPr>
          <p:cNvPr id="12" name="Rectangle à coins arrondis 23">
            <a:extLst>
              <a:ext uri="{FF2B5EF4-FFF2-40B4-BE49-F238E27FC236}">
                <a16:creationId xmlns:a16="http://schemas.microsoft.com/office/drawing/2014/main" id="{F221309D-3880-CB43-9660-46920640AC95}"/>
              </a:ext>
            </a:extLst>
          </p:cNvPr>
          <p:cNvSpPr/>
          <p:nvPr/>
        </p:nvSpPr>
        <p:spPr>
          <a:xfrm>
            <a:off x="182787" y="5829353"/>
            <a:ext cx="1997574" cy="2726177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228600" indent="-228600">
              <a:buFont typeface="+mj-lt"/>
              <a:buAutoNum type="arabicPeriod"/>
            </a:pPr>
            <a:r>
              <a:rPr lang="fr-FR" sz="1400" dirty="0" smtClean="0"/>
              <a:t>Emission </a:t>
            </a:r>
            <a:r>
              <a:rPr lang="fr-FR" sz="1400" dirty="0"/>
              <a:t>d’offre </a:t>
            </a:r>
            <a:r>
              <a:rPr lang="fr-FR" sz="1400" dirty="0" smtClean="0"/>
              <a:t>d’emploi</a:t>
            </a:r>
          </a:p>
          <a:p>
            <a:pPr marL="228600" indent="-228600">
              <a:buFont typeface="+mj-lt"/>
              <a:buAutoNum type="arabicPeriod"/>
            </a:pPr>
            <a:r>
              <a:rPr lang="fr-FR" sz="1400" dirty="0" smtClean="0"/>
              <a:t>Sélection </a:t>
            </a:r>
            <a:r>
              <a:rPr lang="fr-FR" sz="1400" dirty="0"/>
              <a:t>des </a:t>
            </a:r>
            <a:r>
              <a:rPr lang="fr-FR" sz="1400" dirty="0" smtClean="0"/>
              <a:t>candidats :</a:t>
            </a:r>
          </a:p>
          <a:p>
            <a:r>
              <a:rPr lang="fr-FR" sz="1400" dirty="0" smtClean="0"/>
              <a:t>- Tri </a:t>
            </a:r>
            <a:r>
              <a:rPr lang="fr-FR" sz="1400" dirty="0"/>
              <a:t>des </a:t>
            </a:r>
            <a:r>
              <a:rPr lang="fr-FR" sz="1400" dirty="0" smtClean="0"/>
              <a:t>CV</a:t>
            </a:r>
          </a:p>
          <a:p>
            <a:r>
              <a:rPr lang="fr-FR" sz="1400" dirty="0" smtClean="0"/>
              <a:t>- Entretiens d’embauche</a:t>
            </a:r>
          </a:p>
          <a:p>
            <a:r>
              <a:rPr lang="fr-FR" sz="1400" dirty="0" smtClean="0"/>
              <a:t>- </a:t>
            </a:r>
            <a:r>
              <a:rPr lang="fr-FR" sz="1400" dirty="0"/>
              <a:t>Répondre à toutes les candidatures </a:t>
            </a:r>
            <a:r>
              <a:rPr lang="fr-FR" sz="1400" dirty="0" smtClean="0"/>
              <a:t>reçues</a:t>
            </a:r>
          </a:p>
          <a:p>
            <a:pPr marL="228600" indent="-228600">
              <a:buFont typeface="+mj-lt"/>
              <a:buAutoNum type="arabicPeriod" startAt="3"/>
            </a:pPr>
            <a:r>
              <a:rPr lang="fr-FR" sz="1400" dirty="0" smtClean="0"/>
              <a:t>Adaptation </a:t>
            </a:r>
            <a:r>
              <a:rPr lang="fr-FR" sz="1400" dirty="0"/>
              <a:t>de la fiche de poste</a:t>
            </a:r>
            <a:endParaRPr lang="fr-FR" sz="1400" dirty="0">
              <a:latin typeface="Helvetica Light" pitchFamily="34" charset="0"/>
            </a:endParaRPr>
          </a:p>
        </p:txBody>
      </p:sp>
      <p:sp>
        <p:nvSpPr>
          <p:cNvPr id="14" name="Rectangle à coins arrondis 39">
            <a:extLst>
              <a:ext uri="{FF2B5EF4-FFF2-40B4-BE49-F238E27FC236}">
                <a16:creationId xmlns:a16="http://schemas.microsoft.com/office/drawing/2014/main" id="{FA5EDB6C-EA3E-D94A-B667-68E1B7D99281}"/>
              </a:ext>
            </a:extLst>
          </p:cNvPr>
          <p:cNvSpPr/>
          <p:nvPr/>
        </p:nvSpPr>
        <p:spPr>
          <a:xfrm>
            <a:off x="2395652" y="5829353"/>
            <a:ext cx="1717590" cy="1569756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fr-FR" sz="1400" dirty="0"/>
              <a:t>• </a:t>
            </a:r>
            <a:r>
              <a:rPr lang="fr-FR" sz="1400" dirty="0" smtClean="0"/>
              <a:t>Formation </a:t>
            </a:r>
            <a:r>
              <a:rPr lang="fr-FR" sz="1400" dirty="0"/>
              <a:t>au </a:t>
            </a:r>
            <a:r>
              <a:rPr lang="fr-FR" sz="1400" dirty="0" smtClean="0"/>
              <a:t>poste</a:t>
            </a:r>
          </a:p>
          <a:p>
            <a:r>
              <a:rPr lang="fr-FR" sz="1400" dirty="0" smtClean="0"/>
              <a:t>• Tutorat</a:t>
            </a:r>
          </a:p>
          <a:p>
            <a:r>
              <a:rPr lang="fr-FR" sz="1400" dirty="0" smtClean="0"/>
              <a:t>• </a:t>
            </a:r>
            <a:r>
              <a:rPr lang="fr-FR" sz="1400" dirty="0"/>
              <a:t>Mise à disposition </a:t>
            </a:r>
            <a:r>
              <a:rPr lang="fr-FR" sz="1400" dirty="0" smtClean="0"/>
              <a:t>un </a:t>
            </a:r>
            <a:r>
              <a:rPr lang="fr-FR" sz="1400" dirty="0"/>
              <a:t>livret d’accueil, si nécessaire</a:t>
            </a:r>
            <a:endParaRPr lang="fr-FR" sz="1400" dirty="0">
              <a:solidFill>
                <a:schemeClr val="bg1"/>
              </a:solidFill>
              <a:latin typeface="Helvetica Light" pitchFamily="34" charset="0"/>
              <a:cs typeface="Calibri" pitchFamily="34" charset="0"/>
            </a:endParaRPr>
          </a:p>
        </p:txBody>
      </p:sp>
      <p:sp>
        <p:nvSpPr>
          <p:cNvPr id="15" name="Rectangle à coins arrondis 52">
            <a:extLst>
              <a:ext uri="{FF2B5EF4-FFF2-40B4-BE49-F238E27FC236}">
                <a16:creationId xmlns:a16="http://schemas.microsoft.com/office/drawing/2014/main" id="{70315046-DD6A-F74A-B3F5-601121F45F0C}"/>
              </a:ext>
            </a:extLst>
          </p:cNvPr>
          <p:cNvSpPr/>
          <p:nvPr/>
        </p:nvSpPr>
        <p:spPr>
          <a:xfrm>
            <a:off x="4295413" y="5045940"/>
            <a:ext cx="2354997" cy="453798"/>
          </a:xfrm>
          <a:prstGeom prst="roundRect">
            <a:avLst>
              <a:gd name="adj" fmla="val 0"/>
            </a:avLst>
          </a:prstGeom>
          <a:solidFill>
            <a:schemeClr val="accent2">
              <a:lumMod val="20000"/>
              <a:lumOff val="80000"/>
              <a:alpha val="69804"/>
            </a:schemeClr>
          </a:solidFill>
          <a:ln w="28575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1400" b="1" dirty="0" smtClean="0">
                <a:solidFill>
                  <a:srgbClr val="000000"/>
                </a:solidFill>
                <a:latin typeface="Helvetica Light" pitchFamily="34" charset="0"/>
                <a:cs typeface="Calibri" pitchFamily="34" charset="0"/>
              </a:rPr>
              <a:t>Suivi des collaborateurs</a:t>
            </a:r>
            <a:endParaRPr lang="fr-FR" sz="1400" b="1" dirty="0">
              <a:solidFill>
                <a:srgbClr val="000000"/>
              </a:solidFill>
              <a:latin typeface="Helvetica Light" pitchFamily="34" charset="0"/>
              <a:cs typeface="Calibri" pitchFamily="34" charset="0"/>
            </a:endParaRPr>
          </a:p>
        </p:txBody>
      </p:sp>
      <p:sp>
        <p:nvSpPr>
          <p:cNvPr id="16" name="Rectangle à coins arrondis 39">
            <a:extLst>
              <a:ext uri="{FF2B5EF4-FFF2-40B4-BE49-F238E27FC236}">
                <a16:creationId xmlns:a16="http://schemas.microsoft.com/office/drawing/2014/main" id="{0790D98E-9F24-AD42-8683-D78F89F75F89}"/>
              </a:ext>
            </a:extLst>
          </p:cNvPr>
          <p:cNvSpPr/>
          <p:nvPr/>
        </p:nvSpPr>
        <p:spPr>
          <a:xfrm>
            <a:off x="4296413" y="5851830"/>
            <a:ext cx="2370856" cy="1393732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fr-FR" sz="1400" dirty="0"/>
              <a:t>Gestion des compétences </a:t>
            </a:r>
            <a:r>
              <a:rPr lang="fr-FR" sz="1400" dirty="0" smtClean="0"/>
              <a:t>: </a:t>
            </a:r>
          </a:p>
          <a:p>
            <a:r>
              <a:rPr lang="fr-FR" sz="1400" dirty="0"/>
              <a:t>• </a:t>
            </a:r>
            <a:r>
              <a:rPr lang="fr-FR" sz="1400" dirty="0" smtClean="0"/>
              <a:t>Plan </a:t>
            </a:r>
            <a:r>
              <a:rPr lang="fr-FR" sz="1400" dirty="0"/>
              <a:t>de formation </a:t>
            </a:r>
            <a:r>
              <a:rPr lang="fr-FR" sz="1400" dirty="0" smtClean="0"/>
              <a:t>continue</a:t>
            </a:r>
          </a:p>
          <a:p>
            <a:r>
              <a:rPr lang="fr-FR" sz="1400" dirty="0" smtClean="0"/>
              <a:t>• Entretien annuel</a:t>
            </a:r>
          </a:p>
          <a:p>
            <a:r>
              <a:rPr lang="fr-FR" sz="1400" dirty="0"/>
              <a:t>• Entretien </a:t>
            </a:r>
            <a:r>
              <a:rPr lang="fr-FR" sz="1400" dirty="0" smtClean="0"/>
              <a:t>professionnel (tous les 2 ans)</a:t>
            </a:r>
            <a:endParaRPr lang="fr-FR" sz="1400" dirty="0"/>
          </a:p>
        </p:txBody>
      </p: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2A467ACE-5954-C84F-83B5-42BD0AA96FD3}"/>
              </a:ext>
            </a:extLst>
          </p:cNvPr>
          <p:cNvCxnSpPr>
            <a:cxnSpLocks/>
            <a:stCxn id="11" idx="3"/>
            <a:endCxn id="20" idx="1"/>
          </p:cNvCxnSpPr>
          <p:nvPr/>
        </p:nvCxnSpPr>
        <p:spPr>
          <a:xfrm flipV="1">
            <a:off x="2180362" y="5272838"/>
            <a:ext cx="215290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à coins arrondis 52">
            <a:extLst>
              <a:ext uri="{FF2B5EF4-FFF2-40B4-BE49-F238E27FC236}">
                <a16:creationId xmlns:a16="http://schemas.microsoft.com/office/drawing/2014/main" id="{5B9B0D8E-1188-6343-B5BC-B0B6B6D8A470}"/>
              </a:ext>
            </a:extLst>
          </p:cNvPr>
          <p:cNvSpPr/>
          <p:nvPr/>
        </p:nvSpPr>
        <p:spPr>
          <a:xfrm>
            <a:off x="2395652" y="5045939"/>
            <a:ext cx="1717590" cy="453798"/>
          </a:xfrm>
          <a:prstGeom prst="roundRect">
            <a:avLst>
              <a:gd name="adj" fmla="val 0"/>
            </a:avLst>
          </a:prstGeom>
          <a:solidFill>
            <a:schemeClr val="accent2">
              <a:lumMod val="20000"/>
              <a:lumOff val="80000"/>
              <a:alpha val="69804"/>
            </a:schemeClr>
          </a:solidFill>
          <a:ln w="28575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1400" b="1" dirty="0" smtClean="0">
                <a:solidFill>
                  <a:srgbClr val="000000"/>
                </a:solidFill>
                <a:latin typeface="Helvetica Light" pitchFamily="34" charset="0"/>
                <a:cs typeface="Calibri" pitchFamily="34" charset="0"/>
              </a:rPr>
              <a:t>Intégration des nouvelles recrues</a:t>
            </a:r>
            <a:endParaRPr lang="fr-FR" sz="1400" b="1" dirty="0">
              <a:solidFill>
                <a:srgbClr val="000000"/>
              </a:solidFill>
              <a:latin typeface="Helvetica Light" pitchFamily="34" charset="0"/>
              <a:cs typeface="Calibri" pitchFamily="34" charset="0"/>
            </a:endParaRPr>
          </a:p>
        </p:txBody>
      </p: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C0CA7651-8872-A542-97BF-CF14126C46B1}"/>
              </a:ext>
            </a:extLst>
          </p:cNvPr>
          <p:cNvCxnSpPr>
            <a:cxnSpLocks/>
            <a:stCxn id="20" idx="3"/>
            <a:endCxn id="15" idx="1"/>
          </p:cNvCxnSpPr>
          <p:nvPr/>
        </p:nvCxnSpPr>
        <p:spPr>
          <a:xfrm>
            <a:off x="4113242" y="5272838"/>
            <a:ext cx="182171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à coins arrondis 39">
            <a:extLst>
              <a:ext uri="{FF2B5EF4-FFF2-40B4-BE49-F238E27FC236}">
                <a16:creationId xmlns:a16="http://schemas.microsoft.com/office/drawing/2014/main" id="{0790D98E-9F24-AD42-8683-D78F89F75F89}"/>
              </a:ext>
            </a:extLst>
          </p:cNvPr>
          <p:cNvSpPr/>
          <p:nvPr/>
        </p:nvSpPr>
        <p:spPr>
          <a:xfrm>
            <a:off x="4295413" y="7368417"/>
            <a:ext cx="2371856" cy="1187113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fr-FR" sz="1400" dirty="0"/>
              <a:t>Gestion des </a:t>
            </a:r>
            <a:r>
              <a:rPr lang="fr-FR" sz="1400" dirty="0" smtClean="0"/>
              <a:t>plannings : </a:t>
            </a:r>
          </a:p>
          <a:p>
            <a:r>
              <a:rPr lang="fr-FR" sz="1400" dirty="0"/>
              <a:t>• Gestion des congés (art. 25 convention collective</a:t>
            </a:r>
            <a:r>
              <a:rPr lang="fr-FR" sz="1400" dirty="0" smtClean="0"/>
              <a:t>)</a:t>
            </a:r>
          </a:p>
          <a:p>
            <a:r>
              <a:rPr lang="fr-FR" sz="1400" dirty="0" smtClean="0"/>
              <a:t>• </a:t>
            </a:r>
            <a:r>
              <a:rPr lang="fr-FR" sz="1400" dirty="0"/>
              <a:t>Gestion des arrêts imprévus</a:t>
            </a:r>
            <a:endParaRPr lang="fr-FR" sz="1400" dirty="0" smtClean="0"/>
          </a:p>
        </p:txBody>
      </p:sp>
      <p:sp>
        <p:nvSpPr>
          <p:cNvPr id="65" name="Rectangle 64"/>
          <p:cNvSpPr/>
          <p:nvPr/>
        </p:nvSpPr>
        <p:spPr>
          <a:xfrm>
            <a:off x="2395652" y="7601423"/>
            <a:ext cx="175071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i="1" dirty="0" smtClean="0">
                <a:solidFill>
                  <a:srgbClr val="258BA4"/>
                </a:solidFill>
              </a:rPr>
              <a:t>Recommandation : mettre en place une check-list d’intégration </a:t>
            </a:r>
          </a:p>
        </p:txBody>
      </p:sp>
      <p:cxnSp>
        <p:nvCxnSpPr>
          <p:cNvPr id="69" name="Connecteur droit avec flèche 68"/>
          <p:cNvCxnSpPr>
            <a:stCxn id="11" idx="2"/>
            <a:endCxn id="12" idx="0"/>
          </p:cNvCxnSpPr>
          <p:nvPr/>
        </p:nvCxnSpPr>
        <p:spPr>
          <a:xfrm flipH="1">
            <a:off x="1181574" y="5499738"/>
            <a:ext cx="1" cy="329615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eur droit avec flèche 71"/>
          <p:cNvCxnSpPr>
            <a:stCxn id="20" idx="2"/>
            <a:endCxn id="14" idx="0"/>
          </p:cNvCxnSpPr>
          <p:nvPr/>
        </p:nvCxnSpPr>
        <p:spPr>
          <a:xfrm>
            <a:off x="3254447" y="5499737"/>
            <a:ext cx="0" cy="329616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eur droit avec flèche 74"/>
          <p:cNvCxnSpPr>
            <a:stCxn id="15" idx="2"/>
            <a:endCxn id="16" idx="0"/>
          </p:cNvCxnSpPr>
          <p:nvPr/>
        </p:nvCxnSpPr>
        <p:spPr>
          <a:xfrm>
            <a:off x="5472912" y="5499738"/>
            <a:ext cx="8929" cy="352092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ectangle 3">
            <a:extLst>
              <a:ext uri="{FF2B5EF4-FFF2-40B4-BE49-F238E27FC236}">
                <a16:creationId xmlns:a16="http://schemas.microsoft.com/office/drawing/2014/main" id="{D640A0A6-516F-B24A-949A-162DC38EC32D}"/>
              </a:ext>
            </a:extLst>
          </p:cNvPr>
          <p:cNvSpPr txBox="1">
            <a:spLocks noChangeArrowheads="1"/>
          </p:cNvSpPr>
          <p:nvPr/>
        </p:nvSpPr>
        <p:spPr>
          <a:xfrm>
            <a:off x="86874" y="4574720"/>
            <a:ext cx="6636853" cy="293405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85718">
              <a:defRPr/>
            </a:pPr>
            <a:r>
              <a:rPr lang="fr-FR" sz="1600" dirty="0" smtClean="0">
                <a:solidFill>
                  <a:srgbClr val="2C6672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Processus RH :</a:t>
            </a:r>
            <a:endParaRPr lang="fr-FR" sz="1600" dirty="0">
              <a:solidFill>
                <a:srgbClr val="2C6672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  <a:sym typeface="Wingdings 2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980061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D98B11-E7C1-498C-AC68-68802A14A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44573"/>
            <a:ext cx="6650410" cy="341632"/>
          </a:xfrm>
        </p:spPr>
        <p:txBody>
          <a:bodyPr/>
          <a:lstStyle/>
          <a:p>
            <a:r>
              <a:rPr lang="fr-FR" dirty="0" smtClean="0"/>
              <a:t>M.37 </a:t>
            </a:r>
            <a:r>
              <a:rPr lang="fr-FR" dirty="0"/>
              <a:t>Management de l'équipe officinale</a:t>
            </a:r>
          </a:p>
        </p:txBody>
      </p:sp>
      <p:sp>
        <p:nvSpPr>
          <p:cNvPr id="86" name="Rectangle 3">
            <a:extLst>
              <a:ext uri="{FF2B5EF4-FFF2-40B4-BE49-F238E27FC236}">
                <a16:creationId xmlns:a16="http://schemas.microsoft.com/office/drawing/2014/main" id="{D640A0A6-516F-B24A-949A-162DC38EC32D}"/>
              </a:ext>
            </a:extLst>
          </p:cNvPr>
          <p:cNvSpPr txBox="1">
            <a:spLocks noChangeArrowheads="1"/>
          </p:cNvSpPr>
          <p:nvPr/>
        </p:nvSpPr>
        <p:spPr>
          <a:xfrm>
            <a:off x="133361" y="1398440"/>
            <a:ext cx="6636853" cy="293405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85718">
              <a:defRPr/>
            </a:pPr>
            <a:r>
              <a:rPr lang="fr-FR" sz="1600" dirty="0" smtClean="0">
                <a:solidFill>
                  <a:srgbClr val="2C6672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Accueil d’un nouvel arrivant :</a:t>
            </a:r>
            <a:endParaRPr lang="fr-FR" sz="1600" dirty="0">
              <a:solidFill>
                <a:srgbClr val="2C6672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  <a:sym typeface="Wingdings 2" pitchFamily="18" charset="2"/>
            </a:endParaRPr>
          </a:p>
        </p:txBody>
      </p:sp>
      <p:graphicFrame>
        <p:nvGraphicFramePr>
          <p:cNvPr id="87" name="Tableau 8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6246057"/>
              </p:ext>
            </p:extLst>
          </p:nvPr>
        </p:nvGraphicFramePr>
        <p:xfrm>
          <a:off x="331566" y="1845006"/>
          <a:ext cx="6007449" cy="23063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401415">
                  <a:extLst>
                    <a:ext uri="{9D8B030D-6E8A-4147-A177-3AD203B41FA5}">
                      <a16:colId xmlns:a16="http://schemas.microsoft.com/office/drawing/2014/main" val="1726331981"/>
                    </a:ext>
                  </a:extLst>
                </a:gridCol>
                <a:gridCol w="606034">
                  <a:extLst>
                    <a:ext uri="{9D8B030D-6E8A-4147-A177-3AD203B41FA5}">
                      <a16:colId xmlns:a16="http://schemas.microsoft.com/office/drawing/2014/main" val="5378787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Avant l’arrivée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87070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Informer l’équipe de l’arrivée d’une nouvelle recrue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41214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Préparer les documents à lui fournir le jour de son arrivée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076323"/>
                  </a:ext>
                </a:extLst>
              </a:tr>
              <a:tr h="291752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Préparer son plan de formation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1437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Récupérer les documents nécessaires (diplômes, n° RPPS…)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54170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Contacter la médecine du travail pour planifier sa visite médicale d’embauche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4118018"/>
                  </a:ext>
                </a:extLst>
              </a:tr>
            </a:tbl>
          </a:graphicData>
        </a:graphic>
      </p:graphicFrame>
      <p:graphicFrame>
        <p:nvGraphicFramePr>
          <p:cNvPr id="89" name="Tableau 8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4918345"/>
              </p:ext>
            </p:extLst>
          </p:nvPr>
        </p:nvGraphicFramePr>
        <p:xfrm>
          <a:off x="321481" y="4530928"/>
          <a:ext cx="6007448" cy="2833013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5401414">
                  <a:extLst>
                    <a:ext uri="{9D8B030D-6E8A-4147-A177-3AD203B41FA5}">
                      <a16:colId xmlns:a16="http://schemas.microsoft.com/office/drawing/2014/main" val="1726331981"/>
                    </a:ext>
                  </a:extLst>
                </a:gridCol>
                <a:gridCol w="606034">
                  <a:extLst>
                    <a:ext uri="{9D8B030D-6E8A-4147-A177-3AD203B41FA5}">
                      <a16:colId xmlns:a16="http://schemas.microsoft.com/office/drawing/2014/main" val="537878710"/>
                    </a:ext>
                  </a:extLst>
                </a:gridCol>
              </a:tblGrid>
              <a:tr h="391567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Le jour de l’arrivée et après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8707046"/>
                  </a:ext>
                </a:extLst>
              </a:tr>
              <a:tr h="390910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Réaliser une visite des locaux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4121490"/>
                  </a:ext>
                </a:extLst>
              </a:tr>
              <a:tr h="395029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Lui présenter l’équipe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076323"/>
                  </a:ext>
                </a:extLst>
              </a:tr>
              <a:tr h="374435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Lui remettre les documents à lire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959126"/>
                  </a:ext>
                </a:extLst>
              </a:tr>
              <a:tr h="392072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Lui fournir les équipements de protection (blouses…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1437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Lui fournir son planning pour les semaines à venir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54170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Planifier des réunions de suivi courtes mais fréquentes pour évaluer sa progression et son intégration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4118018"/>
                  </a:ext>
                </a:extLst>
              </a:tr>
            </a:tbl>
          </a:graphicData>
        </a:graphic>
      </p:graphicFrame>
      <p:graphicFrame>
        <p:nvGraphicFramePr>
          <p:cNvPr id="22" name="Tableau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9251399"/>
              </p:ext>
            </p:extLst>
          </p:nvPr>
        </p:nvGraphicFramePr>
        <p:xfrm>
          <a:off x="331567" y="7656271"/>
          <a:ext cx="6007448" cy="909727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5401414">
                  <a:extLst>
                    <a:ext uri="{9D8B030D-6E8A-4147-A177-3AD203B41FA5}">
                      <a16:colId xmlns:a16="http://schemas.microsoft.com/office/drawing/2014/main" val="1726331981"/>
                    </a:ext>
                  </a:extLst>
                </a:gridCol>
                <a:gridCol w="606034">
                  <a:extLst>
                    <a:ext uri="{9D8B030D-6E8A-4147-A177-3AD203B41FA5}">
                      <a16:colId xmlns:a16="http://schemas.microsoft.com/office/drawing/2014/main" val="537878710"/>
                    </a:ext>
                  </a:extLst>
                </a:gridCol>
              </a:tblGrid>
              <a:tr h="391567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Après l’arrivée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87070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Planifier des réunions de suivi courtes mais fréquentes pour évaluer sa progression et son intégration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4118018"/>
                  </a:ext>
                </a:extLst>
              </a:tr>
            </a:tbl>
          </a:graphicData>
        </a:graphic>
      </p:graphicFrame>
      <p:pic>
        <p:nvPicPr>
          <p:cNvPr id="5" name="Image 4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5475" y="2286610"/>
            <a:ext cx="239713" cy="239713"/>
          </a:xfrm>
          <a:prstGeom prst="rect">
            <a:avLst/>
          </a:prstGeom>
        </p:spPr>
      </p:pic>
      <p:pic>
        <p:nvPicPr>
          <p:cNvPr id="27" name="Image 26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5474" y="2658599"/>
            <a:ext cx="239713" cy="239713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5474" y="2967927"/>
            <a:ext cx="239713" cy="239713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5474" y="3319913"/>
            <a:ext cx="239713" cy="239713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5474" y="3774776"/>
            <a:ext cx="239713" cy="239713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5474" y="8111134"/>
            <a:ext cx="239713" cy="239713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5473" y="4970682"/>
            <a:ext cx="239713" cy="239713"/>
          </a:xfrm>
          <a:prstGeom prst="rect">
            <a:avLst/>
          </a:prstGeom>
        </p:spPr>
      </p:pic>
      <p:pic>
        <p:nvPicPr>
          <p:cNvPr id="33" name="Image 32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1708" y="5382868"/>
            <a:ext cx="239713" cy="239713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5473" y="5786337"/>
            <a:ext cx="239713" cy="239713"/>
          </a:xfrm>
          <a:prstGeom prst="rect">
            <a:avLst/>
          </a:prstGeom>
        </p:spPr>
      </p:pic>
      <p:pic>
        <p:nvPicPr>
          <p:cNvPr id="35" name="Image 34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5472" y="6163637"/>
            <a:ext cx="239713" cy="239713"/>
          </a:xfrm>
          <a:prstGeom prst="rect">
            <a:avLst/>
          </a:prstGeom>
        </p:spPr>
      </p:pic>
      <p:pic>
        <p:nvPicPr>
          <p:cNvPr id="36" name="Image 35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5473" y="6540937"/>
            <a:ext cx="239713" cy="239713"/>
          </a:xfrm>
          <a:prstGeom prst="rect">
            <a:avLst/>
          </a:prstGeom>
        </p:spPr>
      </p:pic>
      <p:pic>
        <p:nvPicPr>
          <p:cNvPr id="37" name="Image 36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5472" y="6990409"/>
            <a:ext cx="239713" cy="239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50116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NOP - TH4">
      <a:dk1>
        <a:sysClr val="windowText" lastClr="000000"/>
      </a:dk1>
      <a:lt1>
        <a:sysClr val="window" lastClr="FFFFFF"/>
      </a:lt1>
      <a:dk2>
        <a:srgbClr val="292929"/>
      </a:dk2>
      <a:lt2>
        <a:srgbClr val="E3DED1"/>
      </a:lt2>
      <a:accent1>
        <a:srgbClr val="3CADF2"/>
      </a:accent1>
      <a:accent2>
        <a:srgbClr val="258BA4"/>
      </a:accent2>
      <a:accent3>
        <a:srgbClr val="258BA4"/>
      </a:accent3>
      <a:accent4>
        <a:srgbClr val="029676"/>
      </a:accent4>
      <a:accent5>
        <a:srgbClr val="4AB5C4"/>
      </a:accent5>
      <a:accent6>
        <a:srgbClr val="CCCC00"/>
      </a:accent6>
      <a:hlink>
        <a:srgbClr val="6B9F25"/>
      </a:hlink>
      <a:folHlink>
        <a:srgbClr val="BA6906"/>
      </a:folHlink>
    </a:clrScheme>
    <a:fontScheme name="Standard">
      <a:majorFont>
        <a:latin typeface="Helvetica Light"/>
        <a:ea typeface=""/>
        <a:cs typeface=""/>
      </a:majorFont>
      <a:minorFont>
        <a:latin typeface="Helvetica Light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2410</TotalTime>
  <Words>334</Words>
  <Application>Microsoft Office PowerPoint</Application>
  <PresentationFormat>Format A4 (210 x 297 mm)</PresentationFormat>
  <Paragraphs>43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9" baseType="lpstr">
      <vt:lpstr>Arial</vt:lpstr>
      <vt:lpstr>Calibri</vt:lpstr>
      <vt:lpstr>Helvetica Light</vt:lpstr>
      <vt:lpstr>Helvetica Neue</vt:lpstr>
      <vt:lpstr>Wingdings</vt:lpstr>
      <vt:lpstr>Wingdings 2</vt:lpstr>
      <vt:lpstr>Thème Office</vt:lpstr>
      <vt:lpstr>M.37 Management de l'équipe officinale</vt:lpstr>
      <vt:lpstr>M.37 Management de l'équipe officinale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Schellenberg Frédéric</dc:creator>
  <cp:lastModifiedBy>Cécile LUGAND</cp:lastModifiedBy>
  <cp:revision>106</cp:revision>
  <dcterms:created xsi:type="dcterms:W3CDTF">2019-09-09T06:31:24Z</dcterms:created>
  <dcterms:modified xsi:type="dcterms:W3CDTF">2024-01-31T09:22:33Z</dcterms:modified>
</cp:coreProperties>
</file>