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595959"/>
    <a:srgbClr val="455F51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16" autoAdjust="0"/>
    <p:restoredTop sz="94660"/>
  </p:normalViewPr>
  <p:slideViewPr>
    <p:cSldViewPr snapToGrid="0">
      <p:cViewPr>
        <p:scale>
          <a:sx n="140" d="100"/>
          <a:sy n="140" d="100"/>
        </p:scale>
        <p:origin x="2216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6B61B5E-7159-AF47-A9DD-8A54FD411ED8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553E3-80F5-A64C-80E6-6CC525FA7FF5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EF5577-0C26-EF4E-A9C5-EEA884191FF4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8215A22-5D70-4E4D-898E-0E5A4C91EFD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F27ECEA-6B49-7A42-BD04-5EDD1A67E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51C27FA-0C32-4142-A86F-718706F5DC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15" name="Flèche : pentagone 16">
            <a:extLst>
              <a:ext uri="{FF2B5EF4-FFF2-40B4-BE49-F238E27FC236}">
                <a16:creationId xmlns:a16="http://schemas.microsoft.com/office/drawing/2014/main" id="{57589E93-275B-A048-A69B-4EB061293E15}"/>
              </a:ext>
            </a:extLst>
          </p:cNvPr>
          <p:cNvSpPr/>
          <p:nvPr userDrawn="1"/>
        </p:nvSpPr>
        <p:spPr>
          <a:xfrm>
            <a:off x="0" y="6038458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C636F24-CB79-3C46-B5A2-88C55695DA52}"/>
              </a:ext>
            </a:extLst>
          </p:cNvPr>
          <p:cNvSpPr/>
          <p:nvPr userDrawn="1"/>
        </p:nvSpPr>
        <p:spPr>
          <a:xfrm>
            <a:off x="677313" y="6282408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1CE77E8-AAA0-C94D-8CA8-1C61DE5E8E00}"/>
              </a:ext>
            </a:extLst>
          </p:cNvPr>
          <p:cNvSpPr/>
          <p:nvPr userDrawn="1"/>
        </p:nvSpPr>
        <p:spPr>
          <a:xfrm>
            <a:off x="677313" y="66169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8" name="Image 17" descr="Une image contenant dessin&#10;&#10;Description générée automatiquement">
            <a:extLst>
              <a:ext uri="{FF2B5EF4-FFF2-40B4-BE49-F238E27FC236}">
                <a16:creationId xmlns:a16="http://schemas.microsoft.com/office/drawing/2014/main" id="{668DF7E7-0D7A-CE4D-84D2-9D768F0D4AE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05370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2430878" y="135385"/>
            <a:ext cx="7475123" cy="1070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355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3340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7183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3265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494D1-707C-4783-BB3A-C47428F26EAC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73D73C58-2451-4244-A7BF-53D8C7CA315D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A65D41-4203-4EC5-9955-0808A855AC88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4E733-971A-4459-BF74-F0A6D9ED278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B086A1E7-2617-4E05-9A8B-85F7034EA3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7183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8503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AFA2C0E-24D2-4456-B73A-8D71568227F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02591" y="844916"/>
            <a:ext cx="8543925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F098369-3F8F-4BCF-972E-63BA48728348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E3326DB5-5B08-AB41-9D5E-A541012839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26" name="Flèche : pentagone 16">
            <a:extLst>
              <a:ext uri="{FF2B5EF4-FFF2-40B4-BE49-F238E27FC236}">
                <a16:creationId xmlns:a16="http://schemas.microsoft.com/office/drawing/2014/main" id="{CB0FC69A-A06C-DC4B-B222-251C45F085E4}"/>
              </a:ext>
            </a:extLst>
          </p:cNvPr>
          <p:cNvSpPr/>
          <p:nvPr userDrawn="1"/>
        </p:nvSpPr>
        <p:spPr>
          <a:xfrm>
            <a:off x="0" y="6041195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36DE56-F733-E54A-B029-5AF44410106A}"/>
              </a:ext>
            </a:extLst>
          </p:cNvPr>
          <p:cNvSpPr/>
          <p:nvPr userDrawn="1"/>
        </p:nvSpPr>
        <p:spPr>
          <a:xfrm>
            <a:off x="677313" y="6285145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4B2830C-2DD5-E748-8EAF-5C48FC3BF8DA}"/>
              </a:ext>
            </a:extLst>
          </p:cNvPr>
          <p:cNvSpPr/>
          <p:nvPr userDrawn="1"/>
        </p:nvSpPr>
        <p:spPr>
          <a:xfrm>
            <a:off x="677313" y="6619672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0" name="Image 29" descr="Une image contenant dessin&#10;&#10;Description générée automatiquement">
            <a:extLst>
              <a:ext uri="{FF2B5EF4-FFF2-40B4-BE49-F238E27FC236}">
                <a16:creationId xmlns:a16="http://schemas.microsoft.com/office/drawing/2014/main" id="{60AF5120-239A-884E-809E-020F05A800E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08107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47554"/>
            <a:ext cx="6636853" cy="341632"/>
          </a:xfrm>
        </p:spPr>
        <p:txBody>
          <a:bodyPr/>
          <a:lstStyle/>
          <a:p>
            <a:pPr algn="r"/>
            <a:r>
              <a:rPr lang="fr-FR" dirty="0"/>
              <a:t>Gestion des incidents </a:t>
            </a:r>
            <a:r>
              <a:rPr lang="fr-FR" u="sng" dirty="0"/>
              <a:t>Divers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A8C11C50-5FA4-424A-BE3F-FF1FC8A321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380255"/>
              </p:ext>
            </p:extLst>
          </p:nvPr>
        </p:nvGraphicFramePr>
        <p:xfrm>
          <a:off x="206733" y="1447849"/>
          <a:ext cx="9420675" cy="446371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60655">
                  <a:extLst>
                    <a:ext uri="{9D8B030D-6E8A-4147-A177-3AD203B41FA5}">
                      <a16:colId xmlns:a16="http://schemas.microsoft.com/office/drawing/2014/main" val="2201205389"/>
                    </a:ext>
                  </a:extLst>
                </a:gridCol>
                <a:gridCol w="1128153">
                  <a:extLst>
                    <a:ext uri="{9D8B030D-6E8A-4147-A177-3AD203B41FA5}">
                      <a16:colId xmlns:a16="http://schemas.microsoft.com/office/drawing/2014/main" val="4281542720"/>
                    </a:ext>
                  </a:extLst>
                </a:gridCol>
                <a:gridCol w="1267721">
                  <a:extLst>
                    <a:ext uri="{9D8B030D-6E8A-4147-A177-3AD203B41FA5}">
                      <a16:colId xmlns:a16="http://schemas.microsoft.com/office/drawing/2014/main" val="3724478273"/>
                    </a:ext>
                  </a:extLst>
                </a:gridCol>
                <a:gridCol w="2710147">
                  <a:extLst>
                    <a:ext uri="{9D8B030D-6E8A-4147-A177-3AD203B41FA5}">
                      <a16:colId xmlns:a16="http://schemas.microsoft.com/office/drawing/2014/main" val="1355337309"/>
                    </a:ext>
                  </a:extLst>
                </a:gridCol>
                <a:gridCol w="2016496">
                  <a:extLst>
                    <a:ext uri="{9D8B030D-6E8A-4147-A177-3AD203B41FA5}">
                      <a16:colId xmlns:a16="http://schemas.microsoft.com/office/drawing/2014/main" val="54037141"/>
                    </a:ext>
                  </a:extLst>
                </a:gridCol>
                <a:gridCol w="1437503">
                  <a:extLst>
                    <a:ext uri="{9D8B030D-6E8A-4147-A177-3AD203B41FA5}">
                      <a16:colId xmlns:a16="http://schemas.microsoft.com/office/drawing/2014/main" val="1836025230"/>
                    </a:ext>
                  </a:extLst>
                </a:gridCol>
              </a:tblGrid>
              <a:tr h="69575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Date</a:t>
                      </a:r>
                      <a:endParaRPr lang="fr-FR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Déclarant</a:t>
                      </a:r>
                      <a:endParaRPr lang="fr-FR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Origine </a:t>
                      </a:r>
                    </a:p>
                    <a:p>
                      <a:pPr algn="ctr" fontAlgn="ctr"/>
                      <a:r>
                        <a:rPr lang="fr-FR" sz="1050" u="none" strike="noStrike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(interne, patient, fournisseur…)</a:t>
                      </a:r>
                      <a:endParaRPr lang="fr-FR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Détails</a:t>
                      </a:r>
                      <a:endParaRPr lang="fr-FR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Résolution </a:t>
                      </a:r>
                    </a:p>
                    <a:p>
                      <a:pPr algn="ctr" fontAlgn="ctr"/>
                      <a:r>
                        <a:rPr lang="fr-FR" sz="1050" u="none" strike="noStrike" kern="12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(détail &amp; date solution apportée)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</a:rPr>
                        <a:t>Edition d'une fiche d'Amélioration</a:t>
                      </a:r>
                      <a:endParaRPr lang="fr-FR" sz="1400" b="0" i="0" u="none" strike="noStrike" dirty="0">
                        <a:solidFill>
                          <a:schemeClr val="bg1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219453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0657026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824922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6486636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9392908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383266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046812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2490850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43019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521625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2001289"/>
                  </a:ext>
                </a:extLst>
              </a:tr>
              <a:tr h="342542"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2108" marR="2108" marT="21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Oui  Non</a:t>
                      </a:r>
                    </a:p>
                  </a:txBody>
                  <a:tcPr marL="2108" marR="2108" marT="21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8716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35" y="805950"/>
            <a:ext cx="9586565" cy="452432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Gestion des incidents </a:t>
            </a:r>
            <a:r>
              <a:rPr lang="fr-FR" u="sng" dirty="0"/>
              <a:t>DIVERS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1FD9CE-D050-4E72-BA51-AC7B8E02A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</p:spPr>
        <p:txBody>
          <a:bodyPr/>
          <a:lstStyle/>
          <a:p>
            <a:pPr lvl="0" defTabSz="685800">
              <a:spcBef>
                <a:spcPts val="750"/>
              </a:spcBef>
            </a:pPr>
            <a:r>
              <a:rPr lang="fr-FR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Finalité :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Le tableau des incidents divers sert à relever tous les incidents nécessitant un suivi à l’exception des incidents de délivrance et des incidents fournisseurs.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Il sert à renseigner les retours négatifs des patients notamment suite à l’analyse des fiches "votre avis nous est précieux".</a:t>
            </a:r>
          </a:p>
          <a:p>
            <a:pPr lvl="0" defTabSz="685800">
              <a:spcBef>
                <a:spcPts val="750"/>
              </a:spcBef>
              <a:buClr>
                <a:srgbClr val="258BA4"/>
              </a:buClr>
            </a:pPr>
            <a:r>
              <a:rPr lang="fr-FR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Utilisation :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Déclarant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Indiquez le collaborateur qui renseigne l’incident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Origine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Indiquez s’il s’agit d’un incident repéré par un membre de l’équipe ou s’il s’agit d’un retour extérieur (une réclamation client/patient, un retour fournisseur, un contrôle…) 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Détails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Indiquez les grandes lignes de l’incident (ce qui a fait défaut et éventuellement la cause)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Résolution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Indiquez la date de résolution de l’incident ainsi que les mesures correctives mises en œuvre</a:t>
            </a:r>
          </a:p>
          <a:p>
            <a:pPr marL="171450" lvl="0" indent="-171450" defTabSz="685800">
              <a:spcBef>
                <a:spcPts val="75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Edition d’une fiche d’amélioration :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Si l’incident nécessite d’ouvrir une réflexion sur les pratiques au sein de l’officine il est préconisé d’ouvrir une fiche d’amélioration à l’aide de l’outil dédié. </a:t>
            </a:r>
          </a:p>
          <a:p>
            <a:pPr lvl="0" defTabSz="685800">
              <a:spcBef>
                <a:spcPts val="750"/>
              </a:spcBef>
              <a:buClr>
                <a:srgbClr val="3CADF2"/>
              </a:buClr>
            </a:pPr>
            <a:r>
              <a:rPr lang="fr-FR" sz="1600" dirty="0">
                <a:solidFill>
                  <a:srgbClr val="258BA4"/>
                </a:solidFill>
                <a:latin typeface="Helvetica Light"/>
              </a:rPr>
              <a:t>IMPORTANT : les incidents relevés doivent toujours être suivis d’une résolution</a:t>
            </a:r>
            <a:endParaRPr lang="fr-FR" dirty="0">
              <a:solidFill>
                <a:srgbClr val="258B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246</Words>
  <Application>Microsoft Macintosh PowerPoint</Application>
  <PresentationFormat>Format A4 (210 x 297 mm)</PresentationFormat>
  <Paragraphs>32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Gestion des incidents Divers</vt:lpstr>
      <vt:lpstr>Gestion des incidents DIVERS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85</cp:revision>
  <cp:lastPrinted>2019-10-14T20:55:54Z</cp:lastPrinted>
  <dcterms:created xsi:type="dcterms:W3CDTF">2019-09-09T06:31:24Z</dcterms:created>
  <dcterms:modified xsi:type="dcterms:W3CDTF">2019-12-19T08:47:01Z</dcterms:modified>
</cp:coreProperties>
</file>