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écile LUGAND" initials="CL" lastIdx="2" clrIdx="0">
    <p:extLst>
      <p:ext uri="{19B8F6BF-5375-455C-9EA6-DF929625EA0E}">
        <p15:presenceInfo xmlns:p15="http://schemas.microsoft.com/office/powerpoint/2012/main" userId="Cécile LUGA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24"/>
    <p:restoredTop sz="94575"/>
  </p:normalViewPr>
  <p:slideViewPr>
    <p:cSldViewPr snapToGrid="0">
      <p:cViewPr>
        <p:scale>
          <a:sx n="125" d="100"/>
          <a:sy n="125" d="100"/>
        </p:scale>
        <p:origin x="2508" y="-3678"/>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23/07/2026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1"/>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1"/>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13103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3101439" y="10048398"/>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1294" y="9983386"/>
            <a:ext cx="2722851"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s>
</file>

<file path=ppt/slides/_rels/slide2.xml.rels><?xml version="1.0" encoding="UTF-8" standalone="yes"?>
<Relationships xmlns="http://schemas.openxmlformats.org/package/2006/relationships"><Relationship Id="rId7"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smtClean="0"/>
              <a:t>CHECK-LIST</a:t>
            </a:r>
            <a:endParaRPr lang="fr-FR" dirty="0"/>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26738" y="2525816"/>
            <a:ext cx="5562320" cy="399096"/>
          </a:xfrm>
        </p:spPr>
        <p:txBody>
          <a:bodyPr/>
          <a:lstStyle/>
          <a:p>
            <a:r>
              <a:rPr lang="fr-FR" dirty="0" smtClean="0"/>
              <a:t>Aménagement </a:t>
            </a:r>
            <a:r>
              <a:rPr lang="fr-FR" dirty="0"/>
              <a:t>/ matériels </a:t>
            </a:r>
            <a:r>
              <a:rPr lang="fr-FR" dirty="0" smtClean="0"/>
              <a:t>:</a:t>
            </a:r>
            <a:endParaRPr lang="fr-FR" dirty="0"/>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C.04 </a:t>
            </a:r>
            <a:r>
              <a:rPr lang="fr-FR" dirty="0" smtClean="0"/>
              <a:t>Aménagement </a:t>
            </a:r>
            <a:r>
              <a:rPr lang="fr-FR" dirty="0"/>
              <a:t>&amp; rangement du local </a:t>
            </a:r>
            <a:r>
              <a:rPr lang="fr-FR" dirty="0" smtClean="0"/>
              <a:t>confidentialité</a:t>
            </a:r>
            <a:endParaRPr lang="fr-FR"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3.0</a:t>
            </a:r>
            <a:r>
              <a:rPr lang="fr-FR" dirty="0" smtClean="0">
                <a:solidFill>
                  <a:schemeClr val="tx1"/>
                </a:solidFill>
              </a:rPr>
              <a:t> </a:t>
            </a:r>
            <a:r>
              <a:rPr lang="fr-FR" dirty="0">
                <a:solidFill>
                  <a:schemeClr val="tx1"/>
                </a:solidFill>
              </a:rPr>
              <a:t>/</a:t>
            </a:r>
            <a:r>
              <a:rPr lang="fr-FR" dirty="0"/>
              <a:t> </a:t>
            </a:r>
            <a:r>
              <a:rPr lang="fr-FR" dirty="0" smtClean="0"/>
              <a:t>Juillet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435737" cy="409702"/>
          </a:xfrm>
        </p:spPr>
        <p:txBody>
          <a:bodyPr/>
          <a:lstStyle/>
          <a:p>
            <a:r>
              <a:rPr lang="en-US" dirty="0" smtClean="0"/>
              <a:t>Sous-theme :</a:t>
            </a:r>
          </a:p>
          <a:p>
            <a:r>
              <a:rPr lang="fr-FR" dirty="0"/>
              <a:t>4.4 </a:t>
            </a:r>
            <a:r>
              <a:rPr lang="fr-FR" b="0" dirty="0"/>
              <a:t>Gestion des locaux, des équipements et des stocks</a:t>
            </a:r>
            <a:endParaRPr lang="en-US"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3228851" y="9979818"/>
            <a:ext cx="3830468"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35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locaux</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360000" y="1876595"/>
            <a:ext cx="6863513" cy="48787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lvl="3"/>
            <a:r>
              <a:rPr lang="fr-FR" sz="1200" dirty="0">
                <a:latin typeface="Arial" panose="020B0604020202020204" pitchFamily="34" charset="0"/>
                <a:cs typeface="Arial" panose="020B0604020202020204" pitchFamily="34" charset="0"/>
              </a:rPr>
              <a:t>La liste suivante rappelle les principaux éléments à respecter afin que l’officine dispose d’un espace de confidentialité adapté</a:t>
            </a: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51825" y="2476101"/>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2">
            <a:extLst>
              <a:ext uri="{96DAC541-7B7A-43D3-8B79-37D633B846F1}">
                <asvg:svgBlip xmlns:asvg="http://schemas.microsoft.com/office/drawing/2016/SVG/main" xmlns="" r:embed="rId5"/>
              </a:ext>
            </a:extLst>
          </a:blip>
          <a:srcRect/>
          <a:stretch/>
        </p:blipFill>
        <p:spPr>
          <a:xfrm>
            <a:off x="183216" y="9954875"/>
            <a:ext cx="354876" cy="490067"/>
          </a:xfrm>
          <a:prstGeom prst="rect">
            <a:avLst/>
          </a:prstGeom>
        </p:spPr>
      </p:pic>
      <p:sp>
        <p:nvSpPr>
          <p:cNvPr id="39" name="Espace réservé du contenu 2">
            <a:extLst>
              <a:ext uri="{FF2B5EF4-FFF2-40B4-BE49-F238E27FC236}">
                <a16:creationId xmlns:a16="http://schemas.microsoft.com/office/drawing/2014/main" id="{6B22F8DC-FE66-F0E9-108A-5CE9C2F7E4EB}"/>
              </a:ext>
            </a:extLst>
          </p:cNvPr>
          <p:cNvSpPr txBox="1">
            <a:spLocks/>
          </p:cNvSpPr>
          <p:nvPr/>
        </p:nvSpPr>
        <p:spPr>
          <a:xfrm>
            <a:off x="362918" y="3465725"/>
            <a:ext cx="3403864" cy="190573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2400" b="0" i="0" kern="1200">
                <a:solidFill>
                  <a:schemeClr val="accent1"/>
                </a:solidFill>
                <a:latin typeface="Arial" panose="020B0604020202020204" pitchFamily="34" charset="0"/>
                <a:ea typeface="+mn-ea"/>
                <a:cs typeface="Arial" panose="020B0604020202020204" pitchFamily="34" charset="0"/>
              </a:defRPr>
            </a:lvl1pPr>
            <a:lvl2pPr marL="151200" indent="-152984" algn="ctr" defTabSz="755934" rtl="0" eaLnBrk="1" latinLnBrk="0" hangingPunct="1">
              <a:lnSpc>
                <a:spcPts val="1320"/>
              </a:lnSpc>
              <a:spcBef>
                <a:spcPts val="0"/>
              </a:spcBef>
              <a:buClr>
                <a:schemeClr val="accent2"/>
              </a:buClr>
              <a:buFontTx/>
              <a:buNone/>
              <a:defRPr sz="1100" b="1" i="0" kern="1200">
                <a:solidFill>
                  <a:schemeClr val="accent2"/>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a:t>Toutes activités</a:t>
            </a:r>
          </a:p>
          <a:p>
            <a:pPr marL="285750" indent="-285750" algn="just">
              <a:buClr>
                <a:schemeClr val="accent1"/>
              </a:buClr>
              <a:buFont typeface="Wingdings" pitchFamily="2" charset="2"/>
              <a:buChar char="q"/>
            </a:pPr>
            <a:r>
              <a:rPr lang="fr-FR" sz="1200" dirty="0" smtClean="0">
                <a:solidFill>
                  <a:schemeClr val="tx1"/>
                </a:solidFill>
              </a:rPr>
              <a:t>Espace clos</a:t>
            </a:r>
          </a:p>
          <a:p>
            <a:pPr marL="285750" indent="-285750" algn="just">
              <a:buClr>
                <a:schemeClr val="accent1"/>
              </a:buClr>
              <a:buFont typeface="Wingdings" pitchFamily="2" charset="2"/>
              <a:buChar char="q"/>
            </a:pPr>
            <a:r>
              <a:rPr lang="fr-FR" sz="1200" dirty="0" smtClean="0">
                <a:solidFill>
                  <a:schemeClr val="tx1"/>
                </a:solidFill>
              </a:rPr>
              <a:t>Isolation visuelle</a:t>
            </a:r>
          </a:p>
          <a:p>
            <a:pPr marL="285750" indent="-285750" algn="just">
              <a:buClr>
                <a:schemeClr val="accent1"/>
              </a:buClr>
              <a:buFont typeface="Wingdings" pitchFamily="2" charset="2"/>
              <a:buChar char="q"/>
            </a:pPr>
            <a:r>
              <a:rPr lang="fr-FR" sz="1200" dirty="0" smtClean="0">
                <a:solidFill>
                  <a:schemeClr val="tx1"/>
                </a:solidFill>
              </a:rPr>
              <a:t>Isolation phonique (confidentialité)</a:t>
            </a:r>
          </a:p>
          <a:p>
            <a:pPr marL="285750" indent="-285750" algn="just">
              <a:buClr>
                <a:schemeClr val="accent1"/>
              </a:buClr>
              <a:buFont typeface="Wingdings" pitchFamily="2" charset="2"/>
              <a:buChar char="q"/>
            </a:pPr>
            <a:r>
              <a:rPr lang="fr-FR" sz="1200" dirty="0" smtClean="0">
                <a:solidFill>
                  <a:schemeClr val="tx1"/>
                </a:solidFill>
              </a:rPr>
              <a:t>Isolation thermique (chauffage / climatisation)</a:t>
            </a:r>
          </a:p>
          <a:p>
            <a:pPr marL="285750" indent="-285750" algn="just">
              <a:buClr>
                <a:schemeClr val="accent1"/>
              </a:buClr>
              <a:buFont typeface="Wingdings" pitchFamily="2" charset="2"/>
              <a:buChar char="q"/>
            </a:pPr>
            <a:r>
              <a:rPr lang="fr-FR" sz="1200" dirty="0" smtClean="0">
                <a:solidFill>
                  <a:schemeClr val="tx1"/>
                </a:solidFill>
              </a:rPr>
              <a:t>Accessible directement depuis l’espace clients (sans accès aux </a:t>
            </a:r>
            <a:r>
              <a:rPr lang="fr-FR" sz="1200" dirty="0" smtClean="0">
                <a:solidFill>
                  <a:schemeClr val="tx1"/>
                </a:solidFill>
              </a:rPr>
              <a:t>médicaments)</a:t>
            </a:r>
            <a:endParaRPr lang="fr-FR" sz="1200" dirty="0" smtClean="0">
              <a:solidFill>
                <a:schemeClr val="tx1"/>
              </a:solidFill>
            </a:endParaRPr>
          </a:p>
          <a:p>
            <a:pPr marL="285750" indent="-285750" algn="just">
              <a:buClr>
                <a:schemeClr val="accent1"/>
              </a:buClr>
              <a:buFont typeface="Wingdings" pitchFamily="2" charset="2"/>
              <a:buChar char="q"/>
            </a:pPr>
            <a:r>
              <a:rPr lang="fr-FR" sz="1200" dirty="0" smtClean="0">
                <a:solidFill>
                  <a:schemeClr val="tx1"/>
                </a:solidFill>
              </a:rPr>
              <a:t>Clairement identifié</a:t>
            </a:r>
          </a:p>
          <a:p>
            <a:pPr marL="285750" indent="-285750" algn="just">
              <a:buClr>
                <a:schemeClr val="accent1"/>
              </a:buClr>
              <a:buFont typeface="Wingdings" pitchFamily="2" charset="2"/>
              <a:buChar char="q"/>
            </a:pPr>
            <a:r>
              <a:rPr lang="fr-FR" sz="1200" dirty="0" smtClean="0">
                <a:solidFill>
                  <a:schemeClr val="tx1"/>
                </a:solidFill>
              </a:rPr>
              <a:t>Disposant du mobilier adapté (une table ou un bureau, des chaises et /ou un fauteuil)</a:t>
            </a:r>
          </a:p>
          <a:p>
            <a:pPr marL="285750" indent="-285750" algn="just">
              <a:buClr>
                <a:schemeClr val="accent1"/>
              </a:buClr>
              <a:buFont typeface="Wingdings" pitchFamily="2" charset="2"/>
              <a:buChar char="q"/>
            </a:pPr>
            <a:r>
              <a:rPr lang="fr-FR" sz="1200" dirty="0" smtClean="0">
                <a:solidFill>
                  <a:schemeClr val="tx1"/>
                </a:solidFill>
              </a:rPr>
              <a:t>Accessible aux personnes à mobilité réduite</a:t>
            </a:r>
          </a:p>
        </p:txBody>
      </p:sp>
      <p:grpSp>
        <p:nvGrpSpPr>
          <p:cNvPr id="40" name="Groupe 39">
            <a:extLst>
              <a:ext uri="{FF2B5EF4-FFF2-40B4-BE49-F238E27FC236}">
                <a16:creationId xmlns:a16="http://schemas.microsoft.com/office/drawing/2014/main" id="{0BC287A3-EBBD-0228-38D9-E6CAFA8F1FC8}"/>
              </a:ext>
            </a:extLst>
          </p:cNvPr>
          <p:cNvGrpSpPr/>
          <p:nvPr/>
        </p:nvGrpSpPr>
        <p:grpSpPr>
          <a:xfrm>
            <a:off x="362918" y="3135978"/>
            <a:ext cx="1140562" cy="211541"/>
            <a:chOff x="4820850" y="4231021"/>
            <a:chExt cx="1140562" cy="211541"/>
          </a:xfrm>
        </p:grpSpPr>
        <p:sp>
          <p:nvSpPr>
            <p:cNvPr id="41" name="Ellipse 40">
              <a:extLst>
                <a:ext uri="{FF2B5EF4-FFF2-40B4-BE49-F238E27FC236}">
                  <a16:creationId xmlns:a16="http://schemas.microsoft.com/office/drawing/2014/main" id="{D9F7976B-4464-F641-5CD2-F0F17114BEA1}"/>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42" name="Ellipse 41">
              <a:extLst>
                <a:ext uri="{FF2B5EF4-FFF2-40B4-BE49-F238E27FC236}">
                  <a16:creationId xmlns:a16="http://schemas.microsoft.com/office/drawing/2014/main" id="{86726D8B-6B02-78D7-7809-9A01E9EAF0B1}"/>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3" name="Forme libre 42">
              <a:extLst>
                <a:ext uri="{FF2B5EF4-FFF2-40B4-BE49-F238E27FC236}">
                  <a16:creationId xmlns:a16="http://schemas.microsoft.com/office/drawing/2014/main" id="{481D8B6D-48B2-E93A-4E6C-B502871B36A1}"/>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44" name="Espace réservé du contenu 2">
            <a:extLst>
              <a:ext uri="{FF2B5EF4-FFF2-40B4-BE49-F238E27FC236}">
                <a16:creationId xmlns:a16="http://schemas.microsoft.com/office/drawing/2014/main" id="{99B637A2-4B20-94A9-1BC9-C0F1AA9A968E}"/>
              </a:ext>
            </a:extLst>
          </p:cNvPr>
          <p:cNvSpPr txBox="1">
            <a:spLocks/>
          </p:cNvSpPr>
          <p:nvPr/>
        </p:nvSpPr>
        <p:spPr>
          <a:xfrm>
            <a:off x="4134818" y="3465725"/>
            <a:ext cx="3088695" cy="190573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a:solidFill>
                  <a:schemeClr val="accent1"/>
                </a:solidFill>
                <a:latin typeface="Arial" panose="020B0604020202020204" pitchFamily="34" charset="0"/>
                <a:cs typeface="Arial" panose="020B0604020202020204" pitchFamily="34" charset="0"/>
              </a:rPr>
              <a:t>Entretiens patients (Bilan de Médication, Education thérapeutique patients, Accompagnement pharmaceutique du patient…) :</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Présence d’un poste informatique permettant de consulter les informations du patient</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Supports nécessaires à la conduite des entretiens </a:t>
            </a:r>
          </a:p>
        </p:txBody>
      </p:sp>
      <p:grpSp>
        <p:nvGrpSpPr>
          <p:cNvPr id="45" name="Groupe 44">
            <a:extLst>
              <a:ext uri="{FF2B5EF4-FFF2-40B4-BE49-F238E27FC236}">
                <a16:creationId xmlns:a16="http://schemas.microsoft.com/office/drawing/2014/main" id="{5F053373-CF51-07C3-2150-ECA2396467E3}"/>
              </a:ext>
            </a:extLst>
          </p:cNvPr>
          <p:cNvGrpSpPr/>
          <p:nvPr/>
        </p:nvGrpSpPr>
        <p:grpSpPr>
          <a:xfrm>
            <a:off x="4134818" y="3135978"/>
            <a:ext cx="1140562" cy="211541"/>
            <a:chOff x="4820850" y="4231021"/>
            <a:chExt cx="1140562" cy="211541"/>
          </a:xfrm>
        </p:grpSpPr>
        <p:sp>
          <p:nvSpPr>
            <p:cNvPr id="46" name="Ellipse 45">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49" name="Ellipse 48">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50" name="Forme libre 49">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1" name="Espace réservé du contenu 2">
            <a:extLst>
              <a:ext uri="{FF2B5EF4-FFF2-40B4-BE49-F238E27FC236}">
                <a16:creationId xmlns:a16="http://schemas.microsoft.com/office/drawing/2014/main" id="{99B637A2-4B20-94A9-1BC9-C0F1AA9A968E}"/>
              </a:ext>
            </a:extLst>
          </p:cNvPr>
          <p:cNvSpPr txBox="1">
            <a:spLocks/>
          </p:cNvSpPr>
          <p:nvPr/>
        </p:nvSpPr>
        <p:spPr>
          <a:xfrm>
            <a:off x="351826" y="6100918"/>
            <a:ext cx="5748724" cy="1349608"/>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a:solidFill>
                  <a:schemeClr val="accent1"/>
                </a:solidFill>
                <a:latin typeface="Arial" panose="020B0604020202020204" pitchFamily="34" charset="0"/>
                <a:cs typeface="Arial" panose="020B0604020202020204" pitchFamily="34" charset="0"/>
              </a:rPr>
              <a:t>Dépistage, TROD, vaccination… :</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Matériels adéquats aux différentes activités proposées</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Conteneurs de collectes pour les déchets d’activités de soins à risque infectieux</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Point d'eau ou solutions hydro-alcooliques pour le lavage des mains</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Trousse de première </a:t>
            </a:r>
            <a:r>
              <a:rPr lang="fr-FR" sz="1200" dirty="0" smtClean="0">
                <a:solidFill>
                  <a:schemeClr val="tx1"/>
                </a:solidFill>
                <a:latin typeface="Arial" panose="020B0604020202020204" pitchFamily="34" charset="0"/>
                <a:cs typeface="Arial" panose="020B0604020202020204" pitchFamily="34" charset="0"/>
              </a:rPr>
              <a:t>urgence (</a:t>
            </a:r>
            <a:r>
              <a:rPr lang="fr-FR" sz="1200" dirty="0" err="1" smtClean="0">
                <a:solidFill>
                  <a:schemeClr val="tx1"/>
                </a:solidFill>
                <a:latin typeface="Arial" panose="020B0604020202020204" pitchFamily="34" charset="0"/>
                <a:cs typeface="Arial" panose="020B0604020202020204" pitchFamily="34" charset="0"/>
              </a:rPr>
              <a:t>cf</a:t>
            </a:r>
            <a:r>
              <a:rPr lang="fr-FR" sz="1200" dirty="0">
                <a:solidFill>
                  <a:schemeClr val="tx1"/>
                </a:solidFill>
                <a:latin typeface="Arial" panose="020B0604020202020204" pitchFamily="34" charset="0"/>
                <a:cs typeface="Arial" panose="020B0604020202020204" pitchFamily="34" charset="0"/>
              </a:rPr>
              <a:t> C.05 - Trousse de première </a:t>
            </a:r>
            <a:r>
              <a:rPr lang="fr-FR" sz="1200" dirty="0" smtClean="0">
                <a:solidFill>
                  <a:schemeClr val="tx1"/>
                </a:solidFill>
                <a:latin typeface="Arial" panose="020B0604020202020204" pitchFamily="34" charset="0"/>
                <a:cs typeface="Arial" panose="020B0604020202020204" pitchFamily="34" charset="0"/>
              </a:rPr>
              <a:t>urgence)</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Toilettes à proximité pour les TROD </a:t>
            </a:r>
            <a:r>
              <a:rPr lang="fr-FR" sz="1200" dirty="0">
                <a:solidFill>
                  <a:schemeClr val="tx1"/>
                </a:solidFill>
                <a:latin typeface="Arial" panose="020B0604020202020204" pitchFamily="34" charset="0"/>
                <a:cs typeface="Arial" panose="020B0604020202020204" pitchFamily="34" charset="0"/>
              </a:rPr>
              <a:t>cystites si possible</a:t>
            </a:r>
            <a:endParaRPr lang="fr-FR" sz="1200" dirty="0">
              <a:solidFill>
                <a:schemeClr val="tx1"/>
              </a:solidFill>
              <a:latin typeface="Arial" panose="020B0604020202020204" pitchFamily="34" charset="0"/>
              <a:cs typeface="Arial" panose="020B0604020202020204" pitchFamily="34" charset="0"/>
            </a:endParaRPr>
          </a:p>
        </p:txBody>
      </p:sp>
      <p:grpSp>
        <p:nvGrpSpPr>
          <p:cNvPr id="52" name="Groupe 51">
            <a:extLst>
              <a:ext uri="{FF2B5EF4-FFF2-40B4-BE49-F238E27FC236}">
                <a16:creationId xmlns:a16="http://schemas.microsoft.com/office/drawing/2014/main" id="{5F053373-CF51-07C3-2150-ECA2396467E3}"/>
              </a:ext>
            </a:extLst>
          </p:cNvPr>
          <p:cNvGrpSpPr/>
          <p:nvPr/>
        </p:nvGrpSpPr>
        <p:grpSpPr>
          <a:xfrm>
            <a:off x="350512" y="5771171"/>
            <a:ext cx="1178038" cy="288001"/>
            <a:chOff x="4820850" y="4231021"/>
            <a:chExt cx="1140562" cy="211541"/>
          </a:xfrm>
        </p:grpSpPr>
        <p:sp>
          <p:nvSpPr>
            <p:cNvPr id="53" name="Ellipse 52">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56" name="Ellipse 55">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57" name="Forme libre 56">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59" name="Espace réservé du contenu 2">
            <a:extLst>
              <a:ext uri="{FF2B5EF4-FFF2-40B4-BE49-F238E27FC236}">
                <a16:creationId xmlns:a16="http://schemas.microsoft.com/office/drawing/2014/main" id="{6B22F8DC-FE66-F0E9-108A-5CE9C2F7E4EB}"/>
              </a:ext>
            </a:extLst>
          </p:cNvPr>
          <p:cNvSpPr txBox="1">
            <a:spLocks/>
          </p:cNvSpPr>
          <p:nvPr/>
        </p:nvSpPr>
        <p:spPr>
          <a:xfrm>
            <a:off x="744177" y="7681533"/>
            <a:ext cx="5562320" cy="399096"/>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1" i="0" kern="1200">
                <a:solidFill>
                  <a:schemeClr val="accent1"/>
                </a:solidFill>
                <a:latin typeface="Arial" panose="020B0604020202020204" pitchFamily="34" charset="0"/>
                <a:ea typeface="+mn-ea"/>
                <a:cs typeface="Arial" panose="020B0604020202020204" pitchFamily="34" charset="0"/>
              </a:defRPr>
            </a:lvl1pPr>
            <a:lvl2pPr marL="151200" indent="-152984" algn="l" defTabSz="755934" rtl="0" eaLnBrk="1" latinLnBrk="0" hangingPunct="1">
              <a:lnSpc>
                <a:spcPts val="1320"/>
              </a:lnSpc>
              <a:spcBef>
                <a:spcPts val="0"/>
              </a:spcBef>
              <a:buClr>
                <a:schemeClr val="accent1"/>
              </a:buClr>
              <a:buFont typeface="Courier New" panose="02070309020205020404" pitchFamily="49" charset="0"/>
              <a:buChar char="o"/>
              <a:defRPr sz="1100" b="0" i="0" kern="1200">
                <a:solidFill>
                  <a:schemeClr val="tx1"/>
                </a:solidFill>
                <a:latin typeface="Arial" panose="020B0604020202020204" pitchFamily="34" charset="0"/>
                <a:ea typeface="+mn-ea"/>
                <a:cs typeface="Arial" panose="020B0604020202020204" pitchFamily="34" charset="0"/>
              </a:defRPr>
            </a:lvl2pPr>
            <a:lvl3pPr marL="288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rial" panose="020B0604020202020204" pitchFamily="34" charset="0"/>
                <a:ea typeface="+mn-ea"/>
                <a:cs typeface="Arial" panose="020B0604020202020204" pitchFamily="34" charset="0"/>
              </a:defRPr>
            </a:lvl3pPr>
            <a:lvl4pPr marL="180000" indent="0" algn="l" defTabSz="755934" rtl="0" eaLnBrk="1" latinLnBrk="0" hangingPunct="1">
              <a:lnSpc>
                <a:spcPts val="1320"/>
              </a:lnSpc>
              <a:spcBef>
                <a:spcPts val="0"/>
              </a:spcBef>
              <a:buFontTx/>
              <a:buNone/>
              <a:defRPr sz="1100" b="0" i="0" kern="1200">
                <a:solidFill>
                  <a:schemeClr val="tx1"/>
                </a:solidFill>
                <a:latin typeface="Arial" panose="020B0604020202020204" pitchFamily="34" charset="0"/>
                <a:ea typeface="+mn-ea"/>
                <a:cs typeface="Arial" panose="020B0604020202020204" pitchFamily="34" charset="0"/>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sz="2400" b="0" dirty="0" smtClean="0"/>
              <a:t>Entretien </a:t>
            </a:r>
            <a:r>
              <a:rPr lang="fr-FR" sz="2400" b="0" dirty="0"/>
              <a:t>/ Rangement </a:t>
            </a:r>
          </a:p>
        </p:txBody>
      </p:sp>
      <p:grpSp>
        <p:nvGrpSpPr>
          <p:cNvPr id="60" name="Groupe 59">
            <a:extLst>
              <a:ext uri="{FF2B5EF4-FFF2-40B4-BE49-F238E27FC236}">
                <a16:creationId xmlns:a16="http://schemas.microsoft.com/office/drawing/2014/main" id="{9B992498-C5B4-B27E-FC66-A74B208603E1}"/>
              </a:ext>
            </a:extLst>
          </p:cNvPr>
          <p:cNvGrpSpPr/>
          <p:nvPr/>
        </p:nvGrpSpPr>
        <p:grpSpPr>
          <a:xfrm>
            <a:off x="369264" y="7631818"/>
            <a:ext cx="290053" cy="292100"/>
            <a:chOff x="225503" y="2443266"/>
            <a:chExt cx="290053" cy="292100"/>
          </a:xfrm>
        </p:grpSpPr>
        <p:cxnSp>
          <p:nvCxnSpPr>
            <p:cNvPr id="61" name="Connecteur droit 60">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3" name="Connecteur droit 62">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sp>
        <p:nvSpPr>
          <p:cNvPr id="64" name="Espace réservé du contenu 2">
            <a:extLst>
              <a:ext uri="{FF2B5EF4-FFF2-40B4-BE49-F238E27FC236}">
                <a16:creationId xmlns:a16="http://schemas.microsoft.com/office/drawing/2014/main" id="{99B637A2-4B20-94A9-1BC9-C0F1AA9A968E}"/>
              </a:ext>
            </a:extLst>
          </p:cNvPr>
          <p:cNvSpPr txBox="1">
            <a:spLocks/>
          </p:cNvSpPr>
          <p:nvPr/>
        </p:nvSpPr>
        <p:spPr>
          <a:xfrm>
            <a:off x="415742" y="8247531"/>
            <a:ext cx="6819954" cy="136549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sz="1200" b="1" dirty="0">
                <a:solidFill>
                  <a:schemeClr val="accent1"/>
                </a:solidFill>
                <a:latin typeface="Arial" panose="020B0604020202020204" pitchFamily="34" charset="0"/>
                <a:cs typeface="Arial" panose="020B0604020202020204" pitchFamily="34" charset="0"/>
              </a:rPr>
              <a:t>Dépistage, TROD, vaccination… :</a:t>
            </a:r>
          </a:p>
          <a:p>
            <a:pPr marL="285750" indent="-285750" algn="just">
              <a:buClr>
                <a:schemeClr val="accent1"/>
              </a:buClr>
              <a:buFont typeface="Wingdings" pitchFamily="2" charset="2"/>
              <a:buChar char="q"/>
            </a:pPr>
            <a:r>
              <a:rPr lang="fr-FR" sz="1200" dirty="0" smtClean="0">
                <a:solidFill>
                  <a:schemeClr val="tx1"/>
                </a:solidFill>
                <a:latin typeface="Arial" panose="020B0604020202020204" pitchFamily="34" charset="0"/>
                <a:cs typeface="Arial" panose="020B0604020202020204" pitchFamily="34" charset="0"/>
              </a:rPr>
              <a:t>Nettoyage et </a:t>
            </a:r>
            <a:r>
              <a:rPr lang="fr-FR" sz="1200" dirty="0">
                <a:solidFill>
                  <a:schemeClr val="tx1"/>
                </a:solidFill>
                <a:latin typeface="Arial" panose="020B0604020202020204" pitchFamily="34" charset="0"/>
                <a:cs typeface="Arial" panose="020B0604020202020204" pitchFamily="34" charset="0"/>
              </a:rPr>
              <a:t>décontamination </a:t>
            </a:r>
            <a:r>
              <a:rPr lang="fr-FR" sz="1200" dirty="0" smtClean="0">
                <a:solidFill>
                  <a:schemeClr val="tx1"/>
                </a:solidFill>
                <a:latin typeface="Arial" panose="020B0604020202020204" pitchFamily="34" charset="0"/>
                <a:cs typeface="Arial" panose="020B0604020202020204" pitchFamily="34" charset="0"/>
              </a:rPr>
              <a:t>(traçabilité à prévoir), rangement </a:t>
            </a:r>
            <a:r>
              <a:rPr lang="fr-FR" sz="1200" dirty="0">
                <a:solidFill>
                  <a:schemeClr val="tx1"/>
                </a:solidFill>
                <a:latin typeface="Arial" panose="020B0604020202020204" pitchFamily="34" charset="0"/>
                <a:cs typeface="Arial" panose="020B0604020202020204" pitchFamily="34" charset="0"/>
              </a:rPr>
              <a:t>systématique du matériel après chaque utilisation</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Pas de stockage de médicaments, ni de </a:t>
            </a:r>
            <a:r>
              <a:rPr lang="fr-FR" sz="1200" dirty="0" smtClean="0">
                <a:solidFill>
                  <a:schemeClr val="tx1"/>
                </a:solidFill>
                <a:latin typeface="Arial" panose="020B0604020202020204" pitchFamily="34" charset="0"/>
                <a:cs typeface="Arial" panose="020B0604020202020204" pitchFamily="34" charset="0"/>
              </a:rPr>
              <a:t>documents</a:t>
            </a:r>
            <a:r>
              <a:rPr lang="fr-FR" sz="1200" dirty="0">
                <a:solidFill>
                  <a:schemeClr val="tx1"/>
                </a:solidFill>
                <a:latin typeface="Arial" panose="020B0604020202020204" pitchFamily="34" charset="0"/>
                <a:cs typeface="Arial" panose="020B0604020202020204" pitchFamily="34" charset="0"/>
              </a:rPr>
              <a:t> (en particulier ceux relatifs aux patients</a:t>
            </a:r>
            <a:r>
              <a:rPr lang="fr-FR" sz="1200" dirty="0" smtClean="0">
                <a:solidFill>
                  <a:schemeClr val="tx1"/>
                </a:solidFill>
                <a:latin typeface="Arial" panose="020B0604020202020204" pitchFamily="34" charset="0"/>
                <a:cs typeface="Arial" panose="020B0604020202020204" pitchFamily="34" charset="0"/>
              </a:rPr>
              <a:t>) (</a:t>
            </a:r>
            <a:r>
              <a:rPr lang="fr-FR" sz="1200" dirty="0" err="1" smtClean="0">
                <a:solidFill>
                  <a:schemeClr val="tx1"/>
                </a:solidFill>
                <a:latin typeface="Arial" panose="020B0604020202020204" pitchFamily="34" charset="0"/>
                <a:cs typeface="Arial" panose="020B0604020202020204" pitchFamily="34" charset="0"/>
              </a:rPr>
              <a:t>cf</a:t>
            </a:r>
            <a:r>
              <a:rPr lang="fr-FR" sz="1200" dirty="0">
                <a:solidFill>
                  <a:schemeClr val="tx1"/>
                </a:solidFill>
                <a:latin typeface="Arial" panose="020B0604020202020204" pitchFamily="34" charset="0"/>
                <a:cs typeface="Arial" panose="020B0604020202020204" pitchFamily="34" charset="0"/>
              </a:rPr>
              <a:t> M.31- Collecte et élimination des déchets générés par le </a:t>
            </a:r>
            <a:r>
              <a:rPr lang="fr-FR" sz="1200" dirty="0" smtClean="0">
                <a:solidFill>
                  <a:schemeClr val="tx1"/>
                </a:solidFill>
                <a:latin typeface="Arial" panose="020B0604020202020204" pitchFamily="34" charset="0"/>
                <a:cs typeface="Arial" panose="020B0604020202020204" pitchFamily="34" charset="0"/>
              </a:rPr>
              <a:t>patient)</a:t>
            </a:r>
            <a:endParaRPr lang="fr-FR" sz="1200" dirty="0">
              <a:solidFill>
                <a:schemeClr val="tx1"/>
              </a:solidFill>
              <a:latin typeface="Arial" panose="020B0604020202020204" pitchFamily="34" charset="0"/>
              <a:cs typeface="Arial" panose="020B0604020202020204" pitchFamily="34" charset="0"/>
            </a:endParaRP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Espace nettoyé &amp; décontaminé régulièrement</a:t>
            </a:r>
          </a:p>
          <a:p>
            <a:pPr marL="285750" indent="-285750" algn="just">
              <a:buClr>
                <a:schemeClr val="accent1"/>
              </a:buClr>
              <a:buFont typeface="Wingdings" pitchFamily="2" charset="2"/>
              <a:buChar char="q"/>
            </a:pPr>
            <a:r>
              <a:rPr lang="fr-FR" sz="1200" dirty="0">
                <a:solidFill>
                  <a:schemeClr val="tx1"/>
                </a:solidFill>
                <a:latin typeface="Arial" panose="020B0604020202020204" pitchFamily="34" charset="0"/>
                <a:cs typeface="Arial" panose="020B0604020202020204" pitchFamily="34" charset="0"/>
              </a:rPr>
              <a:t>Matériel calibré et désinfecté (tensiomètre, appareil de contrôle de la glycémie</a:t>
            </a:r>
            <a:r>
              <a:rPr lang="fr-FR" sz="1200" dirty="0" smtClean="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a:xfrm>
            <a:off x="360000" y="396000"/>
            <a:ext cx="5929058" cy="499917"/>
          </a:xfrm>
        </p:spPr>
        <p:txBody>
          <a:bodyPr/>
          <a:lstStyle/>
          <a:p>
            <a:r>
              <a:rPr lang="fr-FR" dirty="0"/>
              <a:t>CHECK-LIST</a:t>
            </a:r>
          </a:p>
        </p:txBody>
      </p:sp>
      <p:sp>
        <p:nvSpPr>
          <p:cNvPr id="3" name="Espace réservé du contenu 2">
            <a:extLst>
              <a:ext uri="{FF2B5EF4-FFF2-40B4-BE49-F238E27FC236}">
                <a16:creationId xmlns:a16="http://schemas.microsoft.com/office/drawing/2014/main" id="{3FB3266C-46B4-357A-E6AC-56945D108360}"/>
              </a:ext>
            </a:extLst>
          </p:cNvPr>
          <p:cNvSpPr>
            <a:spLocks noGrp="1"/>
          </p:cNvSpPr>
          <p:nvPr>
            <p:ph idx="1"/>
          </p:nvPr>
        </p:nvSpPr>
        <p:spPr>
          <a:xfrm>
            <a:off x="801007" y="2202059"/>
            <a:ext cx="5562320" cy="399096"/>
          </a:xfrm>
        </p:spPr>
        <p:txBody>
          <a:bodyPr/>
          <a:lstStyle/>
          <a:p>
            <a:r>
              <a:rPr lang="fr-FR" dirty="0" smtClean="0"/>
              <a:t>Commentaires pour un bon usage</a:t>
            </a:r>
            <a:endParaRPr lang="fr-FR" dirty="0"/>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C.04 </a:t>
            </a:r>
            <a:r>
              <a:rPr lang="fr-FR" dirty="0"/>
              <a:t>Aménagement &amp; rangement du local confidentialité</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3.0</a:t>
            </a:r>
            <a:r>
              <a:rPr lang="fr-FR" dirty="0">
                <a:solidFill>
                  <a:schemeClr val="tx1"/>
                </a:solidFill>
              </a:rPr>
              <a:t> /</a:t>
            </a:r>
            <a:r>
              <a:rPr lang="fr-FR" dirty="0"/>
              <a:t> Juillet 2026</a:t>
            </a:r>
            <a:endParaRPr lang="en-US" dirty="0"/>
          </a:p>
        </p:txBody>
      </p:sp>
      <p:grpSp>
        <p:nvGrpSpPr>
          <p:cNvPr id="66" name="Groupe 65">
            <a:extLst>
              <a:ext uri="{FF2B5EF4-FFF2-40B4-BE49-F238E27FC236}">
                <a16:creationId xmlns:a16="http://schemas.microsoft.com/office/drawing/2014/main" id="{AF082B2F-87DB-8F41-B712-A8FC5E381343}"/>
              </a:ext>
            </a:extLst>
          </p:cNvPr>
          <p:cNvGrpSpPr/>
          <p:nvPr/>
        </p:nvGrpSpPr>
        <p:grpSpPr>
          <a:xfrm>
            <a:off x="426094" y="2152344"/>
            <a:ext cx="290053" cy="292100"/>
            <a:chOff x="225503" y="2443266"/>
            <a:chExt cx="290053" cy="292100"/>
          </a:xfrm>
        </p:grpSpPr>
        <p:cxnSp>
          <p:nvCxnSpPr>
            <p:cNvPr id="58" name="Connecteur droit 57">
              <a:extLst>
                <a:ext uri="{FF2B5EF4-FFF2-40B4-BE49-F238E27FC236}">
                  <a16:creationId xmlns:a16="http://schemas.microsoft.com/office/drawing/2014/main" id="{2A2E392F-CB37-425E-2EBE-97FDE71A28FC}"/>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7AAA3EDE-7264-3A9A-797A-F119D93CA8A8}"/>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C9C1A2D4-7932-844F-A8E2-7164AF2714E1}"/>
              </a:ext>
            </a:extLst>
          </p:cNvPr>
          <p:cNvPicPr>
            <a:picLocks noChangeAspect="1"/>
          </p:cNvPicPr>
          <p:nvPr/>
        </p:nvPicPr>
        <p:blipFill>
          <a:blip r:embed="rId2">
            <a:extLst>
              <a:ext uri="{96DAC541-7B7A-43D3-8B79-37D633B846F1}">
                <asvg:svgBlip xmlns:asvg="http://schemas.microsoft.com/office/drawing/2016/SVG/main" xmlns="" r:embed="rId7"/>
              </a:ext>
            </a:extLst>
          </a:blip>
          <a:srcRect/>
          <a:stretch/>
        </p:blipFill>
        <p:spPr>
          <a:xfrm>
            <a:off x="183216" y="9954875"/>
            <a:ext cx="354876" cy="490067"/>
          </a:xfrm>
          <a:prstGeom prst="rect">
            <a:avLst/>
          </a:prstGeom>
        </p:spPr>
      </p:pic>
      <p:sp>
        <p:nvSpPr>
          <p:cNvPr id="23" name="Espace réservé du texte 2">
            <a:extLst>
              <a:ext uri="{FF2B5EF4-FFF2-40B4-BE49-F238E27FC236}">
                <a16:creationId xmlns:a16="http://schemas.microsoft.com/office/drawing/2014/main" id="{C8D32874-29EE-47CE-A51D-45A6BC96CEFC}"/>
              </a:ext>
            </a:extLst>
          </p:cNvPr>
          <p:cNvSpPr txBox="1">
            <a:spLocks/>
          </p:cNvSpPr>
          <p:nvPr/>
        </p:nvSpPr>
        <p:spPr>
          <a:xfrm>
            <a:off x="2989199" y="8469833"/>
            <a:ext cx="4234314" cy="1303492"/>
          </a:xfrm>
          <a:prstGeom prst="rect">
            <a:avLst/>
          </a:prstGeom>
          <a:noFill/>
          <a:ln w="9525">
            <a:solidFill>
              <a:schemeClr val="accent1"/>
            </a:solidFill>
          </a:ln>
        </p:spPr>
        <p:txBody>
          <a:bodyPr wrap="square" lIns="180000" tIns="108000" anchor="ctr">
            <a:noAutofit/>
          </a:bodyPr>
          <a:lstStyle>
            <a:defPPr>
              <a:defRPr lang="en-US"/>
            </a:defPPr>
            <a:lvl1pPr>
              <a:defRPr sz="1100" b="1">
                <a:solidFill>
                  <a:schemeClr val="bg2"/>
                </a:solidFill>
                <a:latin typeface="Arial" panose="020B0604020202020204" pitchFamily="34" charset="0"/>
                <a:cs typeface="Arial" panose="020B0604020202020204" pitchFamily="34" charset="0"/>
              </a:defRPr>
            </a:lvl1pPr>
          </a:lstStyle>
          <a:p>
            <a:r>
              <a:rPr lang="fr-FR" sz="1400" dirty="0">
                <a:solidFill>
                  <a:schemeClr val="accent1"/>
                </a:solidFill>
              </a:rPr>
              <a:t>Références : </a:t>
            </a:r>
          </a:p>
          <a:p>
            <a:r>
              <a:rPr lang="fr-FR" sz="1200" b="0" dirty="0">
                <a:solidFill>
                  <a:schemeClr val="tx1"/>
                </a:solidFill>
              </a:rPr>
              <a:t>Recommandations pour l’aménagement des locaux de l’officine (ONP)</a:t>
            </a:r>
          </a:p>
          <a:p>
            <a:r>
              <a:rPr lang="fr-FR" sz="1200" b="0" dirty="0">
                <a:solidFill>
                  <a:schemeClr val="tx1"/>
                </a:solidFill>
              </a:rPr>
              <a:t>Recommandations pour l'Accessibilité des Locaux (Ministère des Affaires Sociales)</a:t>
            </a:r>
          </a:p>
        </p:txBody>
      </p:sp>
      <p:sp>
        <p:nvSpPr>
          <p:cNvPr id="24" name="Espace réservé du texte 3">
            <a:extLst>
              <a:ext uri="{FF2B5EF4-FFF2-40B4-BE49-F238E27FC236}">
                <a16:creationId xmlns:a16="http://schemas.microsoft.com/office/drawing/2014/main" id="{DA39370A-4126-4674-A806-CD692E018202}"/>
              </a:ext>
            </a:extLst>
          </p:cNvPr>
          <p:cNvSpPr txBox="1">
            <a:spLocks/>
          </p:cNvSpPr>
          <p:nvPr/>
        </p:nvSpPr>
        <p:spPr>
          <a:xfrm>
            <a:off x="426094" y="2746477"/>
            <a:ext cx="6391336" cy="5305702"/>
          </a:xfrm>
          <a:prstGeom prst="rect">
            <a:avLst/>
          </a:prstGeom>
        </p:spPr>
        <p:txBody>
          <a:bodyPr vert="horz" lIns="0" tIns="46800" rIns="0" bIns="0" rtlCol="0" anchor="t"/>
          <a:lstStyle>
            <a:defPPr>
              <a:defRPr lang="en-US"/>
            </a:defPPr>
            <a:lvl1pPr marL="0" algn="l" defTabSz="457200" rtl="0" eaLnBrk="1" latinLnBrk="0" hangingPunct="1">
              <a:defRPr sz="700" b="1" i="0" kern="1200">
                <a:solidFill>
                  <a:schemeClr val="tx1"/>
                </a:solidFill>
                <a:latin typeface="Arial" panose="020B0604020202020204" pitchFamily="34" charset="0"/>
                <a:ea typeface="+mn-ea"/>
                <a:cs typeface="Arial" panose="020B0604020202020204" pitchFamily="34"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buClr>
                <a:srgbClr val="4AB5C4"/>
              </a:buClr>
            </a:pPr>
            <a:r>
              <a:rPr lang="fr-FR" sz="1200" dirty="0">
                <a:solidFill>
                  <a:schemeClr val="accent1"/>
                </a:solidFill>
              </a:rPr>
              <a:t>Les enjeux :</a:t>
            </a:r>
          </a:p>
          <a:p>
            <a:pPr>
              <a:spcAft>
                <a:spcPts val="600"/>
              </a:spcAft>
              <a:buClr>
                <a:srgbClr val="4AB5C4"/>
              </a:buClr>
            </a:pPr>
            <a:r>
              <a:rPr lang="fr-FR" sz="1200" b="0" dirty="0" smtClean="0"/>
              <a:t>La </a:t>
            </a:r>
            <a:r>
              <a:rPr lang="fr-FR" sz="1200" b="0" dirty="0"/>
              <a:t>confidentialité constitue un pilier essentiel dans la relation entre le pharmacien et le patient Optimiser l’aménagement de l’espace afin de renforcer la confidentialité et permettre au pharmacien de recevoir isolément les patients et d’assurer une meilleure prise en charge thérapeutique de </a:t>
            </a:r>
            <a:r>
              <a:rPr lang="fr-FR" sz="1200" b="0" dirty="0" smtClean="0"/>
              <a:t>ceux-ci.</a:t>
            </a:r>
            <a:endParaRPr lang="fr-FR" sz="1200" b="0" dirty="0"/>
          </a:p>
          <a:p>
            <a:pPr>
              <a:spcAft>
                <a:spcPts val="600"/>
              </a:spcAft>
              <a:buClr>
                <a:srgbClr val="4AB5C4"/>
              </a:buClr>
            </a:pPr>
            <a:r>
              <a:rPr lang="fr-FR" sz="1200" b="0" dirty="0"/>
              <a:t>Cet espace doit garantir les meilleures conditions pour prodiguer un soin, un contrôle et/ou un dépistage. Il nécessite calme et confidentialité. Il doit respecter les règles de protection, d’hygiène et d’élimination des déchets en vigueur</a:t>
            </a:r>
            <a:r>
              <a:rPr lang="fr-FR" sz="1200" b="0" dirty="0" smtClean="0"/>
              <a:t>.</a:t>
            </a:r>
          </a:p>
          <a:p>
            <a:pPr>
              <a:spcAft>
                <a:spcPts val="600"/>
              </a:spcAft>
              <a:buClr>
                <a:srgbClr val="4AB5C4"/>
              </a:buClr>
            </a:pPr>
            <a:r>
              <a:rPr lang="fr-FR" sz="1200" b="0" dirty="0"/>
              <a:t>Cet espace doit être distinct si possible d’un espace orthopédie ou plus spécialisé (appareillage prothèses mammaires externes, accompagnement diététique…) </a:t>
            </a:r>
            <a:endParaRPr lang="fr-FR" sz="1200" dirty="0" smtClean="0"/>
          </a:p>
          <a:p>
            <a:pPr>
              <a:buClr>
                <a:srgbClr val="4AB5C4"/>
              </a:buClr>
            </a:pPr>
            <a:endParaRPr lang="fr-FR" sz="1200" dirty="0">
              <a:solidFill>
                <a:schemeClr val="accent1"/>
              </a:solidFill>
            </a:endParaRPr>
          </a:p>
          <a:p>
            <a:pPr>
              <a:buClr>
                <a:srgbClr val="4AB5C4"/>
              </a:buClr>
            </a:pPr>
            <a:r>
              <a:rPr lang="fr-FR" sz="1200" dirty="0" smtClean="0">
                <a:solidFill>
                  <a:schemeClr val="accent1"/>
                </a:solidFill>
              </a:rPr>
              <a:t>Information </a:t>
            </a:r>
            <a:r>
              <a:rPr lang="fr-FR" sz="1200" dirty="0">
                <a:solidFill>
                  <a:schemeClr val="accent1"/>
                </a:solidFill>
              </a:rPr>
              <a:t>et visibilité vers la patientèle </a:t>
            </a:r>
            <a:r>
              <a:rPr lang="fr-FR" sz="1200" dirty="0" smtClean="0">
                <a:solidFill>
                  <a:schemeClr val="accent1"/>
                </a:solidFill>
              </a:rPr>
              <a:t>:</a:t>
            </a:r>
          </a:p>
          <a:p>
            <a:pPr>
              <a:buClr>
                <a:srgbClr val="4AB5C4"/>
              </a:buClr>
            </a:pPr>
            <a:endParaRPr lang="fr-FR" sz="800" dirty="0" smtClean="0">
              <a:solidFill>
                <a:schemeClr val="accent1"/>
              </a:solidFill>
            </a:endParaRPr>
          </a:p>
          <a:p>
            <a:pPr marL="171450" indent="-171450">
              <a:buClr>
                <a:srgbClr val="258BA4"/>
              </a:buClr>
              <a:buFont typeface="Courier New" panose="02070309020205020404" pitchFamily="49" charset="0"/>
              <a:buChar char="o"/>
            </a:pPr>
            <a:r>
              <a:rPr lang="fr-FR" sz="1200" b="0" dirty="0" smtClean="0"/>
              <a:t>L’espace </a:t>
            </a:r>
            <a:r>
              <a:rPr lang="fr-FR" sz="1200" b="0" dirty="0"/>
              <a:t>confidentialité reflète l’évolution du rôle du pharmacien dans la relation avec sa patientèle. La mise en valeur de cet espace permet aux patients d’identifier la possibilité d’une prise en charge différente de celle proposée habituellement au comptoir.</a:t>
            </a:r>
          </a:p>
          <a:p>
            <a:pPr marL="171450" indent="-171450">
              <a:buClr>
                <a:srgbClr val="258BA4"/>
              </a:buClr>
              <a:buFont typeface="Courier New" panose="02070309020205020404" pitchFamily="49" charset="0"/>
              <a:buChar char="o"/>
            </a:pPr>
            <a:r>
              <a:rPr lang="fr-FR" sz="1200" b="0" dirty="0"/>
              <a:t>Il est judicieux de donner à l’espace confidentialité un aspect attrayant et confortable (décoration, éclairage…) afin de mettre à l’aise le </a:t>
            </a:r>
            <a:r>
              <a:rPr lang="fr-FR" sz="1200" b="0" dirty="0" smtClean="0"/>
              <a:t>patient.</a:t>
            </a:r>
          </a:p>
          <a:p>
            <a:pPr marL="171450" indent="-171450">
              <a:buClr>
                <a:srgbClr val="258BA4"/>
              </a:buClr>
              <a:buFont typeface="Courier New" panose="02070309020205020404" pitchFamily="49" charset="0"/>
              <a:buChar char="o"/>
            </a:pPr>
            <a:endParaRPr lang="fr-FR" sz="1200" b="0" dirty="0"/>
          </a:p>
          <a:p>
            <a:pPr>
              <a:buClr>
                <a:srgbClr val="258BA4"/>
              </a:buClr>
            </a:pPr>
            <a:endParaRPr lang="fr-FR" sz="1200" b="0" dirty="0"/>
          </a:p>
        </p:txBody>
      </p:sp>
      <p:sp>
        <p:nvSpPr>
          <p:cNvPr id="17"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435737" cy="409702"/>
          </a:xfrm>
        </p:spPr>
        <p:txBody>
          <a:bodyPr/>
          <a:lstStyle/>
          <a:p>
            <a:r>
              <a:rPr lang="en-US" dirty="0" smtClean="0"/>
              <a:t>Sous-theme :</a:t>
            </a:r>
          </a:p>
          <a:p>
            <a:r>
              <a:rPr lang="fr-FR" dirty="0"/>
              <a:t>4.4 </a:t>
            </a:r>
            <a:r>
              <a:rPr lang="fr-FR" b="0" dirty="0"/>
              <a:t>Gestion des locaux, des équipements et des stocks</a:t>
            </a:r>
            <a:endParaRPr lang="en-US" dirty="0"/>
          </a:p>
        </p:txBody>
      </p:sp>
      <p:sp>
        <p:nvSpPr>
          <p:cNvPr id="18" name="Espace réservé du pied de page 29">
            <a:extLst>
              <a:ext uri="{FF2B5EF4-FFF2-40B4-BE49-F238E27FC236}">
                <a16:creationId xmlns:a16="http://schemas.microsoft.com/office/drawing/2014/main" id="{D3434E79-A65F-A99C-4B77-9B29037F4446}"/>
              </a:ext>
            </a:extLst>
          </p:cNvPr>
          <p:cNvSpPr txBox="1">
            <a:spLocks/>
          </p:cNvSpPr>
          <p:nvPr/>
        </p:nvSpPr>
        <p:spPr>
          <a:xfrm>
            <a:off x="3228851" y="9979818"/>
            <a:ext cx="3830468"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35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locaux</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744</TotalTime>
  <Words>530</Words>
  <Application>Microsoft Office PowerPoint</Application>
  <PresentationFormat>Personnalisé</PresentationFormat>
  <Paragraphs>59</Paragraphs>
  <Slides>2</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vt:i4>
      </vt:variant>
    </vt:vector>
  </HeadingPairs>
  <TitlesOfParts>
    <vt:vector size="8" baseType="lpstr">
      <vt:lpstr>Aptos</vt:lpstr>
      <vt:lpstr>Arial</vt:lpstr>
      <vt:lpstr>Azo Sans</vt:lpstr>
      <vt:lpstr>Courier New</vt:lpstr>
      <vt:lpstr>Wingdings</vt:lpstr>
      <vt:lpstr>Thème Office</vt:lpstr>
      <vt:lpstr>CHECK-LIST</vt:lpstr>
      <vt:lpstr>CHECK-LIST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CHECK-LIST</dc:title>
  <dc:creator>Sébastien QUESSON</dc:creator>
  <cp:lastModifiedBy>Cécile LUGAND</cp:lastModifiedBy>
  <cp:revision>143</cp:revision>
  <dcterms:created xsi:type="dcterms:W3CDTF">2025-12-16T10:16:15Z</dcterms:created>
  <dcterms:modified xsi:type="dcterms:W3CDTF">2026-07-23T07:52:35Z</dcterms:modified>
</cp:coreProperties>
</file>