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1"/>
  </p:sldMasterIdLst>
  <p:notesMasterIdLst>
    <p:notesMasterId r:id="rId5"/>
  </p:notesMasterIdLst>
  <p:sldIdLst>
    <p:sldId id="259" r:id="rId2"/>
    <p:sldId id="260" r:id="rId3"/>
    <p:sldId id="261" r:id="rId4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5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écile LUGAND" initials="CL" lastIdx="1" clrIdx="0">
    <p:extLst>
      <p:ext uri="{19B8F6BF-5375-455C-9EA6-DF929625EA0E}">
        <p15:presenceInfo xmlns:p15="http://schemas.microsoft.com/office/powerpoint/2012/main" userId="Cécile LUGAN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26"/>
  </p:normalViewPr>
  <p:slideViewPr>
    <p:cSldViewPr snapToGrid="0">
      <p:cViewPr>
        <p:scale>
          <a:sx n="125" d="100"/>
          <a:sy n="125" d="100"/>
        </p:scale>
        <p:origin x="2412" y="-942"/>
      </p:cViewPr>
      <p:guideLst>
        <p:guide orient="horz" pos="55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89E7D-7BD7-2140-936A-F37B5FC833D0}" type="datetimeFigureOut">
              <a:rPr lang="fr-FR" smtClean="0"/>
              <a:t>23/07/2026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43146-8646-4440-8AE6-AAF59580FB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6110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4586" y="468000"/>
            <a:ext cx="5929058" cy="499917"/>
          </a:xfrm>
        </p:spPr>
        <p:txBody>
          <a:bodyPr/>
          <a:lstStyle>
            <a:lvl1pPr>
              <a:defRPr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Check-list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586" y="3076939"/>
            <a:ext cx="3415251" cy="17879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buFontTx/>
              <a:buNone/>
              <a:defRPr sz="11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1200" indent="-152984">
              <a:lnSpc>
                <a:spcPts val="1320"/>
              </a:lnSpc>
              <a:spcBef>
                <a:spcPts val="0"/>
              </a:spcBef>
              <a:buClr>
                <a:schemeClr val="bg2"/>
              </a:buClr>
              <a:buFont typeface="Courier New" panose="02070309020205020404" pitchFamily="49" charset="0"/>
              <a:buChar char="o"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88000" indent="-97200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0000">
              <a:lnSpc>
                <a:spcPts val="1320"/>
              </a:lnSpc>
              <a:spcBef>
                <a:spcPts val="0"/>
              </a:spcBef>
              <a:buFontTx/>
              <a:buNone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Tx/>
              <a:buNone/>
              <a:defRPr sz="1100"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Version 2.2 / Mois </a:t>
            </a:r>
            <a:r>
              <a:rPr lang="fr-FR" dirty="0">
                <a:solidFill>
                  <a:schemeClr val="bg2"/>
                </a:solidFill>
              </a:rPr>
              <a:t>année</a:t>
            </a:r>
            <a:r>
              <a:rPr lang="fr-FR" dirty="0"/>
              <a:t>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65603" y="9979818"/>
            <a:ext cx="2131036" cy="409702"/>
          </a:xfrm>
          <a:prstGeom prst="rect">
            <a:avLst/>
          </a:prstGeom>
        </p:spPr>
        <p:txBody>
          <a:bodyPr/>
          <a:lstStyle>
            <a:lvl1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‹N°›</a:t>
            </a:fld>
            <a:r>
              <a:rPr lang="en-US" dirty="0"/>
              <a:t>/3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FB36146-7DD3-D62B-56A5-D59463281C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5126" y="938026"/>
            <a:ext cx="4878388" cy="720000"/>
          </a:xfrm>
          <a:prstGeom prst="rect">
            <a:avLst/>
          </a:prstGeom>
          <a:ln w="3175">
            <a:solidFill>
              <a:schemeClr val="accent2"/>
            </a:solidFill>
          </a:ln>
        </p:spPr>
        <p:txBody>
          <a:bodyPr lIns="72000" tIns="0" rIns="0" bIns="0" anchor="ctr">
            <a:noAutofit/>
          </a:bodyPr>
          <a:lstStyle>
            <a:lvl1pPr>
              <a:buFontTx/>
              <a:buNone/>
              <a:defRPr sz="16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>
                <a:latin typeface="Azo Sans" panose="020B0603030503020204" pitchFamily="34" charset="77"/>
              </a:defRPr>
            </a:lvl2pPr>
            <a:lvl3pPr>
              <a:buFontTx/>
              <a:buNone/>
              <a:defRPr>
                <a:latin typeface="Azo Sans" panose="020B0603030503020204" pitchFamily="34" charset="77"/>
              </a:defRPr>
            </a:lvl3pPr>
            <a:lvl4pPr>
              <a:buFontTx/>
              <a:buNone/>
              <a:defRPr>
                <a:latin typeface="Azo Sans" panose="020B0603030503020204" pitchFamily="34" charset="77"/>
              </a:defRPr>
            </a:lvl4pPr>
            <a:lvl5pPr>
              <a:buFontTx/>
              <a:buNone/>
              <a:defRPr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C09. Référencement d’un produit à l’</a:t>
            </a:r>
            <a:r>
              <a:rPr lang="fr-FR" dirty="0" err="1"/>
              <a:t>officne</a:t>
            </a:r>
            <a:endParaRPr lang="fr-FR" dirty="0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148CBA0-6226-CE1E-2226-4E116497AEE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43513" y="938026"/>
            <a:ext cx="1980000" cy="720000"/>
          </a:xfrm>
          <a:prstGeom prst="rect">
            <a:avLst/>
          </a:prstGeom>
          <a:ln w="3175">
            <a:solidFill>
              <a:schemeClr val="accent2"/>
            </a:solidFill>
          </a:ln>
        </p:spPr>
        <p:txBody>
          <a:bodyPr tIns="72000" rIns="0" bIns="0">
            <a:noAutofit/>
          </a:bodyPr>
          <a:lstStyle>
            <a:lvl1pPr>
              <a:buFontTx/>
              <a:buNone/>
              <a:defRPr sz="7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2pPr>
            <a:lvl3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3pPr>
            <a:lvl4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4pPr>
            <a:lvl5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Pharmacie :</a:t>
            </a:r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AC9BA212-F7B9-DE76-EF9B-39E2114833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43513" y="1675672"/>
            <a:ext cx="1980000" cy="188847"/>
          </a:xfrm>
          <a:prstGeom prst="rect">
            <a:avLst/>
          </a:prstGeom>
          <a:ln w="3175">
            <a:noFill/>
          </a:ln>
        </p:spPr>
        <p:txBody>
          <a:bodyPr tIns="36000" rIns="0" bIns="0">
            <a:noAutofit/>
          </a:bodyPr>
          <a:lstStyle>
            <a:lvl1pPr>
              <a:buFontTx/>
              <a:buNone/>
              <a:defRPr sz="700" i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2pPr>
            <a:lvl3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3pPr>
            <a:lvl4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4pPr>
            <a:lvl5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Personnaliser l’en-tête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855720-B7EE-7E2C-4646-76E2F9F892AF}"/>
              </a:ext>
            </a:extLst>
          </p:cNvPr>
          <p:cNvSpPr txBox="1">
            <a:spLocks/>
          </p:cNvSpPr>
          <p:nvPr userDrawn="1"/>
        </p:nvSpPr>
        <p:spPr>
          <a:xfrm>
            <a:off x="3005042" y="9979818"/>
            <a:ext cx="2131036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09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67">
          <p15:clr>
            <a:srgbClr val="FBAE40"/>
          </p15:clr>
        </p15:guide>
        <p15:guide id="2" pos="238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4586" y="468000"/>
            <a:ext cx="3091850" cy="49991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fr-FR" dirty="0"/>
              <a:t>Check-list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2824" y="10401255"/>
            <a:ext cx="1700927" cy="161841"/>
          </a:xfrm>
          <a:prstGeom prst="rect">
            <a:avLst/>
          </a:prstGeom>
        </p:spPr>
        <p:txBody>
          <a:bodyPr vert="horz" lIns="0" tIns="36000" rIns="0" bIns="0" rtlCol="0" anchor="t"/>
          <a:lstStyle>
            <a:lvl1pPr algn="l">
              <a:defRPr sz="7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Version 2.2 / Mois année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5603" y="9979818"/>
            <a:ext cx="1937897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lvl1pPr algn="l">
              <a:defRPr sz="7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26431" y="10395457"/>
            <a:ext cx="587829" cy="177501"/>
          </a:xfrm>
          <a:prstGeom prst="rect">
            <a:avLst/>
          </a:prstGeom>
        </p:spPr>
        <p:txBody>
          <a:bodyPr vert="horz" lIns="0" tIns="36000" rIns="0" bIns="0" rtlCol="0" anchor="t"/>
          <a:lstStyle>
            <a:lvl1pPr algn="r">
              <a:defRPr sz="7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‹N°›</a:t>
            </a:fld>
            <a:r>
              <a:rPr lang="en-US" dirty="0"/>
              <a:t>/3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A061ADE-C662-5848-4D24-73ABEE516F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89483" y="417487"/>
            <a:ext cx="1066800" cy="457200"/>
          </a:xfrm>
          <a:prstGeom prst="rect">
            <a:avLst/>
          </a:prstGeom>
        </p:spPr>
      </p:pic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A6D05801-FC9C-BDA2-75CB-72ADB9C6AA5A}"/>
              </a:ext>
            </a:extLst>
          </p:cNvPr>
          <p:cNvCxnSpPr>
            <a:cxnSpLocks/>
          </p:cNvCxnSpPr>
          <p:nvPr userDrawn="1"/>
        </p:nvCxnSpPr>
        <p:spPr>
          <a:xfrm>
            <a:off x="650948" y="9751218"/>
            <a:ext cx="6563312" cy="3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6E0DDFF9-EDA2-C9E9-CFDD-E556AFD2A828}"/>
              </a:ext>
            </a:extLst>
          </p:cNvPr>
          <p:cNvCxnSpPr>
            <a:cxnSpLocks/>
          </p:cNvCxnSpPr>
          <p:nvPr userDrawn="1"/>
        </p:nvCxnSpPr>
        <p:spPr>
          <a:xfrm>
            <a:off x="650948" y="10389519"/>
            <a:ext cx="6563312" cy="0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8FBEEB2C-90AF-7E0A-956E-AA06CC259101}"/>
              </a:ext>
            </a:extLst>
          </p:cNvPr>
          <p:cNvCxnSpPr>
            <a:cxnSpLocks/>
          </p:cNvCxnSpPr>
          <p:nvPr userDrawn="1"/>
        </p:nvCxnSpPr>
        <p:spPr>
          <a:xfrm>
            <a:off x="3260189" y="9931340"/>
            <a:ext cx="0" cy="287088"/>
          </a:xfrm>
          <a:prstGeom prst="line">
            <a:avLst/>
          </a:prstGeom>
          <a:ln w="6350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593E12C0-24B4-C04C-A10A-F9BFD7F6BC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19206" y="9931340"/>
            <a:ext cx="2722851" cy="406131"/>
          </a:xfrm>
          <a:prstGeom prst="rect">
            <a:avLst/>
          </a:prstGeom>
        </p:spPr>
        <p:txBody>
          <a:bodyPr vert="horz" lIns="72000" tIns="46800" rIns="0" bIns="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102396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/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4000" b="1" i="0" kern="1200" cap="all" baseline="0">
          <a:solidFill>
            <a:schemeClr val="bg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755934" rtl="0" eaLnBrk="1" latinLnBrk="0" hangingPunct="1">
        <a:lnSpc>
          <a:spcPct val="90000"/>
        </a:lnSpc>
        <a:spcBef>
          <a:spcPts val="0"/>
        </a:spcBef>
        <a:spcAft>
          <a:spcPts val="300"/>
        </a:spcAft>
        <a:buFontTx/>
        <a:buNone/>
        <a:defRPr sz="7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755934" rtl="0" eaLnBrk="1" latinLnBrk="0" hangingPunct="1">
        <a:lnSpc>
          <a:spcPct val="90000"/>
        </a:lnSpc>
        <a:spcBef>
          <a:spcPts val="0"/>
        </a:spcBef>
        <a:buFontTx/>
        <a:buNone/>
        <a:defRPr sz="7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55934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3pPr>
      <a:lvl4pPr marL="1133901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4pPr>
      <a:lvl5pPr marL="1511869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5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2A6561-608E-EFA5-6E3F-28BF3FD6F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586" y="468000"/>
            <a:ext cx="5929058" cy="499917"/>
          </a:xfrm>
        </p:spPr>
        <p:txBody>
          <a:bodyPr/>
          <a:lstStyle/>
          <a:p>
            <a:r>
              <a:rPr lang="fr-FR" dirty="0"/>
              <a:t>check-list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B22F8DC-FE66-F0E9-108A-5CE9C2F7E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79" y="3098423"/>
            <a:ext cx="3237474" cy="3020869"/>
          </a:xfrm>
        </p:spPr>
        <p:txBody>
          <a:bodyPr/>
          <a:lstStyle/>
          <a:p>
            <a:pPr algn="just"/>
            <a:r>
              <a:rPr lang="fr-FR" dirty="0"/>
              <a:t>Critères réglementaires </a:t>
            </a:r>
          </a:p>
          <a:p>
            <a:pPr marL="151200" lvl="1" algn="just"/>
            <a:r>
              <a:rPr lang="fr-FR" dirty="0"/>
              <a:t>Le statut juridique du produit fait-il partie de la liste des marchandises dont les pharmaciens peuvent faire  le commerce dans leur officine ? </a:t>
            </a:r>
            <a:br>
              <a:rPr lang="fr-FR" dirty="0"/>
            </a:br>
            <a:r>
              <a:rPr lang="fr-FR" b="1" i="1" dirty="0"/>
              <a:t>(Arrêté du 15 février 2002)</a:t>
            </a:r>
          </a:p>
          <a:p>
            <a:pPr lvl="1" algn="just">
              <a:spcBef>
                <a:spcPts val="0"/>
              </a:spcBef>
            </a:pPr>
            <a:r>
              <a:rPr lang="fr-FR" dirty="0"/>
              <a:t>S’il y figure, que le produit respecte la réglementation propre à ce statut </a:t>
            </a:r>
            <a:r>
              <a:rPr lang="fr-FR" i="1" dirty="0"/>
              <a:t>(</a:t>
            </a:r>
            <a:r>
              <a:rPr lang="fr-FR" i="1" dirty="0" err="1"/>
              <a:t>cf</a:t>
            </a:r>
            <a:r>
              <a:rPr lang="fr-FR" i="1" dirty="0"/>
              <a:t> au verso)</a:t>
            </a:r>
          </a:p>
          <a:p>
            <a:pPr lvl="1" algn="just">
              <a:spcBef>
                <a:spcPts val="0"/>
              </a:spcBef>
            </a:pPr>
            <a:r>
              <a:rPr lang="fr-FR" dirty="0"/>
              <a:t>Composition et présentation : au regard de son statut juridique : vérifier la composition, les allégations et la présentation du produit (Attention aux produits qui ne seraient pas un médicament </a:t>
            </a:r>
            <a:br>
              <a:rPr lang="fr-FR" dirty="0"/>
            </a:br>
            <a:r>
              <a:rPr lang="fr-FR" dirty="0"/>
              <a:t>et présentés comme possédant des propriétés curatives ou préventives à l’égard des maladies humaines et/ou composés de substance exerçant une action pharmaceutique, immunologique ou métabolique </a:t>
            </a:r>
            <a:r>
              <a:rPr lang="fr-FR" b="1" i="1" dirty="0"/>
              <a:t>(L 5111-1 du CSP)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C19CDE4-F5E8-F1BB-443D-044C5A04F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1</a:t>
            </a:fld>
            <a:r>
              <a:rPr lang="en-US" dirty="0"/>
              <a:t>/3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476FF2F-64DC-76CB-7A2D-98B44E0F16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C.09 </a:t>
            </a:r>
            <a:r>
              <a:rPr lang="fr-FR" b="0" dirty="0"/>
              <a:t>Référencement d’un produit à l’officine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EBF844-3015-7D8F-607C-C8D2D2B120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Pharmacie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602130F-85FB-5806-6A54-BC1EE03F79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b="0" dirty="0"/>
              <a:t>Personnaliser l’en-tête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581DA95C-2AAC-F282-5903-B69EE437D426}"/>
              </a:ext>
            </a:extLst>
          </p:cNvPr>
          <p:cNvSpPr txBox="1">
            <a:spLocks/>
          </p:cNvSpPr>
          <p:nvPr/>
        </p:nvSpPr>
        <p:spPr>
          <a:xfrm>
            <a:off x="401476" y="6620866"/>
            <a:ext cx="3237475" cy="270601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5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5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5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Critères déontologiques </a:t>
            </a:r>
          </a:p>
          <a:p>
            <a:pPr lvl="1" algn="just">
              <a:buClr>
                <a:schemeClr val="bg2"/>
              </a:buClr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«Le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pharmacien s’abstient de fabriquer, préparer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, utiliser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, distribuer, vendre ou promouvoir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un médicament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non autorisé, ainsi que tout produit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, article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ou prestation non conforme aux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règles en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vigueur.» </a:t>
            </a:r>
            <a:r>
              <a:rPr lang="fr-FR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fr-FR" b="1" i="1" dirty="0">
                <a:latin typeface="Arial" panose="020B0604020202020204" pitchFamily="34" charset="0"/>
                <a:cs typeface="Arial" panose="020B0604020202020204" pitchFamily="34" charset="0"/>
              </a:rPr>
              <a:t>article </a:t>
            </a:r>
            <a:r>
              <a:rPr lang="fr-FR" b="1" i="1" dirty="0">
                <a:latin typeface="Arial" panose="020B0604020202020204" pitchFamily="34" charset="0"/>
                <a:cs typeface="Arial" panose="020B0604020202020204" pitchFamily="34" charset="0"/>
              </a:rPr>
              <a:t>R4235-33 </a:t>
            </a:r>
            <a:r>
              <a:rPr lang="fr-FR" b="1" i="1" dirty="0">
                <a:latin typeface="Arial" panose="020B0604020202020204" pitchFamily="34" charset="0"/>
                <a:cs typeface="Arial" panose="020B0604020202020204" pitchFamily="34" charset="0"/>
              </a:rPr>
              <a:t>du CSP</a:t>
            </a:r>
            <a:r>
              <a:rPr lang="fr-FR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 algn="just">
              <a:buClr>
                <a:schemeClr val="bg2"/>
              </a:buClr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«Le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pharmacien contribue à la lutte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contre 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charlatanisme. Il s’abstient 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notamment de 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proposer des prestations illusoires 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 insuffisamment 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éprouvées sur le 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scientifique 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de fabriquer, préparer, utiliser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distribuer 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 vendre des produits 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ayant ce 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caractère.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fr-FR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(article </a:t>
            </a:r>
            <a:r>
              <a:rPr lang="fr-FR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R4235-34 </a:t>
            </a:r>
            <a:r>
              <a:rPr lang="fr-FR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CSP)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0BC287A3-EBBD-0228-38D9-E6CAFA8F1FC8}"/>
              </a:ext>
            </a:extLst>
          </p:cNvPr>
          <p:cNvGrpSpPr/>
          <p:nvPr/>
        </p:nvGrpSpPr>
        <p:grpSpPr>
          <a:xfrm>
            <a:off x="406478" y="2744466"/>
            <a:ext cx="1140562" cy="211541"/>
            <a:chOff x="4820850" y="4231021"/>
            <a:chExt cx="1140562" cy="211541"/>
          </a:xfrm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D9F7976B-4464-F641-5CD2-F0F17114BEA1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bg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86726D8B-6B02-78D7-7809-9A01E9EAF0B1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bg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Forme libre 22">
              <a:extLst>
                <a:ext uri="{FF2B5EF4-FFF2-40B4-BE49-F238E27FC236}">
                  <a16:creationId xmlns:a16="http://schemas.microsoft.com/office/drawing/2014/main" id="{481D8B6D-48B2-E93A-4E6C-B502871B36A1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Espace réservé de la date 28">
            <a:extLst>
              <a:ext uri="{FF2B5EF4-FFF2-40B4-BE49-F238E27FC236}">
                <a16:creationId xmlns:a16="http://schemas.microsoft.com/office/drawing/2014/main" id="{1984E629-75CB-E67F-64B3-41EB75180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Version </a:t>
            </a:r>
            <a:r>
              <a:rPr lang="fr-FR" dirty="0" smtClean="0"/>
              <a:t>2.0 / Juillet 2026</a:t>
            </a:r>
            <a:endParaRPr lang="en-US" dirty="0"/>
          </a:p>
        </p:txBody>
      </p:sp>
      <p:sp>
        <p:nvSpPr>
          <p:cNvPr id="30" name="Espace réservé du pied de page 29">
            <a:extLst>
              <a:ext uri="{FF2B5EF4-FFF2-40B4-BE49-F238E27FC236}">
                <a16:creationId xmlns:a16="http://schemas.microsoft.com/office/drawing/2014/main" id="{6D1954D0-F1E8-BC9A-14A1-A49C9365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2824" y="9774967"/>
            <a:ext cx="2483997" cy="409702"/>
          </a:xfrm>
        </p:spPr>
        <p:txBody>
          <a:bodyPr/>
          <a:lstStyle/>
          <a:p>
            <a:r>
              <a:rPr lang="en-US" dirty="0" smtClean="0"/>
              <a:t>Sous-themes : </a:t>
            </a:r>
          </a:p>
          <a:p>
            <a:r>
              <a:rPr lang="fr-FR" dirty="0"/>
              <a:t>2.1 </a:t>
            </a:r>
            <a:r>
              <a:rPr lang="fr-FR" b="0" dirty="0"/>
              <a:t>Dispensation en officine et à domicile de médicaments sur </a:t>
            </a:r>
            <a:r>
              <a:rPr lang="fr-FR" b="0" dirty="0" smtClean="0"/>
              <a:t>prescription</a:t>
            </a:r>
          </a:p>
          <a:p>
            <a:r>
              <a:rPr lang="fr-FR" dirty="0"/>
              <a:t>2.2 </a:t>
            </a:r>
            <a:r>
              <a:rPr lang="fr-FR" b="0" dirty="0"/>
              <a:t>Dispensation de médicaments sans prescription et des autres produits (marchandises autorisées)</a:t>
            </a:r>
            <a:endParaRPr lang="en-US" dirty="0"/>
          </a:p>
        </p:txBody>
      </p:sp>
      <p:sp>
        <p:nvSpPr>
          <p:cNvPr id="31" name="Espace réservé du contenu 2">
            <a:extLst>
              <a:ext uri="{FF2B5EF4-FFF2-40B4-BE49-F238E27FC236}">
                <a16:creationId xmlns:a16="http://schemas.microsoft.com/office/drawing/2014/main" id="{99B637A2-4B20-94A9-1BC9-C0F1AA9A968E}"/>
              </a:ext>
            </a:extLst>
          </p:cNvPr>
          <p:cNvSpPr txBox="1">
            <a:spLocks/>
          </p:cNvSpPr>
          <p:nvPr/>
        </p:nvSpPr>
        <p:spPr>
          <a:xfrm>
            <a:off x="4179693" y="3098423"/>
            <a:ext cx="3034568" cy="28004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Critères sécurité / qualité / efficacité </a:t>
            </a:r>
          </a:p>
          <a:p>
            <a:pPr lvl="1" algn="just">
              <a:buClr>
                <a:schemeClr val="bg2"/>
              </a:buClr>
            </a:pP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Sécurité 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choisir des produits répondant 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à des critères de sécurité et d’innocuité 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en vertu du principe de prudence</a:t>
            </a:r>
          </a:p>
          <a:p>
            <a:pPr lvl="1" algn="just">
              <a:buClr>
                <a:schemeClr val="bg2"/>
              </a:buClr>
            </a:pP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Qualité 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respect de la réglementation confère a chaque produit un niveau de qualité requis. Il est donc essentiel de s’informer sur le laboratoire commercialisant le produit avant de le référencer (à titre d’exemple : mise à disposition d’un certificat de conformité)</a:t>
            </a:r>
          </a:p>
          <a:p>
            <a:pPr lvl="1" algn="just">
              <a:buClr>
                <a:schemeClr val="bg2"/>
              </a:buClr>
            </a:pP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Efficacité 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s’assurer de la pertinence scientifique et sanitaire</a:t>
            </a:r>
          </a:p>
          <a:p>
            <a:pPr lvl="1" algn="just">
              <a:buClr>
                <a:schemeClr val="bg2"/>
              </a:buClr>
            </a:pP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Vigilance 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considérer que ce référencement conduira à réaliser une veille des produits, par exemple en cas d’arrêt de commercialisation et/ou rappel de lot</a:t>
            </a:r>
          </a:p>
        </p:txBody>
      </p:sp>
      <p:sp>
        <p:nvSpPr>
          <p:cNvPr id="32" name="Espace réservé du contenu 2">
            <a:extLst>
              <a:ext uri="{FF2B5EF4-FFF2-40B4-BE49-F238E27FC236}">
                <a16:creationId xmlns:a16="http://schemas.microsoft.com/office/drawing/2014/main" id="{CE82E5A8-DEB9-3F18-54C4-DAD7F019321C}"/>
              </a:ext>
            </a:extLst>
          </p:cNvPr>
          <p:cNvSpPr txBox="1">
            <a:spLocks/>
          </p:cNvSpPr>
          <p:nvPr/>
        </p:nvSpPr>
        <p:spPr>
          <a:xfrm>
            <a:off x="4179692" y="6557400"/>
            <a:ext cx="3043821" cy="11048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5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5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5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Critère environnemental </a:t>
            </a:r>
          </a:p>
          <a:p>
            <a:pPr lvl="1" algn="just">
              <a:buClr>
                <a:schemeClr val="bg2"/>
              </a:buClr>
            </a:pP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Impact environnemental 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choisir des produits dont la fabrication, le transport, 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packaging,... ont un impact le plus faible possible sur l’environnement</a:t>
            </a:r>
          </a:p>
        </p:txBody>
      </p:sp>
      <p:pic>
        <p:nvPicPr>
          <p:cNvPr id="41" name="Graphique 40">
            <a:extLst>
              <a:ext uri="{FF2B5EF4-FFF2-40B4-BE49-F238E27FC236}">
                <a16:creationId xmlns:a16="http://schemas.microsoft.com/office/drawing/2014/main" id="{DCD27629-E795-ACB4-3E21-EAE224419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25729" y="9939635"/>
            <a:ext cx="439371" cy="490067"/>
          </a:xfrm>
          <a:prstGeom prst="rect">
            <a:avLst/>
          </a:prstGeom>
        </p:spPr>
      </p:pic>
      <p:sp>
        <p:nvSpPr>
          <p:cNvPr id="42" name="Espace réservé du contenu 2">
            <a:extLst>
              <a:ext uri="{FF2B5EF4-FFF2-40B4-BE49-F238E27FC236}">
                <a16:creationId xmlns:a16="http://schemas.microsoft.com/office/drawing/2014/main" id="{9802A84D-D00D-86D4-83BC-F45CE7CCB28B}"/>
              </a:ext>
            </a:extLst>
          </p:cNvPr>
          <p:cNvSpPr txBox="1">
            <a:spLocks/>
          </p:cNvSpPr>
          <p:nvPr/>
        </p:nvSpPr>
        <p:spPr>
          <a:xfrm>
            <a:off x="4179692" y="8311804"/>
            <a:ext cx="3043821" cy="83217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5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5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5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Critère économique </a:t>
            </a:r>
          </a:p>
          <a:p>
            <a:pPr lvl="1" algn="just">
              <a:buClr>
                <a:schemeClr val="bg2"/>
              </a:buClr>
            </a:pP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Économique 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faire prévaloir les critères suscités sur les critères économiques</a:t>
            </a:r>
          </a:p>
        </p:txBody>
      </p:sp>
      <p:sp>
        <p:nvSpPr>
          <p:cNvPr id="47" name="Espace réservé du pied de page 29">
            <a:extLst>
              <a:ext uri="{FF2B5EF4-FFF2-40B4-BE49-F238E27FC236}">
                <a16:creationId xmlns:a16="http://schemas.microsoft.com/office/drawing/2014/main" id="{D3434E79-A65F-A99C-4B77-9B29037F4446}"/>
              </a:ext>
            </a:extLst>
          </p:cNvPr>
          <p:cNvSpPr txBox="1">
            <a:spLocks/>
          </p:cNvSpPr>
          <p:nvPr/>
        </p:nvSpPr>
        <p:spPr>
          <a:xfrm>
            <a:off x="3409949" y="9810810"/>
            <a:ext cx="3944011" cy="529328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7 : Dispensation au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comptoir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médicaments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autres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produits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autorisés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sur prescription)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11 :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Dispensation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médicaments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sans prescription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Principe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Dispensation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autres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produits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autorisés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sans prescription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Espace réservé du contenu 2">
            <a:extLst>
              <a:ext uri="{FF2B5EF4-FFF2-40B4-BE49-F238E27FC236}">
                <a16:creationId xmlns:a16="http://schemas.microsoft.com/office/drawing/2014/main" id="{ED0E3B48-A700-5838-DBEB-054168CDB5CB}"/>
              </a:ext>
            </a:extLst>
          </p:cNvPr>
          <p:cNvSpPr txBox="1">
            <a:spLocks/>
          </p:cNvSpPr>
          <p:nvPr/>
        </p:nvSpPr>
        <p:spPr>
          <a:xfrm>
            <a:off x="406478" y="1968309"/>
            <a:ext cx="6746719" cy="48787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/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Le référencement d’un produit nécessite qu’une analyse soit conduite, tant sur le plan juridique que </a:t>
            </a:r>
            <a:b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sur le plan scientifique, en respectant les critères mentionnés ci-dessous 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pour éviter la vente de produits non autorisés et des dérives (charlatanisme, … ) :</a:t>
            </a: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7B64DF43-2E62-9186-AAE3-FDF476B0F16F}"/>
              </a:ext>
            </a:extLst>
          </p:cNvPr>
          <p:cNvGrpSpPr/>
          <p:nvPr/>
        </p:nvGrpSpPr>
        <p:grpSpPr>
          <a:xfrm>
            <a:off x="4183075" y="2744466"/>
            <a:ext cx="1140562" cy="211541"/>
            <a:chOff x="4820850" y="4231021"/>
            <a:chExt cx="1140562" cy="211541"/>
          </a:xfrm>
        </p:grpSpPr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99E05C61-E9F7-72E1-5604-6DC0A91D1BED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bg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F9FAA59A-43A1-B93E-D3E7-19DCDE7EFB71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bg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orme libre 16">
              <a:extLst>
                <a:ext uri="{FF2B5EF4-FFF2-40B4-BE49-F238E27FC236}">
                  <a16:creationId xmlns:a16="http://schemas.microsoft.com/office/drawing/2014/main" id="{9EBAB76F-36FF-36E8-45A0-A8AEB5140A21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471AA982-0258-64DC-A307-D55D328BE932}"/>
              </a:ext>
            </a:extLst>
          </p:cNvPr>
          <p:cNvGrpSpPr/>
          <p:nvPr/>
        </p:nvGrpSpPr>
        <p:grpSpPr>
          <a:xfrm>
            <a:off x="406478" y="6182861"/>
            <a:ext cx="1140562" cy="211541"/>
            <a:chOff x="4820850" y="4231021"/>
            <a:chExt cx="1140562" cy="211541"/>
          </a:xfrm>
        </p:grpSpPr>
        <p:sp>
          <p:nvSpPr>
            <p:cNvPr id="50" name="Ellipse 49">
              <a:extLst>
                <a:ext uri="{FF2B5EF4-FFF2-40B4-BE49-F238E27FC236}">
                  <a16:creationId xmlns:a16="http://schemas.microsoft.com/office/drawing/2014/main" id="{9D3E3369-156B-0A3B-E4D4-F9A5AE66E984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bg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Ellipse 50">
              <a:extLst>
                <a:ext uri="{FF2B5EF4-FFF2-40B4-BE49-F238E27FC236}">
                  <a16:creationId xmlns:a16="http://schemas.microsoft.com/office/drawing/2014/main" id="{0E2742EF-3BA7-08C0-BCF3-306FBD05CC9E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bg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Forme libre 51">
              <a:extLst>
                <a:ext uri="{FF2B5EF4-FFF2-40B4-BE49-F238E27FC236}">
                  <a16:creationId xmlns:a16="http://schemas.microsoft.com/office/drawing/2014/main" id="{10279D71-EE19-92F6-9A56-C9C90769914C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7" name="Groupe 56">
            <a:extLst>
              <a:ext uri="{FF2B5EF4-FFF2-40B4-BE49-F238E27FC236}">
                <a16:creationId xmlns:a16="http://schemas.microsoft.com/office/drawing/2014/main" id="{A43F3A44-8250-57D1-DBE2-3AAA6FEBEDBD}"/>
              </a:ext>
            </a:extLst>
          </p:cNvPr>
          <p:cNvGrpSpPr/>
          <p:nvPr/>
        </p:nvGrpSpPr>
        <p:grpSpPr>
          <a:xfrm>
            <a:off x="4183075" y="6182861"/>
            <a:ext cx="1140562" cy="211541"/>
            <a:chOff x="4820850" y="4231021"/>
            <a:chExt cx="1140562" cy="211541"/>
          </a:xfrm>
        </p:grpSpPr>
        <p:sp>
          <p:nvSpPr>
            <p:cNvPr id="58" name="Ellipse 57">
              <a:extLst>
                <a:ext uri="{FF2B5EF4-FFF2-40B4-BE49-F238E27FC236}">
                  <a16:creationId xmlns:a16="http://schemas.microsoft.com/office/drawing/2014/main" id="{1B577515-8D98-FADC-25EB-B0963E6AB942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bg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Ellipse 58">
              <a:extLst>
                <a:ext uri="{FF2B5EF4-FFF2-40B4-BE49-F238E27FC236}">
                  <a16:creationId xmlns:a16="http://schemas.microsoft.com/office/drawing/2014/main" id="{E192EE05-DD61-4022-46BD-18A26074EF0E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bg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Forme libre 59">
              <a:extLst>
                <a:ext uri="{FF2B5EF4-FFF2-40B4-BE49-F238E27FC236}">
                  <a16:creationId xmlns:a16="http://schemas.microsoft.com/office/drawing/2014/main" id="{AAB5BD88-91C9-B0D9-0B0D-703A7E0987BD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5" name="Groupe 64">
            <a:extLst>
              <a:ext uri="{FF2B5EF4-FFF2-40B4-BE49-F238E27FC236}">
                <a16:creationId xmlns:a16="http://schemas.microsoft.com/office/drawing/2014/main" id="{44E9977E-02F4-8546-87C1-DAFB8788CA36}"/>
              </a:ext>
            </a:extLst>
          </p:cNvPr>
          <p:cNvGrpSpPr/>
          <p:nvPr/>
        </p:nvGrpSpPr>
        <p:grpSpPr>
          <a:xfrm>
            <a:off x="4183075" y="8012698"/>
            <a:ext cx="1140562" cy="211541"/>
            <a:chOff x="4820850" y="4231021"/>
            <a:chExt cx="1140562" cy="211541"/>
          </a:xfrm>
        </p:grpSpPr>
        <p:sp>
          <p:nvSpPr>
            <p:cNvPr id="66" name="Ellipse 65">
              <a:extLst>
                <a:ext uri="{FF2B5EF4-FFF2-40B4-BE49-F238E27FC236}">
                  <a16:creationId xmlns:a16="http://schemas.microsoft.com/office/drawing/2014/main" id="{1CE1926C-DF37-3F56-7AE2-74C6FBFB7651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bg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Ellipse 66">
              <a:extLst>
                <a:ext uri="{FF2B5EF4-FFF2-40B4-BE49-F238E27FC236}">
                  <a16:creationId xmlns:a16="http://schemas.microsoft.com/office/drawing/2014/main" id="{21863F93-84C5-5AFB-8A51-3894DE8E0FA5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bg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Forme libre 67">
              <a:extLst>
                <a:ext uri="{FF2B5EF4-FFF2-40B4-BE49-F238E27FC236}">
                  <a16:creationId xmlns:a16="http://schemas.microsoft.com/office/drawing/2014/main" id="{C1738393-BCD9-249A-11CA-F1FF86D3441C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13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0530CA-E5BD-71BF-B205-6035006C3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5966BC-9904-4EC0-5810-6A894BCE1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check-list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DEF388D-2A93-B295-C80B-E298A6C40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78" y="3098423"/>
            <a:ext cx="3415251" cy="6987662"/>
          </a:xfrm>
        </p:spPr>
        <p:txBody>
          <a:bodyPr lIns="108000"/>
          <a:lstStyle/>
          <a:p>
            <a:pPr marL="180000" lvl="3"/>
            <a:r>
              <a:rPr lang="fr-FR" dirty="0"/>
              <a:t>Les médicaments à usage humain</a:t>
            </a:r>
          </a:p>
          <a:p>
            <a:pPr lvl="2"/>
            <a:r>
              <a:rPr lang="fr-FR" dirty="0"/>
              <a:t>Définition : article L.5111.1 du CSP</a:t>
            </a:r>
          </a:p>
          <a:p>
            <a:pPr marL="288000" lvl="2" indent="-97200"/>
            <a:r>
              <a:rPr lang="fr-FR" dirty="0"/>
              <a:t>Base de données publiques des médicaments, ministère des Solidarités et de la Santé</a:t>
            </a:r>
          </a:p>
          <a:p>
            <a:pPr lvl="3">
              <a:spcBef>
                <a:spcPts val="600"/>
              </a:spcBef>
            </a:pPr>
            <a:r>
              <a:rPr lang="fr-FR" dirty="0"/>
              <a:t>Les insecticides et acaricides destinés à être appliqués sur l’homme</a:t>
            </a:r>
          </a:p>
          <a:p>
            <a:pPr lvl="3">
              <a:spcBef>
                <a:spcPts val="600"/>
              </a:spcBef>
            </a:pPr>
            <a:r>
              <a:rPr lang="fr-FR" dirty="0"/>
              <a:t>Les produits destinés à l’entretien ou à l’application des lentilles oculaires de contact</a:t>
            </a:r>
          </a:p>
          <a:p>
            <a:pPr lvl="3">
              <a:spcBef>
                <a:spcPts val="600"/>
              </a:spcBef>
            </a:pPr>
            <a:r>
              <a:rPr lang="fr-FR" dirty="0"/>
              <a:t>Les médicaments vétérinaires, les produits à usage vétérinaires, les objets de pansement, </a:t>
            </a:r>
            <a:br>
              <a:rPr lang="fr-FR" dirty="0"/>
            </a:br>
            <a:r>
              <a:rPr lang="fr-FR" dirty="0"/>
              <a:t>les articles et les appareils de soins utilisés en médecine vétérinaires, ainsi que les produits réactifs et appareils destinés au diagnostic médical ou à la mesure de toute caractéristique physique ou physiologique chez l’animal</a:t>
            </a:r>
          </a:p>
          <a:p>
            <a:pPr lvl="2"/>
            <a:r>
              <a:rPr lang="fr-FR" dirty="0"/>
              <a:t>Définition : </a:t>
            </a:r>
            <a:r>
              <a:rPr lang="fr-FR" i="1" dirty="0"/>
              <a:t>articles L.5141.1 du CSP</a:t>
            </a:r>
          </a:p>
          <a:p>
            <a:pPr lvl="2"/>
            <a:r>
              <a:rPr lang="fr-FR" i="1" dirty="0"/>
              <a:t>Index des médicaments vétérinaires autorisés en France, ANSES</a:t>
            </a:r>
          </a:p>
          <a:p>
            <a:pPr lvl="3">
              <a:spcBef>
                <a:spcPts val="600"/>
              </a:spcBef>
            </a:pPr>
            <a:r>
              <a:rPr lang="fr-FR" dirty="0"/>
              <a:t>Les dispositifs médicaux à usage individuel y compris les assistants d’écoute préréglés d’une puissance maximale de 20 décibels, les dispositifs intra-utérins, les diaphragmes, les capes et les </a:t>
            </a:r>
            <a:r>
              <a:rPr lang="fr-FR" dirty="0" err="1"/>
              <a:t>viscosuppléments</a:t>
            </a:r>
            <a:r>
              <a:rPr lang="fr-FR" dirty="0"/>
              <a:t> et les dispositifs</a:t>
            </a:r>
          </a:p>
          <a:p>
            <a:pPr marL="190800" lvl="2" indent="0">
              <a:buNone/>
            </a:pPr>
            <a:r>
              <a:rPr lang="fr-FR" dirty="0"/>
              <a:t>injectables à base d’acide hyaluronique, </a:t>
            </a:r>
            <a:br>
              <a:rPr lang="fr-FR" dirty="0"/>
            </a:br>
            <a:r>
              <a:rPr lang="fr-FR" dirty="0"/>
              <a:t>à l’exception des autres dispositifs médicaux implantables</a:t>
            </a:r>
          </a:p>
          <a:p>
            <a:pPr lvl="2"/>
            <a:r>
              <a:rPr lang="fr-FR" dirty="0"/>
              <a:t>Définition : article </a:t>
            </a:r>
            <a:r>
              <a:rPr lang="fr-FR" i="1" dirty="0"/>
              <a:t>L.5211.1 du CSP</a:t>
            </a:r>
          </a:p>
          <a:p>
            <a:pPr lvl="2"/>
            <a:r>
              <a:rPr lang="fr-FR" i="1" dirty="0"/>
              <a:t>Réglementation relative aux DM et aux DMDIV</a:t>
            </a:r>
            <a:r>
              <a:rPr lang="fr-FR" dirty="0"/>
              <a:t>, ANSES</a:t>
            </a:r>
          </a:p>
          <a:p>
            <a:pPr lvl="2"/>
            <a:r>
              <a:rPr lang="fr-FR" i="1" dirty="0"/>
              <a:t>Mises sur le marché des DM et DMDIV, ANSES</a:t>
            </a:r>
          </a:p>
          <a:p>
            <a:pPr lvl="2"/>
            <a:r>
              <a:rPr lang="fr-FR" i="1" dirty="0"/>
              <a:t>Liste des communications des dispositifs médicaux, ANSES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41B13DA-F96C-4D6D-6CF8-9159CDF8D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2</a:t>
            </a:fld>
            <a:r>
              <a:rPr lang="en-US" dirty="0"/>
              <a:t>/3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0FD7326-EB9C-B09D-D5AC-8DDA102A6C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C.09 </a:t>
            </a:r>
            <a:r>
              <a:rPr lang="fr-FR" b="0" dirty="0"/>
              <a:t>Référencement d’un produit à l’officine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90AAF39-D49B-BF44-D67B-66E7860E05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Pharmacie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C70C92A0-403C-AA5F-544E-1AF09ADF71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b="0" dirty="0"/>
              <a:t>Personnaliser l’en-tête</a:t>
            </a:r>
          </a:p>
        </p:txBody>
      </p:sp>
      <p:sp>
        <p:nvSpPr>
          <p:cNvPr id="29" name="Espace réservé de la date 28">
            <a:extLst>
              <a:ext uri="{FF2B5EF4-FFF2-40B4-BE49-F238E27FC236}">
                <a16:creationId xmlns:a16="http://schemas.microsoft.com/office/drawing/2014/main" id="{8A18E5FF-170F-7962-166A-DBD141940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Version 2.0 / Juillet 2026</a:t>
            </a:r>
            <a:endParaRPr lang="en-US" dirty="0"/>
          </a:p>
        </p:txBody>
      </p:sp>
      <p:sp>
        <p:nvSpPr>
          <p:cNvPr id="48" name="Espace réservé du contenu 2">
            <a:extLst>
              <a:ext uri="{FF2B5EF4-FFF2-40B4-BE49-F238E27FC236}">
                <a16:creationId xmlns:a16="http://schemas.microsoft.com/office/drawing/2014/main" id="{B2B13D01-ACA7-F709-8616-1A10CC3D0874}"/>
              </a:ext>
            </a:extLst>
          </p:cNvPr>
          <p:cNvSpPr txBox="1">
            <a:spLocks/>
          </p:cNvSpPr>
          <p:nvPr/>
        </p:nvSpPr>
        <p:spPr>
          <a:xfrm>
            <a:off x="406478" y="2118169"/>
            <a:ext cx="6746719" cy="3439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/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Liste des marchandises dont les pharmaciens peuvent faire commerce dans leur officine </a:t>
            </a:r>
          </a:p>
          <a:p>
            <a:pPr lvl="3"/>
            <a:r>
              <a:rPr lang="fr-FR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(Arrêté du 15 février 2002) - réglementation et liens utiles :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3336B00-C730-FE94-14AD-8AFD63CA45F5}"/>
              </a:ext>
            </a:extLst>
          </p:cNvPr>
          <p:cNvSpPr txBox="1"/>
          <p:nvPr/>
        </p:nvSpPr>
        <p:spPr>
          <a:xfrm>
            <a:off x="406478" y="3103520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0495BF5-0DEA-A17D-7C71-90E84EB2681B}"/>
              </a:ext>
            </a:extLst>
          </p:cNvPr>
          <p:cNvSpPr txBox="1"/>
          <p:nvPr/>
        </p:nvSpPr>
        <p:spPr>
          <a:xfrm>
            <a:off x="406478" y="3856827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0CE8609-BA69-77A3-1CBE-F8D6202F9709}"/>
              </a:ext>
            </a:extLst>
          </p:cNvPr>
          <p:cNvSpPr txBox="1"/>
          <p:nvPr/>
        </p:nvSpPr>
        <p:spPr>
          <a:xfrm>
            <a:off x="406478" y="4276213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E2E9237-D1F7-48AF-BFC1-2D663D865083}"/>
              </a:ext>
            </a:extLst>
          </p:cNvPr>
          <p:cNvSpPr txBox="1"/>
          <p:nvPr/>
        </p:nvSpPr>
        <p:spPr>
          <a:xfrm>
            <a:off x="406478" y="4668099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478E4A5-1264-CD4C-6149-C62082B35BB6}"/>
              </a:ext>
            </a:extLst>
          </p:cNvPr>
          <p:cNvSpPr txBox="1"/>
          <p:nvPr/>
        </p:nvSpPr>
        <p:spPr>
          <a:xfrm>
            <a:off x="406478" y="6400647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7AAED9CF-5F7D-870A-B518-87E43F0BBD67}"/>
              </a:ext>
            </a:extLst>
          </p:cNvPr>
          <p:cNvSpPr txBox="1">
            <a:spLocks/>
          </p:cNvSpPr>
          <p:nvPr/>
        </p:nvSpPr>
        <p:spPr>
          <a:xfrm>
            <a:off x="4042250" y="3098423"/>
            <a:ext cx="3183500" cy="6987662"/>
          </a:xfrm>
          <a:prstGeom prst="rect">
            <a:avLst/>
          </a:prstGeom>
        </p:spPr>
        <p:txBody>
          <a:bodyPr vert="horz" lIns="10800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288000" indent="-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18000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plantes médicinales, aromatiques 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leurs dérivés, en l’état ou sous frome 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 préparations, à l’exception des cigarettes ou autres produits à fumer</a:t>
            </a:r>
          </a:p>
          <a:p>
            <a:pPr lvl="2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Liste des plantes médicinales inscrites 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à la pharmacie française, ANSM</a:t>
            </a:r>
          </a:p>
          <a:p>
            <a:pPr lvl="2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Liste des plantes médicinales inscrites à la pharmacie européenne, EDQM (payant)</a:t>
            </a:r>
          </a:p>
          <a:p>
            <a:pPr lvl="3">
              <a:spcBef>
                <a:spcPts val="600"/>
              </a:spcBef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huiles essentielles</a:t>
            </a:r>
          </a:p>
          <a:p>
            <a:pPr lvl="2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huiles essentielles, ANSM</a:t>
            </a:r>
          </a:p>
          <a:p>
            <a:pPr lvl="2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huiles essentielles, DGCCRF</a:t>
            </a:r>
          </a:p>
          <a:p>
            <a:pPr lvl="3">
              <a:spcBef>
                <a:spcPts val="600"/>
              </a:spcBef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articles et appareils utilisés dans l’hygiène bucco-dentaire ou corporelle</a:t>
            </a:r>
          </a:p>
          <a:p>
            <a:pPr lvl="3">
              <a:spcBef>
                <a:spcPts val="600"/>
              </a:spcBef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produits diététiques, de régime et les articles ou accessoires spéciaux nécessaires à leur utilisation</a:t>
            </a:r>
          </a:p>
          <a:p>
            <a:pPr lvl="2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Définition : Règlement (UE) n°609/2013</a:t>
            </a:r>
          </a:p>
          <a:p>
            <a:pPr lvl="3">
              <a:spcBef>
                <a:spcPts val="600"/>
              </a:spcBef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pastillage et la confiserie pharmaceutique</a:t>
            </a:r>
          </a:p>
          <a:p>
            <a:pPr lvl="3">
              <a:spcBef>
                <a:spcPts val="600"/>
              </a:spcBef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eaux minérales et produits qui en dérivent</a:t>
            </a:r>
          </a:p>
          <a:p>
            <a:pPr lvl="3">
              <a:spcBef>
                <a:spcPts val="600"/>
              </a:spcBef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matériels, articles et accessoires nécessaires à l’hospitalisation à domicile 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des malades ou au maintien à domicile 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des personnes âgées</a:t>
            </a:r>
          </a:p>
          <a:p>
            <a:pPr lvl="3">
              <a:spcBef>
                <a:spcPts val="600"/>
              </a:spcBef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articles et accessoires utilisés dans l’application d’un traitement médical </a:t>
            </a:r>
          </a:p>
          <a:p>
            <a:pPr lvl="3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ou dans l’administration des médicaments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E23DC22E-35C0-0C1F-C79F-3B7AA6976123}"/>
              </a:ext>
            </a:extLst>
          </p:cNvPr>
          <p:cNvSpPr txBox="1"/>
          <p:nvPr/>
        </p:nvSpPr>
        <p:spPr>
          <a:xfrm>
            <a:off x="4028220" y="3118622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EE9EDC35-A13C-3F56-AEF5-D12D72CF00A1}"/>
              </a:ext>
            </a:extLst>
          </p:cNvPr>
          <p:cNvSpPr txBox="1"/>
          <p:nvPr/>
        </p:nvSpPr>
        <p:spPr>
          <a:xfrm>
            <a:off x="4028220" y="4506685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4E0C7090-C00C-EC22-2EF1-C4DC574B6553}"/>
              </a:ext>
            </a:extLst>
          </p:cNvPr>
          <p:cNvSpPr txBox="1"/>
          <p:nvPr/>
        </p:nvSpPr>
        <p:spPr>
          <a:xfrm>
            <a:off x="4028220" y="5083240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F3D2BC62-A7AD-DE3E-8388-14317D30CECB}"/>
              </a:ext>
            </a:extLst>
          </p:cNvPr>
          <p:cNvSpPr txBox="1"/>
          <p:nvPr/>
        </p:nvSpPr>
        <p:spPr>
          <a:xfrm>
            <a:off x="4028220" y="5477687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17B14503-1B5E-6F81-849A-D0D1DD9DE3B8}"/>
              </a:ext>
            </a:extLst>
          </p:cNvPr>
          <p:cNvSpPr txBox="1"/>
          <p:nvPr/>
        </p:nvSpPr>
        <p:spPr>
          <a:xfrm>
            <a:off x="4028220" y="6150040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F1BF3EA7-46B3-716D-4089-6C7B4D92D7E6}"/>
              </a:ext>
            </a:extLst>
          </p:cNvPr>
          <p:cNvSpPr txBox="1"/>
          <p:nvPr/>
        </p:nvSpPr>
        <p:spPr>
          <a:xfrm>
            <a:off x="4028220" y="6463805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AE68A5D1-B9FC-759E-E82E-94BE58F4BD60}"/>
              </a:ext>
            </a:extLst>
          </p:cNvPr>
          <p:cNvSpPr txBox="1"/>
          <p:nvPr/>
        </p:nvSpPr>
        <p:spPr>
          <a:xfrm>
            <a:off x="4028220" y="6858252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6B375F71-AE55-4770-8F64-616C23D25704}"/>
              </a:ext>
            </a:extLst>
          </p:cNvPr>
          <p:cNvSpPr txBox="1"/>
          <p:nvPr/>
        </p:nvSpPr>
        <p:spPr>
          <a:xfrm>
            <a:off x="4028220" y="7611288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9273A1DE-58EA-8D93-C555-117FF47E4E3E}"/>
              </a:ext>
            </a:extLst>
          </p:cNvPr>
          <p:cNvGrpSpPr/>
          <p:nvPr/>
        </p:nvGrpSpPr>
        <p:grpSpPr>
          <a:xfrm>
            <a:off x="429781" y="2590732"/>
            <a:ext cx="6732118" cy="225257"/>
            <a:chOff x="2041074" y="4217305"/>
            <a:chExt cx="6732118" cy="225257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0C6789AE-0A87-FF60-3F57-633F41CB5E4B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bg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8B09140E-067A-A260-AF34-E7D408F0D808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bg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Forme libre 18">
              <a:extLst>
                <a:ext uri="{FF2B5EF4-FFF2-40B4-BE49-F238E27FC236}">
                  <a16:creationId xmlns:a16="http://schemas.microsoft.com/office/drawing/2014/main" id="{D92D5516-EACF-D538-603C-58A4AFCECE81}"/>
                </a:ext>
              </a:extLst>
            </p:cNvPr>
            <p:cNvSpPr/>
            <p:nvPr/>
          </p:nvSpPr>
          <p:spPr>
            <a:xfrm>
              <a:off x="2041074" y="4217305"/>
              <a:ext cx="6732118" cy="69773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  <a:gd name="csX0" fmla="*/ 3920338 w 3920338"/>
                <a:gd name="csY0" fmla="*/ 0 h 56057"/>
                <a:gd name="csX1" fmla="*/ 3391038 w 3920338"/>
                <a:gd name="csY1" fmla="*/ 0 h 56057"/>
                <a:gd name="csX2" fmla="*/ 3350076 w 3920338"/>
                <a:gd name="csY2" fmla="*/ 56057 h 56057"/>
                <a:gd name="csX3" fmla="*/ 3309115 w 3920338"/>
                <a:gd name="csY3" fmla="*/ 0 h 56057"/>
                <a:gd name="csX4" fmla="*/ 0 w 3920338"/>
                <a:gd name="csY4" fmla="*/ 0 h 56057"/>
                <a:gd name="csX0" fmla="*/ 6732118 w 6732118"/>
                <a:gd name="csY0" fmla="*/ 0 h 69773"/>
                <a:gd name="csX1" fmla="*/ 3391038 w 6732118"/>
                <a:gd name="csY1" fmla="*/ 13716 h 69773"/>
                <a:gd name="csX2" fmla="*/ 3350076 w 6732118"/>
                <a:gd name="csY2" fmla="*/ 69773 h 69773"/>
                <a:gd name="csX3" fmla="*/ 3309115 w 6732118"/>
                <a:gd name="csY3" fmla="*/ 13716 h 69773"/>
                <a:gd name="csX4" fmla="*/ 0 w 6732118"/>
                <a:gd name="csY4" fmla="*/ 13716 h 6977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6732118" h="69773">
                  <a:moveTo>
                    <a:pt x="6732118" y="0"/>
                  </a:moveTo>
                  <a:lnTo>
                    <a:pt x="3391038" y="13716"/>
                  </a:lnTo>
                  <a:lnTo>
                    <a:pt x="3350076" y="69773"/>
                  </a:lnTo>
                  <a:lnTo>
                    <a:pt x="3309115" y="13716"/>
                  </a:lnTo>
                  <a:lnTo>
                    <a:pt x="0" y="13716"/>
                  </a:lnTo>
                </a:path>
              </a:pathLst>
            </a:custGeom>
            <a:no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" name="Graphique 9">
            <a:extLst>
              <a:ext uri="{FF2B5EF4-FFF2-40B4-BE49-F238E27FC236}">
                <a16:creationId xmlns:a16="http://schemas.microsoft.com/office/drawing/2014/main" id="{C429B93E-136F-649C-9A4E-7D5CB5C964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25729" y="9939635"/>
            <a:ext cx="439371" cy="490067"/>
          </a:xfrm>
          <a:prstGeom prst="rect">
            <a:avLst/>
          </a:prstGeom>
        </p:spPr>
      </p:pic>
      <p:sp>
        <p:nvSpPr>
          <p:cNvPr id="31" name="Espace réservé du pied de page 29">
            <a:extLst>
              <a:ext uri="{FF2B5EF4-FFF2-40B4-BE49-F238E27FC236}">
                <a16:creationId xmlns:a16="http://schemas.microsoft.com/office/drawing/2014/main" id="{6D1954D0-F1E8-BC9A-14A1-A49C9365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2824" y="9774967"/>
            <a:ext cx="2483997" cy="409702"/>
          </a:xfrm>
        </p:spPr>
        <p:txBody>
          <a:bodyPr/>
          <a:lstStyle/>
          <a:p>
            <a:r>
              <a:rPr lang="en-US" dirty="0" smtClean="0"/>
              <a:t>Sous-themes : </a:t>
            </a:r>
          </a:p>
          <a:p>
            <a:r>
              <a:rPr lang="fr-FR" dirty="0"/>
              <a:t>2.1 </a:t>
            </a:r>
            <a:r>
              <a:rPr lang="fr-FR" b="0" dirty="0"/>
              <a:t>Dispensation en officine et à domicile de médicaments sur </a:t>
            </a:r>
            <a:r>
              <a:rPr lang="fr-FR" b="0" dirty="0" smtClean="0"/>
              <a:t>prescription</a:t>
            </a:r>
          </a:p>
          <a:p>
            <a:r>
              <a:rPr lang="fr-FR" dirty="0"/>
              <a:t>2.2 </a:t>
            </a:r>
            <a:r>
              <a:rPr lang="fr-FR" b="0" dirty="0"/>
              <a:t>Dispensation de médicaments sans prescription et des autres produits (marchandises autorisées)</a:t>
            </a:r>
            <a:endParaRPr lang="en-US" dirty="0"/>
          </a:p>
        </p:txBody>
      </p:sp>
      <p:sp>
        <p:nvSpPr>
          <p:cNvPr id="32" name="Espace réservé du pied de page 29">
            <a:extLst>
              <a:ext uri="{FF2B5EF4-FFF2-40B4-BE49-F238E27FC236}">
                <a16:creationId xmlns:a16="http://schemas.microsoft.com/office/drawing/2014/main" id="{D3434E79-A65F-A99C-4B77-9B29037F4446}"/>
              </a:ext>
            </a:extLst>
          </p:cNvPr>
          <p:cNvSpPr txBox="1">
            <a:spLocks/>
          </p:cNvSpPr>
          <p:nvPr/>
        </p:nvSpPr>
        <p:spPr>
          <a:xfrm>
            <a:off x="3409949" y="9810810"/>
            <a:ext cx="3944011" cy="529328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7 : Dispensation au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comptoir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médicaments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autres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produits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autorisés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sur prescription)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11 :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Dispensation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médicaments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sans prescription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Principe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Dispensation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autres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produits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autorisés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sans prescription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68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82653F-C767-7772-0606-1F02566206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06AFFD-88CD-3FBB-8F6F-DE04A1071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check-list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745EDA-12C9-AAB8-8D99-F8672A01DB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78" y="3098423"/>
            <a:ext cx="3292065" cy="6987662"/>
          </a:xfrm>
        </p:spPr>
        <p:txBody>
          <a:bodyPr lIns="108000"/>
          <a:lstStyle/>
          <a:p>
            <a:pPr marL="180000" lvl="3"/>
            <a:r>
              <a:rPr lang="fr-FR" dirty="0"/>
              <a:t>Les produits cosmétiques</a:t>
            </a:r>
          </a:p>
          <a:p>
            <a:pPr lvl="2"/>
            <a:r>
              <a:rPr lang="fr-FR" dirty="0"/>
              <a:t>Définition : L.5131.1 du CSP</a:t>
            </a:r>
          </a:p>
          <a:p>
            <a:pPr lvl="2"/>
            <a:r>
              <a:rPr lang="fr-FR" dirty="0"/>
              <a:t>Produits cosmétiques, ANSM</a:t>
            </a:r>
          </a:p>
          <a:p>
            <a:pPr marL="180000" lvl="3">
              <a:spcBef>
                <a:spcPts val="600"/>
              </a:spcBef>
            </a:pPr>
            <a:r>
              <a:rPr lang="fr-FR" dirty="0"/>
              <a:t>Les dispositifs médicaux de diagnostic in vitro destinés à être utilisés par le public</a:t>
            </a:r>
          </a:p>
          <a:p>
            <a:pPr lvl="2"/>
            <a:r>
              <a:rPr lang="fr-FR" dirty="0"/>
              <a:t>Définition : L.5221.1 du CSP</a:t>
            </a:r>
          </a:p>
          <a:p>
            <a:pPr lvl="2"/>
            <a:r>
              <a:rPr lang="fr-FR" dirty="0"/>
              <a:t>Mise sur le marché des DM et DMDIV, ANSM</a:t>
            </a:r>
          </a:p>
          <a:p>
            <a:pPr marL="180000" lvl="3">
              <a:spcBef>
                <a:spcPts val="600"/>
              </a:spcBef>
            </a:pPr>
            <a:r>
              <a:rPr lang="fr-FR" dirty="0"/>
              <a:t>Les produits, articles et appareils utilisés dans l’art de l’œnologie</a:t>
            </a:r>
          </a:p>
          <a:p>
            <a:pPr marL="180000" lvl="3">
              <a:spcBef>
                <a:spcPts val="600"/>
              </a:spcBef>
            </a:pPr>
            <a:r>
              <a:rPr lang="fr-FR" dirty="0"/>
              <a:t>Les produits chimiques définis ou les drogues destinées à des usages non thérapeutiques  à condition que ceux-ci soient nettement séparés des médicaments</a:t>
            </a:r>
          </a:p>
          <a:p>
            <a:pPr lvl="2"/>
            <a:r>
              <a:rPr lang="fr-FR" dirty="0"/>
              <a:t>Article L5125-24 du CSP</a:t>
            </a:r>
          </a:p>
          <a:p>
            <a:pPr marL="180000" lvl="3">
              <a:spcBef>
                <a:spcPts val="600"/>
              </a:spcBef>
            </a:pPr>
            <a:r>
              <a:rPr lang="fr-FR" dirty="0"/>
              <a:t>Les appareils de désinfection, de désinsectisation et de dératisation, les produits biocides {...}</a:t>
            </a:r>
          </a:p>
          <a:p>
            <a:pPr marL="180000" lvl="3">
              <a:spcBef>
                <a:spcPts val="600"/>
              </a:spcBef>
            </a:pPr>
            <a:r>
              <a:rPr lang="fr-FR" dirty="0"/>
              <a:t>Les supports d’information relatifs à la prévention, à l’éducation pour la santé et au bon usage du médicament</a:t>
            </a:r>
          </a:p>
          <a:p>
            <a:pPr marL="180000" lvl="3">
              <a:spcBef>
                <a:spcPts val="600"/>
              </a:spcBef>
            </a:pPr>
            <a:r>
              <a:rPr lang="fr-FR" dirty="0"/>
              <a:t>Les équipements de protection individuelle de protection solaire</a:t>
            </a:r>
          </a:p>
          <a:p>
            <a:pPr marL="180000" lvl="3">
              <a:spcBef>
                <a:spcPts val="600"/>
              </a:spcBef>
            </a:pPr>
            <a:r>
              <a:rPr lang="fr-FR" dirty="0"/>
              <a:t>Les équipements de protection individuelle d’acoustique adaptés au conduit auditif</a:t>
            </a: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47082FD-F6D2-679E-6122-7240C9E42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3</a:t>
            </a:fld>
            <a:r>
              <a:rPr lang="en-US" dirty="0"/>
              <a:t>/3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D653A7D-59BB-9099-705C-90C756AD134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C.09 </a:t>
            </a:r>
            <a:r>
              <a:rPr lang="fr-FR" b="0" dirty="0"/>
              <a:t>Référencement d’un produit à l’officine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786A6B5-15B5-D6DF-E2E2-25ADC0B050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43513" y="937437"/>
            <a:ext cx="1980000" cy="720000"/>
          </a:xfrm>
        </p:spPr>
        <p:txBody>
          <a:bodyPr/>
          <a:lstStyle/>
          <a:p>
            <a:r>
              <a:rPr lang="fr-FR" dirty="0"/>
              <a:t>Pharmacie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55ECC7E6-0704-E469-A962-54524C483FD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b="0" dirty="0"/>
              <a:t>Personnaliser l’en-tête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14645552-4933-84B8-D9A6-E5ED5D6CE67B}"/>
              </a:ext>
            </a:extLst>
          </p:cNvPr>
          <p:cNvGrpSpPr/>
          <p:nvPr/>
        </p:nvGrpSpPr>
        <p:grpSpPr>
          <a:xfrm>
            <a:off x="429781" y="2590732"/>
            <a:ext cx="6732118" cy="225257"/>
            <a:chOff x="2041074" y="4217305"/>
            <a:chExt cx="6732118" cy="225257"/>
          </a:xfrm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A1416AAB-D6E3-A908-32F2-6E0FE3BC75F9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bg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56533D8B-80D1-9A92-4010-A36F32DBA235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bg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Forme libre 22">
              <a:extLst>
                <a:ext uri="{FF2B5EF4-FFF2-40B4-BE49-F238E27FC236}">
                  <a16:creationId xmlns:a16="http://schemas.microsoft.com/office/drawing/2014/main" id="{4E7374F1-7483-23C2-EE14-30F5848ED849}"/>
                </a:ext>
              </a:extLst>
            </p:cNvPr>
            <p:cNvSpPr/>
            <p:nvPr/>
          </p:nvSpPr>
          <p:spPr>
            <a:xfrm>
              <a:off x="2041074" y="4217305"/>
              <a:ext cx="6732118" cy="69773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  <a:gd name="csX0" fmla="*/ 3920338 w 3920338"/>
                <a:gd name="csY0" fmla="*/ 0 h 56057"/>
                <a:gd name="csX1" fmla="*/ 3391038 w 3920338"/>
                <a:gd name="csY1" fmla="*/ 0 h 56057"/>
                <a:gd name="csX2" fmla="*/ 3350076 w 3920338"/>
                <a:gd name="csY2" fmla="*/ 56057 h 56057"/>
                <a:gd name="csX3" fmla="*/ 3309115 w 3920338"/>
                <a:gd name="csY3" fmla="*/ 0 h 56057"/>
                <a:gd name="csX4" fmla="*/ 0 w 3920338"/>
                <a:gd name="csY4" fmla="*/ 0 h 56057"/>
                <a:gd name="csX0" fmla="*/ 6732118 w 6732118"/>
                <a:gd name="csY0" fmla="*/ 0 h 69773"/>
                <a:gd name="csX1" fmla="*/ 3391038 w 6732118"/>
                <a:gd name="csY1" fmla="*/ 13716 h 69773"/>
                <a:gd name="csX2" fmla="*/ 3350076 w 6732118"/>
                <a:gd name="csY2" fmla="*/ 69773 h 69773"/>
                <a:gd name="csX3" fmla="*/ 3309115 w 6732118"/>
                <a:gd name="csY3" fmla="*/ 13716 h 69773"/>
                <a:gd name="csX4" fmla="*/ 0 w 6732118"/>
                <a:gd name="csY4" fmla="*/ 13716 h 6977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6732118" h="69773">
                  <a:moveTo>
                    <a:pt x="6732118" y="0"/>
                  </a:moveTo>
                  <a:lnTo>
                    <a:pt x="3391038" y="13716"/>
                  </a:lnTo>
                  <a:lnTo>
                    <a:pt x="3350076" y="69773"/>
                  </a:lnTo>
                  <a:lnTo>
                    <a:pt x="3309115" y="13716"/>
                  </a:lnTo>
                  <a:lnTo>
                    <a:pt x="0" y="13716"/>
                  </a:lnTo>
                </a:path>
              </a:pathLst>
            </a:custGeom>
            <a:noFill/>
            <a:ln w="3175">
              <a:solidFill>
                <a:schemeClr val="bg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Espace réservé de la date 28">
            <a:extLst>
              <a:ext uri="{FF2B5EF4-FFF2-40B4-BE49-F238E27FC236}">
                <a16:creationId xmlns:a16="http://schemas.microsoft.com/office/drawing/2014/main" id="{07C392C9-C839-AE74-56C3-13AB9E0BC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Version 2.0 / Juillet 2026</a:t>
            </a:r>
            <a:endParaRPr lang="en-US" dirty="0"/>
          </a:p>
        </p:txBody>
      </p:sp>
      <p:pic>
        <p:nvPicPr>
          <p:cNvPr id="41" name="Graphique 40">
            <a:extLst>
              <a:ext uri="{FF2B5EF4-FFF2-40B4-BE49-F238E27FC236}">
                <a16:creationId xmlns:a16="http://schemas.microsoft.com/office/drawing/2014/main" id="{C4473C4B-2002-6BE4-07C0-E4E714A9DE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25729" y="9939635"/>
            <a:ext cx="439371" cy="490067"/>
          </a:xfrm>
          <a:prstGeom prst="rect">
            <a:avLst/>
          </a:prstGeom>
        </p:spPr>
      </p:pic>
      <p:sp>
        <p:nvSpPr>
          <p:cNvPr id="48" name="Espace réservé du contenu 2">
            <a:extLst>
              <a:ext uri="{FF2B5EF4-FFF2-40B4-BE49-F238E27FC236}">
                <a16:creationId xmlns:a16="http://schemas.microsoft.com/office/drawing/2014/main" id="{AE363B21-813C-65EC-E16D-36CBA18F18F6}"/>
              </a:ext>
            </a:extLst>
          </p:cNvPr>
          <p:cNvSpPr txBox="1">
            <a:spLocks/>
          </p:cNvSpPr>
          <p:nvPr/>
        </p:nvSpPr>
        <p:spPr>
          <a:xfrm>
            <a:off x="406478" y="2118169"/>
            <a:ext cx="6746719" cy="3439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/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Liste des marchandises dont les pharmaciens peuvent faire commerce dans leur officine </a:t>
            </a:r>
          </a:p>
          <a:p>
            <a:pPr lvl="3"/>
            <a:r>
              <a:rPr lang="fr-FR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(Arrêté du 15 février 2002) - réglementation et liens utiles :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54AB0E7-15E3-31D0-4CD1-3262ED34E42F}"/>
              </a:ext>
            </a:extLst>
          </p:cNvPr>
          <p:cNvSpPr txBox="1"/>
          <p:nvPr/>
        </p:nvSpPr>
        <p:spPr>
          <a:xfrm>
            <a:off x="406478" y="3066181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7EF88E9E-3E6C-A4A9-65E8-38DFBEC46EF7}"/>
              </a:ext>
            </a:extLst>
          </p:cNvPr>
          <p:cNvSpPr txBox="1"/>
          <p:nvPr/>
        </p:nvSpPr>
        <p:spPr>
          <a:xfrm>
            <a:off x="406478" y="3669003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67C6DF7-2BBC-7174-2108-93C18A87C576}"/>
              </a:ext>
            </a:extLst>
          </p:cNvPr>
          <p:cNvSpPr txBox="1"/>
          <p:nvPr/>
        </p:nvSpPr>
        <p:spPr>
          <a:xfrm>
            <a:off x="406478" y="4426712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C7511AB-2A90-A1FA-1624-B07DE6EB7650}"/>
              </a:ext>
            </a:extLst>
          </p:cNvPr>
          <p:cNvSpPr txBox="1"/>
          <p:nvPr/>
        </p:nvSpPr>
        <p:spPr>
          <a:xfrm>
            <a:off x="406478" y="4838147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F064FF0-3909-36CD-FBA0-295E16658C1B}"/>
              </a:ext>
            </a:extLst>
          </p:cNvPr>
          <p:cNvSpPr txBox="1"/>
          <p:nvPr/>
        </p:nvSpPr>
        <p:spPr>
          <a:xfrm>
            <a:off x="406478" y="5715513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59AF6F0E-1A1A-B439-7F3A-79E23079B0DC}"/>
              </a:ext>
            </a:extLst>
          </p:cNvPr>
          <p:cNvSpPr txBox="1">
            <a:spLocks/>
          </p:cNvSpPr>
          <p:nvPr/>
        </p:nvSpPr>
        <p:spPr>
          <a:xfrm>
            <a:off x="4042250" y="3098423"/>
            <a:ext cx="3183500" cy="6987662"/>
          </a:xfrm>
          <a:prstGeom prst="rect">
            <a:avLst/>
          </a:prstGeom>
        </p:spPr>
        <p:txBody>
          <a:bodyPr vert="horz" lIns="10800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288000" indent="-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18000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compléments alimentaires</a:t>
            </a:r>
          </a:p>
          <a:p>
            <a:pPr lvl="2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Définition : Décret n°2006-352</a:t>
            </a:r>
          </a:p>
          <a:p>
            <a:pPr lvl="2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compléments alimentaires, DGCCRF</a:t>
            </a:r>
          </a:p>
          <a:p>
            <a:pPr lvl="2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Compléments alimentaires - Quel étiquetage ? DGCCRF</a:t>
            </a:r>
          </a:p>
          <a:p>
            <a:pPr lvl="2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compléments alimentaires, ANSES</a:t>
            </a:r>
          </a:p>
          <a:p>
            <a:pPr lvl="2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Listes des compléments alimentaires déclarés,</a:t>
            </a:r>
          </a:p>
          <a:p>
            <a:pPr lvl="2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Ministère de l’Économie, des Finances 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de la Souveraineté industrielle et numérique</a:t>
            </a:r>
          </a:p>
          <a:p>
            <a:pPr lvl="2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Allégations nutritionnelles et de santé, DGCCRF</a:t>
            </a:r>
          </a:p>
          <a:p>
            <a:pPr lvl="2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Contrôle des allégations nutritionnelles 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de santé sur les sites internet de compléments alimentaires, DGCCRF</a:t>
            </a:r>
          </a:p>
          <a:p>
            <a:pPr lvl="2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allégations de santé sur les sites internet de compléments alimentaires, DGCCRF</a:t>
            </a:r>
          </a:p>
          <a:p>
            <a:pPr lvl="2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Règlement (CE) n°1924/2006 : liste des allégations nutritionnelles autorisées</a:t>
            </a:r>
          </a:p>
          <a:p>
            <a:pPr lvl="2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Règlement (UE) n°432/212 : liste des allégations de santé autorisées</a:t>
            </a:r>
          </a:p>
          <a:p>
            <a:pPr lvl="3">
              <a:spcBef>
                <a:spcPts val="600"/>
              </a:spcBef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équipements de protection individuelle respiratoire</a:t>
            </a:r>
          </a:p>
          <a:p>
            <a:pPr lvl="3">
              <a:spcBef>
                <a:spcPts val="600"/>
              </a:spcBef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éthylotests</a:t>
            </a:r>
          </a:p>
          <a:p>
            <a:pPr lvl="3">
              <a:spcBef>
                <a:spcPts val="600"/>
              </a:spcBef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masques non sanitaires fabriqués selon un processus industriel et répondant aux spécifications techniques applicables</a:t>
            </a:r>
          </a:p>
          <a:p>
            <a:pPr lvl="2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Liste des producteurs de masques non sanitaires et des résultats de leurs tests, DGE</a:t>
            </a:r>
          </a:p>
          <a:p>
            <a:pPr lvl="3">
              <a:spcBef>
                <a:spcPts val="600"/>
              </a:spcBef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produits n’ayant pas de destination médicales à base d’acide hyaluronique injectable 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B507947-F745-7B63-5422-3DE33348F73D}"/>
              </a:ext>
            </a:extLst>
          </p:cNvPr>
          <p:cNvSpPr txBox="1"/>
          <p:nvPr/>
        </p:nvSpPr>
        <p:spPr>
          <a:xfrm>
            <a:off x="4028220" y="3066181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9241B5C6-9043-6E37-9D36-5DC85CCF0627}"/>
              </a:ext>
            </a:extLst>
          </p:cNvPr>
          <p:cNvSpPr txBox="1"/>
          <p:nvPr/>
        </p:nvSpPr>
        <p:spPr>
          <a:xfrm>
            <a:off x="4028220" y="6961985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3E4234B4-BBA3-E136-EBE6-68898FC7C5CC}"/>
              </a:ext>
            </a:extLst>
          </p:cNvPr>
          <p:cNvSpPr txBox="1"/>
          <p:nvPr/>
        </p:nvSpPr>
        <p:spPr>
          <a:xfrm>
            <a:off x="4028220" y="7660729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649B6EEE-FE73-1527-9B1A-6F68EBA5B255}"/>
              </a:ext>
            </a:extLst>
          </p:cNvPr>
          <p:cNvSpPr txBox="1"/>
          <p:nvPr/>
        </p:nvSpPr>
        <p:spPr>
          <a:xfrm>
            <a:off x="4028220" y="8698575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defRPr sz="9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26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35AD21E-7F3B-DB8C-1FD7-2C8E381B985C}"/>
              </a:ext>
            </a:extLst>
          </p:cNvPr>
          <p:cNvSpPr txBox="1"/>
          <p:nvPr/>
        </p:nvSpPr>
        <p:spPr>
          <a:xfrm>
            <a:off x="406478" y="6309401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3D5F902-2BDD-2CC7-C8BA-2B96F021A7DD}"/>
              </a:ext>
            </a:extLst>
          </p:cNvPr>
          <p:cNvSpPr txBox="1"/>
          <p:nvPr/>
        </p:nvSpPr>
        <p:spPr>
          <a:xfrm>
            <a:off x="406478" y="6856155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E5BA4D-6AB3-61E3-FA41-A5AD6A783BDB}"/>
              </a:ext>
            </a:extLst>
          </p:cNvPr>
          <p:cNvSpPr txBox="1"/>
          <p:nvPr/>
        </p:nvSpPr>
        <p:spPr>
          <a:xfrm>
            <a:off x="406478" y="7270935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F0FEEEB-3C73-1C00-DBAE-8913EA17A701}"/>
              </a:ext>
            </a:extLst>
          </p:cNvPr>
          <p:cNvSpPr txBox="1"/>
          <p:nvPr/>
        </p:nvSpPr>
        <p:spPr>
          <a:xfrm>
            <a:off x="4028220" y="7356671"/>
            <a:ext cx="216000" cy="216000"/>
          </a:xfrm>
          <a:prstGeom prst="ellipse">
            <a:avLst/>
          </a:prstGeom>
          <a:noFill/>
          <a:ln w="3175">
            <a:solidFill>
              <a:schemeClr val="bg2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fr-FR" sz="9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31" name="Espace réservé du pied de page 29">
            <a:extLst>
              <a:ext uri="{FF2B5EF4-FFF2-40B4-BE49-F238E27FC236}">
                <a16:creationId xmlns:a16="http://schemas.microsoft.com/office/drawing/2014/main" id="{6D1954D0-F1E8-BC9A-14A1-A49C9365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2824" y="9774967"/>
            <a:ext cx="2483997" cy="409702"/>
          </a:xfrm>
        </p:spPr>
        <p:txBody>
          <a:bodyPr/>
          <a:lstStyle/>
          <a:p>
            <a:r>
              <a:rPr lang="en-US" dirty="0" smtClean="0"/>
              <a:t>Sous-themes : </a:t>
            </a:r>
          </a:p>
          <a:p>
            <a:r>
              <a:rPr lang="fr-FR" dirty="0"/>
              <a:t>2.1 </a:t>
            </a:r>
            <a:r>
              <a:rPr lang="fr-FR" b="0" dirty="0"/>
              <a:t>Dispensation en officine et à domicile de médicaments sur </a:t>
            </a:r>
            <a:r>
              <a:rPr lang="fr-FR" b="0" dirty="0" smtClean="0"/>
              <a:t>prescription</a:t>
            </a:r>
          </a:p>
          <a:p>
            <a:r>
              <a:rPr lang="fr-FR" dirty="0"/>
              <a:t>2.2 </a:t>
            </a:r>
            <a:r>
              <a:rPr lang="fr-FR" b="0" dirty="0"/>
              <a:t>Dispensation de médicaments sans prescription et des autres produits (marchandises autorisées)</a:t>
            </a:r>
            <a:endParaRPr lang="en-US" dirty="0"/>
          </a:p>
        </p:txBody>
      </p:sp>
      <p:sp>
        <p:nvSpPr>
          <p:cNvPr id="32" name="Espace réservé du pied de page 29">
            <a:extLst>
              <a:ext uri="{FF2B5EF4-FFF2-40B4-BE49-F238E27FC236}">
                <a16:creationId xmlns:a16="http://schemas.microsoft.com/office/drawing/2014/main" id="{D3434E79-A65F-A99C-4B77-9B29037F4446}"/>
              </a:ext>
            </a:extLst>
          </p:cNvPr>
          <p:cNvSpPr txBox="1">
            <a:spLocks/>
          </p:cNvSpPr>
          <p:nvPr/>
        </p:nvSpPr>
        <p:spPr>
          <a:xfrm>
            <a:off x="3409949" y="9810810"/>
            <a:ext cx="3944011" cy="529328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7 : Dispensation au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comptoir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médicaments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autres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produits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autorisés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sur prescription)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11 :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Dispensation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médicaments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sans prescription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Principe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Dispensation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autres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produits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autorisés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sans prescription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83169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CNOP">
      <a:dk1>
        <a:srgbClr val="000000"/>
      </a:dk1>
      <a:lt1>
        <a:srgbClr val="FFFFFF"/>
      </a:lt1>
      <a:dk2>
        <a:srgbClr val="239B38"/>
      </a:dk2>
      <a:lt2>
        <a:srgbClr val="D25D30"/>
      </a:lt2>
      <a:accent1>
        <a:srgbClr val="248BA3"/>
      </a:accent1>
      <a:accent2>
        <a:srgbClr val="832A4E"/>
      </a:accent2>
      <a:accent3>
        <a:srgbClr val="376159"/>
      </a:accent3>
      <a:accent4>
        <a:srgbClr val="FFFFFF"/>
      </a:accent4>
      <a:accent5>
        <a:srgbClr val="FFFFFF"/>
      </a:accent5>
      <a:accent6>
        <a:srgbClr val="FFFFFF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714</TotalTime>
  <Words>1347</Words>
  <Application>Microsoft Office PowerPoint</Application>
  <PresentationFormat>Personnalisé</PresentationFormat>
  <Paragraphs>144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Aptos</vt:lpstr>
      <vt:lpstr>Arial</vt:lpstr>
      <vt:lpstr>Azo Sans</vt:lpstr>
      <vt:lpstr>Courier New</vt:lpstr>
      <vt:lpstr>Thème Office</vt:lpstr>
      <vt:lpstr>check-list</vt:lpstr>
      <vt:lpstr>check-list</vt:lpstr>
      <vt:lpstr>check-list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check-list</dc:title>
  <dc:creator>Sébastien QUESSON</dc:creator>
  <cp:lastModifiedBy>Cécile LUGAND</cp:lastModifiedBy>
  <cp:revision>135</cp:revision>
  <dcterms:created xsi:type="dcterms:W3CDTF">2025-12-16T10:16:15Z</dcterms:created>
  <dcterms:modified xsi:type="dcterms:W3CDTF">2026-07-23T08:56:10Z</dcterms:modified>
</cp:coreProperties>
</file>