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712"/>
  </p:normalViewPr>
  <p:slideViewPr>
    <p:cSldViewPr snapToGrid="0">
      <p:cViewPr varScale="1">
        <p:scale>
          <a:sx n="98" d="100"/>
          <a:sy n="98" d="100"/>
        </p:scale>
        <p:origin x="1686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bg2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1424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3802840" y="6901902"/>
            <a:ext cx="0" cy="316414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098001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bg2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bg2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bg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bg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E.04</a:t>
            </a:r>
            <a:r>
              <a:rPr lang="fr-FR" dirty="0" smtClean="0"/>
              <a:t> </a:t>
            </a:r>
            <a:r>
              <a:rPr lang="fr-FR" dirty="0"/>
              <a:t>Gestion </a:t>
            </a:r>
            <a:r>
              <a:rPr lang="fr-FR" dirty="0" smtClean="0"/>
              <a:t>des incidents de délivrance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3919728" y="6848274"/>
            <a:ext cx="3322869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8 : Double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contrôle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47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dysfonctionnements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fiches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progrès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22BB473E-6B1C-8BF5-2854-FA814F2D3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39418" y="6920528"/>
            <a:ext cx="354876" cy="395823"/>
          </a:xfrm>
          <a:prstGeom prst="rect">
            <a:avLst/>
          </a:prstGeom>
        </p:spPr>
      </p:pic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F2A8B4-12C1-F3D8-9D3C-03F00BD6D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858170"/>
              </p:ext>
            </p:extLst>
          </p:nvPr>
        </p:nvGraphicFramePr>
        <p:xfrm>
          <a:off x="377537" y="1809543"/>
          <a:ext cx="9844494" cy="4666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5527">
                  <a:extLst>
                    <a:ext uri="{9D8B030D-6E8A-4147-A177-3AD203B41FA5}">
                      <a16:colId xmlns:a16="http://schemas.microsoft.com/office/drawing/2014/main" val="1445480242"/>
                    </a:ext>
                  </a:extLst>
                </a:gridCol>
                <a:gridCol w="712195">
                  <a:extLst>
                    <a:ext uri="{9D8B030D-6E8A-4147-A177-3AD203B41FA5}">
                      <a16:colId xmlns:a16="http://schemas.microsoft.com/office/drawing/2014/main" val="4212508841"/>
                    </a:ext>
                  </a:extLst>
                </a:gridCol>
                <a:gridCol w="1060309">
                  <a:extLst>
                    <a:ext uri="{9D8B030D-6E8A-4147-A177-3AD203B41FA5}">
                      <a16:colId xmlns:a16="http://schemas.microsoft.com/office/drawing/2014/main" val="1344607330"/>
                    </a:ext>
                  </a:extLst>
                </a:gridCol>
                <a:gridCol w="598267">
                  <a:extLst>
                    <a:ext uri="{9D8B030D-6E8A-4147-A177-3AD203B41FA5}">
                      <a16:colId xmlns:a16="http://schemas.microsoft.com/office/drawing/2014/main" val="1963640602"/>
                    </a:ext>
                  </a:extLst>
                </a:gridCol>
                <a:gridCol w="662863">
                  <a:extLst>
                    <a:ext uri="{9D8B030D-6E8A-4147-A177-3AD203B41FA5}">
                      <a16:colId xmlns:a16="http://schemas.microsoft.com/office/drawing/2014/main" val="1164999881"/>
                    </a:ext>
                  </a:extLst>
                </a:gridCol>
                <a:gridCol w="550162">
                  <a:extLst>
                    <a:ext uri="{9D8B030D-6E8A-4147-A177-3AD203B41FA5}">
                      <a16:colId xmlns:a16="http://schemas.microsoft.com/office/drawing/2014/main" val="1761621415"/>
                    </a:ext>
                  </a:extLst>
                </a:gridCol>
                <a:gridCol w="606796">
                  <a:extLst>
                    <a:ext uri="{9D8B030D-6E8A-4147-A177-3AD203B41FA5}">
                      <a16:colId xmlns:a16="http://schemas.microsoft.com/office/drawing/2014/main" val="3751367201"/>
                    </a:ext>
                  </a:extLst>
                </a:gridCol>
                <a:gridCol w="1871580">
                  <a:extLst>
                    <a:ext uri="{9D8B030D-6E8A-4147-A177-3AD203B41FA5}">
                      <a16:colId xmlns:a16="http://schemas.microsoft.com/office/drawing/2014/main" val="3428336547"/>
                    </a:ext>
                  </a:extLst>
                </a:gridCol>
                <a:gridCol w="400053">
                  <a:extLst>
                    <a:ext uri="{9D8B030D-6E8A-4147-A177-3AD203B41FA5}">
                      <a16:colId xmlns:a16="http://schemas.microsoft.com/office/drawing/2014/main" val="243711018"/>
                    </a:ext>
                  </a:extLst>
                </a:gridCol>
                <a:gridCol w="436422">
                  <a:extLst>
                    <a:ext uri="{9D8B030D-6E8A-4147-A177-3AD203B41FA5}">
                      <a16:colId xmlns:a16="http://schemas.microsoft.com/office/drawing/2014/main" val="2845167973"/>
                    </a:ext>
                  </a:extLst>
                </a:gridCol>
                <a:gridCol w="1600214">
                  <a:extLst>
                    <a:ext uri="{9D8B030D-6E8A-4147-A177-3AD203B41FA5}">
                      <a16:colId xmlns:a16="http://schemas.microsoft.com/office/drawing/2014/main" val="4206306558"/>
                    </a:ext>
                  </a:extLst>
                </a:gridCol>
                <a:gridCol w="400053">
                  <a:extLst>
                    <a:ext uri="{9D8B030D-6E8A-4147-A177-3AD203B41FA5}">
                      <a16:colId xmlns:a16="http://schemas.microsoft.com/office/drawing/2014/main" val="3204841556"/>
                    </a:ext>
                  </a:extLst>
                </a:gridCol>
                <a:gridCol w="400053">
                  <a:extLst>
                    <a:ext uri="{9D8B030D-6E8A-4147-A177-3AD203B41FA5}">
                      <a16:colId xmlns:a16="http://schemas.microsoft.com/office/drawing/2014/main" val="3589121386"/>
                    </a:ext>
                  </a:extLst>
                </a:gridCol>
              </a:tblGrid>
              <a:tr h="245484">
                <a:tc row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Déclarant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du Patient</a:t>
                      </a:r>
                    </a:p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et/ou </a:t>
                      </a:r>
                      <a:r>
                        <a:rPr lang="fr-FR" sz="800" b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N°de</a:t>
                      </a:r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Facture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Nature de l’Erreur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Détails et causes de l’Erreur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Résolution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(Détail et date solution apportée)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Edition </a:t>
                      </a:r>
                    </a:p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d’une fiche d’Amélioration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059054"/>
                  </a:ext>
                </a:extLst>
              </a:tr>
              <a:tr h="317930">
                <a:tc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Erreur</a:t>
                      </a:r>
                      <a:r>
                        <a:rPr lang="fr-FR" sz="6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</a:p>
                    <a:p>
                      <a:pPr algn="ctr"/>
                      <a:r>
                        <a:rPr lang="fr-FR" sz="600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</a:t>
                      </a:r>
                      <a:endParaRPr lang="fr-FR" sz="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Posologie, dosage, quantité…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Interaction / Contre-</a:t>
                      </a:r>
                    </a:p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3308"/>
                  </a:ext>
                </a:extLst>
              </a:tr>
              <a:tr h="287699">
                <a:tc>
                  <a:txBody>
                    <a:bodyPr/>
                    <a:lstStyle/>
                    <a:p>
                      <a:pPr marL="171450" indent="-171450" algn="ctr">
                        <a:buFont typeface="AppleMyungjo Regular" pitchFamily="2" charset="-127"/>
                        <a:buChar char="◦"/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indent="0" algn="ctr">
                        <a:buClr>
                          <a:schemeClr val="bg2"/>
                        </a:buClr>
                        <a:buFont typeface="Police système Courant"/>
                        <a:buChar char="◯"/>
                      </a:pPr>
                      <a:r>
                        <a:rPr lang="fr-FR" sz="80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7026064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/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156304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52603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902690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519771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144491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345850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1166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347133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295526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233962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kumimoji="0" lang="fr-FR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221803"/>
                  </a:ext>
                </a:extLst>
              </a:tr>
              <a:tr h="317930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45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Tx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bg2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651048"/>
                  </a:ext>
                </a:extLst>
              </a:tr>
            </a:tbl>
          </a:graphicData>
        </a:graphic>
      </p:graphicFrame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758417" y="6848274"/>
            <a:ext cx="2978432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/>
              <a:t>Sous-thèmes :</a:t>
            </a:r>
          </a:p>
          <a:p>
            <a:r>
              <a:rPr lang="fr-FR" dirty="0"/>
              <a:t>2.1 Dispensation en officine et à domicile de médicaments sur </a:t>
            </a:r>
            <a:r>
              <a:rPr lang="fr-FR" dirty="0" smtClean="0"/>
              <a:t>prescription</a:t>
            </a:r>
          </a:p>
          <a:p>
            <a:r>
              <a:rPr lang="fr-FR" dirty="0"/>
              <a:t>4.6 Gestion du système de qualité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</a:rPr>
              <a:t>Version </a:t>
            </a:r>
            <a:r>
              <a:rPr lang="fr-FR" dirty="0" smtClean="0">
                <a:solidFill>
                  <a:schemeClr val="bg2"/>
                </a:solidFill>
              </a:rPr>
              <a:t>2.1 </a:t>
            </a:r>
            <a:r>
              <a:rPr lang="fr-FR" dirty="0">
                <a:solidFill>
                  <a:schemeClr val="bg2"/>
                </a:solidFill>
              </a:rPr>
              <a:t>/ Mars 2026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 bIns="46800">
            <a:spAutoFit/>
          </a:bodyPr>
          <a:lstStyle/>
          <a:p>
            <a:r>
              <a:rPr lang="en-US" sz="800" cap="none" baseline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/>
              <a:t>E.04</a:t>
            </a:r>
            <a:r>
              <a:rPr lang="fr-FR" dirty="0"/>
              <a:t> Gestion des incidents de délivrance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22461" y="1868665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</a:rPr>
              <a:t>Commentaires pour un bon usage</a:t>
            </a:r>
            <a:endParaRPr lang="fr-FR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27061" y="1669915"/>
            <a:ext cx="738882" cy="702001"/>
          </a:xfrm>
          <a:prstGeom prst="rect">
            <a:avLst/>
          </a:prstGeom>
        </p:spPr>
      </p:pic>
      <p:sp>
        <p:nvSpPr>
          <p:cNvPr id="66" name="Espace réservé du texte 3">
            <a:extLst>
              <a:ext uri="{FF2B5EF4-FFF2-40B4-BE49-F238E27FC236}">
                <a16:creationId xmlns:a16="http://schemas.microsoft.com/office/drawing/2014/main" id="{E222D35F-D73A-B0CF-1A8A-4573DDBEA34B}"/>
              </a:ext>
            </a:extLst>
          </p:cNvPr>
          <p:cNvSpPr txBox="1">
            <a:spLocks/>
          </p:cNvSpPr>
          <p:nvPr/>
        </p:nvSpPr>
        <p:spPr>
          <a:xfrm>
            <a:off x="722461" y="2977686"/>
            <a:ext cx="1254694" cy="1601339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tableau des incidents de délivrance sert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relever les incidents liés à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dispensation de produits de santé 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Tout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incident avéré doit être notifié.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Espace réservé du texte 3">
            <a:extLst>
              <a:ext uri="{FF2B5EF4-FFF2-40B4-BE49-F238E27FC236}">
                <a16:creationId xmlns:a16="http://schemas.microsoft.com/office/drawing/2014/main" id="{48B7515A-AB1B-73FE-48B0-2BEEF1B64317}"/>
              </a:ext>
            </a:extLst>
          </p:cNvPr>
          <p:cNvSpPr txBox="1">
            <a:spLocks/>
          </p:cNvSpPr>
          <p:nvPr/>
        </p:nvSpPr>
        <p:spPr>
          <a:xfrm>
            <a:off x="2118866" y="2977686"/>
            <a:ext cx="1172144" cy="1185015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permet de vérifier la résolution des incidents après leur détection (appel du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patient-appel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du prescripteur).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Espace réservé du texte 3">
            <a:extLst>
              <a:ext uri="{FF2B5EF4-FFF2-40B4-BE49-F238E27FC236}">
                <a16:creationId xmlns:a16="http://schemas.microsoft.com/office/drawing/2014/main" id="{28BF8ACE-8731-D270-CAE2-36A7A301367B}"/>
              </a:ext>
            </a:extLst>
          </p:cNvPr>
          <p:cNvSpPr txBox="1">
            <a:spLocks/>
          </p:cNvSpPr>
          <p:nvPr/>
        </p:nvSpPr>
        <p:spPr>
          <a:xfrm>
            <a:off x="3438651" y="2977686"/>
            <a:ext cx="115249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est notamment alimenté à la suite du </a:t>
            </a:r>
            <a:r>
              <a:rPr lang="fr-FR" b="1" u="sng" dirty="0">
                <a:latin typeface="Arial" panose="020B0604020202020204" pitchFamily="34" charset="0"/>
                <a:cs typeface="Arial" panose="020B0604020202020204" pitchFamily="34" charset="0"/>
              </a:rPr>
              <a:t>double contrôle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5021411" y="2977686"/>
            <a:ext cx="97739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Déclarant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le collaborateur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renseigne l’incident.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Espace réservé du texte 3">
            <a:extLst>
              <a:ext uri="{FF2B5EF4-FFF2-40B4-BE49-F238E27FC236}">
                <a16:creationId xmlns:a16="http://schemas.microsoft.com/office/drawing/2014/main" id="{C5E2726A-9F9F-76BB-EF46-829BEEFBCD54}"/>
              </a:ext>
            </a:extLst>
          </p:cNvPr>
          <p:cNvSpPr txBox="1">
            <a:spLocks/>
          </p:cNvSpPr>
          <p:nvPr/>
        </p:nvSpPr>
        <p:spPr>
          <a:xfrm>
            <a:off x="6250493" y="2977686"/>
            <a:ext cx="115249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Nature de l’erreur : </a:t>
            </a:r>
            <a:b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Précisez la nature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l’erreur de dispensation (indiquez les détails).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Espace réservé du texte 3">
            <a:extLst>
              <a:ext uri="{FF2B5EF4-FFF2-40B4-BE49-F238E27FC236}">
                <a16:creationId xmlns:a16="http://schemas.microsoft.com/office/drawing/2014/main" id="{B6D57542-D397-4765-D7FB-11FC974BC56D}"/>
              </a:ext>
            </a:extLst>
          </p:cNvPr>
          <p:cNvSpPr txBox="1">
            <a:spLocks/>
          </p:cNvSpPr>
          <p:nvPr/>
        </p:nvSpPr>
        <p:spPr>
          <a:xfrm>
            <a:off x="7503046" y="2977686"/>
            <a:ext cx="115249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Résolution :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la date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résolution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l’incident ainsi que les mesures correctives mises en œuvre.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Espace réservé du texte 3">
            <a:extLst>
              <a:ext uri="{FF2B5EF4-FFF2-40B4-BE49-F238E27FC236}">
                <a16:creationId xmlns:a16="http://schemas.microsoft.com/office/drawing/2014/main" id="{4F2DB87F-9B90-41D1-69B4-F64DD0B5FACA}"/>
              </a:ext>
            </a:extLst>
          </p:cNvPr>
          <p:cNvSpPr txBox="1">
            <a:spLocks/>
          </p:cNvSpPr>
          <p:nvPr/>
        </p:nvSpPr>
        <p:spPr>
          <a:xfrm>
            <a:off x="8849961" y="2977686"/>
            <a:ext cx="1445100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Edition d’une fiche d’amélioration :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 l’incident nécessite d’ouvrir une réflexion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les pratiques au sein de l’officine il est préconisé d’ouvrir une fiche d’amélioration à l’aide de l’outil dédié.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599CB3E6-2278-2211-6718-173FCA848C72}"/>
              </a:ext>
            </a:extLst>
          </p:cNvPr>
          <p:cNvSpPr txBox="1"/>
          <p:nvPr/>
        </p:nvSpPr>
        <p:spPr>
          <a:xfrm>
            <a:off x="745477" y="5269516"/>
            <a:ext cx="3897128" cy="246221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0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Les incidents relevés doivent toujours être suivis d’une résolution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8AA098C3-DBB1-DAD7-9BDF-69F6F001149A}"/>
              </a:ext>
            </a:extLst>
          </p:cNvPr>
          <p:cNvSpPr txBox="1"/>
          <p:nvPr/>
        </p:nvSpPr>
        <p:spPr>
          <a:xfrm>
            <a:off x="1206618" y="5037563"/>
            <a:ext cx="911996" cy="2319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buNone/>
            </a:pPr>
            <a:r>
              <a:rPr lang="fr-FR" sz="1400" b="1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</a:p>
        </p:txBody>
      </p:sp>
      <p:pic>
        <p:nvPicPr>
          <p:cNvPr id="133" name="Graphique 132">
            <a:extLst>
              <a:ext uri="{FF2B5EF4-FFF2-40B4-BE49-F238E27FC236}">
                <a16:creationId xmlns:a16="http://schemas.microsoft.com/office/drawing/2014/main" id="{D179860B-90B8-4C46-D32E-945900AE9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745476" y="4904406"/>
            <a:ext cx="372037" cy="318889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1E6DDBA5-393D-9827-774C-5B565C4BA051}"/>
              </a:ext>
            </a:extLst>
          </p:cNvPr>
          <p:cNvSpPr txBox="1"/>
          <p:nvPr/>
        </p:nvSpPr>
        <p:spPr>
          <a:xfrm>
            <a:off x="722461" y="2322020"/>
            <a:ext cx="3868689" cy="2269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Finalité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F14F5702-58CD-7A34-4BAE-3160DB395C3B}"/>
              </a:ext>
            </a:extLst>
          </p:cNvPr>
          <p:cNvSpPr txBox="1"/>
          <p:nvPr/>
        </p:nvSpPr>
        <p:spPr>
          <a:xfrm>
            <a:off x="4907111" y="2322020"/>
            <a:ext cx="5347910" cy="2269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Utilisation</a:t>
            </a:r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chemeClr val="bg2"/>
                </a:solidFill>
              </a:rPr>
              <a:t>Version </a:t>
            </a:r>
            <a:r>
              <a:rPr lang="fr-FR" smtClean="0">
                <a:solidFill>
                  <a:schemeClr val="bg2"/>
                </a:solidFill>
              </a:rPr>
              <a:t>2.1 </a:t>
            </a:r>
            <a:r>
              <a:rPr lang="fr-FR" dirty="0">
                <a:solidFill>
                  <a:schemeClr val="bg2"/>
                </a:solidFill>
              </a:rPr>
              <a:t>/ </a:t>
            </a:r>
            <a:r>
              <a:rPr lang="fr-FR" dirty="0" smtClean="0">
                <a:solidFill>
                  <a:schemeClr val="bg2"/>
                </a:solidFill>
              </a:rPr>
              <a:t>Mars </a:t>
            </a:r>
            <a:r>
              <a:rPr lang="fr-FR" dirty="0">
                <a:solidFill>
                  <a:schemeClr val="bg2"/>
                </a:solidFill>
              </a:rPr>
              <a:t>2026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</a:t>
            </a:r>
            <a:r>
              <a:rPr lang="en-US" sz="800" cap="none" baseline="0" dirty="0">
                <a:solidFill>
                  <a:schemeClr val="bg2"/>
                </a:solidFill>
              </a:rPr>
              <a:t>:</a:t>
            </a:r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2FB60FE5-C141-3667-C379-8F6ED49EDD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39418" y="6920528"/>
            <a:ext cx="354876" cy="395823"/>
          </a:xfrm>
          <a:prstGeom prst="rect">
            <a:avLst/>
          </a:prstGeom>
        </p:spPr>
      </p:pic>
      <p:grpSp>
        <p:nvGrpSpPr>
          <p:cNvPr id="240" name="Groupe 239">
            <a:extLst>
              <a:ext uri="{FF2B5EF4-FFF2-40B4-BE49-F238E27FC236}">
                <a16:creationId xmlns:a16="http://schemas.microsoft.com/office/drawing/2014/main" id="{9E16568A-FF2A-D9C1-77BC-EE98A91DCA25}"/>
              </a:ext>
            </a:extLst>
          </p:cNvPr>
          <p:cNvGrpSpPr/>
          <p:nvPr/>
        </p:nvGrpSpPr>
        <p:grpSpPr>
          <a:xfrm>
            <a:off x="771993" y="2678934"/>
            <a:ext cx="1146978" cy="211541"/>
            <a:chOff x="3773117" y="2453160"/>
            <a:chExt cx="1146978" cy="211541"/>
          </a:xfrm>
        </p:grpSpPr>
        <p:grpSp>
          <p:nvGrpSpPr>
            <p:cNvPr id="241" name="Groupe 240">
              <a:extLst>
                <a:ext uri="{FF2B5EF4-FFF2-40B4-BE49-F238E27FC236}">
                  <a16:creationId xmlns:a16="http://schemas.microsoft.com/office/drawing/2014/main" id="{4F8F0F85-C072-75AD-6F86-321C3A0A145E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45" name="Connecteur droit 244">
                <a:extLst>
                  <a:ext uri="{FF2B5EF4-FFF2-40B4-BE49-F238E27FC236}">
                    <a16:creationId xmlns:a16="http://schemas.microsoft.com/office/drawing/2014/main" id="{1245192F-AE9A-86BC-7C6B-BD9CAED582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Connecteur droit 245">
                <a:extLst>
                  <a:ext uri="{FF2B5EF4-FFF2-40B4-BE49-F238E27FC236}">
                    <a16:creationId xmlns:a16="http://schemas.microsoft.com/office/drawing/2014/main" id="{1BDDF872-5E46-7D15-B8BA-91528F980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Connecteur droit 246">
                <a:extLst>
                  <a:ext uri="{FF2B5EF4-FFF2-40B4-BE49-F238E27FC236}">
                    <a16:creationId xmlns:a16="http://schemas.microsoft.com/office/drawing/2014/main" id="{D0840BE1-985A-3A4A-5435-D042E922E3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Connecteur droit 247">
                <a:extLst>
                  <a:ext uri="{FF2B5EF4-FFF2-40B4-BE49-F238E27FC236}">
                    <a16:creationId xmlns:a16="http://schemas.microsoft.com/office/drawing/2014/main" id="{A4D8A3F2-F9E0-4845-E0DE-5C8E875A64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e 241">
              <a:extLst>
                <a:ext uri="{FF2B5EF4-FFF2-40B4-BE49-F238E27FC236}">
                  <a16:creationId xmlns:a16="http://schemas.microsoft.com/office/drawing/2014/main" id="{14AAC186-C353-CCE9-6478-24691ABE952B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243" name="Ellipse 242">
                <a:extLst>
                  <a:ext uri="{FF2B5EF4-FFF2-40B4-BE49-F238E27FC236}">
                    <a16:creationId xmlns:a16="http://schemas.microsoft.com/office/drawing/2014/main" id="{1224E1DC-2162-9D96-8E85-03B65F0FB140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Ellipse 243">
                <a:extLst>
                  <a:ext uri="{FF2B5EF4-FFF2-40B4-BE49-F238E27FC236}">
                    <a16:creationId xmlns:a16="http://schemas.microsoft.com/office/drawing/2014/main" id="{A57ECABB-703E-37B5-4C14-003670A959C4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49" name="Groupe 248">
            <a:extLst>
              <a:ext uri="{FF2B5EF4-FFF2-40B4-BE49-F238E27FC236}">
                <a16:creationId xmlns:a16="http://schemas.microsoft.com/office/drawing/2014/main" id="{88B710A8-03F5-0641-C272-1FB05BA3E4C3}"/>
              </a:ext>
            </a:extLst>
          </p:cNvPr>
          <p:cNvGrpSpPr/>
          <p:nvPr/>
        </p:nvGrpSpPr>
        <p:grpSpPr>
          <a:xfrm>
            <a:off x="2163763" y="2678934"/>
            <a:ext cx="1146978" cy="211541"/>
            <a:chOff x="3773117" y="2453160"/>
            <a:chExt cx="1146978" cy="211541"/>
          </a:xfrm>
        </p:grpSpPr>
        <p:grpSp>
          <p:nvGrpSpPr>
            <p:cNvPr id="250" name="Groupe 249">
              <a:extLst>
                <a:ext uri="{FF2B5EF4-FFF2-40B4-BE49-F238E27FC236}">
                  <a16:creationId xmlns:a16="http://schemas.microsoft.com/office/drawing/2014/main" id="{F86FE184-75B1-6968-D302-C57A8A58E45E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54" name="Connecteur droit 253">
                <a:extLst>
                  <a:ext uri="{FF2B5EF4-FFF2-40B4-BE49-F238E27FC236}">
                    <a16:creationId xmlns:a16="http://schemas.microsoft.com/office/drawing/2014/main" id="{7B9DC9EF-1AEC-DFBD-1B1E-24CF319122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Connecteur droit 254">
                <a:extLst>
                  <a:ext uri="{FF2B5EF4-FFF2-40B4-BE49-F238E27FC236}">
                    <a16:creationId xmlns:a16="http://schemas.microsoft.com/office/drawing/2014/main" id="{0822DE84-027E-1B24-C949-56486E8B74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Connecteur droit 255">
                <a:extLst>
                  <a:ext uri="{FF2B5EF4-FFF2-40B4-BE49-F238E27FC236}">
                    <a16:creationId xmlns:a16="http://schemas.microsoft.com/office/drawing/2014/main" id="{3F04B977-40BC-A21D-D77D-B5A0673412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Connecteur droit 256">
                <a:extLst>
                  <a:ext uri="{FF2B5EF4-FFF2-40B4-BE49-F238E27FC236}">
                    <a16:creationId xmlns:a16="http://schemas.microsoft.com/office/drawing/2014/main" id="{7EC792D4-57C1-64F8-8DD5-E8D58DF3D2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1" name="Groupe 250">
              <a:extLst>
                <a:ext uri="{FF2B5EF4-FFF2-40B4-BE49-F238E27FC236}">
                  <a16:creationId xmlns:a16="http://schemas.microsoft.com/office/drawing/2014/main" id="{7F6FBC0C-5AD7-5153-99FB-A92691882CEA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252" name="Ellipse 251">
                <a:extLst>
                  <a:ext uri="{FF2B5EF4-FFF2-40B4-BE49-F238E27FC236}">
                    <a16:creationId xmlns:a16="http://schemas.microsoft.com/office/drawing/2014/main" id="{6C5F5053-7015-D740-A68E-03E5F1B5BC8D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Ellipse 252">
                <a:extLst>
                  <a:ext uri="{FF2B5EF4-FFF2-40B4-BE49-F238E27FC236}">
                    <a16:creationId xmlns:a16="http://schemas.microsoft.com/office/drawing/2014/main" id="{F88A62AA-7CE1-8284-E66F-AA0B7584B86E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8" name="Groupe 257">
            <a:extLst>
              <a:ext uri="{FF2B5EF4-FFF2-40B4-BE49-F238E27FC236}">
                <a16:creationId xmlns:a16="http://schemas.microsoft.com/office/drawing/2014/main" id="{3EAF9A25-7BB2-145F-0006-4DA6DDE733E8}"/>
              </a:ext>
            </a:extLst>
          </p:cNvPr>
          <p:cNvGrpSpPr/>
          <p:nvPr/>
        </p:nvGrpSpPr>
        <p:grpSpPr>
          <a:xfrm>
            <a:off x="3474851" y="2678934"/>
            <a:ext cx="1146978" cy="211541"/>
            <a:chOff x="3773117" y="2453160"/>
            <a:chExt cx="1146978" cy="211541"/>
          </a:xfrm>
        </p:grpSpPr>
        <p:grpSp>
          <p:nvGrpSpPr>
            <p:cNvPr id="259" name="Groupe 258">
              <a:extLst>
                <a:ext uri="{FF2B5EF4-FFF2-40B4-BE49-F238E27FC236}">
                  <a16:creationId xmlns:a16="http://schemas.microsoft.com/office/drawing/2014/main" id="{F71258C8-6A98-B8E9-BF6A-73BCA9618D7D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63" name="Connecteur droit 262">
                <a:extLst>
                  <a:ext uri="{FF2B5EF4-FFF2-40B4-BE49-F238E27FC236}">
                    <a16:creationId xmlns:a16="http://schemas.microsoft.com/office/drawing/2014/main" id="{98036C97-A5B5-B817-4774-BAF90ED441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Connecteur droit 263">
                <a:extLst>
                  <a:ext uri="{FF2B5EF4-FFF2-40B4-BE49-F238E27FC236}">
                    <a16:creationId xmlns:a16="http://schemas.microsoft.com/office/drawing/2014/main" id="{09AC34CF-A458-6464-D832-23D098C56B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Connecteur droit 264">
                <a:extLst>
                  <a:ext uri="{FF2B5EF4-FFF2-40B4-BE49-F238E27FC236}">
                    <a16:creationId xmlns:a16="http://schemas.microsoft.com/office/drawing/2014/main" id="{97B52DF7-089A-81A2-CA27-F044CBE05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Connecteur droit 265">
                <a:extLst>
                  <a:ext uri="{FF2B5EF4-FFF2-40B4-BE49-F238E27FC236}">
                    <a16:creationId xmlns:a16="http://schemas.microsoft.com/office/drawing/2014/main" id="{1BCD032A-A63E-E72C-8F55-4F0EF12BDF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Groupe 259">
              <a:extLst>
                <a:ext uri="{FF2B5EF4-FFF2-40B4-BE49-F238E27FC236}">
                  <a16:creationId xmlns:a16="http://schemas.microsoft.com/office/drawing/2014/main" id="{AB7DC8D0-1D43-85DF-4056-B1EA2D38D13D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261" name="Ellipse 260">
                <a:extLst>
                  <a:ext uri="{FF2B5EF4-FFF2-40B4-BE49-F238E27FC236}">
                    <a16:creationId xmlns:a16="http://schemas.microsoft.com/office/drawing/2014/main" id="{08F6A28C-7D89-45FA-ADDC-D4A5CA6B579C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Ellipse 261">
                <a:extLst>
                  <a:ext uri="{FF2B5EF4-FFF2-40B4-BE49-F238E27FC236}">
                    <a16:creationId xmlns:a16="http://schemas.microsoft.com/office/drawing/2014/main" id="{287A50DA-198C-D89A-A955-07AFF148A532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1" name="Groupe 310">
            <a:extLst>
              <a:ext uri="{FF2B5EF4-FFF2-40B4-BE49-F238E27FC236}">
                <a16:creationId xmlns:a16="http://schemas.microsoft.com/office/drawing/2014/main" id="{D1BE440F-0360-60E5-F8DD-C812CB0ECAAC}"/>
              </a:ext>
            </a:extLst>
          </p:cNvPr>
          <p:cNvGrpSpPr/>
          <p:nvPr/>
        </p:nvGrpSpPr>
        <p:grpSpPr>
          <a:xfrm>
            <a:off x="4954033" y="2678934"/>
            <a:ext cx="1146978" cy="211541"/>
            <a:chOff x="3773117" y="2453160"/>
            <a:chExt cx="1146978" cy="211541"/>
          </a:xfrm>
        </p:grpSpPr>
        <p:grpSp>
          <p:nvGrpSpPr>
            <p:cNvPr id="312" name="Groupe 311">
              <a:extLst>
                <a:ext uri="{FF2B5EF4-FFF2-40B4-BE49-F238E27FC236}">
                  <a16:creationId xmlns:a16="http://schemas.microsoft.com/office/drawing/2014/main" id="{427CA5AE-206F-59F5-D4A1-57A1C62BAD97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16" name="Connecteur droit 315">
                <a:extLst>
                  <a:ext uri="{FF2B5EF4-FFF2-40B4-BE49-F238E27FC236}">
                    <a16:creationId xmlns:a16="http://schemas.microsoft.com/office/drawing/2014/main" id="{151E0E38-28B8-5E79-4B24-35D5C96AEA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Connecteur droit 316">
                <a:extLst>
                  <a:ext uri="{FF2B5EF4-FFF2-40B4-BE49-F238E27FC236}">
                    <a16:creationId xmlns:a16="http://schemas.microsoft.com/office/drawing/2014/main" id="{7EE7A4A9-E5CE-1654-CFAB-5B1D0E564C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Connecteur droit 317">
                <a:extLst>
                  <a:ext uri="{FF2B5EF4-FFF2-40B4-BE49-F238E27FC236}">
                    <a16:creationId xmlns:a16="http://schemas.microsoft.com/office/drawing/2014/main" id="{95E26D68-61EE-D005-8F0F-DEFA024A1E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Connecteur droit 318">
                <a:extLst>
                  <a:ext uri="{FF2B5EF4-FFF2-40B4-BE49-F238E27FC236}">
                    <a16:creationId xmlns:a16="http://schemas.microsoft.com/office/drawing/2014/main" id="{204A4702-0671-1BF3-0460-823DC91FD0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3" name="Groupe 312">
              <a:extLst>
                <a:ext uri="{FF2B5EF4-FFF2-40B4-BE49-F238E27FC236}">
                  <a16:creationId xmlns:a16="http://schemas.microsoft.com/office/drawing/2014/main" id="{36E61F57-04F6-E139-C3F7-AC8DD7152682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314" name="Ellipse 313">
                <a:extLst>
                  <a:ext uri="{FF2B5EF4-FFF2-40B4-BE49-F238E27FC236}">
                    <a16:creationId xmlns:a16="http://schemas.microsoft.com/office/drawing/2014/main" id="{E191E8AE-E21B-4BF2-7CB4-CFC0AB1FAB06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5" name="Ellipse 314">
                <a:extLst>
                  <a:ext uri="{FF2B5EF4-FFF2-40B4-BE49-F238E27FC236}">
                    <a16:creationId xmlns:a16="http://schemas.microsoft.com/office/drawing/2014/main" id="{511C0E34-0017-D65A-C4DE-4F73ADE85387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20" name="Groupe 319">
            <a:extLst>
              <a:ext uri="{FF2B5EF4-FFF2-40B4-BE49-F238E27FC236}">
                <a16:creationId xmlns:a16="http://schemas.microsoft.com/office/drawing/2014/main" id="{4AA87C7A-AA9D-B6A3-01EF-BA47CABC17EA}"/>
              </a:ext>
            </a:extLst>
          </p:cNvPr>
          <p:cNvGrpSpPr/>
          <p:nvPr/>
        </p:nvGrpSpPr>
        <p:grpSpPr>
          <a:xfrm>
            <a:off x="6241560" y="2678934"/>
            <a:ext cx="1146978" cy="211541"/>
            <a:chOff x="3773117" y="2453160"/>
            <a:chExt cx="1146978" cy="211541"/>
          </a:xfrm>
        </p:grpSpPr>
        <p:grpSp>
          <p:nvGrpSpPr>
            <p:cNvPr id="321" name="Groupe 320">
              <a:extLst>
                <a:ext uri="{FF2B5EF4-FFF2-40B4-BE49-F238E27FC236}">
                  <a16:creationId xmlns:a16="http://schemas.microsoft.com/office/drawing/2014/main" id="{E9B675EC-DB33-45DD-4CCA-33E86D7CB316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25" name="Connecteur droit 324">
                <a:extLst>
                  <a:ext uri="{FF2B5EF4-FFF2-40B4-BE49-F238E27FC236}">
                    <a16:creationId xmlns:a16="http://schemas.microsoft.com/office/drawing/2014/main" id="{F81B80E2-5E7D-E18F-6038-85045E568C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Connecteur droit 325">
                <a:extLst>
                  <a:ext uri="{FF2B5EF4-FFF2-40B4-BE49-F238E27FC236}">
                    <a16:creationId xmlns:a16="http://schemas.microsoft.com/office/drawing/2014/main" id="{A06A7134-7554-2E05-2CC1-1EC51BB5DA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Connecteur droit 326">
                <a:extLst>
                  <a:ext uri="{FF2B5EF4-FFF2-40B4-BE49-F238E27FC236}">
                    <a16:creationId xmlns:a16="http://schemas.microsoft.com/office/drawing/2014/main" id="{7414FBD4-A386-C8DE-1540-32D26D4C03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Connecteur droit 327">
                <a:extLst>
                  <a:ext uri="{FF2B5EF4-FFF2-40B4-BE49-F238E27FC236}">
                    <a16:creationId xmlns:a16="http://schemas.microsoft.com/office/drawing/2014/main" id="{D0313D37-A956-A397-589A-FBE3FF5340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Groupe 321">
              <a:extLst>
                <a:ext uri="{FF2B5EF4-FFF2-40B4-BE49-F238E27FC236}">
                  <a16:creationId xmlns:a16="http://schemas.microsoft.com/office/drawing/2014/main" id="{855375BF-FB4F-BE71-4E11-2354B24BC85D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323" name="Ellipse 322">
                <a:extLst>
                  <a:ext uri="{FF2B5EF4-FFF2-40B4-BE49-F238E27FC236}">
                    <a16:creationId xmlns:a16="http://schemas.microsoft.com/office/drawing/2014/main" id="{36C12318-2385-64A7-870B-B2E7994E00B4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4" name="Ellipse 323">
                <a:extLst>
                  <a:ext uri="{FF2B5EF4-FFF2-40B4-BE49-F238E27FC236}">
                    <a16:creationId xmlns:a16="http://schemas.microsoft.com/office/drawing/2014/main" id="{86777480-33D7-FA85-9460-DD4F8EBF66A6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29" name="Groupe 328">
            <a:extLst>
              <a:ext uri="{FF2B5EF4-FFF2-40B4-BE49-F238E27FC236}">
                <a16:creationId xmlns:a16="http://schemas.microsoft.com/office/drawing/2014/main" id="{49B77686-2E7D-2097-3664-2AE97523F7C0}"/>
              </a:ext>
            </a:extLst>
          </p:cNvPr>
          <p:cNvGrpSpPr/>
          <p:nvPr/>
        </p:nvGrpSpPr>
        <p:grpSpPr>
          <a:xfrm>
            <a:off x="8940384" y="2678934"/>
            <a:ext cx="1146978" cy="211541"/>
            <a:chOff x="3773117" y="2453160"/>
            <a:chExt cx="1146978" cy="211541"/>
          </a:xfrm>
        </p:grpSpPr>
        <p:grpSp>
          <p:nvGrpSpPr>
            <p:cNvPr id="330" name="Groupe 329">
              <a:extLst>
                <a:ext uri="{FF2B5EF4-FFF2-40B4-BE49-F238E27FC236}">
                  <a16:creationId xmlns:a16="http://schemas.microsoft.com/office/drawing/2014/main" id="{86F0B8EC-C270-CB7D-DB61-2A7114D70E36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34" name="Connecteur droit 333">
                <a:extLst>
                  <a:ext uri="{FF2B5EF4-FFF2-40B4-BE49-F238E27FC236}">
                    <a16:creationId xmlns:a16="http://schemas.microsoft.com/office/drawing/2014/main" id="{E16BBBA5-F42E-897E-7F0B-D699115E1C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Connecteur droit 334">
                <a:extLst>
                  <a:ext uri="{FF2B5EF4-FFF2-40B4-BE49-F238E27FC236}">
                    <a16:creationId xmlns:a16="http://schemas.microsoft.com/office/drawing/2014/main" id="{22150C53-9097-90A4-2A45-B8B358841E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Connecteur droit 335">
                <a:extLst>
                  <a:ext uri="{FF2B5EF4-FFF2-40B4-BE49-F238E27FC236}">
                    <a16:creationId xmlns:a16="http://schemas.microsoft.com/office/drawing/2014/main" id="{11F4EAC1-B3EF-5294-A1A5-CF7A1DE918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Connecteur droit 336">
                <a:extLst>
                  <a:ext uri="{FF2B5EF4-FFF2-40B4-BE49-F238E27FC236}">
                    <a16:creationId xmlns:a16="http://schemas.microsoft.com/office/drawing/2014/main" id="{92675731-D118-B48E-0754-47C23063BE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1" name="Groupe 330">
              <a:extLst>
                <a:ext uri="{FF2B5EF4-FFF2-40B4-BE49-F238E27FC236}">
                  <a16:creationId xmlns:a16="http://schemas.microsoft.com/office/drawing/2014/main" id="{0C478AF0-0F49-C7DD-0BB8-6E09561A3B0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332" name="Ellipse 331">
                <a:extLst>
                  <a:ext uri="{FF2B5EF4-FFF2-40B4-BE49-F238E27FC236}">
                    <a16:creationId xmlns:a16="http://schemas.microsoft.com/office/drawing/2014/main" id="{654D95A4-AF8C-ACF3-D191-930C7CE3E139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3" name="Ellipse 332">
                <a:extLst>
                  <a:ext uri="{FF2B5EF4-FFF2-40B4-BE49-F238E27FC236}">
                    <a16:creationId xmlns:a16="http://schemas.microsoft.com/office/drawing/2014/main" id="{71C32CE0-B69B-7D6F-2599-A2CB82823406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38" name="Groupe 337">
            <a:extLst>
              <a:ext uri="{FF2B5EF4-FFF2-40B4-BE49-F238E27FC236}">
                <a16:creationId xmlns:a16="http://schemas.microsoft.com/office/drawing/2014/main" id="{7806F0A9-DC90-8EA8-6493-25AF4768A57D}"/>
              </a:ext>
            </a:extLst>
          </p:cNvPr>
          <p:cNvGrpSpPr/>
          <p:nvPr/>
        </p:nvGrpSpPr>
        <p:grpSpPr>
          <a:xfrm>
            <a:off x="7548614" y="2678934"/>
            <a:ext cx="1146978" cy="211541"/>
            <a:chOff x="3773117" y="2453160"/>
            <a:chExt cx="1146978" cy="211541"/>
          </a:xfrm>
        </p:grpSpPr>
        <p:grpSp>
          <p:nvGrpSpPr>
            <p:cNvPr id="339" name="Groupe 338">
              <a:extLst>
                <a:ext uri="{FF2B5EF4-FFF2-40B4-BE49-F238E27FC236}">
                  <a16:creationId xmlns:a16="http://schemas.microsoft.com/office/drawing/2014/main" id="{EF9C408C-979D-5B21-C0FB-98EC5CD24789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43" name="Connecteur droit 342">
                <a:extLst>
                  <a:ext uri="{FF2B5EF4-FFF2-40B4-BE49-F238E27FC236}">
                    <a16:creationId xmlns:a16="http://schemas.microsoft.com/office/drawing/2014/main" id="{E2AFB2C3-0327-6A21-6D88-4C72BD59C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Connecteur droit 343">
                <a:extLst>
                  <a:ext uri="{FF2B5EF4-FFF2-40B4-BE49-F238E27FC236}">
                    <a16:creationId xmlns:a16="http://schemas.microsoft.com/office/drawing/2014/main" id="{4EF238DB-506E-8B7D-CE59-9EF2D2CE4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Connecteur droit 344">
                <a:extLst>
                  <a:ext uri="{FF2B5EF4-FFF2-40B4-BE49-F238E27FC236}">
                    <a16:creationId xmlns:a16="http://schemas.microsoft.com/office/drawing/2014/main" id="{A9780E08-DCAC-1EAC-0E0E-F9C5021FFA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Connecteur droit 345">
                <a:extLst>
                  <a:ext uri="{FF2B5EF4-FFF2-40B4-BE49-F238E27FC236}">
                    <a16:creationId xmlns:a16="http://schemas.microsoft.com/office/drawing/2014/main" id="{C71BFDF8-E214-2121-8733-9A2C750A91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0" name="Groupe 339">
              <a:extLst>
                <a:ext uri="{FF2B5EF4-FFF2-40B4-BE49-F238E27FC236}">
                  <a16:creationId xmlns:a16="http://schemas.microsoft.com/office/drawing/2014/main" id="{ECD97043-7279-15D1-DF9E-AFE19B669BF6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bg2"/>
            </a:solidFill>
          </p:grpSpPr>
          <p:sp>
            <p:nvSpPr>
              <p:cNvPr id="341" name="Ellipse 340">
                <a:extLst>
                  <a:ext uri="{FF2B5EF4-FFF2-40B4-BE49-F238E27FC236}">
                    <a16:creationId xmlns:a16="http://schemas.microsoft.com/office/drawing/2014/main" id="{72D75170-B6B5-24B4-2A47-768FE59B82CD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Ellipse 341">
                <a:extLst>
                  <a:ext uri="{FF2B5EF4-FFF2-40B4-BE49-F238E27FC236}">
                    <a16:creationId xmlns:a16="http://schemas.microsoft.com/office/drawing/2014/main" id="{88815F23-5994-5C94-2895-DFAFF2313F56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0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3919728" y="6848274"/>
            <a:ext cx="3322869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8 : Double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contrôle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47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dysfonctionnements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fiches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progrès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758417" y="6848274"/>
            <a:ext cx="2978432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/>
              <a:t>Sous-thèmes :</a:t>
            </a:r>
          </a:p>
          <a:p>
            <a:r>
              <a:rPr lang="fr-FR" dirty="0"/>
              <a:t>2.1 Dispensation en officine et à domicile de médicaments sur </a:t>
            </a:r>
            <a:r>
              <a:rPr lang="fr-FR" dirty="0" smtClean="0"/>
              <a:t>prescription</a:t>
            </a:r>
          </a:p>
          <a:p>
            <a:r>
              <a:rPr lang="fr-FR" dirty="0"/>
              <a:t>4.6 Gestion du système de </a:t>
            </a:r>
            <a:r>
              <a:rPr lang="fr-FR" dirty="0" smtClean="0"/>
              <a:t>qualité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64206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751</TotalTime>
  <Words>400</Words>
  <Application>Microsoft Office PowerPoint</Application>
  <PresentationFormat>Personnalisé</PresentationFormat>
  <Paragraphs>163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0" baseType="lpstr">
      <vt:lpstr>AppleMyungjo Regular</vt:lpstr>
      <vt:lpstr>Aptos</vt:lpstr>
      <vt:lpstr>Arial</vt:lpstr>
      <vt:lpstr>Azo Sans</vt:lpstr>
      <vt:lpstr>Azo Sans Light</vt:lpstr>
      <vt:lpstr>Courier New</vt:lpstr>
      <vt:lpstr>Police système Courant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141</cp:revision>
  <dcterms:created xsi:type="dcterms:W3CDTF">2025-12-16T10:16:15Z</dcterms:created>
  <dcterms:modified xsi:type="dcterms:W3CDTF">2026-05-28T10:11:34Z</dcterms:modified>
</cp:coreProperties>
</file>