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3" r:id="rId1"/>
  </p:sldMasterIdLst>
  <p:notesMasterIdLst>
    <p:notesMasterId r:id="rId4"/>
  </p:notesMasterIdLst>
  <p:sldIdLst>
    <p:sldId id="259" r:id="rId2"/>
    <p:sldId id="260" r:id="rId3"/>
  </p:sldIdLst>
  <p:sldSz cx="7559675" cy="1069181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06" userDrawn="1">
          <p15:clr>
            <a:srgbClr val="A4A3A4"/>
          </p15:clr>
        </p15:guide>
        <p15:guide id="2" pos="238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5266"/>
    <p:restoredTop sz="94626"/>
  </p:normalViewPr>
  <p:slideViewPr>
    <p:cSldViewPr snapToGrid="0">
      <p:cViewPr varScale="1">
        <p:scale>
          <a:sx n="70" d="100"/>
          <a:sy n="70" d="100"/>
        </p:scale>
        <p:origin x="3726" y="72"/>
      </p:cViewPr>
      <p:guideLst>
        <p:guide orient="horz" pos="706"/>
        <p:guide pos="238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AF89E7D-7BD7-2140-936A-F37B5FC833D0}" type="datetimeFigureOut">
              <a:rPr lang="fr-FR" smtClean="0"/>
              <a:t>28/05/2026</a:t>
            </a:fld>
            <a:endParaRPr lang="fr-FR"/>
          </a:p>
        </p:txBody>
      </p:sp>
      <p:sp>
        <p:nvSpPr>
          <p:cNvPr id="4" name="Espace réservé de l'image des diapositives 3"/>
          <p:cNvSpPr>
            <a:spLocks noGrp="1" noRot="1" noChangeAspect="1"/>
          </p:cNvSpPr>
          <p:nvPr>
            <p:ph type="sldImg" idx="2"/>
          </p:nvPr>
        </p:nvSpPr>
        <p:spPr>
          <a:xfrm>
            <a:off x="2338388" y="1143000"/>
            <a:ext cx="2181225"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0543146-8646-4440-8AE6-AAF59580FB8D}" type="slidenum">
              <a:rPr lang="fr-FR" smtClean="0"/>
              <a:t>‹N°›</a:t>
            </a:fld>
            <a:endParaRPr lang="fr-FR"/>
          </a:p>
        </p:txBody>
      </p:sp>
    </p:spTree>
    <p:extLst>
      <p:ext uri="{BB962C8B-B14F-4D97-AF65-F5344CB8AC3E}">
        <p14:creationId xmlns:p14="http://schemas.microsoft.com/office/powerpoint/2010/main" val="34761104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re et contenu">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4586" y="468000"/>
            <a:ext cx="5929058" cy="499917"/>
          </a:xfrm>
        </p:spPr>
        <p:txBody>
          <a:bodyPr/>
          <a:lstStyle>
            <a:lvl1pPr>
              <a:defRPr>
                <a:solidFill>
                  <a:schemeClr val="bg2"/>
                </a:solidFill>
                <a:latin typeface="Arial" panose="020B0604020202020204" pitchFamily="34" charset="0"/>
                <a:cs typeface="Arial" panose="020B0604020202020204" pitchFamily="34" charset="0"/>
              </a:defRPr>
            </a:lvl1pPr>
          </a:lstStyle>
          <a:p>
            <a:r>
              <a:rPr lang="fr-FR" dirty="0"/>
              <a:t>MÉMO</a:t>
            </a:r>
            <a:endParaRPr lang="en-US" dirty="0"/>
          </a:p>
        </p:txBody>
      </p:sp>
      <p:sp>
        <p:nvSpPr>
          <p:cNvPr id="3" name="Content Placeholder 2"/>
          <p:cNvSpPr>
            <a:spLocks noGrp="1"/>
          </p:cNvSpPr>
          <p:nvPr>
            <p:ph idx="1"/>
          </p:nvPr>
        </p:nvSpPr>
        <p:spPr>
          <a:xfrm>
            <a:off x="756619" y="2627705"/>
            <a:ext cx="6046437" cy="1787956"/>
          </a:xfrm>
          <a:prstGeom prst="rect">
            <a:avLst/>
          </a:prstGeom>
        </p:spPr>
        <p:txBody>
          <a:bodyPr lIns="0" tIns="0" rIns="0" bIns="0">
            <a:noAutofit/>
          </a:bodyPr>
          <a:lstStyle>
            <a:lvl1pPr>
              <a:buFontTx/>
              <a:buNone/>
              <a:defRPr sz="2400" b="0" i="0">
                <a:solidFill>
                  <a:schemeClr val="bg2"/>
                </a:solidFill>
                <a:latin typeface="Arial" panose="020B0604020202020204" pitchFamily="34" charset="0"/>
                <a:cs typeface="Arial" panose="020B0604020202020204" pitchFamily="34" charset="0"/>
              </a:defRPr>
            </a:lvl1pPr>
            <a:lvl2pPr marL="151200" indent="-152984" algn="ctr">
              <a:lnSpc>
                <a:spcPts val="1320"/>
              </a:lnSpc>
              <a:spcBef>
                <a:spcPts val="0"/>
              </a:spcBef>
              <a:buClr>
                <a:schemeClr val="accent2"/>
              </a:buClr>
              <a:buFontTx/>
              <a:buNone/>
              <a:defRPr sz="1100" b="1" i="0">
                <a:solidFill>
                  <a:schemeClr val="accent2"/>
                </a:solidFill>
                <a:latin typeface="Arial" panose="020B0604020202020204" pitchFamily="34" charset="0"/>
                <a:cs typeface="Arial" panose="020B0604020202020204" pitchFamily="34" charset="0"/>
              </a:defRPr>
            </a:lvl2pPr>
            <a:lvl3pPr marL="288000" indent="-97200">
              <a:lnSpc>
                <a:spcPts val="1320"/>
              </a:lnSpc>
              <a:spcBef>
                <a:spcPts val="0"/>
              </a:spcBef>
              <a:buFont typeface="Arial" panose="020B0604020202020204" pitchFamily="34" charset="0"/>
              <a:buChar char="•"/>
              <a:defRPr sz="1100" b="0" i="0">
                <a:latin typeface="Arial" panose="020B0604020202020204" pitchFamily="34" charset="0"/>
                <a:cs typeface="Arial" panose="020B0604020202020204" pitchFamily="34" charset="0"/>
              </a:defRPr>
            </a:lvl3pPr>
            <a:lvl4pPr marL="180000">
              <a:lnSpc>
                <a:spcPts val="1320"/>
              </a:lnSpc>
              <a:spcBef>
                <a:spcPts val="0"/>
              </a:spcBef>
              <a:buFontTx/>
              <a:buNone/>
              <a:defRPr sz="1100" b="0" i="0">
                <a:latin typeface="Arial" panose="020B0604020202020204" pitchFamily="34" charset="0"/>
                <a:cs typeface="Arial" panose="020B0604020202020204" pitchFamily="34" charset="0"/>
              </a:defRPr>
            </a:lvl4pPr>
            <a:lvl5pPr>
              <a:buFontTx/>
              <a:buNone/>
              <a:defRPr sz="1100">
                <a:latin typeface="Azo Sans" panose="020B0603030503020204" pitchFamily="34" charset="77"/>
              </a:defRPr>
            </a:lvl5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p:txBody>
      </p:sp>
      <p:sp>
        <p:nvSpPr>
          <p:cNvPr id="4" name="Date Placeholder 3"/>
          <p:cNvSpPr>
            <a:spLocks noGrp="1"/>
          </p:cNvSpPr>
          <p:nvPr>
            <p:ph type="dt" sz="half" idx="10"/>
          </p:nvPr>
        </p:nvSpPr>
        <p:spPr/>
        <p:txBody>
          <a:bodyPr/>
          <a:lstStyle>
            <a:lvl1pPr>
              <a:defRPr>
                <a:solidFill>
                  <a:schemeClr val="bg2"/>
                </a:solidFill>
              </a:defRPr>
            </a:lvl1pPr>
          </a:lstStyle>
          <a:p>
            <a:r>
              <a:rPr lang="fr-FR" dirty="0"/>
              <a:t>Version 2.2 / Mois année </a:t>
            </a:r>
            <a:endParaRPr lang="en-US" dirty="0"/>
          </a:p>
        </p:txBody>
      </p:sp>
      <p:sp>
        <p:nvSpPr>
          <p:cNvPr id="5" name="Footer Placeholder 4"/>
          <p:cNvSpPr>
            <a:spLocks noGrp="1"/>
          </p:cNvSpPr>
          <p:nvPr>
            <p:ph type="ftr" sz="quarter" idx="11"/>
          </p:nvPr>
        </p:nvSpPr>
        <p:spPr>
          <a:xfrm>
            <a:off x="665603" y="9979818"/>
            <a:ext cx="2131036" cy="409702"/>
          </a:xfrm>
          <a:prstGeom prst="rect">
            <a:avLst/>
          </a:prstGeom>
        </p:spPr>
        <p:txBody>
          <a:bodyPr/>
          <a:lstStyle>
            <a:lvl1pPr>
              <a:defRPr>
                <a:latin typeface="Arial" panose="020B0604020202020204" pitchFamily="34" charset="0"/>
                <a:cs typeface="Arial" panose="020B0604020202020204" pitchFamily="34" charset="0"/>
              </a:defRPr>
            </a:lvl1pPr>
          </a:lstStyle>
          <a:p>
            <a:endParaRPr lang="en-US" dirty="0">
              <a:latin typeface="Arial" panose="020B0604020202020204" pitchFamily="34" charset="0"/>
              <a:cs typeface="Arial" panose="020B0604020202020204" pitchFamily="34" charset="0"/>
            </a:endParaRPr>
          </a:p>
        </p:txBody>
      </p:sp>
      <p:sp>
        <p:nvSpPr>
          <p:cNvPr id="6" name="Slide Number Placeholder 5"/>
          <p:cNvSpPr>
            <a:spLocks noGrp="1"/>
          </p:cNvSpPr>
          <p:nvPr>
            <p:ph type="sldNum" sz="quarter" idx="12"/>
          </p:nvPr>
        </p:nvSpPr>
        <p:spPr/>
        <p:txBody>
          <a:bodyPr/>
          <a:lstStyle>
            <a:lvl1pPr>
              <a:defRPr>
                <a:solidFill>
                  <a:schemeClr val="tx1"/>
                </a:solidFill>
                <a:latin typeface="Arial" panose="020B0604020202020204" pitchFamily="34" charset="0"/>
                <a:cs typeface="Arial" panose="020B0604020202020204" pitchFamily="34" charset="0"/>
              </a:defRPr>
            </a:lvl1pPr>
          </a:lstStyle>
          <a:p>
            <a:fld id="{48F63A3B-78C7-47BE-AE5E-E10140E04643}" type="slidenum">
              <a:rPr lang="en-US" smtClean="0"/>
              <a:pPr/>
              <a:t>‹N°›</a:t>
            </a:fld>
            <a:r>
              <a:rPr lang="en-US" dirty="0"/>
              <a:t>/2</a:t>
            </a:r>
            <a:endParaRPr lang="en-US" dirty="0">
              <a:latin typeface="Arial" panose="020B0604020202020204" pitchFamily="34" charset="0"/>
              <a:cs typeface="Arial" panose="020B0604020202020204" pitchFamily="34" charset="0"/>
            </a:endParaRPr>
          </a:p>
        </p:txBody>
      </p:sp>
      <p:sp>
        <p:nvSpPr>
          <p:cNvPr id="8" name="Espace réservé du texte 7">
            <a:extLst>
              <a:ext uri="{FF2B5EF4-FFF2-40B4-BE49-F238E27FC236}">
                <a16:creationId xmlns:a16="http://schemas.microsoft.com/office/drawing/2014/main" id="{7FB36146-7DD3-D62B-56A5-D59463281CD5}"/>
              </a:ext>
            </a:extLst>
          </p:cNvPr>
          <p:cNvSpPr>
            <a:spLocks noGrp="1"/>
          </p:cNvSpPr>
          <p:nvPr>
            <p:ph type="body" sz="quarter" idx="13" hasCustomPrompt="1"/>
          </p:nvPr>
        </p:nvSpPr>
        <p:spPr>
          <a:xfrm>
            <a:off x="365126" y="938026"/>
            <a:ext cx="4878388" cy="720000"/>
          </a:xfrm>
          <a:prstGeom prst="rect">
            <a:avLst/>
          </a:prstGeom>
          <a:ln w="3175">
            <a:solidFill>
              <a:schemeClr val="bg2"/>
            </a:solidFill>
          </a:ln>
        </p:spPr>
        <p:txBody>
          <a:bodyPr lIns="72000" tIns="0" rIns="0" bIns="0" anchor="ctr">
            <a:noAutofit/>
          </a:bodyPr>
          <a:lstStyle>
            <a:lvl1pPr>
              <a:buFontTx/>
              <a:buNone/>
              <a:defRPr sz="1600" b="0">
                <a:solidFill>
                  <a:schemeClr val="bg2"/>
                </a:solidFill>
                <a:latin typeface="Arial" panose="020B0604020202020204" pitchFamily="34" charset="0"/>
                <a:cs typeface="Arial" panose="020B0604020202020204" pitchFamily="34" charset="0"/>
              </a:defRPr>
            </a:lvl1pPr>
            <a:lvl2pPr>
              <a:buFontTx/>
              <a:buNone/>
              <a:defRPr>
                <a:latin typeface="Azo Sans" panose="020B0603030503020204" pitchFamily="34" charset="77"/>
              </a:defRPr>
            </a:lvl2pPr>
            <a:lvl3pPr>
              <a:buFontTx/>
              <a:buNone/>
              <a:defRPr>
                <a:latin typeface="Azo Sans" panose="020B0603030503020204" pitchFamily="34" charset="77"/>
              </a:defRPr>
            </a:lvl3pPr>
            <a:lvl4pPr>
              <a:buFontTx/>
              <a:buNone/>
              <a:defRPr>
                <a:latin typeface="Azo Sans" panose="020B0603030503020204" pitchFamily="34" charset="77"/>
              </a:defRPr>
            </a:lvl4pPr>
            <a:lvl5pPr>
              <a:buFontTx/>
              <a:buNone/>
              <a:defRPr>
                <a:latin typeface="Azo Sans" panose="020B0603030503020204" pitchFamily="34" charset="77"/>
              </a:defRPr>
            </a:lvl5pPr>
          </a:lstStyle>
          <a:p>
            <a:pPr lvl="0"/>
            <a:r>
              <a:rPr lang="fr-FR" dirty="0"/>
              <a:t>C09. Le Double contrôle, en pratique :</a:t>
            </a:r>
          </a:p>
        </p:txBody>
      </p:sp>
      <p:sp>
        <p:nvSpPr>
          <p:cNvPr id="10" name="Espace réservé du texte 9">
            <a:extLst>
              <a:ext uri="{FF2B5EF4-FFF2-40B4-BE49-F238E27FC236}">
                <a16:creationId xmlns:a16="http://schemas.microsoft.com/office/drawing/2014/main" id="{0148CBA0-6226-CE1E-2226-4E116497AEE6}"/>
              </a:ext>
            </a:extLst>
          </p:cNvPr>
          <p:cNvSpPr>
            <a:spLocks noGrp="1"/>
          </p:cNvSpPr>
          <p:nvPr>
            <p:ph type="body" sz="quarter" idx="14" hasCustomPrompt="1"/>
          </p:nvPr>
        </p:nvSpPr>
        <p:spPr>
          <a:xfrm>
            <a:off x="5243513" y="938026"/>
            <a:ext cx="1980000" cy="720000"/>
          </a:xfrm>
          <a:prstGeom prst="rect">
            <a:avLst/>
          </a:prstGeom>
          <a:ln w="3175">
            <a:solidFill>
              <a:schemeClr val="bg2"/>
            </a:solidFill>
          </a:ln>
        </p:spPr>
        <p:txBody>
          <a:bodyPr tIns="72000" rIns="0" bIns="0">
            <a:noAutofit/>
          </a:bodyPr>
          <a:lstStyle>
            <a:lvl1pPr>
              <a:buFontTx/>
              <a:buNone/>
              <a:defRPr sz="700">
                <a:solidFill>
                  <a:schemeClr val="bg2"/>
                </a:solidFill>
                <a:latin typeface="Arial" panose="020B0604020202020204" pitchFamily="34" charset="0"/>
                <a:cs typeface="Arial" panose="020B0604020202020204" pitchFamily="34" charset="0"/>
              </a:defRPr>
            </a:lvl1pPr>
            <a:lvl2pPr>
              <a:buFontTx/>
              <a:buNone/>
              <a:defRPr sz="800">
                <a:solidFill>
                  <a:schemeClr val="accent2"/>
                </a:solidFill>
                <a:latin typeface="Azo Sans" panose="020B0603030503020204" pitchFamily="34" charset="77"/>
              </a:defRPr>
            </a:lvl2pPr>
            <a:lvl3pPr>
              <a:buFontTx/>
              <a:buNone/>
              <a:defRPr sz="800">
                <a:solidFill>
                  <a:schemeClr val="accent2"/>
                </a:solidFill>
                <a:latin typeface="Azo Sans" panose="020B0603030503020204" pitchFamily="34" charset="77"/>
              </a:defRPr>
            </a:lvl3pPr>
            <a:lvl4pPr>
              <a:buFontTx/>
              <a:buNone/>
              <a:defRPr sz="800">
                <a:solidFill>
                  <a:schemeClr val="accent2"/>
                </a:solidFill>
                <a:latin typeface="Azo Sans" panose="020B0603030503020204" pitchFamily="34" charset="77"/>
              </a:defRPr>
            </a:lvl4pPr>
            <a:lvl5pPr>
              <a:buFontTx/>
              <a:buNone/>
              <a:defRPr sz="800">
                <a:solidFill>
                  <a:schemeClr val="accent2"/>
                </a:solidFill>
                <a:latin typeface="Azo Sans" panose="020B0603030503020204" pitchFamily="34" charset="77"/>
              </a:defRPr>
            </a:lvl5pPr>
          </a:lstStyle>
          <a:p>
            <a:pPr lvl="0"/>
            <a:r>
              <a:rPr lang="fr-FR" dirty="0"/>
              <a:t>Pharmacie :</a:t>
            </a:r>
          </a:p>
        </p:txBody>
      </p:sp>
      <p:sp>
        <p:nvSpPr>
          <p:cNvPr id="11" name="Espace réservé du texte 9">
            <a:extLst>
              <a:ext uri="{FF2B5EF4-FFF2-40B4-BE49-F238E27FC236}">
                <a16:creationId xmlns:a16="http://schemas.microsoft.com/office/drawing/2014/main" id="{AC9BA212-F7B9-DE76-EF9B-39E211483347}"/>
              </a:ext>
            </a:extLst>
          </p:cNvPr>
          <p:cNvSpPr>
            <a:spLocks noGrp="1"/>
          </p:cNvSpPr>
          <p:nvPr>
            <p:ph type="body" sz="quarter" idx="15" hasCustomPrompt="1"/>
          </p:nvPr>
        </p:nvSpPr>
        <p:spPr>
          <a:xfrm>
            <a:off x="5243513" y="1675672"/>
            <a:ext cx="1980000" cy="188847"/>
          </a:xfrm>
          <a:prstGeom prst="rect">
            <a:avLst/>
          </a:prstGeom>
          <a:ln w="3175">
            <a:noFill/>
          </a:ln>
        </p:spPr>
        <p:txBody>
          <a:bodyPr tIns="36000" rIns="0" bIns="0">
            <a:noAutofit/>
          </a:bodyPr>
          <a:lstStyle>
            <a:lvl1pPr>
              <a:buFontTx/>
              <a:buNone/>
              <a:defRPr sz="700" i="1">
                <a:solidFill>
                  <a:schemeClr val="bg2"/>
                </a:solidFill>
                <a:latin typeface="Arial" panose="020B0604020202020204" pitchFamily="34" charset="0"/>
                <a:cs typeface="Arial" panose="020B0604020202020204" pitchFamily="34" charset="0"/>
              </a:defRPr>
            </a:lvl1pPr>
            <a:lvl2pPr>
              <a:buFontTx/>
              <a:buNone/>
              <a:defRPr sz="800">
                <a:solidFill>
                  <a:schemeClr val="accent2"/>
                </a:solidFill>
                <a:latin typeface="Azo Sans" panose="020B0603030503020204" pitchFamily="34" charset="77"/>
              </a:defRPr>
            </a:lvl2pPr>
            <a:lvl3pPr>
              <a:buFontTx/>
              <a:buNone/>
              <a:defRPr sz="800">
                <a:solidFill>
                  <a:schemeClr val="accent2"/>
                </a:solidFill>
                <a:latin typeface="Azo Sans" panose="020B0603030503020204" pitchFamily="34" charset="77"/>
              </a:defRPr>
            </a:lvl3pPr>
            <a:lvl4pPr>
              <a:buFontTx/>
              <a:buNone/>
              <a:defRPr sz="800">
                <a:solidFill>
                  <a:schemeClr val="accent2"/>
                </a:solidFill>
                <a:latin typeface="Azo Sans" panose="020B0603030503020204" pitchFamily="34" charset="77"/>
              </a:defRPr>
            </a:lvl4pPr>
            <a:lvl5pPr>
              <a:buFontTx/>
              <a:buNone/>
              <a:defRPr sz="800">
                <a:solidFill>
                  <a:schemeClr val="accent2"/>
                </a:solidFill>
                <a:latin typeface="Azo Sans" panose="020B0603030503020204" pitchFamily="34" charset="77"/>
              </a:defRPr>
            </a:lvl5pPr>
          </a:lstStyle>
          <a:p>
            <a:pPr lvl="0"/>
            <a:r>
              <a:rPr lang="fr-FR" dirty="0"/>
              <a:t>Personnaliser l’en-tête</a:t>
            </a:r>
          </a:p>
        </p:txBody>
      </p:sp>
      <p:sp>
        <p:nvSpPr>
          <p:cNvPr id="12" name="Footer Placeholder 4">
            <a:extLst>
              <a:ext uri="{FF2B5EF4-FFF2-40B4-BE49-F238E27FC236}">
                <a16:creationId xmlns:a16="http://schemas.microsoft.com/office/drawing/2014/main" id="{14855720-B7EE-7E2C-4646-76E2F9F892AF}"/>
              </a:ext>
            </a:extLst>
          </p:cNvPr>
          <p:cNvSpPr txBox="1">
            <a:spLocks/>
          </p:cNvSpPr>
          <p:nvPr userDrawn="1"/>
        </p:nvSpPr>
        <p:spPr>
          <a:xfrm>
            <a:off x="3005042" y="9979818"/>
            <a:ext cx="2131036" cy="409702"/>
          </a:xfrm>
          <a:prstGeom prst="rect">
            <a:avLst/>
          </a:prstGeom>
        </p:spPr>
        <p:txBody>
          <a:bodyPr vert="horz" lIns="0" tIns="46800" rIns="0" bIns="0" rtlCol="0" anchor="t"/>
          <a:lstStyle>
            <a:defPPr>
              <a:defRPr lang="en-US"/>
            </a:defPPr>
            <a:lvl1pPr marL="0" algn="l" defTabSz="457200" rtl="0" eaLnBrk="1" latinLnBrk="0" hangingPunct="1">
              <a:defRPr sz="700" kern="1200">
                <a:solidFill>
                  <a:schemeClr val="tx1"/>
                </a:solidFill>
                <a:latin typeface="Azo Sans" panose="020B0603030503020204" pitchFamily="34" charset="77"/>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dirty="0"/>
          </a:p>
        </p:txBody>
      </p:sp>
    </p:spTree>
    <p:extLst>
      <p:ext uri="{BB962C8B-B14F-4D97-AF65-F5344CB8AC3E}">
        <p14:creationId xmlns:p14="http://schemas.microsoft.com/office/powerpoint/2010/main" val="325809183"/>
      </p:ext>
    </p:extLst>
  </p:cSld>
  <p:clrMapOvr>
    <a:masterClrMapping/>
  </p:clrMapOvr>
  <p:extLst>
    <p:ext uri="{DCECCB84-F9BA-43D5-87BE-67443E8EF086}">
      <p15:sldGuideLst xmlns:p15="http://schemas.microsoft.com/office/powerpoint/2012/main">
        <p15:guide id="1" orient="horz" pos="3367">
          <p15:clr>
            <a:srgbClr val="FBAE40"/>
          </p15:clr>
        </p15:guide>
        <p15:guide id="2" pos="238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64586" y="468000"/>
            <a:ext cx="3091850" cy="499917"/>
          </a:xfrm>
          <a:prstGeom prst="rect">
            <a:avLst/>
          </a:prstGeom>
        </p:spPr>
        <p:txBody>
          <a:bodyPr vert="horz" lIns="0" tIns="0" rIns="0" bIns="0" rtlCol="0" anchor="ctr">
            <a:noAutofit/>
          </a:bodyPr>
          <a:lstStyle/>
          <a:p>
            <a:r>
              <a:rPr lang="fr-FR" dirty="0"/>
              <a:t>MÉMO</a:t>
            </a:r>
            <a:endParaRPr lang="en-US" dirty="0"/>
          </a:p>
        </p:txBody>
      </p:sp>
      <p:sp>
        <p:nvSpPr>
          <p:cNvPr id="4" name="Date Placeholder 3"/>
          <p:cNvSpPr>
            <a:spLocks noGrp="1"/>
          </p:cNvSpPr>
          <p:nvPr>
            <p:ph type="dt" sz="half" idx="2"/>
          </p:nvPr>
        </p:nvSpPr>
        <p:spPr>
          <a:xfrm>
            <a:off x="662824" y="10401255"/>
            <a:ext cx="1700927" cy="161841"/>
          </a:xfrm>
          <a:prstGeom prst="rect">
            <a:avLst/>
          </a:prstGeom>
        </p:spPr>
        <p:txBody>
          <a:bodyPr vert="horz" lIns="0" tIns="36000" rIns="0" bIns="0" rtlCol="0" anchor="t"/>
          <a:lstStyle>
            <a:lvl1pPr algn="l">
              <a:defRPr sz="700">
                <a:solidFill>
                  <a:schemeClr val="bg2"/>
                </a:solidFill>
                <a:latin typeface="Arial" panose="020B0604020202020204" pitchFamily="34" charset="0"/>
                <a:cs typeface="Arial" panose="020B0604020202020204" pitchFamily="34" charset="0"/>
              </a:defRPr>
            </a:lvl1pPr>
          </a:lstStyle>
          <a:p>
            <a:r>
              <a:rPr lang="fr-FR" dirty="0"/>
              <a:t>Version 2.2 / Mois année </a:t>
            </a:r>
            <a:endParaRPr lang="en-US" dirty="0"/>
          </a:p>
        </p:txBody>
      </p:sp>
      <p:sp>
        <p:nvSpPr>
          <p:cNvPr id="5" name="Footer Placeholder 4"/>
          <p:cNvSpPr>
            <a:spLocks noGrp="1"/>
          </p:cNvSpPr>
          <p:nvPr>
            <p:ph type="ftr" sz="quarter" idx="3"/>
          </p:nvPr>
        </p:nvSpPr>
        <p:spPr>
          <a:xfrm>
            <a:off x="665603" y="9979818"/>
            <a:ext cx="2024356" cy="409702"/>
          </a:xfrm>
          <a:prstGeom prst="rect">
            <a:avLst/>
          </a:prstGeom>
        </p:spPr>
        <p:txBody>
          <a:bodyPr vert="horz" lIns="0" tIns="46800" rIns="0" bIns="0" rtlCol="0" anchor="t"/>
          <a:lstStyle>
            <a:lvl1pPr algn="l">
              <a:defRPr sz="700" b="1" i="0">
                <a:solidFill>
                  <a:schemeClr val="tx1"/>
                </a:solidFill>
                <a:latin typeface="Arial" panose="020B0604020202020204" pitchFamily="34" charset="0"/>
                <a:cs typeface="Arial" panose="020B0604020202020204" pitchFamily="34" charset="0"/>
              </a:defRPr>
            </a:lvl1pPr>
          </a:lstStyle>
          <a:p>
            <a:endParaRPr lang="en-US" b="1" dirty="0">
              <a:latin typeface="Arial" panose="020B0604020202020204" pitchFamily="34" charset="0"/>
              <a:cs typeface="Arial" panose="020B0604020202020204" pitchFamily="34" charset="0"/>
            </a:endParaRPr>
          </a:p>
        </p:txBody>
      </p:sp>
      <p:sp>
        <p:nvSpPr>
          <p:cNvPr id="6" name="Slide Number Placeholder 5"/>
          <p:cNvSpPr>
            <a:spLocks noGrp="1"/>
          </p:cNvSpPr>
          <p:nvPr>
            <p:ph type="sldNum" sz="quarter" idx="4"/>
          </p:nvPr>
        </p:nvSpPr>
        <p:spPr>
          <a:xfrm>
            <a:off x="6626431" y="10395457"/>
            <a:ext cx="587829" cy="177501"/>
          </a:xfrm>
          <a:prstGeom prst="rect">
            <a:avLst/>
          </a:prstGeom>
        </p:spPr>
        <p:txBody>
          <a:bodyPr vert="horz" lIns="0" tIns="36000" rIns="0" bIns="0" rtlCol="0" anchor="t"/>
          <a:lstStyle>
            <a:lvl1pPr algn="r">
              <a:defRPr sz="700" b="1" i="0">
                <a:solidFill>
                  <a:schemeClr val="tx1"/>
                </a:solidFill>
                <a:latin typeface="Arial" panose="020B0604020202020204" pitchFamily="34" charset="0"/>
                <a:cs typeface="Arial" panose="020B0604020202020204" pitchFamily="34" charset="0"/>
              </a:defRPr>
            </a:lvl1pPr>
          </a:lstStyle>
          <a:p>
            <a:fld id="{48F63A3B-78C7-47BE-AE5E-E10140E04643}" type="slidenum">
              <a:rPr lang="en-US" smtClean="0"/>
              <a:pPr/>
              <a:t>‹N°›</a:t>
            </a:fld>
            <a:r>
              <a:rPr lang="en-US" dirty="0"/>
              <a:t>/2</a:t>
            </a:r>
            <a:endParaRPr lang="en-US" dirty="0">
              <a:latin typeface="Arial" panose="020B0604020202020204" pitchFamily="34" charset="0"/>
              <a:cs typeface="Arial" panose="020B0604020202020204" pitchFamily="34" charset="0"/>
            </a:endParaRPr>
          </a:p>
        </p:txBody>
      </p:sp>
      <p:pic>
        <p:nvPicPr>
          <p:cNvPr id="10" name="Image 9">
            <a:extLst>
              <a:ext uri="{FF2B5EF4-FFF2-40B4-BE49-F238E27FC236}">
                <a16:creationId xmlns:a16="http://schemas.microsoft.com/office/drawing/2014/main" id="{0A061ADE-C662-5848-4D24-73ABEE516F00}"/>
              </a:ext>
            </a:extLst>
          </p:cNvPr>
          <p:cNvPicPr>
            <a:picLocks noChangeAspect="1"/>
          </p:cNvPicPr>
          <p:nvPr userDrawn="1"/>
        </p:nvPicPr>
        <p:blipFill>
          <a:blip r:embed="rId3"/>
          <a:stretch>
            <a:fillRect/>
          </a:stretch>
        </p:blipFill>
        <p:spPr>
          <a:xfrm>
            <a:off x="6189483" y="423493"/>
            <a:ext cx="1066800" cy="457200"/>
          </a:xfrm>
          <a:prstGeom prst="rect">
            <a:avLst/>
          </a:prstGeom>
        </p:spPr>
      </p:pic>
      <p:cxnSp>
        <p:nvCxnSpPr>
          <p:cNvPr id="12" name="Connecteur droit 11">
            <a:extLst>
              <a:ext uri="{FF2B5EF4-FFF2-40B4-BE49-F238E27FC236}">
                <a16:creationId xmlns:a16="http://schemas.microsoft.com/office/drawing/2014/main" id="{A6D05801-FC9C-BDA2-75CB-72ADB9C6AA5A}"/>
              </a:ext>
            </a:extLst>
          </p:cNvPr>
          <p:cNvCxnSpPr>
            <a:cxnSpLocks/>
          </p:cNvCxnSpPr>
          <p:nvPr userDrawn="1"/>
        </p:nvCxnSpPr>
        <p:spPr>
          <a:xfrm>
            <a:off x="650948" y="9979821"/>
            <a:ext cx="6563312" cy="0"/>
          </a:xfrm>
          <a:prstGeom prst="line">
            <a:avLst/>
          </a:prstGeom>
          <a:ln w="6350">
            <a:solidFill>
              <a:schemeClr val="bg2"/>
            </a:solidFill>
          </a:ln>
        </p:spPr>
        <p:style>
          <a:lnRef idx="2">
            <a:schemeClr val="accent1"/>
          </a:lnRef>
          <a:fillRef idx="0">
            <a:schemeClr val="accent1"/>
          </a:fillRef>
          <a:effectRef idx="1">
            <a:schemeClr val="accent1"/>
          </a:effectRef>
          <a:fontRef idx="minor">
            <a:schemeClr val="tx1"/>
          </a:fontRef>
        </p:style>
      </p:cxnSp>
      <p:cxnSp>
        <p:nvCxnSpPr>
          <p:cNvPr id="21" name="Connecteur droit 20">
            <a:extLst>
              <a:ext uri="{FF2B5EF4-FFF2-40B4-BE49-F238E27FC236}">
                <a16:creationId xmlns:a16="http://schemas.microsoft.com/office/drawing/2014/main" id="{6E0DDFF9-EDA2-C9E9-CFDD-E556AFD2A828}"/>
              </a:ext>
            </a:extLst>
          </p:cNvPr>
          <p:cNvCxnSpPr>
            <a:cxnSpLocks/>
          </p:cNvCxnSpPr>
          <p:nvPr userDrawn="1"/>
        </p:nvCxnSpPr>
        <p:spPr>
          <a:xfrm>
            <a:off x="650948" y="10389519"/>
            <a:ext cx="6563312" cy="0"/>
          </a:xfrm>
          <a:prstGeom prst="line">
            <a:avLst/>
          </a:prstGeom>
          <a:ln w="6350">
            <a:solidFill>
              <a:schemeClr val="bg2"/>
            </a:solidFill>
          </a:ln>
        </p:spPr>
        <p:style>
          <a:lnRef idx="2">
            <a:schemeClr val="accent1"/>
          </a:lnRef>
          <a:fillRef idx="0">
            <a:schemeClr val="accent1"/>
          </a:fillRef>
          <a:effectRef idx="1">
            <a:schemeClr val="accent1"/>
          </a:effectRef>
          <a:fontRef idx="minor">
            <a:schemeClr val="tx1"/>
          </a:fontRef>
        </p:style>
      </p:cxnSp>
      <p:cxnSp>
        <p:nvCxnSpPr>
          <p:cNvPr id="23" name="Connecteur droit 22">
            <a:extLst>
              <a:ext uri="{FF2B5EF4-FFF2-40B4-BE49-F238E27FC236}">
                <a16:creationId xmlns:a16="http://schemas.microsoft.com/office/drawing/2014/main" id="{8FBEEB2C-90AF-7E0A-956E-AA06CC259101}"/>
              </a:ext>
            </a:extLst>
          </p:cNvPr>
          <p:cNvCxnSpPr>
            <a:cxnSpLocks/>
          </p:cNvCxnSpPr>
          <p:nvPr userDrawn="1"/>
        </p:nvCxnSpPr>
        <p:spPr>
          <a:xfrm flipH="1">
            <a:off x="3657600" y="10024452"/>
            <a:ext cx="99" cy="320437"/>
          </a:xfrm>
          <a:prstGeom prst="line">
            <a:avLst/>
          </a:prstGeom>
          <a:ln w="6350">
            <a:solidFill>
              <a:schemeClr val="accent2"/>
            </a:solidFill>
          </a:ln>
        </p:spPr>
        <p:style>
          <a:lnRef idx="2">
            <a:schemeClr val="accent1"/>
          </a:lnRef>
          <a:fillRef idx="0">
            <a:schemeClr val="accent1"/>
          </a:fillRef>
          <a:effectRef idx="1">
            <a:schemeClr val="accent1"/>
          </a:effectRef>
          <a:fontRef idx="minor">
            <a:schemeClr val="tx1"/>
          </a:fontRef>
        </p:style>
      </p:cxnSp>
      <p:sp>
        <p:nvSpPr>
          <p:cNvPr id="27" name="Espace réservé du texte 26">
            <a:extLst>
              <a:ext uri="{FF2B5EF4-FFF2-40B4-BE49-F238E27FC236}">
                <a16:creationId xmlns:a16="http://schemas.microsoft.com/office/drawing/2014/main" id="{593E12C0-24B4-C04C-A10A-F9BFD7F6BC96}"/>
              </a:ext>
            </a:extLst>
          </p:cNvPr>
          <p:cNvSpPr>
            <a:spLocks noGrp="1"/>
          </p:cNvSpPr>
          <p:nvPr>
            <p:ph type="body" idx="1"/>
          </p:nvPr>
        </p:nvSpPr>
        <p:spPr>
          <a:xfrm>
            <a:off x="2903220" y="9983386"/>
            <a:ext cx="2630925" cy="406131"/>
          </a:xfrm>
          <a:prstGeom prst="rect">
            <a:avLst/>
          </a:prstGeom>
        </p:spPr>
        <p:txBody>
          <a:bodyPr vert="horz" lIns="72000" tIns="46800" rIns="0" bIns="0" rtlCol="0">
            <a:noAutofit/>
          </a:bodyPr>
          <a:lstStyle/>
          <a:p>
            <a:pPr lvl="0"/>
            <a:r>
              <a:rPr lang="fr-FR" dirty="0"/>
              <a:t>Cliquez pour modifier les styles du texte du masque</a:t>
            </a:r>
          </a:p>
          <a:p>
            <a:pPr lvl="1"/>
            <a:r>
              <a:rPr lang="fr-FR" dirty="0"/>
              <a:t>Deuxième niveau</a:t>
            </a:r>
          </a:p>
        </p:txBody>
      </p:sp>
    </p:spTree>
    <p:extLst>
      <p:ext uri="{BB962C8B-B14F-4D97-AF65-F5344CB8AC3E}">
        <p14:creationId xmlns:p14="http://schemas.microsoft.com/office/powerpoint/2010/main" val="2102396325"/>
      </p:ext>
    </p:extLst>
  </p:cSld>
  <p:clrMap bg1="lt1" tx1="dk1" bg2="lt2" tx2="dk2" accent1="accent1" accent2="accent2" accent3="accent3" accent4="accent4" accent5="accent5" accent6="accent6" hlink="hlink" folHlink="folHlink"/>
  <p:sldLayoutIdLst>
    <p:sldLayoutId id="2147483665" r:id="rId1"/>
  </p:sldLayoutIdLst>
  <p:hf hdr="0"/>
  <p:txStyles>
    <p:titleStyle>
      <a:lvl1pPr algn="l" defTabSz="755934" rtl="0" eaLnBrk="1" latinLnBrk="0" hangingPunct="1">
        <a:lnSpc>
          <a:spcPct val="90000"/>
        </a:lnSpc>
        <a:spcBef>
          <a:spcPct val="0"/>
        </a:spcBef>
        <a:buNone/>
        <a:defRPr sz="4000" b="1" i="0" kern="1200" cap="all" baseline="0">
          <a:solidFill>
            <a:schemeClr val="bg2"/>
          </a:solidFill>
          <a:latin typeface="Arial" panose="020B0604020202020204" pitchFamily="34" charset="0"/>
          <a:ea typeface="+mj-ea"/>
          <a:cs typeface="Arial" panose="020B0604020202020204" pitchFamily="34" charset="0"/>
        </a:defRPr>
      </a:lvl1pPr>
    </p:titleStyle>
    <p:bodyStyle>
      <a:lvl1pPr marL="0" indent="0" algn="l" defTabSz="755934" rtl="0" eaLnBrk="1" latinLnBrk="0" hangingPunct="1">
        <a:lnSpc>
          <a:spcPct val="90000"/>
        </a:lnSpc>
        <a:spcBef>
          <a:spcPts val="0"/>
        </a:spcBef>
        <a:spcAft>
          <a:spcPts val="300"/>
        </a:spcAft>
        <a:buFontTx/>
        <a:buNone/>
        <a:defRPr sz="700" b="1" kern="1200">
          <a:solidFill>
            <a:schemeClr val="tx1"/>
          </a:solidFill>
          <a:latin typeface="Arial" panose="020B0604020202020204" pitchFamily="34" charset="0"/>
          <a:ea typeface="+mn-ea"/>
          <a:cs typeface="Arial" panose="020B0604020202020204" pitchFamily="34" charset="0"/>
        </a:defRPr>
      </a:lvl1pPr>
      <a:lvl2pPr marL="0" indent="0" algn="l" defTabSz="755934" rtl="0" eaLnBrk="1" latinLnBrk="0" hangingPunct="1">
        <a:lnSpc>
          <a:spcPct val="90000"/>
        </a:lnSpc>
        <a:spcBef>
          <a:spcPts val="0"/>
        </a:spcBef>
        <a:buFontTx/>
        <a:buNone/>
        <a:defRPr sz="700" b="0" i="0" kern="1200">
          <a:solidFill>
            <a:schemeClr val="tx1"/>
          </a:solidFill>
          <a:latin typeface="Arial" panose="020B0604020202020204" pitchFamily="34" charset="0"/>
          <a:ea typeface="+mn-ea"/>
          <a:cs typeface="Arial" panose="020B0604020202020204" pitchFamily="34" charset="0"/>
        </a:defRPr>
      </a:lvl2pPr>
      <a:lvl3pPr marL="755934" indent="0" algn="l" defTabSz="755934" rtl="0" eaLnBrk="1" latinLnBrk="0" hangingPunct="1">
        <a:lnSpc>
          <a:spcPct val="90000"/>
        </a:lnSpc>
        <a:spcBef>
          <a:spcPts val="413"/>
        </a:spcBef>
        <a:buFontTx/>
        <a:buNone/>
        <a:defRPr sz="700" kern="1200">
          <a:solidFill>
            <a:schemeClr val="tx1"/>
          </a:solidFill>
          <a:latin typeface="Azo Sans" panose="020B0603030503020204" pitchFamily="34" charset="77"/>
          <a:ea typeface="+mn-ea"/>
          <a:cs typeface="+mn-cs"/>
        </a:defRPr>
      </a:lvl3pPr>
      <a:lvl4pPr marL="1133901" indent="0" algn="l" defTabSz="755934" rtl="0" eaLnBrk="1" latinLnBrk="0" hangingPunct="1">
        <a:lnSpc>
          <a:spcPct val="90000"/>
        </a:lnSpc>
        <a:spcBef>
          <a:spcPts val="413"/>
        </a:spcBef>
        <a:buFontTx/>
        <a:buNone/>
        <a:defRPr sz="700" kern="1200">
          <a:solidFill>
            <a:schemeClr val="tx1"/>
          </a:solidFill>
          <a:latin typeface="Azo Sans" panose="020B0603030503020204" pitchFamily="34" charset="77"/>
          <a:ea typeface="+mn-ea"/>
          <a:cs typeface="+mn-cs"/>
        </a:defRPr>
      </a:lvl4pPr>
      <a:lvl5pPr marL="1511869" indent="0" algn="l" defTabSz="755934" rtl="0" eaLnBrk="1" latinLnBrk="0" hangingPunct="1">
        <a:lnSpc>
          <a:spcPct val="90000"/>
        </a:lnSpc>
        <a:spcBef>
          <a:spcPts val="413"/>
        </a:spcBef>
        <a:buFontTx/>
        <a:buNone/>
        <a:defRPr sz="700" kern="1200">
          <a:solidFill>
            <a:schemeClr val="tx1"/>
          </a:solidFill>
          <a:latin typeface="Azo Sans" panose="020B0603030503020204" pitchFamily="34" charset="77"/>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p:bodyStyle>
    <p:otherStyle>
      <a:defPPr>
        <a:defRPr lang="en-US"/>
      </a:defPPr>
      <a:lvl1pPr marL="0" algn="l" defTabSz="755934" rtl="0" eaLnBrk="1" latinLnBrk="0" hangingPunct="1">
        <a:defRPr sz="1488" kern="1200">
          <a:solidFill>
            <a:schemeClr val="tx1"/>
          </a:solidFill>
          <a:latin typeface="+mn-lt"/>
          <a:ea typeface="+mn-ea"/>
          <a:cs typeface="+mn-cs"/>
        </a:defRPr>
      </a:lvl1pPr>
      <a:lvl2pPr marL="377967" algn="l" defTabSz="755934" rtl="0" eaLnBrk="1" latinLnBrk="0" hangingPunct="1">
        <a:defRPr sz="1488" kern="1200">
          <a:solidFill>
            <a:schemeClr val="tx1"/>
          </a:solidFill>
          <a:latin typeface="+mn-lt"/>
          <a:ea typeface="+mn-ea"/>
          <a:cs typeface="+mn-cs"/>
        </a:defRPr>
      </a:lvl2pPr>
      <a:lvl3pPr marL="755934" algn="l" defTabSz="755934" rtl="0" eaLnBrk="1" latinLnBrk="0" hangingPunct="1">
        <a:defRPr sz="1488" kern="1200">
          <a:solidFill>
            <a:schemeClr val="tx1"/>
          </a:solidFill>
          <a:latin typeface="+mn-lt"/>
          <a:ea typeface="+mn-ea"/>
          <a:cs typeface="+mn-cs"/>
        </a:defRPr>
      </a:lvl3pPr>
      <a:lvl4pPr marL="1133902" algn="l" defTabSz="755934" rtl="0" eaLnBrk="1" latinLnBrk="0" hangingPunct="1">
        <a:defRPr sz="1488" kern="1200">
          <a:solidFill>
            <a:schemeClr val="tx1"/>
          </a:solidFill>
          <a:latin typeface="+mn-lt"/>
          <a:ea typeface="+mn-ea"/>
          <a:cs typeface="+mn-cs"/>
        </a:defRPr>
      </a:lvl4pPr>
      <a:lvl5pPr marL="1511869" algn="l" defTabSz="755934" rtl="0" eaLnBrk="1" latinLnBrk="0" hangingPunct="1">
        <a:defRPr sz="1488" kern="1200">
          <a:solidFill>
            <a:schemeClr val="tx1"/>
          </a:solidFill>
          <a:latin typeface="+mn-lt"/>
          <a:ea typeface="+mn-ea"/>
          <a:cs typeface="+mn-cs"/>
        </a:defRPr>
      </a:lvl5pPr>
      <a:lvl6pPr marL="1889836" algn="l" defTabSz="755934" rtl="0" eaLnBrk="1" latinLnBrk="0" hangingPunct="1">
        <a:defRPr sz="1488" kern="1200">
          <a:solidFill>
            <a:schemeClr val="tx1"/>
          </a:solidFill>
          <a:latin typeface="+mn-lt"/>
          <a:ea typeface="+mn-ea"/>
          <a:cs typeface="+mn-cs"/>
        </a:defRPr>
      </a:lvl6pPr>
      <a:lvl7pPr marL="2267803" algn="l" defTabSz="755934" rtl="0" eaLnBrk="1" latinLnBrk="0" hangingPunct="1">
        <a:defRPr sz="1488" kern="1200">
          <a:solidFill>
            <a:schemeClr val="tx1"/>
          </a:solidFill>
          <a:latin typeface="+mn-lt"/>
          <a:ea typeface="+mn-ea"/>
          <a:cs typeface="+mn-cs"/>
        </a:defRPr>
      </a:lvl7pPr>
      <a:lvl8pPr marL="2645771" algn="l" defTabSz="755934" rtl="0" eaLnBrk="1" latinLnBrk="0" hangingPunct="1">
        <a:defRPr sz="1488" kern="1200">
          <a:solidFill>
            <a:schemeClr val="tx1"/>
          </a:solidFill>
          <a:latin typeface="+mn-lt"/>
          <a:ea typeface="+mn-ea"/>
          <a:cs typeface="+mn-cs"/>
        </a:defRPr>
      </a:lvl8pPr>
      <a:lvl9pPr marL="3023738" algn="l" defTabSz="755934" rtl="0" eaLnBrk="1" latinLnBrk="0" hangingPunct="1">
        <a:defRPr sz="1488"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555"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5.sv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7.svg"/><Relationship Id="rId7" Type="http://schemas.openxmlformats.org/officeDocument/2006/relationships/image" Target="../media/image3.sv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9.sv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82A6561-608E-EFA5-6E3F-28BF3FD6F58C}"/>
              </a:ext>
            </a:extLst>
          </p:cNvPr>
          <p:cNvSpPr>
            <a:spLocks noGrp="1"/>
          </p:cNvSpPr>
          <p:nvPr>
            <p:ph type="title"/>
          </p:nvPr>
        </p:nvSpPr>
        <p:spPr/>
        <p:txBody>
          <a:bodyPr/>
          <a:lstStyle/>
          <a:p>
            <a:r>
              <a:rPr lang="fr-FR" dirty="0"/>
              <a:t>mémo</a:t>
            </a:r>
          </a:p>
        </p:txBody>
      </p:sp>
      <p:sp>
        <p:nvSpPr>
          <p:cNvPr id="3" name="Espace réservé du contenu 2">
            <a:extLst>
              <a:ext uri="{FF2B5EF4-FFF2-40B4-BE49-F238E27FC236}">
                <a16:creationId xmlns:a16="http://schemas.microsoft.com/office/drawing/2014/main" id="{6B22F8DC-FE66-F0E9-108A-5CE9C2F7E4EB}"/>
              </a:ext>
            </a:extLst>
          </p:cNvPr>
          <p:cNvSpPr>
            <a:spLocks noGrp="1"/>
          </p:cNvSpPr>
          <p:nvPr>
            <p:ph idx="1"/>
          </p:nvPr>
        </p:nvSpPr>
        <p:spPr>
          <a:xfrm>
            <a:off x="752015" y="2004521"/>
            <a:ext cx="5562320" cy="399096"/>
          </a:xfrm>
        </p:spPr>
        <p:txBody>
          <a:bodyPr/>
          <a:lstStyle/>
          <a:p>
            <a:r>
              <a:rPr lang="fr-FR" dirty="0"/>
              <a:t>Le Double contrôle, en pratique :</a:t>
            </a:r>
          </a:p>
        </p:txBody>
      </p:sp>
      <p:sp>
        <p:nvSpPr>
          <p:cNvPr id="4" name="Espace réservé du numéro de diapositive 3">
            <a:extLst>
              <a:ext uri="{FF2B5EF4-FFF2-40B4-BE49-F238E27FC236}">
                <a16:creationId xmlns:a16="http://schemas.microsoft.com/office/drawing/2014/main" id="{5C19CDE4-F5E8-F1BB-443D-044C5A04F6C2}"/>
              </a:ext>
            </a:extLst>
          </p:cNvPr>
          <p:cNvSpPr>
            <a:spLocks noGrp="1"/>
          </p:cNvSpPr>
          <p:nvPr>
            <p:ph type="sldNum" sz="quarter" idx="12"/>
          </p:nvPr>
        </p:nvSpPr>
        <p:spPr/>
        <p:txBody>
          <a:bodyPr/>
          <a:lstStyle/>
          <a:p>
            <a:fld id="{48F63A3B-78C7-47BE-AE5E-E10140E04643}" type="slidenum">
              <a:rPr lang="en-US" smtClean="0"/>
              <a:pPr/>
              <a:t>1</a:t>
            </a:fld>
            <a:r>
              <a:rPr lang="en-US" dirty="0"/>
              <a:t>/2</a:t>
            </a:r>
          </a:p>
        </p:txBody>
      </p:sp>
      <p:sp>
        <p:nvSpPr>
          <p:cNvPr id="5" name="Espace réservé du texte 4">
            <a:extLst>
              <a:ext uri="{FF2B5EF4-FFF2-40B4-BE49-F238E27FC236}">
                <a16:creationId xmlns:a16="http://schemas.microsoft.com/office/drawing/2014/main" id="{F476FF2F-64DC-76CB-7A2D-98B44E0F163B}"/>
              </a:ext>
            </a:extLst>
          </p:cNvPr>
          <p:cNvSpPr>
            <a:spLocks noGrp="1"/>
          </p:cNvSpPr>
          <p:nvPr>
            <p:ph type="body" sz="quarter" idx="13"/>
          </p:nvPr>
        </p:nvSpPr>
        <p:spPr/>
        <p:txBody>
          <a:bodyPr/>
          <a:lstStyle/>
          <a:p>
            <a:r>
              <a:rPr lang="fr-FR" b="1" dirty="0" smtClean="0"/>
              <a:t>M.11 </a:t>
            </a:r>
            <a:r>
              <a:rPr lang="fr-FR" dirty="0"/>
              <a:t>Le double contrôle</a:t>
            </a:r>
            <a:endParaRPr lang="fr-FR" b="0" dirty="0"/>
          </a:p>
        </p:txBody>
      </p:sp>
      <p:sp>
        <p:nvSpPr>
          <p:cNvPr id="6" name="Espace réservé du texte 5">
            <a:extLst>
              <a:ext uri="{FF2B5EF4-FFF2-40B4-BE49-F238E27FC236}">
                <a16:creationId xmlns:a16="http://schemas.microsoft.com/office/drawing/2014/main" id="{44EBF844-3015-7D8F-607C-C8D2D2B12022}"/>
              </a:ext>
            </a:extLst>
          </p:cNvPr>
          <p:cNvSpPr>
            <a:spLocks noGrp="1"/>
          </p:cNvSpPr>
          <p:nvPr>
            <p:ph type="body" sz="quarter" idx="14"/>
          </p:nvPr>
        </p:nvSpPr>
        <p:spPr>
          <a:xfrm>
            <a:off x="5243513" y="937614"/>
            <a:ext cx="1980000" cy="720000"/>
          </a:xfrm>
        </p:spPr>
        <p:txBody>
          <a:bodyPr/>
          <a:lstStyle/>
          <a:p>
            <a:r>
              <a:rPr lang="fr-FR" dirty="0"/>
              <a:t>Pharmacie :</a:t>
            </a:r>
          </a:p>
        </p:txBody>
      </p:sp>
      <p:sp>
        <p:nvSpPr>
          <p:cNvPr id="7" name="Espace réservé du texte 6">
            <a:extLst>
              <a:ext uri="{FF2B5EF4-FFF2-40B4-BE49-F238E27FC236}">
                <a16:creationId xmlns:a16="http://schemas.microsoft.com/office/drawing/2014/main" id="{F602130F-85FB-5806-6A54-BC1EE03F7936}"/>
              </a:ext>
            </a:extLst>
          </p:cNvPr>
          <p:cNvSpPr>
            <a:spLocks noGrp="1"/>
          </p:cNvSpPr>
          <p:nvPr>
            <p:ph type="body" sz="quarter" idx="15"/>
          </p:nvPr>
        </p:nvSpPr>
        <p:spPr/>
        <p:txBody>
          <a:bodyPr/>
          <a:lstStyle/>
          <a:p>
            <a:r>
              <a:rPr lang="fr-FR" b="0" dirty="0"/>
              <a:t>Personnaliser l’en-tête</a:t>
            </a:r>
          </a:p>
        </p:txBody>
      </p:sp>
      <p:sp>
        <p:nvSpPr>
          <p:cNvPr id="29" name="Espace réservé de la date 28">
            <a:extLst>
              <a:ext uri="{FF2B5EF4-FFF2-40B4-BE49-F238E27FC236}">
                <a16:creationId xmlns:a16="http://schemas.microsoft.com/office/drawing/2014/main" id="{1984E629-75CB-E67F-64B3-41EB75180F3E}"/>
              </a:ext>
            </a:extLst>
          </p:cNvPr>
          <p:cNvSpPr>
            <a:spLocks noGrp="1"/>
          </p:cNvSpPr>
          <p:nvPr>
            <p:ph type="dt" sz="half" idx="10"/>
          </p:nvPr>
        </p:nvSpPr>
        <p:spPr/>
        <p:txBody>
          <a:bodyPr/>
          <a:lstStyle/>
          <a:p>
            <a:r>
              <a:rPr lang="fr-FR" dirty="0"/>
              <a:t>Version </a:t>
            </a:r>
            <a:r>
              <a:rPr lang="fr-FR" dirty="0" smtClean="0"/>
              <a:t>2.1</a:t>
            </a:r>
            <a:r>
              <a:rPr lang="fr-FR" dirty="0" smtClean="0">
                <a:solidFill>
                  <a:schemeClr val="tx1"/>
                </a:solidFill>
              </a:rPr>
              <a:t> </a:t>
            </a:r>
            <a:r>
              <a:rPr lang="fr-FR" dirty="0">
                <a:solidFill>
                  <a:schemeClr val="tx1"/>
                </a:solidFill>
              </a:rPr>
              <a:t>/</a:t>
            </a:r>
            <a:r>
              <a:rPr lang="fr-FR" dirty="0"/>
              <a:t> </a:t>
            </a:r>
            <a:r>
              <a:rPr lang="fr-FR" dirty="0" smtClean="0"/>
              <a:t>Avril 2026 </a:t>
            </a:r>
            <a:endParaRPr lang="en-US" dirty="0"/>
          </a:p>
        </p:txBody>
      </p:sp>
      <p:sp>
        <p:nvSpPr>
          <p:cNvPr id="30" name="Espace réservé du pied de page 29">
            <a:extLst>
              <a:ext uri="{FF2B5EF4-FFF2-40B4-BE49-F238E27FC236}">
                <a16:creationId xmlns:a16="http://schemas.microsoft.com/office/drawing/2014/main" id="{6D1954D0-F1E8-BC9A-14A1-A49C9365635C}"/>
              </a:ext>
            </a:extLst>
          </p:cNvPr>
          <p:cNvSpPr>
            <a:spLocks noGrp="1"/>
          </p:cNvSpPr>
          <p:nvPr>
            <p:ph type="ftr" sz="quarter" idx="11"/>
          </p:nvPr>
        </p:nvSpPr>
        <p:spPr>
          <a:xfrm>
            <a:off x="665602" y="9979818"/>
            <a:ext cx="3060577" cy="409702"/>
          </a:xfrm>
        </p:spPr>
        <p:txBody>
          <a:bodyPr/>
          <a:lstStyle/>
          <a:p>
            <a:r>
              <a:rPr lang="en-US" dirty="0" smtClean="0"/>
              <a:t>Sous-theme :</a:t>
            </a:r>
          </a:p>
          <a:p>
            <a:r>
              <a:rPr lang="fr-FR" b="0" dirty="0"/>
              <a:t>2.1 Dispensation en officine et à domicile de médicaments sur prescription</a:t>
            </a:r>
            <a:endParaRPr lang="en-US" b="0" dirty="0"/>
          </a:p>
        </p:txBody>
      </p:sp>
      <p:pic>
        <p:nvPicPr>
          <p:cNvPr id="41" name="Graphique 40">
            <a:extLst>
              <a:ext uri="{FF2B5EF4-FFF2-40B4-BE49-F238E27FC236}">
                <a16:creationId xmlns:a16="http://schemas.microsoft.com/office/drawing/2014/main" id="{DCD27629-E795-ACB4-3E21-EAE224419228}"/>
              </a:ext>
            </a:extLst>
          </p:cNvPr>
          <p:cNvPicPr>
            <a:picLocks noChangeAspect="1"/>
          </p:cNvPicPr>
          <p:nvPr/>
        </p:nvPicPr>
        <p:blipFill>
          <a:blip r:embed="rId2">
            <a:extLst>
              <a:ext uri="{96DAC541-7B7A-43D3-8B79-37D633B846F1}">
                <asvg:svgBlip xmlns:asvg="http://schemas.microsoft.com/office/drawing/2016/SVG/main" xmlns="" r:embed="rId3"/>
              </a:ext>
            </a:extLst>
          </a:blip>
          <a:srcRect/>
          <a:stretch/>
        </p:blipFill>
        <p:spPr>
          <a:xfrm>
            <a:off x="141220" y="9956913"/>
            <a:ext cx="408389" cy="455510"/>
          </a:xfrm>
          <a:prstGeom prst="rect">
            <a:avLst/>
          </a:prstGeom>
        </p:spPr>
      </p:pic>
      <p:sp>
        <p:nvSpPr>
          <p:cNvPr id="47" name="Espace réservé du pied de page 29">
            <a:extLst>
              <a:ext uri="{FF2B5EF4-FFF2-40B4-BE49-F238E27FC236}">
                <a16:creationId xmlns:a16="http://schemas.microsoft.com/office/drawing/2014/main" id="{D3434E79-A65F-A99C-4B77-9B29037F4446}"/>
              </a:ext>
            </a:extLst>
          </p:cNvPr>
          <p:cNvSpPr txBox="1">
            <a:spLocks/>
          </p:cNvSpPr>
          <p:nvPr/>
        </p:nvSpPr>
        <p:spPr>
          <a:xfrm>
            <a:off x="3761009" y="9983933"/>
            <a:ext cx="2830591" cy="409702"/>
          </a:xfrm>
          <a:prstGeom prst="rect">
            <a:avLst/>
          </a:prstGeom>
        </p:spPr>
        <p:txBody>
          <a:bodyPr vert="horz" lIns="0" tIns="46800" rIns="0" bIns="0" rtlCol="0" anchor="t"/>
          <a:lstStyle>
            <a:defPPr>
              <a:defRPr lang="en-US"/>
            </a:defPPr>
            <a:lvl1pPr marL="0" algn="l" defTabSz="457200" rtl="0" eaLnBrk="1" latinLnBrk="0" hangingPunct="1">
              <a:defRPr sz="700" kern="1200">
                <a:solidFill>
                  <a:schemeClr val="tx1"/>
                </a:solidFill>
                <a:latin typeface="Azo Sans" panose="020B0603030503020204" pitchFamily="34" charset="77"/>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b="1" dirty="0">
                <a:latin typeface="Arial" panose="020B0604020202020204" pitchFamily="34" charset="0"/>
                <a:cs typeface="Arial" panose="020B0604020202020204" pitchFamily="34" charset="0"/>
              </a:rPr>
              <a:t>Principes : </a:t>
            </a:r>
          </a:p>
          <a:p>
            <a:r>
              <a:rPr lang="en-US" dirty="0" smtClean="0">
                <a:latin typeface="Arial" panose="020B0604020202020204" pitchFamily="34" charset="0"/>
                <a:cs typeface="Arial" panose="020B0604020202020204" pitchFamily="34" charset="0"/>
              </a:rPr>
              <a:t>Principe 8 : Double </a:t>
            </a:r>
            <a:r>
              <a:rPr lang="en-US" dirty="0" err="1" smtClean="0">
                <a:latin typeface="Arial" panose="020B0604020202020204" pitchFamily="34" charset="0"/>
                <a:cs typeface="Arial" panose="020B0604020202020204" pitchFamily="34" charset="0"/>
              </a:rPr>
              <a:t>contrôle</a:t>
            </a:r>
            <a:endParaRPr lang="en-US" dirty="0">
              <a:latin typeface="Arial" panose="020B0604020202020204" pitchFamily="34" charset="0"/>
              <a:cs typeface="Arial" panose="020B0604020202020204" pitchFamily="34" charset="0"/>
            </a:endParaRPr>
          </a:p>
        </p:txBody>
      </p:sp>
      <p:sp>
        <p:nvSpPr>
          <p:cNvPr id="48" name="Espace réservé du contenu 2">
            <a:extLst>
              <a:ext uri="{FF2B5EF4-FFF2-40B4-BE49-F238E27FC236}">
                <a16:creationId xmlns:a16="http://schemas.microsoft.com/office/drawing/2014/main" id="{ED0E3B48-A700-5838-DBEB-054168CDB5CB}"/>
              </a:ext>
            </a:extLst>
          </p:cNvPr>
          <p:cNvSpPr txBox="1">
            <a:spLocks/>
          </p:cNvSpPr>
          <p:nvPr/>
        </p:nvSpPr>
        <p:spPr>
          <a:xfrm>
            <a:off x="806333" y="2426266"/>
            <a:ext cx="6164836" cy="487871"/>
          </a:xfrm>
          <a:prstGeom prst="rect">
            <a:avLst/>
          </a:prstGeom>
        </p:spPr>
        <p:txBody>
          <a:bodyPr vert="horz" lIns="0" tIns="0" rIns="0" bIns="0" rtlCol="0">
            <a:noAutofit/>
          </a:bodyPr>
          <a:lstStyle>
            <a:lvl1pPr marL="0" indent="0" algn="l" defTabSz="755934" rtl="0" eaLnBrk="1" latinLnBrk="0" hangingPunct="1">
              <a:lnSpc>
                <a:spcPct val="90000"/>
              </a:lnSpc>
              <a:spcBef>
                <a:spcPts val="0"/>
              </a:spcBef>
              <a:spcAft>
                <a:spcPts val="300"/>
              </a:spcAft>
              <a:buFontTx/>
              <a:buNone/>
              <a:defRPr sz="1100" b="0" i="0" kern="1200">
                <a:solidFill>
                  <a:schemeClr val="accent2"/>
                </a:solidFill>
                <a:latin typeface="Azo Sans Medium" panose="020B0603030503020204" pitchFamily="34" charset="77"/>
                <a:ea typeface="+mn-ea"/>
                <a:cs typeface="+mn-cs"/>
              </a:defRPr>
            </a:lvl1pPr>
            <a:lvl2pPr marL="151200" indent="-152984" algn="l" defTabSz="755934" rtl="0" eaLnBrk="1" latinLnBrk="0" hangingPunct="1">
              <a:lnSpc>
                <a:spcPts val="1320"/>
              </a:lnSpc>
              <a:spcBef>
                <a:spcPts val="0"/>
              </a:spcBef>
              <a:buClr>
                <a:schemeClr val="accent2"/>
              </a:buClr>
              <a:buFont typeface="Courier New" panose="02070309020205020404" pitchFamily="49" charset="0"/>
              <a:buChar char="o"/>
              <a:defRPr sz="1100" b="0" i="0" kern="1200">
                <a:solidFill>
                  <a:schemeClr val="tx1"/>
                </a:solidFill>
                <a:latin typeface="Azo Sans Light" panose="020B0403030503020204" pitchFamily="34" charset="77"/>
                <a:ea typeface="+mn-ea"/>
                <a:cs typeface="+mn-cs"/>
              </a:defRPr>
            </a:lvl2pPr>
            <a:lvl3pPr marL="180000" indent="97200" algn="l" defTabSz="755934" rtl="0" eaLnBrk="1" latinLnBrk="0" hangingPunct="1">
              <a:lnSpc>
                <a:spcPts val="1320"/>
              </a:lnSpc>
              <a:spcBef>
                <a:spcPts val="0"/>
              </a:spcBef>
              <a:buFont typeface="Arial" panose="020B0604020202020204" pitchFamily="34" charset="0"/>
              <a:buChar char="•"/>
              <a:defRPr sz="1100" b="0" i="0" kern="1200">
                <a:solidFill>
                  <a:schemeClr val="tx1"/>
                </a:solidFill>
                <a:latin typeface="Azo Sans Light" panose="020B0403030503020204" pitchFamily="34" charset="77"/>
                <a:ea typeface="+mn-ea"/>
                <a:cs typeface="+mn-cs"/>
              </a:defRPr>
            </a:lvl3pPr>
            <a:lvl4pPr marL="0" indent="0" algn="l" defTabSz="755934" rtl="0" eaLnBrk="1" latinLnBrk="0" hangingPunct="1">
              <a:lnSpc>
                <a:spcPts val="1320"/>
              </a:lnSpc>
              <a:spcBef>
                <a:spcPts val="0"/>
              </a:spcBef>
              <a:buFontTx/>
              <a:buNone/>
              <a:defRPr sz="1100" b="0" i="0" kern="1200">
                <a:solidFill>
                  <a:schemeClr val="tx1"/>
                </a:solidFill>
                <a:latin typeface="Azo Sans Light" panose="020B0403030503020204" pitchFamily="34" charset="77"/>
                <a:ea typeface="+mn-ea"/>
                <a:cs typeface="+mn-cs"/>
              </a:defRPr>
            </a:lvl4pPr>
            <a:lvl5pPr marL="1511869" indent="0" algn="l" defTabSz="755934" rtl="0" eaLnBrk="1" latinLnBrk="0" hangingPunct="1">
              <a:lnSpc>
                <a:spcPct val="90000"/>
              </a:lnSpc>
              <a:spcBef>
                <a:spcPts val="413"/>
              </a:spcBef>
              <a:buFontTx/>
              <a:buNone/>
              <a:defRPr sz="1100" kern="1200">
                <a:solidFill>
                  <a:schemeClr val="tx1"/>
                </a:solidFill>
                <a:latin typeface="Azo Sans" panose="020B0603030503020204" pitchFamily="34" charset="77"/>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a:lstStyle>
          <a:p>
            <a:pPr lvl="3"/>
            <a:r>
              <a:rPr lang="fr-FR" dirty="0">
                <a:latin typeface="Arial" panose="020B0604020202020204" pitchFamily="34" charset="0"/>
                <a:cs typeface="Arial" panose="020B0604020202020204" pitchFamily="34" charset="0"/>
              </a:rPr>
              <a:t>Lors des dispensations des erreurs peuvent survenir. La mise en place d’un double contrôle permet de détecter ces erreurs et de les corriger. C’est un élément indispensable d’un système d’assurance qualité à l’officine</a:t>
            </a:r>
            <a:r>
              <a:rPr lang="fr-FR" dirty="0" smtClean="0">
                <a:latin typeface="Arial" panose="020B0604020202020204" pitchFamily="34" charset="0"/>
                <a:cs typeface="Arial" panose="020B0604020202020204" pitchFamily="34" charset="0"/>
              </a:rPr>
              <a:t>. </a:t>
            </a:r>
            <a:endParaRPr lang="fr-FR" dirty="0">
              <a:latin typeface="Arial" panose="020B0604020202020204" pitchFamily="34" charset="0"/>
              <a:cs typeface="Arial" panose="020B0604020202020204" pitchFamily="34" charset="0"/>
            </a:endParaRPr>
          </a:p>
        </p:txBody>
      </p:sp>
      <p:sp>
        <p:nvSpPr>
          <p:cNvPr id="54" name="Forme libre 53">
            <a:extLst>
              <a:ext uri="{FF2B5EF4-FFF2-40B4-BE49-F238E27FC236}">
                <a16:creationId xmlns:a16="http://schemas.microsoft.com/office/drawing/2014/main" id="{B32017C4-1B1B-D6C5-C37A-23288D365705}"/>
              </a:ext>
            </a:extLst>
          </p:cNvPr>
          <p:cNvSpPr/>
          <p:nvPr/>
        </p:nvSpPr>
        <p:spPr>
          <a:xfrm>
            <a:off x="394950" y="3713247"/>
            <a:ext cx="6732118" cy="69773"/>
          </a:xfrm>
          <a:custGeom>
            <a:avLst/>
            <a:gdLst>
              <a:gd name="csX0" fmla="*/ 0 w 1140562"/>
              <a:gd name="csY0" fmla="*/ 0 h 404053"/>
              <a:gd name="csX1" fmla="*/ 1140562 w 1140562"/>
              <a:gd name="csY1" fmla="*/ 0 h 404053"/>
              <a:gd name="csX2" fmla="*/ 1140562 w 1140562"/>
              <a:gd name="csY2" fmla="*/ 347996 h 404053"/>
              <a:gd name="csX3" fmla="*/ 611262 w 1140562"/>
              <a:gd name="csY3" fmla="*/ 347996 h 404053"/>
              <a:gd name="csX4" fmla="*/ 570300 w 1140562"/>
              <a:gd name="csY4" fmla="*/ 404053 h 404053"/>
              <a:gd name="csX5" fmla="*/ 529339 w 1140562"/>
              <a:gd name="csY5" fmla="*/ 347996 h 404053"/>
              <a:gd name="csX6" fmla="*/ 0 w 1140562"/>
              <a:gd name="csY6" fmla="*/ 347996 h 404053"/>
              <a:gd name="csX0" fmla="*/ 1140562 w 1232002"/>
              <a:gd name="csY0" fmla="*/ 0 h 404053"/>
              <a:gd name="csX1" fmla="*/ 1140562 w 1232002"/>
              <a:gd name="csY1" fmla="*/ 347996 h 404053"/>
              <a:gd name="csX2" fmla="*/ 611262 w 1232002"/>
              <a:gd name="csY2" fmla="*/ 347996 h 404053"/>
              <a:gd name="csX3" fmla="*/ 570300 w 1232002"/>
              <a:gd name="csY3" fmla="*/ 404053 h 404053"/>
              <a:gd name="csX4" fmla="*/ 529339 w 1232002"/>
              <a:gd name="csY4" fmla="*/ 347996 h 404053"/>
              <a:gd name="csX5" fmla="*/ 0 w 1232002"/>
              <a:gd name="csY5" fmla="*/ 347996 h 404053"/>
              <a:gd name="csX6" fmla="*/ 0 w 1232002"/>
              <a:gd name="csY6" fmla="*/ 0 h 404053"/>
              <a:gd name="csX7" fmla="*/ 1232002 w 1232002"/>
              <a:gd name="csY7" fmla="*/ 91440 h 404053"/>
              <a:gd name="csX0" fmla="*/ 1140562 w 1140562"/>
              <a:gd name="csY0" fmla="*/ 0 h 404053"/>
              <a:gd name="csX1" fmla="*/ 1140562 w 1140562"/>
              <a:gd name="csY1" fmla="*/ 347996 h 404053"/>
              <a:gd name="csX2" fmla="*/ 611262 w 1140562"/>
              <a:gd name="csY2" fmla="*/ 347996 h 404053"/>
              <a:gd name="csX3" fmla="*/ 570300 w 1140562"/>
              <a:gd name="csY3" fmla="*/ 404053 h 404053"/>
              <a:gd name="csX4" fmla="*/ 529339 w 1140562"/>
              <a:gd name="csY4" fmla="*/ 347996 h 404053"/>
              <a:gd name="csX5" fmla="*/ 0 w 1140562"/>
              <a:gd name="csY5" fmla="*/ 347996 h 404053"/>
              <a:gd name="csX6" fmla="*/ 0 w 1140562"/>
              <a:gd name="csY6" fmla="*/ 0 h 404053"/>
              <a:gd name="csX0" fmla="*/ 1140562 w 1140562"/>
              <a:gd name="csY0" fmla="*/ 347996 h 404053"/>
              <a:gd name="csX1" fmla="*/ 611262 w 1140562"/>
              <a:gd name="csY1" fmla="*/ 347996 h 404053"/>
              <a:gd name="csX2" fmla="*/ 570300 w 1140562"/>
              <a:gd name="csY2" fmla="*/ 404053 h 404053"/>
              <a:gd name="csX3" fmla="*/ 529339 w 1140562"/>
              <a:gd name="csY3" fmla="*/ 347996 h 404053"/>
              <a:gd name="csX4" fmla="*/ 0 w 1140562"/>
              <a:gd name="csY4" fmla="*/ 347996 h 404053"/>
              <a:gd name="csX5" fmla="*/ 0 w 1140562"/>
              <a:gd name="csY5" fmla="*/ 0 h 404053"/>
              <a:gd name="csX0" fmla="*/ 1140562 w 1140562"/>
              <a:gd name="csY0" fmla="*/ 0 h 56057"/>
              <a:gd name="csX1" fmla="*/ 611262 w 1140562"/>
              <a:gd name="csY1" fmla="*/ 0 h 56057"/>
              <a:gd name="csX2" fmla="*/ 570300 w 1140562"/>
              <a:gd name="csY2" fmla="*/ 56057 h 56057"/>
              <a:gd name="csX3" fmla="*/ 529339 w 1140562"/>
              <a:gd name="csY3" fmla="*/ 0 h 56057"/>
              <a:gd name="csX4" fmla="*/ 0 w 1140562"/>
              <a:gd name="csY4" fmla="*/ 0 h 56057"/>
              <a:gd name="csX0" fmla="*/ 3920338 w 3920338"/>
              <a:gd name="csY0" fmla="*/ 0 h 56057"/>
              <a:gd name="csX1" fmla="*/ 3391038 w 3920338"/>
              <a:gd name="csY1" fmla="*/ 0 h 56057"/>
              <a:gd name="csX2" fmla="*/ 3350076 w 3920338"/>
              <a:gd name="csY2" fmla="*/ 56057 h 56057"/>
              <a:gd name="csX3" fmla="*/ 3309115 w 3920338"/>
              <a:gd name="csY3" fmla="*/ 0 h 56057"/>
              <a:gd name="csX4" fmla="*/ 0 w 3920338"/>
              <a:gd name="csY4" fmla="*/ 0 h 56057"/>
              <a:gd name="csX0" fmla="*/ 6732118 w 6732118"/>
              <a:gd name="csY0" fmla="*/ 0 h 69773"/>
              <a:gd name="csX1" fmla="*/ 3391038 w 6732118"/>
              <a:gd name="csY1" fmla="*/ 13716 h 69773"/>
              <a:gd name="csX2" fmla="*/ 3350076 w 6732118"/>
              <a:gd name="csY2" fmla="*/ 69773 h 69773"/>
              <a:gd name="csX3" fmla="*/ 3309115 w 6732118"/>
              <a:gd name="csY3" fmla="*/ 13716 h 69773"/>
              <a:gd name="csX4" fmla="*/ 0 w 6732118"/>
              <a:gd name="csY4" fmla="*/ 13716 h 69773"/>
            </a:gdLst>
            <a:ahLst/>
            <a:cxnLst>
              <a:cxn ang="0">
                <a:pos x="csX0" y="csY0"/>
              </a:cxn>
              <a:cxn ang="0">
                <a:pos x="csX1" y="csY1"/>
              </a:cxn>
              <a:cxn ang="0">
                <a:pos x="csX2" y="csY2"/>
              </a:cxn>
              <a:cxn ang="0">
                <a:pos x="csX3" y="csY3"/>
              </a:cxn>
              <a:cxn ang="0">
                <a:pos x="csX4" y="csY4"/>
              </a:cxn>
            </a:cxnLst>
            <a:rect l="l" t="t" r="r" b="b"/>
            <a:pathLst>
              <a:path w="6732118" h="69773">
                <a:moveTo>
                  <a:pt x="6732118" y="0"/>
                </a:moveTo>
                <a:lnTo>
                  <a:pt x="3391038" y="13716"/>
                </a:lnTo>
                <a:lnTo>
                  <a:pt x="3350076" y="69773"/>
                </a:lnTo>
                <a:lnTo>
                  <a:pt x="3309115" y="13716"/>
                </a:lnTo>
                <a:lnTo>
                  <a:pt x="0" y="13716"/>
                </a:lnTo>
              </a:path>
            </a:pathLst>
          </a:custGeom>
          <a:noFill/>
          <a:ln w="3175">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dirty="0">
              <a:latin typeface="Arial" panose="020B0604020202020204" pitchFamily="34" charset="0"/>
              <a:cs typeface="Arial" panose="020B0604020202020204" pitchFamily="34" charset="0"/>
            </a:endParaRPr>
          </a:p>
        </p:txBody>
      </p:sp>
      <p:sp>
        <p:nvSpPr>
          <p:cNvPr id="55" name="Espace réservé du contenu 2">
            <a:extLst>
              <a:ext uri="{FF2B5EF4-FFF2-40B4-BE49-F238E27FC236}">
                <a16:creationId xmlns:a16="http://schemas.microsoft.com/office/drawing/2014/main" id="{3657DFE4-83C2-7610-5718-1567C3FFF5B4}"/>
              </a:ext>
            </a:extLst>
          </p:cNvPr>
          <p:cNvSpPr txBox="1">
            <a:spLocks/>
          </p:cNvSpPr>
          <p:nvPr/>
        </p:nvSpPr>
        <p:spPr>
          <a:xfrm>
            <a:off x="752015" y="3016726"/>
            <a:ext cx="6219154" cy="647964"/>
          </a:xfrm>
          <a:prstGeom prst="rect">
            <a:avLst/>
          </a:prstGeom>
        </p:spPr>
        <p:txBody>
          <a:bodyPr vert="horz" lIns="0" tIns="0" rIns="0" bIns="0" rtlCol="0">
            <a:noAutofit/>
          </a:bodyPr>
          <a:lstStyle>
            <a:lvl1pPr marL="0" indent="0" algn="l" defTabSz="755934" rtl="0" eaLnBrk="1" latinLnBrk="0" hangingPunct="1">
              <a:lnSpc>
                <a:spcPct val="90000"/>
              </a:lnSpc>
              <a:spcBef>
                <a:spcPts val="0"/>
              </a:spcBef>
              <a:spcAft>
                <a:spcPts val="300"/>
              </a:spcAft>
              <a:buFontTx/>
              <a:buNone/>
              <a:defRPr sz="2400" b="0" i="0" kern="1200">
                <a:solidFill>
                  <a:schemeClr val="accent2"/>
                </a:solidFill>
                <a:latin typeface="Azo Sans" panose="020B0603030503020204" pitchFamily="34" charset="77"/>
                <a:ea typeface="+mn-ea"/>
                <a:cs typeface="+mn-cs"/>
              </a:defRPr>
            </a:lvl1pPr>
            <a:lvl2pPr marL="151200" indent="-152984" algn="ctr" defTabSz="755934" rtl="0" eaLnBrk="1" latinLnBrk="0" hangingPunct="1">
              <a:lnSpc>
                <a:spcPts val="1320"/>
              </a:lnSpc>
              <a:spcBef>
                <a:spcPts val="0"/>
              </a:spcBef>
              <a:buClr>
                <a:schemeClr val="accent2"/>
              </a:buClr>
              <a:buFontTx/>
              <a:buNone/>
              <a:defRPr sz="1100" b="1" i="0" kern="1200">
                <a:solidFill>
                  <a:schemeClr val="accent2"/>
                </a:solidFill>
                <a:latin typeface="Azo Sans" panose="020B0603030503020204" pitchFamily="34" charset="77"/>
                <a:ea typeface="+mn-ea"/>
                <a:cs typeface="+mn-cs"/>
              </a:defRPr>
            </a:lvl2pPr>
            <a:lvl3pPr marL="288000" indent="-97200" algn="l" defTabSz="755934" rtl="0" eaLnBrk="1" latinLnBrk="0" hangingPunct="1">
              <a:lnSpc>
                <a:spcPts val="1320"/>
              </a:lnSpc>
              <a:spcBef>
                <a:spcPts val="0"/>
              </a:spcBef>
              <a:buFont typeface="Arial" panose="020B0604020202020204" pitchFamily="34" charset="0"/>
              <a:buChar char="•"/>
              <a:defRPr sz="1100" b="0" i="0" kern="1200">
                <a:solidFill>
                  <a:schemeClr val="tx1"/>
                </a:solidFill>
                <a:latin typeface="Azo Sans Light" panose="020B0403030503020204" pitchFamily="34" charset="77"/>
                <a:ea typeface="+mn-ea"/>
                <a:cs typeface="+mn-cs"/>
              </a:defRPr>
            </a:lvl3pPr>
            <a:lvl4pPr marL="180000" indent="0" algn="l" defTabSz="755934" rtl="0" eaLnBrk="1" latinLnBrk="0" hangingPunct="1">
              <a:lnSpc>
                <a:spcPts val="1320"/>
              </a:lnSpc>
              <a:spcBef>
                <a:spcPts val="0"/>
              </a:spcBef>
              <a:buFontTx/>
              <a:buNone/>
              <a:defRPr sz="1100" b="0" i="0" kern="1200">
                <a:solidFill>
                  <a:schemeClr val="tx1"/>
                </a:solidFill>
                <a:latin typeface="Azo Sans Light" panose="020B0403030503020204" pitchFamily="34" charset="77"/>
                <a:ea typeface="+mn-ea"/>
                <a:cs typeface="+mn-cs"/>
              </a:defRPr>
            </a:lvl4pPr>
            <a:lvl5pPr marL="1511869" indent="0" algn="l" defTabSz="755934" rtl="0" eaLnBrk="1" latinLnBrk="0" hangingPunct="1">
              <a:lnSpc>
                <a:spcPct val="90000"/>
              </a:lnSpc>
              <a:spcBef>
                <a:spcPts val="413"/>
              </a:spcBef>
              <a:buFontTx/>
              <a:buNone/>
              <a:defRPr sz="1100" kern="1200">
                <a:solidFill>
                  <a:schemeClr val="tx1"/>
                </a:solidFill>
                <a:latin typeface="Azo Sans" panose="020B0603030503020204" pitchFamily="34" charset="77"/>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a:lstStyle>
          <a:p>
            <a:pPr lvl="1"/>
            <a:r>
              <a:rPr lang="fr-FR" sz="1050" dirty="0">
                <a:solidFill>
                  <a:schemeClr val="bg2"/>
                </a:solidFill>
                <a:latin typeface="Arial" panose="020B0604020202020204" pitchFamily="34" charset="0"/>
                <a:cs typeface="Arial" panose="020B0604020202020204" pitchFamily="34" charset="0"/>
              </a:rPr>
              <a:t>Le double contrôle ne concerne pas uniquement la vérification de ce qui a été délivré au regard de ce qui a été prescrit mais doit intégrer une analyse pharmaceutique. </a:t>
            </a:r>
          </a:p>
          <a:p>
            <a:pPr lvl="1"/>
            <a:r>
              <a:rPr lang="fr-FR" sz="1050" dirty="0">
                <a:solidFill>
                  <a:schemeClr val="bg2"/>
                </a:solidFill>
                <a:latin typeface="Arial" panose="020B0604020202020204" pitchFamily="34" charset="0"/>
                <a:cs typeface="Arial" panose="020B0604020202020204" pitchFamily="34" charset="0"/>
              </a:rPr>
              <a:t>Cependant, il ne remplace en aucun cas l’analyse pharmaceutique effectuée  par un pharmacien au moment de la dispensation. </a:t>
            </a:r>
          </a:p>
        </p:txBody>
      </p:sp>
      <p:graphicFrame>
        <p:nvGraphicFramePr>
          <p:cNvPr id="69" name="Tableau 68">
            <a:extLst>
              <a:ext uri="{FF2B5EF4-FFF2-40B4-BE49-F238E27FC236}">
                <a16:creationId xmlns:a16="http://schemas.microsoft.com/office/drawing/2014/main" id="{1C201E37-D62A-440D-03D6-D0B5E9CF63A9}"/>
              </a:ext>
            </a:extLst>
          </p:cNvPr>
          <p:cNvGraphicFramePr>
            <a:graphicFrameLocks noGrp="1"/>
          </p:cNvGraphicFramePr>
          <p:nvPr>
            <p:extLst>
              <p:ext uri="{D42A27DB-BD31-4B8C-83A1-F6EECF244321}">
                <p14:modId xmlns:p14="http://schemas.microsoft.com/office/powerpoint/2010/main" val="930173253"/>
              </p:ext>
            </p:extLst>
          </p:nvPr>
        </p:nvGraphicFramePr>
        <p:xfrm>
          <a:off x="364585" y="3838918"/>
          <a:ext cx="6858928" cy="4562574"/>
        </p:xfrm>
        <a:graphic>
          <a:graphicData uri="http://schemas.openxmlformats.org/drawingml/2006/table">
            <a:tbl>
              <a:tblPr firstRow="1" bandRow="1">
                <a:tableStyleId>{5C22544A-7EE6-4342-B048-85BDC9FD1C3A}</a:tableStyleId>
              </a:tblPr>
              <a:tblGrid>
                <a:gridCol w="1049392">
                  <a:extLst>
                    <a:ext uri="{9D8B030D-6E8A-4147-A177-3AD203B41FA5}">
                      <a16:colId xmlns:a16="http://schemas.microsoft.com/office/drawing/2014/main" val="3990266307"/>
                    </a:ext>
                  </a:extLst>
                </a:gridCol>
                <a:gridCol w="2622337">
                  <a:extLst>
                    <a:ext uri="{9D8B030D-6E8A-4147-A177-3AD203B41FA5}">
                      <a16:colId xmlns:a16="http://schemas.microsoft.com/office/drawing/2014/main" val="1980154713"/>
                    </a:ext>
                  </a:extLst>
                </a:gridCol>
                <a:gridCol w="3187199">
                  <a:extLst>
                    <a:ext uri="{9D8B030D-6E8A-4147-A177-3AD203B41FA5}">
                      <a16:colId xmlns:a16="http://schemas.microsoft.com/office/drawing/2014/main" val="1808884131"/>
                    </a:ext>
                  </a:extLst>
                </a:gridCol>
              </a:tblGrid>
              <a:tr h="396000">
                <a:tc gridSpan="3">
                  <a:txBody>
                    <a:bodyPr/>
                    <a:lstStyle/>
                    <a:p>
                      <a:pPr marL="0" marR="0" lvl="0" indent="0" algn="ctr" defTabSz="755934" rtl="0" eaLnBrk="1" fontAlgn="auto" latinLnBrk="0" hangingPunct="1">
                        <a:lnSpc>
                          <a:spcPct val="100000"/>
                        </a:lnSpc>
                        <a:spcBef>
                          <a:spcPts val="0"/>
                        </a:spcBef>
                        <a:spcAft>
                          <a:spcPts val="0"/>
                        </a:spcAft>
                        <a:buClrTx/>
                        <a:buSzTx/>
                        <a:buFontTx/>
                        <a:buNone/>
                        <a:tabLst/>
                        <a:defRPr/>
                      </a:pPr>
                      <a:r>
                        <a:rPr lang="fr-FR" sz="1100" dirty="0">
                          <a:solidFill>
                            <a:srgbClr val="000000"/>
                          </a:solidFill>
                          <a:effectLst/>
                          <a:latin typeface="Arial" panose="020B0604020202020204" pitchFamily="34" charset="0"/>
                          <a:cs typeface="Arial" panose="020B0604020202020204" pitchFamily="34" charset="0"/>
                        </a:rPr>
                        <a:t>En pratique on distingue </a:t>
                      </a:r>
                      <a:r>
                        <a:rPr lang="fr-FR" sz="1100" dirty="0">
                          <a:solidFill>
                            <a:schemeClr val="bg2"/>
                          </a:solidFill>
                          <a:effectLst/>
                          <a:latin typeface="Arial" panose="020B0604020202020204" pitchFamily="34" charset="0"/>
                          <a:cs typeface="Arial" panose="020B0604020202020204" pitchFamily="34" charset="0"/>
                        </a:rPr>
                        <a:t>2 variantes de double contrôle :</a:t>
                      </a:r>
                    </a:p>
                  </a:txBody>
                  <a:tcPr>
                    <a:lnB w="6350" cap="flat" cmpd="sng" algn="ctr">
                      <a:solidFill>
                        <a:schemeClr val="bg2"/>
                      </a:solidFill>
                      <a:prstDash val="dot"/>
                      <a:round/>
                      <a:headEnd type="none" w="med" len="med"/>
                      <a:tailEnd type="none" w="med" len="med"/>
                    </a:lnB>
                    <a:noFill/>
                  </a:tcPr>
                </a:tc>
                <a:tc hMerge="1">
                  <a:txBody>
                    <a:bodyPr/>
                    <a:lstStyle/>
                    <a:p>
                      <a:endParaRPr lang="fr-FR" dirty="0"/>
                    </a:p>
                  </a:txBody>
                  <a:tcPr>
                    <a:noFill/>
                  </a:tcPr>
                </a:tc>
                <a:tc hMerge="1">
                  <a:txBody>
                    <a:bodyPr/>
                    <a:lstStyle/>
                    <a:p>
                      <a:endParaRPr lang="fr-FR" dirty="0"/>
                    </a:p>
                  </a:txBody>
                  <a:tcPr>
                    <a:noFill/>
                  </a:tcPr>
                </a:tc>
                <a:extLst>
                  <a:ext uri="{0D108BD9-81ED-4DB2-BD59-A6C34878D82A}">
                    <a16:rowId xmlns:a16="http://schemas.microsoft.com/office/drawing/2014/main" val="3342473583"/>
                  </a:ext>
                </a:extLst>
              </a:tr>
              <a:tr h="540000">
                <a:tc>
                  <a:txBody>
                    <a:bodyPr/>
                    <a:lstStyle/>
                    <a:p>
                      <a:endParaRPr lang="fr-FR" dirty="0">
                        <a:latin typeface="Arial" panose="020B0604020202020204" pitchFamily="34" charset="0"/>
                        <a:cs typeface="Arial" panose="020B0604020202020204" pitchFamily="34" charset="0"/>
                      </a:endParaRPr>
                    </a:p>
                  </a:txBody>
                  <a:tcPr>
                    <a:lnL w="12700" cmpd="sng">
                      <a:noFill/>
                    </a:lnL>
                    <a:lnR w="6350" cap="flat" cmpd="sng" algn="ctr">
                      <a:solidFill>
                        <a:schemeClr val="bg2"/>
                      </a:solidFill>
                      <a:prstDash val="dot"/>
                      <a:round/>
                      <a:headEnd type="none" w="med" len="med"/>
                      <a:tailEnd type="none" w="med" len="med"/>
                    </a:lnR>
                    <a:lnT w="6350" cap="flat" cmpd="sng" algn="ctr">
                      <a:solidFill>
                        <a:schemeClr val="bg2"/>
                      </a:solidFill>
                      <a:prstDash val="dot"/>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fr-FR" sz="1100" b="1" dirty="0">
                          <a:solidFill>
                            <a:schemeClr val="bg2"/>
                          </a:solidFill>
                          <a:latin typeface="Arial" panose="020B0604020202020204" pitchFamily="34" charset="0"/>
                          <a:cs typeface="Arial" panose="020B0604020202020204" pitchFamily="34" charset="0"/>
                        </a:rPr>
                        <a:t>Double contrôle </a:t>
                      </a:r>
                    </a:p>
                    <a:p>
                      <a:pPr algn="ctr"/>
                      <a:r>
                        <a:rPr lang="fr-FR" sz="1100" b="1" dirty="0">
                          <a:solidFill>
                            <a:schemeClr val="bg2"/>
                          </a:solidFill>
                          <a:latin typeface="Arial" panose="020B0604020202020204" pitchFamily="34" charset="0"/>
                          <a:cs typeface="Arial" panose="020B0604020202020204" pitchFamily="34" charset="0"/>
                        </a:rPr>
                        <a:t>en direct</a:t>
                      </a:r>
                    </a:p>
                  </a:txBody>
                  <a:tcPr marL="36000" marR="36000" marT="108000">
                    <a:lnL w="6350" cap="flat" cmpd="sng" algn="ctr">
                      <a:solidFill>
                        <a:schemeClr val="bg2"/>
                      </a:solidFill>
                      <a:prstDash val="dot"/>
                      <a:round/>
                      <a:headEnd type="none" w="med" len="med"/>
                      <a:tailEnd type="none" w="med" len="med"/>
                    </a:lnL>
                    <a:lnR w="6350" cap="flat" cmpd="sng" algn="ctr">
                      <a:solidFill>
                        <a:schemeClr val="bg2"/>
                      </a:solidFill>
                      <a:prstDash val="dot"/>
                      <a:round/>
                      <a:headEnd type="none" w="med" len="med"/>
                      <a:tailEnd type="none" w="med" len="med"/>
                    </a:lnR>
                    <a:lnT w="6350" cap="flat" cmpd="sng" algn="ctr">
                      <a:solidFill>
                        <a:schemeClr val="bg2"/>
                      </a:solidFill>
                      <a:prstDash val="dot"/>
                      <a:round/>
                      <a:headEnd type="none" w="med" len="med"/>
                      <a:tailEnd type="none" w="med" len="med"/>
                    </a:lnT>
                    <a:lnB w="9525" cap="flat" cmpd="sng" algn="ctr">
                      <a:noFill/>
                      <a:prstDash val="solid"/>
                      <a:round/>
                      <a:headEnd type="none" w="med" len="med"/>
                      <a:tailEnd type="none" w="med" len="med"/>
                    </a:lnB>
                    <a:noFill/>
                  </a:tcPr>
                </a:tc>
                <a:tc>
                  <a:txBody>
                    <a:bodyPr/>
                    <a:lstStyle/>
                    <a:p>
                      <a:pPr algn="ctr"/>
                      <a:r>
                        <a:rPr lang="fr-FR" sz="1100" b="1" dirty="0">
                          <a:solidFill>
                            <a:schemeClr val="bg2"/>
                          </a:solidFill>
                          <a:latin typeface="Arial" panose="020B0604020202020204" pitchFamily="34" charset="0"/>
                          <a:cs typeface="Arial" panose="020B0604020202020204" pitchFamily="34" charset="0"/>
                        </a:rPr>
                        <a:t>Double contrôle </a:t>
                      </a:r>
                      <a:r>
                        <a:rPr lang="fr-FR" sz="1100" b="1" dirty="0" smtClean="0">
                          <a:solidFill>
                            <a:schemeClr val="bg2"/>
                          </a:solidFill>
                          <a:latin typeface="Arial" panose="020B0604020202020204" pitchFamily="34" charset="0"/>
                          <a:cs typeface="Arial" panose="020B0604020202020204" pitchFamily="34" charset="0"/>
                        </a:rPr>
                        <a:t>en différé</a:t>
                      </a:r>
                      <a:endParaRPr lang="fr-FR" sz="1100" b="1" dirty="0">
                        <a:solidFill>
                          <a:schemeClr val="bg2"/>
                        </a:solidFill>
                        <a:latin typeface="Arial" panose="020B0604020202020204" pitchFamily="34" charset="0"/>
                        <a:cs typeface="Arial" panose="020B0604020202020204" pitchFamily="34" charset="0"/>
                      </a:endParaRPr>
                    </a:p>
                  </a:txBody>
                  <a:tcPr marL="36000" marR="36000" marT="108000">
                    <a:lnL w="6350" cap="flat" cmpd="sng" algn="ctr">
                      <a:solidFill>
                        <a:schemeClr val="bg2"/>
                      </a:solidFill>
                      <a:prstDash val="dot"/>
                      <a:round/>
                      <a:headEnd type="none" w="med" len="med"/>
                      <a:tailEnd type="none" w="med" len="med"/>
                    </a:lnL>
                    <a:lnR w="9525" cap="flat" cmpd="sng" algn="ctr">
                      <a:noFill/>
                      <a:prstDash val="sysDot"/>
                      <a:round/>
                      <a:headEnd type="none" w="med" len="med"/>
                      <a:tailEnd type="none" w="med" len="med"/>
                    </a:lnR>
                    <a:lnT w="6350" cap="flat" cmpd="sng" algn="ctr">
                      <a:solidFill>
                        <a:schemeClr val="bg2"/>
                      </a:solidFill>
                      <a:prstDash val="dot"/>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45509319"/>
                  </a:ext>
                </a:extLst>
              </a:tr>
              <a:tr h="943494">
                <a:tc>
                  <a:txBody>
                    <a:bodyPr/>
                    <a:lstStyle/>
                    <a:p>
                      <a:r>
                        <a:rPr lang="fr-FR" sz="1050" b="0" i="0" dirty="0">
                          <a:latin typeface="Arial" panose="020B0604020202020204" pitchFamily="34" charset="0"/>
                          <a:cs typeface="Arial" panose="020B0604020202020204" pitchFamily="34" charset="0"/>
                        </a:rPr>
                        <a:t>Principes</a:t>
                      </a:r>
                    </a:p>
                  </a:txBody>
                  <a:tcPr anchor="ctr">
                    <a:lnL w="12700" cmpd="sng">
                      <a:noFill/>
                    </a:lnL>
                    <a:lnR w="6350" cap="flat" cmpd="sng" algn="ctr">
                      <a:solidFill>
                        <a:schemeClr val="bg2"/>
                      </a:solidFill>
                      <a:prstDash val="dot"/>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chemeClr val="bg2">
                        <a:lumMod val="20000"/>
                        <a:lumOff val="80000"/>
                      </a:schemeClr>
                    </a:solidFill>
                  </a:tcPr>
                </a:tc>
                <a:tc>
                  <a:txBody>
                    <a:bodyPr/>
                    <a:lstStyle/>
                    <a:p>
                      <a:pPr algn="ctr"/>
                      <a:r>
                        <a:rPr lang="fr-FR" sz="1050" b="0" i="0" dirty="0">
                          <a:solidFill>
                            <a:schemeClr val="tx1"/>
                          </a:solidFill>
                          <a:latin typeface="Arial" panose="020B0604020202020204" pitchFamily="34" charset="0"/>
                          <a:cs typeface="Arial" panose="020B0604020202020204" pitchFamily="34" charset="0"/>
                        </a:rPr>
                        <a:t>Il est réalisé </a:t>
                      </a:r>
                      <a:r>
                        <a:rPr lang="fr-FR" sz="1050" b="1" i="0" u="sng" dirty="0">
                          <a:solidFill>
                            <a:schemeClr val="tx1"/>
                          </a:solidFill>
                          <a:latin typeface="Arial" panose="020B0604020202020204" pitchFamily="34" charset="0"/>
                          <a:cs typeface="Arial" panose="020B0604020202020204" pitchFamily="34" charset="0"/>
                        </a:rPr>
                        <a:t>avant</a:t>
                      </a:r>
                      <a:r>
                        <a:rPr lang="fr-FR" sz="1050" b="0" i="0" dirty="0">
                          <a:solidFill>
                            <a:schemeClr val="tx1"/>
                          </a:solidFill>
                          <a:latin typeface="Arial" panose="020B0604020202020204" pitchFamily="34" charset="0"/>
                          <a:cs typeface="Arial" panose="020B0604020202020204" pitchFamily="34" charset="0"/>
                        </a:rPr>
                        <a:t> de finaliser la dispensation, par un </a:t>
                      </a:r>
                      <a:r>
                        <a:rPr lang="fr-FR" sz="1050" b="0" i="0" dirty="0" smtClean="0">
                          <a:solidFill>
                            <a:schemeClr val="tx1"/>
                          </a:solidFill>
                          <a:latin typeface="Arial" panose="020B0604020202020204" pitchFamily="34" charset="0"/>
                          <a:cs typeface="Arial" panose="020B0604020202020204" pitchFamily="34" charset="0"/>
                        </a:rPr>
                        <a:t>pharmacien</a:t>
                      </a:r>
                      <a:r>
                        <a:rPr lang="fr-FR" sz="1050" b="0" i="0" baseline="0" dirty="0" smtClean="0">
                          <a:solidFill>
                            <a:schemeClr val="tx1"/>
                          </a:solidFill>
                          <a:latin typeface="Arial" panose="020B0604020202020204" pitchFamily="34" charset="0"/>
                          <a:cs typeface="Arial" panose="020B0604020202020204" pitchFamily="34" charset="0"/>
                        </a:rPr>
                        <a:t> </a:t>
                      </a:r>
                      <a:r>
                        <a:rPr lang="fr-FR" sz="1050" b="0" i="0" dirty="0" smtClean="0">
                          <a:solidFill>
                            <a:schemeClr val="tx1"/>
                          </a:solidFill>
                          <a:latin typeface="Arial" panose="020B0604020202020204" pitchFamily="34" charset="0"/>
                          <a:cs typeface="Arial" panose="020B0604020202020204" pitchFamily="34" charset="0"/>
                        </a:rPr>
                        <a:t>de </a:t>
                      </a:r>
                      <a:r>
                        <a:rPr lang="fr-FR" sz="1050" b="0" i="0" dirty="0">
                          <a:solidFill>
                            <a:schemeClr val="tx1"/>
                          </a:solidFill>
                          <a:latin typeface="Arial" panose="020B0604020202020204" pitchFamily="34" charset="0"/>
                          <a:cs typeface="Arial" panose="020B0604020202020204" pitchFamily="34" charset="0"/>
                        </a:rPr>
                        <a:t>l’équipe qui contrôle une seconde fois de visu l’ordonnance et les produits</a:t>
                      </a:r>
                    </a:p>
                  </a:txBody>
                  <a:tcPr anchor="ctr">
                    <a:lnL w="6350" cap="flat" cmpd="sng" algn="ctr">
                      <a:solidFill>
                        <a:schemeClr val="bg2"/>
                      </a:solidFill>
                      <a:prstDash val="dot"/>
                      <a:round/>
                      <a:headEnd type="none" w="med" len="med"/>
                      <a:tailEnd type="none" w="med" len="med"/>
                    </a:lnL>
                    <a:lnR w="6350" cap="flat" cmpd="sng" algn="ctr">
                      <a:solidFill>
                        <a:schemeClr val="bg2"/>
                      </a:solidFill>
                      <a:prstDash val="dot"/>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chemeClr val="bg2">
                        <a:lumMod val="20000"/>
                        <a:lumOff val="80000"/>
                      </a:schemeClr>
                    </a:solidFill>
                  </a:tcPr>
                </a:tc>
                <a:tc>
                  <a:txBody>
                    <a:bodyPr/>
                    <a:lstStyle/>
                    <a:p>
                      <a:pPr marL="0" marR="0" lvl="0" indent="0" algn="ctr" defTabSz="755934" rtl="0" eaLnBrk="1" fontAlgn="auto" latinLnBrk="0" hangingPunct="1">
                        <a:lnSpc>
                          <a:spcPct val="100000"/>
                        </a:lnSpc>
                        <a:spcBef>
                          <a:spcPts val="0"/>
                        </a:spcBef>
                        <a:spcAft>
                          <a:spcPts val="0"/>
                        </a:spcAft>
                        <a:buClrTx/>
                        <a:buSzTx/>
                        <a:buFontTx/>
                        <a:buNone/>
                        <a:tabLst/>
                        <a:defRPr/>
                      </a:pPr>
                      <a:r>
                        <a:rPr lang="fr-FR" sz="1050" b="0" i="0" dirty="0" smtClean="0">
                          <a:solidFill>
                            <a:schemeClr val="tx1"/>
                          </a:solidFill>
                          <a:latin typeface="Arial" panose="020B0604020202020204" pitchFamily="34" charset="0"/>
                          <a:cs typeface="Arial" panose="020B0604020202020204" pitchFamily="34" charset="0"/>
                        </a:rPr>
                        <a:t>Il est réalisé </a:t>
                      </a:r>
                      <a:r>
                        <a:rPr lang="fr-FR" sz="1050" b="1" i="0" u="sng" dirty="0" smtClean="0">
                          <a:solidFill>
                            <a:schemeClr val="tx1"/>
                          </a:solidFill>
                          <a:latin typeface="Arial" panose="020B0604020202020204" pitchFamily="34" charset="0"/>
                          <a:cs typeface="Arial" panose="020B0604020202020204" pitchFamily="34" charset="0"/>
                        </a:rPr>
                        <a:t>à distance</a:t>
                      </a:r>
                      <a:r>
                        <a:rPr lang="fr-FR" sz="1050" b="1" i="0" dirty="0" smtClean="0">
                          <a:solidFill>
                            <a:schemeClr val="tx1"/>
                          </a:solidFill>
                          <a:latin typeface="Arial" panose="020B0604020202020204" pitchFamily="34" charset="0"/>
                          <a:cs typeface="Arial" panose="020B0604020202020204" pitchFamily="34" charset="0"/>
                        </a:rPr>
                        <a:t> </a:t>
                      </a:r>
                      <a:r>
                        <a:rPr lang="fr-FR" sz="1050" b="0" i="0" dirty="0" smtClean="0">
                          <a:solidFill>
                            <a:schemeClr val="tx1"/>
                          </a:solidFill>
                          <a:latin typeface="Arial" panose="020B0604020202020204" pitchFamily="34" charset="0"/>
                          <a:cs typeface="Arial" panose="020B0604020202020204" pitchFamily="34" charset="0"/>
                        </a:rPr>
                        <a:t>la </a:t>
                      </a:r>
                      <a:r>
                        <a:rPr lang="fr-FR" sz="1050" b="0" i="0" kern="1200" dirty="0" smtClean="0">
                          <a:solidFill>
                            <a:schemeClr val="tx1"/>
                          </a:solidFill>
                          <a:latin typeface="Arial" panose="020B0604020202020204" pitchFamily="34" charset="0"/>
                          <a:ea typeface="+mn-ea"/>
                          <a:cs typeface="Arial" panose="020B0604020202020204" pitchFamily="34" charset="0"/>
                        </a:rPr>
                        <a:t>dispensation (mais</a:t>
                      </a:r>
                      <a:r>
                        <a:rPr lang="fr-FR" sz="1050" b="0" i="0" kern="1200" baseline="0" dirty="0" smtClean="0">
                          <a:solidFill>
                            <a:schemeClr val="tx1"/>
                          </a:solidFill>
                          <a:latin typeface="Arial" panose="020B0604020202020204" pitchFamily="34" charset="0"/>
                          <a:ea typeface="+mn-ea"/>
                          <a:cs typeface="Arial" panose="020B0604020202020204" pitchFamily="34" charset="0"/>
                        </a:rPr>
                        <a:t> </a:t>
                      </a:r>
                      <a:r>
                        <a:rPr lang="fr-FR" sz="1050" b="0" i="0" kern="1200" dirty="0" smtClean="0">
                          <a:solidFill>
                            <a:schemeClr val="tx1"/>
                          </a:solidFill>
                          <a:latin typeface="Arial" panose="020B0604020202020204" pitchFamily="34" charset="0"/>
                          <a:ea typeface="+mn-ea"/>
                          <a:cs typeface="Arial" panose="020B0604020202020204" pitchFamily="34" charset="0"/>
                        </a:rPr>
                        <a:t>dans la même journée que la dispensation),</a:t>
                      </a:r>
                      <a:r>
                        <a:rPr lang="fr-FR" sz="1050" b="0" i="0" kern="1200" baseline="0" dirty="0" smtClean="0">
                          <a:solidFill>
                            <a:schemeClr val="tx1"/>
                          </a:solidFill>
                          <a:latin typeface="Arial" panose="020B0604020202020204" pitchFamily="34" charset="0"/>
                          <a:ea typeface="+mn-ea"/>
                          <a:cs typeface="Arial" panose="020B0604020202020204" pitchFamily="34" charset="0"/>
                        </a:rPr>
                        <a:t> </a:t>
                      </a:r>
                      <a:r>
                        <a:rPr lang="fr-FR" sz="1050" b="0" i="0" dirty="0" smtClean="0">
                          <a:solidFill>
                            <a:schemeClr val="tx1"/>
                          </a:solidFill>
                          <a:latin typeface="Arial" panose="020B0604020202020204" pitchFamily="34" charset="0"/>
                          <a:cs typeface="Arial" panose="020B0604020202020204" pitchFamily="34" charset="0"/>
                        </a:rPr>
                        <a:t>par un pharmacien</a:t>
                      </a:r>
                      <a:r>
                        <a:rPr lang="fr-FR" sz="1050" b="0" i="0" baseline="0" dirty="0" smtClean="0">
                          <a:solidFill>
                            <a:schemeClr val="tx1"/>
                          </a:solidFill>
                          <a:latin typeface="Arial" panose="020B0604020202020204" pitchFamily="34" charset="0"/>
                          <a:cs typeface="Arial" panose="020B0604020202020204" pitchFamily="34" charset="0"/>
                        </a:rPr>
                        <a:t> </a:t>
                      </a:r>
                      <a:r>
                        <a:rPr lang="fr-FR" sz="1050" b="0" i="0" dirty="0" smtClean="0">
                          <a:solidFill>
                            <a:schemeClr val="tx1"/>
                          </a:solidFill>
                          <a:latin typeface="Arial" panose="020B0604020202020204" pitchFamily="34" charset="0"/>
                          <a:cs typeface="Arial" panose="020B0604020202020204" pitchFamily="34" charset="0"/>
                        </a:rPr>
                        <a:t>de l’équipe qui contrôle une seconde fois de visu l’ordonnance et les produits</a:t>
                      </a:r>
                    </a:p>
                  </a:txBody>
                  <a:tcPr anchor="ctr">
                    <a:lnL w="6350" cap="flat" cmpd="sng" algn="ctr">
                      <a:solidFill>
                        <a:schemeClr val="bg2"/>
                      </a:solidFill>
                      <a:prstDash val="dot"/>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chemeClr val="bg2">
                        <a:lumMod val="20000"/>
                        <a:lumOff val="80000"/>
                      </a:schemeClr>
                    </a:solidFill>
                  </a:tcPr>
                </a:tc>
                <a:extLst>
                  <a:ext uri="{0D108BD9-81ED-4DB2-BD59-A6C34878D82A}">
                    <a16:rowId xmlns:a16="http://schemas.microsoft.com/office/drawing/2014/main" val="3690228836"/>
                  </a:ext>
                </a:extLst>
              </a:tr>
              <a:tr h="864000">
                <a:tc>
                  <a:txBody>
                    <a:bodyPr/>
                    <a:lstStyle/>
                    <a:p>
                      <a:r>
                        <a:rPr lang="fr-FR" sz="1050" b="0" i="0" dirty="0">
                          <a:latin typeface="Arial" panose="020B0604020202020204" pitchFamily="34" charset="0"/>
                          <a:cs typeface="Arial" panose="020B0604020202020204" pitchFamily="34" charset="0"/>
                        </a:rPr>
                        <a:t>Avantages</a:t>
                      </a:r>
                    </a:p>
                  </a:txBody>
                  <a:tcPr anchor="ctr">
                    <a:lnL w="12700" cmpd="sng">
                      <a:noFill/>
                    </a:lnL>
                    <a:lnR w="6350" cap="flat" cmpd="sng" algn="ctr">
                      <a:solidFill>
                        <a:schemeClr val="bg2"/>
                      </a:solidFill>
                      <a:prstDash val="dot"/>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08000" indent="-108000" algn="l" defTabSz="755934" rtl="0" eaLnBrk="1" latinLnBrk="0" hangingPunct="1">
                        <a:buClr>
                          <a:schemeClr val="bg2"/>
                        </a:buClr>
                        <a:buFont typeface="Arial" panose="020B0604020202020204" pitchFamily="34" charset="0"/>
                        <a:buChar char="•"/>
                      </a:pPr>
                      <a:r>
                        <a:rPr lang="fr-FR" sz="1050" b="0" i="0" kern="1200" dirty="0">
                          <a:solidFill>
                            <a:schemeClr val="tx1"/>
                          </a:solidFill>
                          <a:latin typeface="Arial" panose="020B0604020202020204" pitchFamily="34" charset="0"/>
                          <a:ea typeface="+mn-ea"/>
                          <a:cs typeface="Arial" panose="020B0604020202020204" pitchFamily="34" charset="0"/>
                        </a:rPr>
                        <a:t>Possibilité d’interroger </a:t>
                      </a:r>
                      <a:br>
                        <a:rPr lang="fr-FR" sz="1050" b="0" i="0" kern="1200" dirty="0">
                          <a:solidFill>
                            <a:schemeClr val="tx1"/>
                          </a:solidFill>
                          <a:latin typeface="Arial" panose="020B0604020202020204" pitchFamily="34" charset="0"/>
                          <a:ea typeface="+mn-ea"/>
                          <a:cs typeface="Arial" panose="020B0604020202020204" pitchFamily="34" charset="0"/>
                        </a:rPr>
                      </a:br>
                      <a:r>
                        <a:rPr lang="fr-FR" sz="1050" b="0" i="0" kern="1200" dirty="0">
                          <a:solidFill>
                            <a:schemeClr val="tx1"/>
                          </a:solidFill>
                          <a:latin typeface="Arial" panose="020B0604020202020204" pitchFamily="34" charset="0"/>
                          <a:ea typeface="+mn-ea"/>
                          <a:cs typeface="Arial" panose="020B0604020202020204" pitchFamily="34" charset="0"/>
                        </a:rPr>
                        <a:t>le patient en </a:t>
                      </a:r>
                      <a:r>
                        <a:rPr lang="fr-FR" sz="1050" b="0" i="0" kern="1200" dirty="0" smtClean="0">
                          <a:solidFill>
                            <a:schemeClr val="tx1"/>
                          </a:solidFill>
                          <a:latin typeface="Arial" panose="020B0604020202020204" pitchFamily="34" charset="0"/>
                          <a:ea typeface="+mn-ea"/>
                          <a:cs typeface="Arial" panose="020B0604020202020204" pitchFamily="34" charset="0"/>
                        </a:rPr>
                        <a:t>direct</a:t>
                      </a:r>
                    </a:p>
                    <a:p>
                      <a:pPr marL="108000" marR="0" lvl="0" indent="-108000" algn="l" defTabSz="755934" rtl="0" eaLnBrk="1" fontAlgn="auto" latinLnBrk="0" hangingPunct="1">
                        <a:lnSpc>
                          <a:spcPct val="100000"/>
                        </a:lnSpc>
                        <a:spcBef>
                          <a:spcPts val="0"/>
                        </a:spcBef>
                        <a:spcAft>
                          <a:spcPts val="0"/>
                        </a:spcAft>
                        <a:buClr>
                          <a:schemeClr val="bg2"/>
                        </a:buClr>
                        <a:buSzTx/>
                        <a:buFont typeface="Arial" panose="020B0604020202020204" pitchFamily="34" charset="0"/>
                        <a:buChar char="•"/>
                        <a:tabLst/>
                        <a:defRPr/>
                      </a:pPr>
                      <a:r>
                        <a:rPr lang="fr-FR" sz="1050" dirty="0" smtClean="0">
                          <a:solidFill>
                            <a:schemeClr val="tx1"/>
                          </a:solidFill>
                          <a:latin typeface="Arial" panose="020B0604020202020204" pitchFamily="34" charset="0"/>
                          <a:cs typeface="Arial" panose="020B0604020202020204" pitchFamily="34" charset="0"/>
                        </a:rPr>
                        <a:t>Possibilité d’accéder au DP via la carte vitale</a:t>
                      </a:r>
                      <a:endParaRPr lang="fr-FR" sz="1050" b="0" i="0" kern="1200" dirty="0">
                        <a:solidFill>
                          <a:schemeClr val="tx1"/>
                        </a:solidFill>
                        <a:latin typeface="Arial" panose="020B0604020202020204" pitchFamily="34" charset="0"/>
                        <a:ea typeface="+mn-ea"/>
                        <a:cs typeface="Arial" panose="020B0604020202020204" pitchFamily="34" charset="0"/>
                      </a:endParaRPr>
                    </a:p>
                    <a:p>
                      <a:pPr marL="108000" indent="-108000" algn="l" defTabSz="755934" rtl="0" eaLnBrk="1" latinLnBrk="0" hangingPunct="1">
                        <a:buClr>
                          <a:schemeClr val="bg2"/>
                        </a:buClr>
                        <a:buFont typeface="Arial" panose="020B0604020202020204" pitchFamily="34" charset="0"/>
                        <a:buChar char="•"/>
                      </a:pPr>
                      <a:r>
                        <a:rPr lang="fr-FR" sz="1050" b="0" i="0" kern="1200" dirty="0">
                          <a:solidFill>
                            <a:schemeClr val="tx1"/>
                          </a:solidFill>
                          <a:latin typeface="Arial" panose="020B0604020202020204" pitchFamily="34" charset="0"/>
                          <a:ea typeface="+mn-ea"/>
                          <a:cs typeface="Arial" panose="020B0604020202020204" pitchFamily="34" charset="0"/>
                        </a:rPr>
                        <a:t>Résolution immédiate </a:t>
                      </a:r>
                      <a:br>
                        <a:rPr lang="fr-FR" sz="1050" b="0" i="0" kern="1200" dirty="0">
                          <a:solidFill>
                            <a:schemeClr val="tx1"/>
                          </a:solidFill>
                          <a:latin typeface="Arial" panose="020B0604020202020204" pitchFamily="34" charset="0"/>
                          <a:ea typeface="+mn-ea"/>
                          <a:cs typeface="Arial" panose="020B0604020202020204" pitchFamily="34" charset="0"/>
                        </a:rPr>
                      </a:br>
                      <a:r>
                        <a:rPr lang="fr-FR" sz="1050" b="0" i="0" kern="1200" dirty="0">
                          <a:solidFill>
                            <a:schemeClr val="tx1"/>
                          </a:solidFill>
                          <a:latin typeface="Arial" panose="020B0604020202020204" pitchFamily="34" charset="0"/>
                          <a:ea typeface="+mn-ea"/>
                          <a:cs typeface="Arial" panose="020B0604020202020204" pitchFamily="34" charset="0"/>
                        </a:rPr>
                        <a:t>de l’erreur</a:t>
                      </a:r>
                    </a:p>
                  </a:txBody>
                  <a:tcPr anchor="ctr">
                    <a:lnL w="6350" cap="flat" cmpd="sng" algn="ctr">
                      <a:solidFill>
                        <a:schemeClr val="bg2"/>
                      </a:solidFill>
                      <a:prstDash val="dot"/>
                      <a:round/>
                      <a:headEnd type="none" w="med" len="med"/>
                      <a:tailEnd type="none" w="med" len="med"/>
                    </a:lnL>
                    <a:lnR w="6350" cap="flat" cmpd="sng" algn="ctr">
                      <a:solidFill>
                        <a:schemeClr val="bg2"/>
                      </a:solidFill>
                      <a:prstDash val="dot"/>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08000" indent="-108000" algn="l" defTabSz="755934" rtl="0" eaLnBrk="1" latinLnBrk="0" hangingPunct="1">
                        <a:buClr>
                          <a:schemeClr val="bg2"/>
                        </a:buClr>
                        <a:buFont typeface="Arial" panose="020B0604020202020204" pitchFamily="34" charset="0"/>
                        <a:buChar char="•"/>
                      </a:pPr>
                      <a:r>
                        <a:rPr lang="fr-FR" sz="1050" b="0" i="0" kern="1200" dirty="0">
                          <a:solidFill>
                            <a:schemeClr val="tx1"/>
                          </a:solidFill>
                          <a:latin typeface="Arial" panose="020B0604020202020204" pitchFamily="34" charset="0"/>
                          <a:ea typeface="+mn-ea"/>
                          <a:cs typeface="Arial" panose="020B0604020202020204" pitchFamily="34" charset="0"/>
                        </a:rPr>
                        <a:t>Possibilité de réaliser le contrôle posément</a:t>
                      </a:r>
                    </a:p>
                  </a:txBody>
                  <a:tcPr anchor="ctr">
                    <a:lnL w="6350" cap="flat" cmpd="sng" algn="ctr">
                      <a:solidFill>
                        <a:schemeClr val="bg2"/>
                      </a:solidFill>
                      <a:prstDash val="dot"/>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074277211"/>
                  </a:ext>
                </a:extLst>
              </a:tr>
              <a:tr h="900000">
                <a:tc>
                  <a:txBody>
                    <a:bodyPr/>
                    <a:lstStyle/>
                    <a:p>
                      <a:r>
                        <a:rPr lang="fr-FR" sz="1050" b="0" i="0" dirty="0">
                          <a:latin typeface="Arial" panose="020B0604020202020204" pitchFamily="34" charset="0"/>
                          <a:cs typeface="Arial" panose="020B0604020202020204" pitchFamily="34" charset="0"/>
                        </a:rPr>
                        <a:t>Inconvénients</a:t>
                      </a:r>
                    </a:p>
                  </a:txBody>
                  <a:tcPr anchor="ctr">
                    <a:lnL w="12700" cmpd="sng">
                      <a:noFill/>
                    </a:lnL>
                    <a:lnR w="6350" cap="flat" cmpd="sng" algn="ctr">
                      <a:solidFill>
                        <a:schemeClr val="bg2"/>
                      </a:solidFill>
                      <a:prstDash val="dot"/>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chemeClr val="bg2">
                        <a:lumMod val="20000"/>
                        <a:lumOff val="80000"/>
                      </a:schemeClr>
                    </a:solidFill>
                  </a:tcPr>
                </a:tc>
                <a:tc>
                  <a:txBody>
                    <a:bodyPr/>
                    <a:lstStyle/>
                    <a:p>
                      <a:pPr marL="108000" indent="-108000" algn="l" defTabSz="755934" rtl="0" eaLnBrk="1" latinLnBrk="0" hangingPunct="1">
                        <a:buClr>
                          <a:schemeClr val="bg2"/>
                        </a:buClr>
                        <a:buFont typeface="Arial" panose="020B0604020202020204" pitchFamily="34" charset="0"/>
                        <a:buChar char="•"/>
                      </a:pPr>
                      <a:r>
                        <a:rPr lang="fr-FR" sz="1050" b="0" i="0" kern="1200" dirty="0" smtClean="0">
                          <a:solidFill>
                            <a:schemeClr val="tx1"/>
                          </a:solidFill>
                          <a:latin typeface="Arial" panose="020B0604020202020204" pitchFamily="34" charset="0"/>
                          <a:ea typeface="+mn-ea"/>
                          <a:cs typeface="Arial" panose="020B0604020202020204" pitchFamily="34" charset="0"/>
                        </a:rPr>
                        <a:t>Interrompre </a:t>
                      </a:r>
                      <a:r>
                        <a:rPr lang="fr-FR" sz="1050" b="0" i="0" kern="1200" dirty="0">
                          <a:solidFill>
                            <a:schemeClr val="tx1"/>
                          </a:solidFill>
                          <a:latin typeface="Arial" panose="020B0604020202020204" pitchFamily="34" charset="0"/>
                          <a:ea typeface="+mn-ea"/>
                          <a:cs typeface="Arial" panose="020B0604020202020204" pitchFamily="34" charset="0"/>
                        </a:rPr>
                        <a:t>le travail </a:t>
                      </a:r>
                      <a:r>
                        <a:rPr lang="fr-FR" sz="1050" b="0" i="0" kern="1200" dirty="0" smtClean="0">
                          <a:solidFill>
                            <a:schemeClr val="tx1"/>
                          </a:solidFill>
                          <a:latin typeface="Arial" panose="020B0604020202020204" pitchFamily="34" charset="0"/>
                          <a:ea typeface="+mn-ea"/>
                          <a:cs typeface="Arial" panose="020B0604020202020204" pitchFamily="34" charset="0"/>
                        </a:rPr>
                        <a:t>d’un autre membre de l’équipe</a:t>
                      </a:r>
                      <a:endParaRPr lang="fr-FR" sz="1050" b="0" i="0" kern="1200" dirty="0">
                        <a:solidFill>
                          <a:schemeClr val="tx1"/>
                        </a:solidFill>
                        <a:latin typeface="Arial" panose="020B0604020202020204" pitchFamily="34" charset="0"/>
                        <a:ea typeface="+mn-ea"/>
                        <a:cs typeface="Arial" panose="020B0604020202020204" pitchFamily="34" charset="0"/>
                      </a:endParaRPr>
                    </a:p>
                    <a:p>
                      <a:pPr marL="108000" indent="-108000" algn="l" defTabSz="755934" rtl="0" eaLnBrk="1" latinLnBrk="0" hangingPunct="1">
                        <a:buClr>
                          <a:schemeClr val="bg2"/>
                        </a:buClr>
                        <a:buFont typeface="Arial" panose="020B0604020202020204" pitchFamily="34" charset="0"/>
                        <a:buChar char="•"/>
                      </a:pPr>
                      <a:r>
                        <a:rPr lang="fr-FR" sz="1050" b="0" i="0" kern="1200" dirty="0">
                          <a:solidFill>
                            <a:schemeClr val="tx1"/>
                          </a:solidFill>
                          <a:latin typeface="Arial" panose="020B0604020202020204" pitchFamily="34" charset="0"/>
                          <a:ea typeface="+mn-ea"/>
                          <a:cs typeface="Arial" panose="020B0604020202020204" pitchFamily="34" charset="0"/>
                        </a:rPr>
                        <a:t>Difficulté de justifier la </a:t>
                      </a:r>
                      <a:r>
                        <a:rPr lang="fr-FR" sz="1050" b="0" i="0" kern="1200" dirty="0" smtClean="0">
                          <a:solidFill>
                            <a:schemeClr val="tx1"/>
                          </a:solidFill>
                          <a:latin typeface="Arial" panose="020B0604020202020204" pitchFamily="34" charset="0"/>
                          <a:ea typeface="+mn-ea"/>
                          <a:cs typeface="Arial" panose="020B0604020202020204" pitchFamily="34" charset="0"/>
                        </a:rPr>
                        <a:t>pratique auprès</a:t>
                      </a:r>
                      <a:r>
                        <a:rPr lang="fr-FR" sz="1050" b="0" i="0" kern="1200" baseline="0" dirty="0" smtClean="0">
                          <a:solidFill>
                            <a:schemeClr val="tx1"/>
                          </a:solidFill>
                          <a:latin typeface="Arial" panose="020B0604020202020204" pitchFamily="34" charset="0"/>
                          <a:ea typeface="+mn-ea"/>
                          <a:cs typeface="Arial" panose="020B0604020202020204" pitchFamily="34" charset="0"/>
                        </a:rPr>
                        <a:t> du patient</a:t>
                      </a:r>
                      <a:endParaRPr lang="fr-FR" sz="1050" b="0" i="0" kern="1200" dirty="0">
                        <a:solidFill>
                          <a:schemeClr val="tx1"/>
                        </a:solidFill>
                        <a:latin typeface="Arial" panose="020B0604020202020204" pitchFamily="34" charset="0"/>
                        <a:ea typeface="+mn-ea"/>
                        <a:cs typeface="Arial" panose="020B0604020202020204" pitchFamily="34" charset="0"/>
                      </a:endParaRPr>
                    </a:p>
                  </a:txBody>
                  <a:tcPr anchor="ctr">
                    <a:lnL w="6350" cap="flat" cmpd="sng" algn="ctr">
                      <a:solidFill>
                        <a:schemeClr val="bg2"/>
                      </a:solidFill>
                      <a:prstDash val="dot"/>
                      <a:round/>
                      <a:headEnd type="none" w="med" len="med"/>
                      <a:tailEnd type="none" w="med" len="med"/>
                    </a:lnL>
                    <a:lnR w="6350" cap="flat" cmpd="sng" algn="ctr">
                      <a:solidFill>
                        <a:schemeClr val="bg2"/>
                      </a:solidFill>
                      <a:prstDash val="dot"/>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chemeClr val="bg2">
                        <a:lumMod val="20000"/>
                        <a:lumOff val="80000"/>
                      </a:schemeClr>
                    </a:solidFill>
                  </a:tcPr>
                </a:tc>
                <a:tc>
                  <a:txBody>
                    <a:bodyPr/>
                    <a:lstStyle/>
                    <a:p>
                      <a:pPr marL="108000" indent="-108000" algn="l" defTabSz="755934" rtl="0" eaLnBrk="1" latinLnBrk="0" hangingPunct="1">
                        <a:buClr>
                          <a:schemeClr val="bg2"/>
                        </a:buClr>
                        <a:buFont typeface="Arial" panose="020B0604020202020204" pitchFamily="34" charset="0"/>
                        <a:buChar char="•"/>
                      </a:pPr>
                      <a:r>
                        <a:rPr lang="fr-FR" sz="1050" b="0" i="0" kern="1200" dirty="0">
                          <a:solidFill>
                            <a:schemeClr val="tx1"/>
                          </a:solidFill>
                          <a:latin typeface="Arial" panose="020B0604020202020204" pitchFamily="34" charset="0"/>
                          <a:ea typeface="+mn-ea"/>
                          <a:cs typeface="Arial" panose="020B0604020202020204" pitchFamily="34" charset="0"/>
                        </a:rPr>
                        <a:t>Contrôle partiel (certains risques liés à l’analyse pharmaceutique sont difficiles </a:t>
                      </a:r>
                      <a:br>
                        <a:rPr lang="fr-FR" sz="1050" b="0" i="0" kern="1200" dirty="0">
                          <a:solidFill>
                            <a:schemeClr val="tx1"/>
                          </a:solidFill>
                          <a:latin typeface="Arial" panose="020B0604020202020204" pitchFamily="34" charset="0"/>
                          <a:ea typeface="+mn-ea"/>
                          <a:cs typeface="Arial" panose="020B0604020202020204" pitchFamily="34" charset="0"/>
                        </a:rPr>
                      </a:br>
                      <a:r>
                        <a:rPr lang="fr-FR" sz="1050" b="0" i="0" kern="1200" dirty="0">
                          <a:solidFill>
                            <a:schemeClr val="tx1"/>
                          </a:solidFill>
                          <a:latin typeface="Arial" panose="020B0604020202020204" pitchFamily="34" charset="0"/>
                          <a:ea typeface="+mn-ea"/>
                          <a:cs typeface="Arial" panose="020B0604020202020204" pitchFamily="34" charset="0"/>
                        </a:rPr>
                        <a:t>à prendre en compte en non présentiel)</a:t>
                      </a:r>
                    </a:p>
                    <a:p>
                      <a:pPr marL="108000" indent="-108000" algn="l" defTabSz="755934" rtl="0" eaLnBrk="1" latinLnBrk="0" hangingPunct="1">
                        <a:buClr>
                          <a:schemeClr val="bg2"/>
                        </a:buClr>
                        <a:buFont typeface="Arial" panose="020B0604020202020204" pitchFamily="34" charset="0"/>
                        <a:buChar char="•"/>
                      </a:pPr>
                      <a:r>
                        <a:rPr lang="fr-FR" sz="1050" b="0" i="0" kern="1200" dirty="0">
                          <a:solidFill>
                            <a:schemeClr val="tx1"/>
                          </a:solidFill>
                          <a:latin typeface="Arial" panose="020B0604020202020204" pitchFamily="34" charset="0"/>
                          <a:ea typeface="+mn-ea"/>
                          <a:cs typeface="Arial" panose="020B0604020202020204" pitchFamily="34" charset="0"/>
                        </a:rPr>
                        <a:t>L’erreur est corrigée plus tardi</a:t>
                      </a:r>
                      <a:r>
                        <a:rPr lang="fr-FR" sz="1050" b="0" i="0" dirty="0">
                          <a:solidFill>
                            <a:schemeClr val="tx1"/>
                          </a:solidFill>
                          <a:latin typeface="Arial" panose="020B0604020202020204" pitchFamily="34" charset="0"/>
                          <a:cs typeface="Arial" panose="020B0604020202020204" pitchFamily="34" charset="0"/>
                        </a:rPr>
                        <a:t>vement</a:t>
                      </a:r>
                    </a:p>
                  </a:txBody>
                  <a:tcPr anchor="ctr">
                    <a:lnL w="6350" cap="flat" cmpd="sng" algn="ctr">
                      <a:solidFill>
                        <a:schemeClr val="bg2"/>
                      </a:solidFill>
                      <a:prstDash val="dot"/>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chemeClr val="bg2">
                        <a:lumMod val="20000"/>
                        <a:lumOff val="80000"/>
                      </a:schemeClr>
                    </a:solidFill>
                  </a:tcPr>
                </a:tc>
                <a:extLst>
                  <a:ext uri="{0D108BD9-81ED-4DB2-BD59-A6C34878D82A}">
                    <a16:rowId xmlns:a16="http://schemas.microsoft.com/office/drawing/2014/main" val="1871910153"/>
                  </a:ext>
                </a:extLst>
              </a:tr>
              <a:tr h="576000">
                <a:tc>
                  <a:txBody>
                    <a:bodyPr/>
                    <a:lstStyle/>
                    <a:p>
                      <a:r>
                        <a:rPr lang="fr-FR" sz="1050" b="0" i="0" dirty="0">
                          <a:latin typeface="Arial" panose="020B0604020202020204" pitchFamily="34" charset="0"/>
                          <a:cs typeface="Arial" panose="020B0604020202020204" pitchFamily="34" charset="0"/>
                        </a:rPr>
                        <a:t>Facteurs de succès</a:t>
                      </a:r>
                    </a:p>
                  </a:txBody>
                  <a:tcPr anchor="ctr">
                    <a:lnL w="12700" cmpd="sng">
                      <a:noFill/>
                    </a:lnL>
                    <a:lnR w="6350" cap="flat" cmpd="sng" algn="ctr">
                      <a:solidFill>
                        <a:schemeClr val="bg2"/>
                      </a:solidFill>
                      <a:prstDash val="dot"/>
                      <a:round/>
                      <a:headEnd type="none" w="med" len="med"/>
                      <a:tailEnd type="none" w="med" len="med"/>
                    </a:lnR>
                    <a:lnT w="9525" cap="flat" cmpd="sng" algn="ctr">
                      <a:noFill/>
                      <a:prstDash val="solid"/>
                      <a:round/>
                      <a:headEnd type="none" w="med" len="med"/>
                      <a:tailEnd type="none" w="med" len="med"/>
                    </a:lnT>
                    <a:lnB w="6350" cap="flat" cmpd="sng" algn="ctr">
                      <a:solidFill>
                        <a:schemeClr val="bg2"/>
                      </a:solidFill>
                      <a:prstDash val="dot"/>
                      <a:round/>
                      <a:headEnd type="none" w="med" len="med"/>
                      <a:tailEnd type="none" w="med" len="med"/>
                    </a:lnB>
                    <a:lnTlToBr w="12700" cmpd="sng">
                      <a:noFill/>
                      <a:prstDash val="solid"/>
                    </a:lnTlToBr>
                    <a:lnBlToTr w="12700" cmpd="sng">
                      <a:noFill/>
                      <a:prstDash val="solid"/>
                    </a:lnBlToTr>
                    <a:noFill/>
                  </a:tcPr>
                </a:tc>
                <a:tc>
                  <a:txBody>
                    <a:bodyPr/>
                    <a:lstStyle/>
                    <a:p>
                      <a:pPr marL="108000" indent="-108000" algn="l" defTabSz="755934" rtl="0" eaLnBrk="1" latinLnBrk="0" hangingPunct="1">
                        <a:buClr>
                          <a:schemeClr val="bg2"/>
                        </a:buClr>
                        <a:buFont typeface="Arial" panose="020B0604020202020204" pitchFamily="34" charset="0"/>
                        <a:buChar char="•"/>
                      </a:pPr>
                      <a:r>
                        <a:rPr lang="fr-FR" sz="1050" b="0" i="0" kern="1200" dirty="0">
                          <a:solidFill>
                            <a:schemeClr val="tx1"/>
                          </a:solidFill>
                          <a:latin typeface="Arial" panose="020B0604020202020204" pitchFamily="34" charset="0"/>
                          <a:ea typeface="+mn-ea"/>
                          <a:cs typeface="Arial" panose="020B0604020202020204" pitchFamily="34" charset="0"/>
                        </a:rPr>
                        <a:t>Implication de l’équipe</a:t>
                      </a:r>
                    </a:p>
                  </a:txBody>
                  <a:tcPr anchor="ctr">
                    <a:lnL w="6350" cap="flat" cmpd="sng" algn="ctr">
                      <a:solidFill>
                        <a:schemeClr val="bg2"/>
                      </a:solidFill>
                      <a:prstDash val="dot"/>
                      <a:round/>
                      <a:headEnd type="none" w="med" len="med"/>
                      <a:tailEnd type="none" w="med" len="med"/>
                    </a:lnL>
                    <a:lnR w="6350" cap="flat" cmpd="sng" algn="ctr">
                      <a:solidFill>
                        <a:schemeClr val="bg2"/>
                      </a:solidFill>
                      <a:prstDash val="dot"/>
                      <a:round/>
                      <a:headEnd type="none" w="med" len="med"/>
                      <a:tailEnd type="none" w="med" len="med"/>
                    </a:lnR>
                    <a:lnT w="9525" cap="flat" cmpd="sng" algn="ctr">
                      <a:noFill/>
                      <a:prstDash val="solid"/>
                      <a:round/>
                      <a:headEnd type="none" w="med" len="med"/>
                      <a:tailEnd type="none" w="med" len="med"/>
                    </a:lnT>
                    <a:lnB w="6350" cap="flat" cmpd="sng" algn="ctr">
                      <a:solidFill>
                        <a:schemeClr val="bg2"/>
                      </a:solidFill>
                      <a:prstDash val="dot"/>
                      <a:round/>
                      <a:headEnd type="none" w="med" len="med"/>
                      <a:tailEnd type="none" w="med" len="med"/>
                    </a:lnB>
                    <a:lnTlToBr w="12700" cmpd="sng">
                      <a:noFill/>
                      <a:prstDash val="solid"/>
                    </a:lnTlToBr>
                    <a:lnBlToTr w="12700" cmpd="sng">
                      <a:noFill/>
                      <a:prstDash val="solid"/>
                    </a:lnBlToTr>
                    <a:noFill/>
                  </a:tcPr>
                </a:tc>
                <a:tc>
                  <a:txBody>
                    <a:bodyPr/>
                    <a:lstStyle/>
                    <a:p>
                      <a:pPr marL="108000" indent="-108000" algn="l" defTabSz="755934" rtl="0" eaLnBrk="1" latinLnBrk="0" hangingPunct="1">
                        <a:buClr>
                          <a:schemeClr val="bg2"/>
                        </a:buClr>
                        <a:buFont typeface="Arial" panose="020B0604020202020204" pitchFamily="34" charset="0"/>
                        <a:buChar char="•"/>
                      </a:pPr>
                      <a:r>
                        <a:rPr lang="fr-FR" sz="1050" b="0" i="0" kern="1200" dirty="0">
                          <a:solidFill>
                            <a:schemeClr val="tx1"/>
                          </a:solidFill>
                          <a:latin typeface="Arial" panose="020B0604020202020204" pitchFamily="34" charset="0"/>
                          <a:ea typeface="+mn-ea"/>
                          <a:cs typeface="Arial" panose="020B0604020202020204" pitchFamily="34" charset="0"/>
                        </a:rPr>
                        <a:t>L’intégration à l’organisation journalière d’une plage de temps dédiée </a:t>
                      </a:r>
                      <a:endParaRPr lang="fr-FR" sz="1050" b="0" i="0" kern="1200" dirty="0" smtClean="0">
                        <a:solidFill>
                          <a:schemeClr val="tx1"/>
                        </a:solidFill>
                        <a:latin typeface="Arial" panose="020B0604020202020204" pitchFamily="34" charset="0"/>
                        <a:ea typeface="+mn-ea"/>
                        <a:cs typeface="Arial" panose="020B0604020202020204" pitchFamily="34" charset="0"/>
                      </a:endParaRPr>
                    </a:p>
                    <a:p>
                      <a:pPr marL="108000" indent="-108000" algn="l" defTabSz="755934" rtl="0" eaLnBrk="1" latinLnBrk="0" hangingPunct="1">
                        <a:buClr>
                          <a:schemeClr val="bg2"/>
                        </a:buClr>
                        <a:buFont typeface="Arial" panose="020B0604020202020204" pitchFamily="34" charset="0"/>
                        <a:buChar char="•"/>
                      </a:pPr>
                      <a:r>
                        <a:rPr lang="fr-FR" sz="1050" b="0" i="0" kern="1200" dirty="0" smtClean="0">
                          <a:solidFill>
                            <a:schemeClr val="tx1"/>
                          </a:solidFill>
                          <a:latin typeface="Arial" panose="020B0604020202020204" pitchFamily="34" charset="0"/>
                          <a:ea typeface="+mn-ea"/>
                          <a:cs typeface="Arial" panose="020B0604020202020204" pitchFamily="34" charset="0"/>
                        </a:rPr>
                        <a:t>Avoir</a:t>
                      </a:r>
                      <a:r>
                        <a:rPr lang="fr-FR" sz="1050" b="0" i="0" kern="1200" baseline="0" dirty="0" smtClean="0">
                          <a:solidFill>
                            <a:schemeClr val="tx1"/>
                          </a:solidFill>
                          <a:latin typeface="Arial" panose="020B0604020202020204" pitchFamily="34" charset="0"/>
                          <a:ea typeface="+mn-ea"/>
                          <a:cs typeface="Arial" panose="020B0604020202020204" pitchFamily="34" charset="0"/>
                        </a:rPr>
                        <a:t> le numéro de téléphone du patient pour le contacter</a:t>
                      </a:r>
                      <a:endParaRPr lang="fr-FR" sz="1050" b="0" i="0" kern="1200" dirty="0">
                        <a:solidFill>
                          <a:schemeClr val="tx1"/>
                        </a:solidFill>
                        <a:latin typeface="Arial" panose="020B0604020202020204" pitchFamily="34" charset="0"/>
                        <a:ea typeface="+mn-ea"/>
                        <a:cs typeface="Arial" panose="020B0604020202020204" pitchFamily="34" charset="0"/>
                      </a:endParaRPr>
                    </a:p>
                  </a:txBody>
                  <a:tcPr anchor="ctr">
                    <a:lnL w="6350" cap="flat" cmpd="sng" algn="ctr">
                      <a:solidFill>
                        <a:schemeClr val="bg2"/>
                      </a:solidFill>
                      <a:prstDash val="dot"/>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6350" cap="flat" cmpd="sng" algn="ctr">
                      <a:solidFill>
                        <a:schemeClr val="bg2"/>
                      </a:solidFill>
                      <a:prstDash val="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0637440"/>
                  </a:ext>
                </a:extLst>
              </a:tr>
            </a:tbl>
          </a:graphicData>
        </a:graphic>
      </p:graphicFrame>
      <p:sp>
        <p:nvSpPr>
          <p:cNvPr id="71" name="ZoneTexte 70">
            <a:extLst>
              <a:ext uri="{FF2B5EF4-FFF2-40B4-BE49-F238E27FC236}">
                <a16:creationId xmlns:a16="http://schemas.microsoft.com/office/drawing/2014/main" id="{B614A210-FFC7-7DF4-ED27-3D7F1B532CF3}"/>
              </a:ext>
            </a:extLst>
          </p:cNvPr>
          <p:cNvSpPr txBox="1"/>
          <p:nvPr/>
        </p:nvSpPr>
        <p:spPr>
          <a:xfrm>
            <a:off x="2683265" y="8949279"/>
            <a:ext cx="2744489" cy="627713"/>
          </a:xfrm>
          <a:prstGeom prst="rect">
            <a:avLst/>
          </a:prstGeom>
          <a:solidFill>
            <a:schemeClr val="bg2"/>
          </a:solidFill>
        </p:spPr>
        <p:txBody>
          <a:bodyPr wrap="square" lIns="0" tIns="0" rIns="0" bIns="0" anchor="ctr">
            <a:noAutofit/>
          </a:bodyPr>
          <a:lstStyle/>
          <a:p>
            <a:pPr algn="ctr">
              <a:buNone/>
            </a:pPr>
            <a:r>
              <a:rPr lang="fr-FR" sz="1000" dirty="0">
                <a:solidFill>
                  <a:schemeClr val="bg1"/>
                </a:solidFill>
                <a:effectLst/>
                <a:latin typeface="Arial" panose="020B0604020202020204" pitchFamily="34" charset="0"/>
                <a:cs typeface="Arial" panose="020B0604020202020204" pitchFamily="34" charset="0"/>
              </a:rPr>
              <a:t>Les erreurs détectées doivent systématiquement faire l’objet d’une </a:t>
            </a:r>
            <a:r>
              <a:rPr lang="fr-FR" sz="1000" dirty="0" smtClean="0">
                <a:solidFill>
                  <a:schemeClr val="bg1"/>
                </a:solidFill>
                <a:effectLst/>
                <a:latin typeface="Arial" panose="020B0604020202020204" pitchFamily="34" charset="0"/>
                <a:cs typeface="Arial" panose="020B0604020202020204" pitchFamily="34" charset="0"/>
              </a:rPr>
              <a:t>traçabilité et d’une analyse a posteriori en réunion d’équipe</a:t>
            </a:r>
            <a:endParaRPr lang="fr-FR" sz="1000" dirty="0">
              <a:solidFill>
                <a:schemeClr val="bg1"/>
              </a:solidFill>
              <a:effectLst/>
              <a:latin typeface="Arial" panose="020B0604020202020204" pitchFamily="34" charset="0"/>
              <a:cs typeface="Arial" panose="020B0604020202020204" pitchFamily="34" charset="0"/>
            </a:endParaRPr>
          </a:p>
        </p:txBody>
      </p:sp>
      <p:sp>
        <p:nvSpPr>
          <p:cNvPr id="73" name="ZoneTexte 72">
            <a:extLst>
              <a:ext uri="{FF2B5EF4-FFF2-40B4-BE49-F238E27FC236}">
                <a16:creationId xmlns:a16="http://schemas.microsoft.com/office/drawing/2014/main" id="{0C13C82D-8739-597E-7153-A3F1349FBAA4}"/>
              </a:ext>
            </a:extLst>
          </p:cNvPr>
          <p:cNvSpPr txBox="1"/>
          <p:nvPr/>
        </p:nvSpPr>
        <p:spPr>
          <a:xfrm>
            <a:off x="856093" y="8666908"/>
            <a:ext cx="911996" cy="231953"/>
          </a:xfrm>
          <a:prstGeom prst="rect">
            <a:avLst/>
          </a:prstGeom>
          <a:noFill/>
        </p:spPr>
        <p:txBody>
          <a:bodyPr wrap="square" lIns="0" tIns="0" rIns="0" bIns="0">
            <a:noAutofit/>
          </a:bodyPr>
          <a:lstStyle/>
          <a:p>
            <a:pPr>
              <a:buNone/>
            </a:pPr>
            <a:r>
              <a:rPr lang="fr-FR" sz="1400" b="1" dirty="0">
                <a:solidFill>
                  <a:schemeClr val="bg2"/>
                </a:solidFill>
                <a:effectLst/>
                <a:latin typeface="Arial" panose="020B0604020202020204" pitchFamily="34" charset="0"/>
                <a:cs typeface="Arial" panose="020B0604020202020204" pitchFamily="34" charset="0"/>
              </a:rPr>
              <a:t>Attention</a:t>
            </a:r>
          </a:p>
        </p:txBody>
      </p:sp>
      <p:pic>
        <p:nvPicPr>
          <p:cNvPr id="75" name="Graphique 74">
            <a:extLst>
              <a:ext uri="{FF2B5EF4-FFF2-40B4-BE49-F238E27FC236}">
                <a16:creationId xmlns:a16="http://schemas.microsoft.com/office/drawing/2014/main" id="{43DC5C8A-D372-95D3-757D-905858562E19}"/>
              </a:ext>
            </a:extLst>
          </p:cNvPr>
          <p:cNvPicPr>
            <a:picLocks noChangeAspect="1"/>
          </p:cNvPicPr>
          <p:nvPr/>
        </p:nvPicPr>
        <p:blipFill>
          <a:blip r:embed="rId4">
            <a:extLst>
              <a:ext uri="{96DAC541-7B7A-43D3-8B79-37D633B846F1}">
                <asvg:svgBlip xmlns:asvg="http://schemas.microsoft.com/office/drawing/2016/SVG/main" xmlns="" r:embed="rId5"/>
              </a:ext>
            </a:extLst>
          </a:blip>
          <a:stretch>
            <a:fillRect/>
          </a:stretch>
        </p:blipFill>
        <p:spPr>
          <a:xfrm flipH="1">
            <a:off x="394951" y="8533751"/>
            <a:ext cx="372037" cy="318889"/>
          </a:xfrm>
          <a:prstGeom prst="rect">
            <a:avLst/>
          </a:prstGeom>
        </p:spPr>
      </p:pic>
      <p:sp>
        <p:nvSpPr>
          <p:cNvPr id="8" name="Rectangle 7"/>
          <p:cNvSpPr/>
          <p:nvPr/>
        </p:nvSpPr>
        <p:spPr>
          <a:xfrm>
            <a:off x="5663133" y="9059412"/>
            <a:ext cx="1560380" cy="400110"/>
          </a:xfrm>
          <a:prstGeom prst="rect">
            <a:avLst/>
          </a:prstGeom>
        </p:spPr>
        <p:txBody>
          <a:bodyPr wrap="square">
            <a:spAutoFit/>
          </a:bodyPr>
          <a:lstStyle/>
          <a:p>
            <a:r>
              <a:rPr lang="fr-FR" sz="1000" dirty="0">
                <a:latin typeface="Arial" panose="020B0604020202020204" pitchFamily="34" charset="0"/>
                <a:cs typeface="Arial" panose="020B0604020202020204" pitchFamily="34" charset="0"/>
              </a:rPr>
              <a:t>E.04 Gestion des incidents de délivrance</a:t>
            </a:r>
          </a:p>
        </p:txBody>
      </p:sp>
      <p:sp>
        <p:nvSpPr>
          <p:cNvPr id="23" name="Forme libre 22">
            <a:extLst>
              <a:ext uri="{FF2B5EF4-FFF2-40B4-BE49-F238E27FC236}">
                <a16:creationId xmlns:a16="http://schemas.microsoft.com/office/drawing/2014/main" id="{E8A49952-F004-146A-0FD4-D0C4151A7678}"/>
              </a:ext>
            </a:extLst>
          </p:cNvPr>
          <p:cNvSpPr/>
          <p:nvPr/>
        </p:nvSpPr>
        <p:spPr>
          <a:xfrm rot="16200000">
            <a:off x="5238444" y="9206385"/>
            <a:ext cx="620379" cy="106167"/>
          </a:xfrm>
          <a:custGeom>
            <a:avLst/>
            <a:gdLst>
              <a:gd name="csX0" fmla="*/ 0 w 1140562"/>
              <a:gd name="csY0" fmla="*/ 0 h 404053"/>
              <a:gd name="csX1" fmla="*/ 1140562 w 1140562"/>
              <a:gd name="csY1" fmla="*/ 0 h 404053"/>
              <a:gd name="csX2" fmla="*/ 1140562 w 1140562"/>
              <a:gd name="csY2" fmla="*/ 347996 h 404053"/>
              <a:gd name="csX3" fmla="*/ 611262 w 1140562"/>
              <a:gd name="csY3" fmla="*/ 347996 h 404053"/>
              <a:gd name="csX4" fmla="*/ 570300 w 1140562"/>
              <a:gd name="csY4" fmla="*/ 404053 h 404053"/>
              <a:gd name="csX5" fmla="*/ 529339 w 1140562"/>
              <a:gd name="csY5" fmla="*/ 347996 h 404053"/>
              <a:gd name="csX6" fmla="*/ 0 w 1140562"/>
              <a:gd name="csY6" fmla="*/ 347996 h 404053"/>
              <a:gd name="csX0" fmla="*/ 1140562 w 1232002"/>
              <a:gd name="csY0" fmla="*/ 0 h 404053"/>
              <a:gd name="csX1" fmla="*/ 1140562 w 1232002"/>
              <a:gd name="csY1" fmla="*/ 347996 h 404053"/>
              <a:gd name="csX2" fmla="*/ 611262 w 1232002"/>
              <a:gd name="csY2" fmla="*/ 347996 h 404053"/>
              <a:gd name="csX3" fmla="*/ 570300 w 1232002"/>
              <a:gd name="csY3" fmla="*/ 404053 h 404053"/>
              <a:gd name="csX4" fmla="*/ 529339 w 1232002"/>
              <a:gd name="csY4" fmla="*/ 347996 h 404053"/>
              <a:gd name="csX5" fmla="*/ 0 w 1232002"/>
              <a:gd name="csY5" fmla="*/ 347996 h 404053"/>
              <a:gd name="csX6" fmla="*/ 0 w 1232002"/>
              <a:gd name="csY6" fmla="*/ 0 h 404053"/>
              <a:gd name="csX7" fmla="*/ 1232002 w 1232002"/>
              <a:gd name="csY7" fmla="*/ 91440 h 404053"/>
              <a:gd name="csX0" fmla="*/ 1140562 w 1140562"/>
              <a:gd name="csY0" fmla="*/ 0 h 404053"/>
              <a:gd name="csX1" fmla="*/ 1140562 w 1140562"/>
              <a:gd name="csY1" fmla="*/ 347996 h 404053"/>
              <a:gd name="csX2" fmla="*/ 611262 w 1140562"/>
              <a:gd name="csY2" fmla="*/ 347996 h 404053"/>
              <a:gd name="csX3" fmla="*/ 570300 w 1140562"/>
              <a:gd name="csY3" fmla="*/ 404053 h 404053"/>
              <a:gd name="csX4" fmla="*/ 529339 w 1140562"/>
              <a:gd name="csY4" fmla="*/ 347996 h 404053"/>
              <a:gd name="csX5" fmla="*/ 0 w 1140562"/>
              <a:gd name="csY5" fmla="*/ 347996 h 404053"/>
              <a:gd name="csX6" fmla="*/ 0 w 1140562"/>
              <a:gd name="csY6" fmla="*/ 0 h 404053"/>
              <a:gd name="csX0" fmla="*/ 1140562 w 1140562"/>
              <a:gd name="csY0" fmla="*/ 347996 h 404053"/>
              <a:gd name="csX1" fmla="*/ 611262 w 1140562"/>
              <a:gd name="csY1" fmla="*/ 347996 h 404053"/>
              <a:gd name="csX2" fmla="*/ 570300 w 1140562"/>
              <a:gd name="csY2" fmla="*/ 404053 h 404053"/>
              <a:gd name="csX3" fmla="*/ 529339 w 1140562"/>
              <a:gd name="csY3" fmla="*/ 347996 h 404053"/>
              <a:gd name="csX4" fmla="*/ 0 w 1140562"/>
              <a:gd name="csY4" fmla="*/ 347996 h 404053"/>
              <a:gd name="csX5" fmla="*/ 0 w 1140562"/>
              <a:gd name="csY5" fmla="*/ 0 h 404053"/>
              <a:gd name="csX0" fmla="*/ 1140562 w 1140562"/>
              <a:gd name="csY0" fmla="*/ 0 h 56057"/>
              <a:gd name="csX1" fmla="*/ 611262 w 1140562"/>
              <a:gd name="csY1" fmla="*/ 0 h 56057"/>
              <a:gd name="csX2" fmla="*/ 570300 w 1140562"/>
              <a:gd name="csY2" fmla="*/ 56057 h 56057"/>
              <a:gd name="csX3" fmla="*/ 529339 w 1140562"/>
              <a:gd name="csY3" fmla="*/ 0 h 56057"/>
              <a:gd name="csX4" fmla="*/ 0 w 1140562"/>
              <a:gd name="csY4" fmla="*/ 0 h 56057"/>
              <a:gd name="csX0" fmla="*/ 1140562 w 1140562"/>
              <a:gd name="csY0" fmla="*/ 2244 h 58301"/>
              <a:gd name="csX1" fmla="*/ 835489 w 1140562"/>
              <a:gd name="csY1" fmla="*/ 0 h 58301"/>
              <a:gd name="csX2" fmla="*/ 611262 w 1140562"/>
              <a:gd name="csY2" fmla="*/ 2244 h 58301"/>
              <a:gd name="csX3" fmla="*/ 570300 w 1140562"/>
              <a:gd name="csY3" fmla="*/ 58301 h 58301"/>
              <a:gd name="csX4" fmla="*/ 529339 w 1140562"/>
              <a:gd name="csY4" fmla="*/ 2244 h 58301"/>
              <a:gd name="csX5" fmla="*/ 0 w 1140562"/>
              <a:gd name="csY5" fmla="*/ 2244 h 58301"/>
              <a:gd name="csX0" fmla="*/ 1140562 w 1140562"/>
              <a:gd name="csY0" fmla="*/ 2244 h 58301"/>
              <a:gd name="csX1" fmla="*/ 835489 w 1140562"/>
              <a:gd name="csY1" fmla="*/ 0 h 58301"/>
              <a:gd name="csX2" fmla="*/ 611262 w 1140562"/>
              <a:gd name="csY2" fmla="*/ 2244 h 58301"/>
              <a:gd name="csX3" fmla="*/ 570300 w 1140562"/>
              <a:gd name="csY3" fmla="*/ 58301 h 58301"/>
              <a:gd name="csX4" fmla="*/ 529339 w 1140562"/>
              <a:gd name="csY4" fmla="*/ 2244 h 58301"/>
              <a:gd name="csX5" fmla="*/ 337026 w 1140562"/>
              <a:gd name="csY5" fmla="*/ 1 h 58301"/>
              <a:gd name="csX6" fmla="*/ 0 w 1140562"/>
              <a:gd name="csY6" fmla="*/ 2244 h 58301"/>
              <a:gd name="csX0" fmla="*/ 803536 w 803536"/>
              <a:gd name="csY0" fmla="*/ 2244 h 58301"/>
              <a:gd name="csX1" fmla="*/ 498463 w 803536"/>
              <a:gd name="csY1" fmla="*/ 0 h 58301"/>
              <a:gd name="csX2" fmla="*/ 274236 w 803536"/>
              <a:gd name="csY2" fmla="*/ 2244 h 58301"/>
              <a:gd name="csX3" fmla="*/ 233274 w 803536"/>
              <a:gd name="csY3" fmla="*/ 58301 h 58301"/>
              <a:gd name="csX4" fmla="*/ 192313 w 803536"/>
              <a:gd name="csY4" fmla="*/ 2244 h 58301"/>
              <a:gd name="csX5" fmla="*/ 0 w 803536"/>
              <a:gd name="csY5" fmla="*/ 1 h 58301"/>
              <a:gd name="csX0" fmla="*/ 498463 w 498463"/>
              <a:gd name="csY0" fmla="*/ 0 h 58301"/>
              <a:gd name="csX1" fmla="*/ 274236 w 498463"/>
              <a:gd name="csY1" fmla="*/ 2244 h 58301"/>
              <a:gd name="csX2" fmla="*/ 233274 w 498463"/>
              <a:gd name="csY2" fmla="*/ 58301 h 58301"/>
              <a:gd name="csX3" fmla="*/ 192313 w 498463"/>
              <a:gd name="csY3" fmla="*/ 2244 h 58301"/>
              <a:gd name="csX4" fmla="*/ 0 w 498463"/>
              <a:gd name="csY4" fmla="*/ 1 h 58301"/>
            </a:gdLst>
            <a:ahLst/>
            <a:cxnLst>
              <a:cxn ang="0">
                <a:pos x="csX0" y="csY0"/>
              </a:cxn>
              <a:cxn ang="0">
                <a:pos x="csX1" y="csY1"/>
              </a:cxn>
              <a:cxn ang="0">
                <a:pos x="csX2" y="csY2"/>
              </a:cxn>
              <a:cxn ang="0">
                <a:pos x="csX3" y="csY3"/>
              </a:cxn>
              <a:cxn ang="0">
                <a:pos x="csX4" y="csY4"/>
              </a:cxn>
            </a:cxnLst>
            <a:rect l="l" t="t" r="r" b="b"/>
            <a:pathLst>
              <a:path w="498463" h="58301">
                <a:moveTo>
                  <a:pt x="498463" y="0"/>
                </a:moveTo>
                <a:lnTo>
                  <a:pt x="274236" y="2244"/>
                </a:lnTo>
                <a:lnTo>
                  <a:pt x="233274" y="58301"/>
                </a:lnTo>
                <a:lnTo>
                  <a:pt x="192313" y="2244"/>
                </a:lnTo>
                <a:lnTo>
                  <a:pt x="0" y="1"/>
                </a:lnTo>
              </a:path>
            </a:pathLst>
          </a:custGeom>
          <a:noFill/>
          <a:ln w="3175">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dirty="0">
              <a:latin typeface="Arial" panose="020B0604020202020204" pitchFamily="34" charset="0"/>
              <a:cs typeface="Arial" panose="020B0604020202020204" pitchFamily="34" charset="0"/>
            </a:endParaRPr>
          </a:p>
        </p:txBody>
      </p:sp>
      <p:grpSp>
        <p:nvGrpSpPr>
          <p:cNvPr id="24" name="Groupe 23">
            <a:extLst>
              <a:ext uri="{FF2B5EF4-FFF2-40B4-BE49-F238E27FC236}">
                <a16:creationId xmlns:a16="http://schemas.microsoft.com/office/drawing/2014/main" id="{AF082B2F-87DB-8F41-B712-A8FC5E381343}"/>
              </a:ext>
            </a:extLst>
          </p:cNvPr>
          <p:cNvGrpSpPr/>
          <p:nvPr/>
        </p:nvGrpSpPr>
        <p:grpSpPr>
          <a:xfrm>
            <a:off x="372771" y="1963544"/>
            <a:ext cx="290053" cy="292100"/>
            <a:chOff x="225503" y="2443266"/>
            <a:chExt cx="290053" cy="292100"/>
          </a:xfrm>
        </p:grpSpPr>
        <p:cxnSp>
          <p:nvCxnSpPr>
            <p:cNvPr id="25" name="Connecteur droit 24">
              <a:extLst>
                <a:ext uri="{FF2B5EF4-FFF2-40B4-BE49-F238E27FC236}">
                  <a16:creationId xmlns:a16="http://schemas.microsoft.com/office/drawing/2014/main" id="{2A2E392F-CB37-425E-2EBE-97FDE71A28FC}"/>
                </a:ext>
              </a:extLst>
            </p:cNvPr>
            <p:cNvCxnSpPr>
              <a:cxnSpLocks/>
            </p:cNvCxnSpPr>
            <p:nvPr/>
          </p:nvCxnSpPr>
          <p:spPr>
            <a:xfrm>
              <a:off x="225503" y="2443266"/>
              <a:ext cx="290053" cy="185496"/>
            </a:xfrm>
            <a:prstGeom prst="line">
              <a:avLst/>
            </a:prstGeom>
            <a:ln w="12700">
              <a:solidFill>
                <a:schemeClr val="bg2"/>
              </a:solidFill>
            </a:ln>
          </p:spPr>
          <p:style>
            <a:lnRef idx="2">
              <a:schemeClr val="accent1"/>
            </a:lnRef>
            <a:fillRef idx="0">
              <a:schemeClr val="accent1"/>
            </a:fillRef>
            <a:effectRef idx="1">
              <a:schemeClr val="accent1"/>
            </a:effectRef>
            <a:fontRef idx="minor">
              <a:schemeClr val="tx1"/>
            </a:fontRef>
          </p:style>
        </p:cxnSp>
        <p:cxnSp>
          <p:nvCxnSpPr>
            <p:cNvPr id="26" name="Connecteur droit 25">
              <a:extLst>
                <a:ext uri="{FF2B5EF4-FFF2-40B4-BE49-F238E27FC236}">
                  <a16:creationId xmlns:a16="http://schemas.microsoft.com/office/drawing/2014/main" id="{7AAA3EDE-7264-3A9A-797A-F119D93CA8A8}"/>
                </a:ext>
              </a:extLst>
            </p:cNvPr>
            <p:cNvCxnSpPr>
              <a:cxnSpLocks/>
            </p:cNvCxnSpPr>
            <p:nvPr/>
          </p:nvCxnSpPr>
          <p:spPr>
            <a:xfrm flipV="1">
              <a:off x="350588" y="2629157"/>
              <a:ext cx="158386" cy="106209"/>
            </a:xfrm>
            <a:prstGeom prst="line">
              <a:avLst/>
            </a:prstGeom>
            <a:ln w="12700">
              <a:solidFill>
                <a:schemeClr val="bg2"/>
              </a:solidFill>
            </a:ln>
          </p:spPr>
          <p:style>
            <a:lnRef idx="2">
              <a:schemeClr val="accent1"/>
            </a:lnRef>
            <a:fillRef idx="0">
              <a:schemeClr val="accent1"/>
            </a:fillRef>
            <a:effectRef idx="1">
              <a:schemeClr val="accent1"/>
            </a:effectRef>
            <a:fontRef idx="minor">
              <a:schemeClr val="tx1"/>
            </a:fontRef>
          </p:style>
        </p:cxnSp>
      </p:grpSp>
      <p:sp>
        <p:nvSpPr>
          <p:cNvPr id="32" name="ZoneTexte 31">
            <a:extLst>
              <a:ext uri="{FF2B5EF4-FFF2-40B4-BE49-F238E27FC236}">
                <a16:creationId xmlns:a16="http://schemas.microsoft.com/office/drawing/2014/main" id="{B614A210-FFC7-7DF4-ED27-3D7F1B532CF3}"/>
              </a:ext>
            </a:extLst>
          </p:cNvPr>
          <p:cNvSpPr txBox="1"/>
          <p:nvPr/>
        </p:nvSpPr>
        <p:spPr>
          <a:xfrm>
            <a:off x="402584" y="8949279"/>
            <a:ext cx="1883554" cy="627713"/>
          </a:xfrm>
          <a:prstGeom prst="rect">
            <a:avLst/>
          </a:prstGeom>
          <a:solidFill>
            <a:schemeClr val="bg2"/>
          </a:solidFill>
        </p:spPr>
        <p:txBody>
          <a:bodyPr wrap="square" lIns="0" tIns="0" rIns="0" bIns="0" anchor="ctr">
            <a:noAutofit/>
          </a:bodyPr>
          <a:lstStyle/>
          <a:p>
            <a:pPr algn="ctr">
              <a:buNone/>
            </a:pPr>
            <a:r>
              <a:rPr lang="fr-FR" sz="1000" dirty="0" smtClean="0">
                <a:solidFill>
                  <a:schemeClr val="bg1"/>
                </a:solidFill>
                <a:effectLst/>
                <a:latin typeface="Arial" panose="020B0604020202020204" pitchFamily="34" charset="0"/>
                <a:cs typeface="Arial" panose="020B0604020202020204" pitchFamily="34" charset="0"/>
              </a:rPr>
              <a:t>Si le pharmacien est seu</a:t>
            </a:r>
            <a:r>
              <a:rPr lang="fr-FR" sz="1000" dirty="0" smtClean="0">
                <a:solidFill>
                  <a:schemeClr val="bg1"/>
                </a:solidFill>
                <a:latin typeface="Arial" panose="020B0604020202020204" pitchFamily="34" charset="0"/>
                <a:cs typeface="Arial" panose="020B0604020202020204" pitchFamily="34" charset="0"/>
              </a:rPr>
              <a:t>l à l’officine, il peut s’autocontrôler en différé</a:t>
            </a:r>
            <a:endParaRPr lang="fr-FR" sz="1000" dirty="0">
              <a:solidFill>
                <a:schemeClr val="bg1"/>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4138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9B0EB0-AD3B-C866-2814-31C4B3C5E94E}"/>
            </a:ext>
          </a:extLst>
        </p:cNvPr>
        <p:cNvGrpSpPr/>
        <p:nvPr/>
      </p:nvGrpSpPr>
      <p:grpSpPr>
        <a:xfrm>
          <a:off x="0" y="0"/>
          <a:ext cx="0" cy="0"/>
          <a:chOff x="0" y="0"/>
          <a:chExt cx="0" cy="0"/>
        </a:xfrm>
      </p:grpSpPr>
      <p:grpSp>
        <p:nvGrpSpPr>
          <p:cNvPr id="16" name="Groupe 15">
            <a:extLst>
              <a:ext uri="{FF2B5EF4-FFF2-40B4-BE49-F238E27FC236}">
                <a16:creationId xmlns:a16="http://schemas.microsoft.com/office/drawing/2014/main" id="{18C34EE4-4AE4-E0FF-E834-42A1940174C7}"/>
              </a:ext>
            </a:extLst>
          </p:cNvPr>
          <p:cNvGrpSpPr/>
          <p:nvPr/>
        </p:nvGrpSpPr>
        <p:grpSpPr>
          <a:xfrm>
            <a:off x="1839912" y="4429124"/>
            <a:ext cx="3891699" cy="4350546"/>
            <a:chOff x="1839912" y="4429124"/>
            <a:chExt cx="3891699" cy="4350546"/>
          </a:xfrm>
        </p:grpSpPr>
        <p:sp>
          <p:nvSpPr>
            <p:cNvPr id="11" name="Ellipse 10">
              <a:extLst>
                <a:ext uri="{FF2B5EF4-FFF2-40B4-BE49-F238E27FC236}">
                  <a16:creationId xmlns:a16="http://schemas.microsoft.com/office/drawing/2014/main" id="{91317CAB-462C-E064-FFA0-FF762632A0A7}"/>
                </a:ext>
              </a:extLst>
            </p:cNvPr>
            <p:cNvSpPr>
              <a:spLocks noChangeAspect="1"/>
            </p:cNvSpPr>
            <p:nvPr/>
          </p:nvSpPr>
          <p:spPr>
            <a:xfrm>
              <a:off x="1991979" y="4586003"/>
              <a:ext cx="3591942" cy="3543588"/>
            </a:xfrm>
            <a:prstGeom prst="ellipse">
              <a:avLst/>
            </a:prstGeom>
            <a:solidFill>
              <a:schemeClr val="bg2">
                <a:lumMod val="20000"/>
                <a:lumOff val="80000"/>
              </a:schemeClr>
            </a:solidFill>
            <a:ln w="952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latin typeface="Arial" panose="020B0604020202020204" pitchFamily="34" charset="0"/>
                <a:cs typeface="Arial" panose="020B0604020202020204" pitchFamily="34" charset="0"/>
              </a:endParaRPr>
            </a:p>
          </p:txBody>
        </p:sp>
        <p:pic>
          <p:nvPicPr>
            <p:cNvPr id="15" name="Graphique 14">
              <a:extLst>
                <a:ext uri="{FF2B5EF4-FFF2-40B4-BE49-F238E27FC236}">
                  <a16:creationId xmlns:a16="http://schemas.microsoft.com/office/drawing/2014/main" id="{F6987F98-ABCF-2D79-B4B8-FB74B66B2171}"/>
                </a:ext>
              </a:extLst>
            </p:cNvPr>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1839912" y="4429124"/>
              <a:ext cx="3891699" cy="4350546"/>
            </a:xfrm>
            <a:prstGeom prst="rect">
              <a:avLst/>
            </a:prstGeom>
          </p:spPr>
        </p:pic>
      </p:grpSp>
      <p:sp>
        <p:nvSpPr>
          <p:cNvPr id="2" name="Titre 1">
            <a:extLst>
              <a:ext uri="{FF2B5EF4-FFF2-40B4-BE49-F238E27FC236}">
                <a16:creationId xmlns:a16="http://schemas.microsoft.com/office/drawing/2014/main" id="{664DD5E1-9C80-E60B-7B3E-E00628A6D600}"/>
              </a:ext>
            </a:extLst>
          </p:cNvPr>
          <p:cNvSpPr>
            <a:spLocks noGrp="1"/>
          </p:cNvSpPr>
          <p:nvPr>
            <p:ph type="title"/>
          </p:nvPr>
        </p:nvSpPr>
        <p:spPr/>
        <p:txBody>
          <a:bodyPr/>
          <a:lstStyle/>
          <a:p>
            <a:r>
              <a:rPr lang="fr-FR" dirty="0"/>
              <a:t>mémo</a:t>
            </a:r>
          </a:p>
        </p:txBody>
      </p:sp>
      <p:sp>
        <p:nvSpPr>
          <p:cNvPr id="3" name="Espace réservé du contenu 2">
            <a:extLst>
              <a:ext uri="{FF2B5EF4-FFF2-40B4-BE49-F238E27FC236}">
                <a16:creationId xmlns:a16="http://schemas.microsoft.com/office/drawing/2014/main" id="{3FB3266C-46B4-357A-E6AC-56945D108360}"/>
              </a:ext>
            </a:extLst>
          </p:cNvPr>
          <p:cNvSpPr>
            <a:spLocks noGrp="1"/>
          </p:cNvSpPr>
          <p:nvPr>
            <p:ph idx="1"/>
          </p:nvPr>
        </p:nvSpPr>
        <p:spPr>
          <a:xfrm>
            <a:off x="752015" y="2331410"/>
            <a:ext cx="5562320" cy="399096"/>
          </a:xfrm>
        </p:spPr>
        <p:txBody>
          <a:bodyPr/>
          <a:lstStyle/>
          <a:p>
            <a:r>
              <a:rPr lang="fr-FR" dirty="0"/>
              <a:t>Présentation de la démarche au patient</a:t>
            </a:r>
          </a:p>
        </p:txBody>
      </p:sp>
      <p:sp>
        <p:nvSpPr>
          <p:cNvPr id="4" name="Espace réservé du numéro de diapositive 3">
            <a:extLst>
              <a:ext uri="{FF2B5EF4-FFF2-40B4-BE49-F238E27FC236}">
                <a16:creationId xmlns:a16="http://schemas.microsoft.com/office/drawing/2014/main" id="{7020B98D-C35E-1BE7-D3C3-CAE18BD1FEC5}"/>
              </a:ext>
            </a:extLst>
          </p:cNvPr>
          <p:cNvSpPr>
            <a:spLocks noGrp="1"/>
          </p:cNvSpPr>
          <p:nvPr>
            <p:ph type="sldNum" sz="quarter" idx="12"/>
          </p:nvPr>
        </p:nvSpPr>
        <p:spPr/>
        <p:txBody>
          <a:bodyPr/>
          <a:lstStyle/>
          <a:p>
            <a:fld id="{48F63A3B-78C7-47BE-AE5E-E10140E04643}" type="slidenum">
              <a:rPr lang="en-US" smtClean="0"/>
              <a:pPr/>
              <a:t>2</a:t>
            </a:fld>
            <a:r>
              <a:rPr lang="en-US" dirty="0"/>
              <a:t>/2</a:t>
            </a:r>
          </a:p>
        </p:txBody>
      </p:sp>
      <p:sp>
        <p:nvSpPr>
          <p:cNvPr id="5" name="Espace réservé du texte 4">
            <a:extLst>
              <a:ext uri="{FF2B5EF4-FFF2-40B4-BE49-F238E27FC236}">
                <a16:creationId xmlns:a16="http://schemas.microsoft.com/office/drawing/2014/main" id="{95A451F5-2E7A-61AC-2D5A-B14387588359}"/>
              </a:ext>
            </a:extLst>
          </p:cNvPr>
          <p:cNvSpPr>
            <a:spLocks noGrp="1"/>
          </p:cNvSpPr>
          <p:nvPr>
            <p:ph type="body" sz="quarter" idx="13"/>
          </p:nvPr>
        </p:nvSpPr>
        <p:spPr/>
        <p:txBody>
          <a:bodyPr/>
          <a:lstStyle/>
          <a:p>
            <a:r>
              <a:rPr lang="fr-FR" b="1" dirty="0"/>
              <a:t>M11. </a:t>
            </a:r>
            <a:r>
              <a:rPr lang="fr-FR" dirty="0"/>
              <a:t>Le double contrôle</a:t>
            </a:r>
            <a:endParaRPr lang="fr-FR" b="0" dirty="0"/>
          </a:p>
        </p:txBody>
      </p:sp>
      <p:sp>
        <p:nvSpPr>
          <p:cNvPr id="6" name="Espace réservé du texte 5">
            <a:extLst>
              <a:ext uri="{FF2B5EF4-FFF2-40B4-BE49-F238E27FC236}">
                <a16:creationId xmlns:a16="http://schemas.microsoft.com/office/drawing/2014/main" id="{D76547D4-1EFE-2F55-F077-BB55E895FA36}"/>
              </a:ext>
            </a:extLst>
          </p:cNvPr>
          <p:cNvSpPr>
            <a:spLocks noGrp="1"/>
          </p:cNvSpPr>
          <p:nvPr>
            <p:ph type="body" sz="quarter" idx="14"/>
          </p:nvPr>
        </p:nvSpPr>
        <p:spPr/>
        <p:txBody>
          <a:bodyPr/>
          <a:lstStyle/>
          <a:p>
            <a:r>
              <a:rPr lang="fr-FR" dirty="0"/>
              <a:t>Pharmacie :</a:t>
            </a:r>
          </a:p>
        </p:txBody>
      </p:sp>
      <p:sp>
        <p:nvSpPr>
          <p:cNvPr id="7" name="Espace réservé du texte 6">
            <a:extLst>
              <a:ext uri="{FF2B5EF4-FFF2-40B4-BE49-F238E27FC236}">
                <a16:creationId xmlns:a16="http://schemas.microsoft.com/office/drawing/2014/main" id="{3F833AC8-DDE9-6665-AF9B-353D4B93F06D}"/>
              </a:ext>
            </a:extLst>
          </p:cNvPr>
          <p:cNvSpPr>
            <a:spLocks noGrp="1"/>
          </p:cNvSpPr>
          <p:nvPr>
            <p:ph type="body" sz="quarter" idx="15"/>
          </p:nvPr>
        </p:nvSpPr>
        <p:spPr/>
        <p:txBody>
          <a:bodyPr/>
          <a:lstStyle/>
          <a:p>
            <a:r>
              <a:rPr lang="fr-FR" b="0" dirty="0"/>
              <a:t>Personnaliser l’en-tête</a:t>
            </a:r>
          </a:p>
        </p:txBody>
      </p:sp>
      <p:sp>
        <p:nvSpPr>
          <p:cNvPr id="29" name="Espace réservé de la date 28">
            <a:extLst>
              <a:ext uri="{FF2B5EF4-FFF2-40B4-BE49-F238E27FC236}">
                <a16:creationId xmlns:a16="http://schemas.microsoft.com/office/drawing/2014/main" id="{0F868B09-AFAB-BA69-2090-C8045BD2052F}"/>
              </a:ext>
            </a:extLst>
          </p:cNvPr>
          <p:cNvSpPr>
            <a:spLocks noGrp="1"/>
          </p:cNvSpPr>
          <p:nvPr>
            <p:ph type="dt" sz="half" idx="10"/>
          </p:nvPr>
        </p:nvSpPr>
        <p:spPr/>
        <p:txBody>
          <a:bodyPr/>
          <a:lstStyle/>
          <a:p>
            <a:r>
              <a:rPr lang="fr-FR" dirty="0"/>
              <a:t>Version </a:t>
            </a:r>
            <a:r>
              <a:rPr lang="fr-FR" dirty="0" smtClean="0"/>
              <a:t>2.1</a:t>
            </a:r>
            <a:r>
              <a:rPr lang="fr-FR" dirty="0" smtClean="0">
                <a:solidFill>
                  <a:schemeClr val="tx1"/>
                </a:solidFill>
              </a:rPr>
              <a:t> </a:t>
            </a:r>
            <a:r>
              <a:rPr lang="fr-FR" dirty="0">
                <a:solidFill>
                  <a:schemeClr val="tx1"/>
                </a:solidFill>
              </a:rPr>
              <a:t>/</a:t>
            </a:r>
            <a:r>
              <a:rPr lang="fr-FR" dirty="0"/>
              <a:t> Avril 2026 </a:t>
            </a:r>
            <a:endParaRPr lang="en-US" dirty="0"/>
          </a:p>
        </p:txBody>
      </p:sp>
      <p:sp>
        <p:nvSpPr>
          <p:cNvPr id="48" name="Espace réservé du contenu 2">
            <a:extLst>
              <a:ext uri="{FF2B5EF4-FFF2-40B4-BE49-F238E27FC236}">
                <a16:creationId xmlns:a16="http://schemas.microsoft.com/office/drawing/2014/main" id="{3FF87C4B-B2C0-5D29-65D9-3BD975E964C7}"/>
              </a:ext>
            </a:extLst>
          </p:cNvPr>
          <p:cNvSpPr txBox="1">
            <a:spLocks/>
          </p:cNvSpPr>
          <p:nvPr/>
        </p:nvSpPr>
        <p:spPr>
          <a:xfrm>
            <a:off x="752015" y="2771079"/>
            <a:ext cx="6198854" cy="1395805"/>
          </a:xfrm>
          <a:prstGeom prst="rect">
            <a:avLst/>
          </a:prstGeom>
        </p:spPr>
        <p:txBody>
          <a:bodyPr vert="horz" lIns="0" tIns="0" rIns="0" bIns="0" rtlCol="0">
            <a:noAutofit/>
          </a:bodyPr>
          <a:lstStyle>
            <a:lvl1pPr marL="0" indent="0" algn="l" defTabSz="755934" rtl="0" eaLnBrk="1" latinLnBrk="0" hangingPunct="1">
              <a:lnSpc>
                <a:spcPct val="90000"/>
              </a:lnSpc>
              <a:spcBef>
                <a:spcPts val="0"/>
              </a:spcBef>
              <a:spcAft>
                <a:spcPts val="300"/>
              </a:spcAft>
              <a:buFontTx/>
              <a:buNone/>
              <a:defRPr sz="1100" b="0" i="0" kern="1200">
                <a:solidFill>
                  <a:schemeClr val="accent2"/>
                </a:solidFill>
                <a:latin typeface="Azo Sans Medium" panose="020B0603030503020204" pitchFamily="34" charset="77"/>
                <a:ea typeface="+mn-ea"/>
                <a:cs typeface="+mn-cs"/>
              </a:defRPr>
            </a:lvl1pPr>
            <a:lvl2pPr marL="151200" indent="-152984" algn="l" defTabSz="755934" rtl="0" eaLnBrk="1" latinLnBrk="0" hangingPunct="1">
              <a:lnSpc>
                <a:spcPts val="1320"/>
              </a:lnSpc>
              <a:spcBef>
                <a:spcPts val="0"/>
              </a:spcBef>
              <a:buClr>
                <a:schemeClr val="accent2"/>
              </a:buClr>
              <a:buFont typeface="Courier New" panose="02070309020205020404" pitchFamily="49" charset="0"/>
              <a:buChar char="o"/>
              <a:defRPr sz="1100" b="0" i="0" kern="1200">
                <a:solidFill>
                  <a:schemeClr val="tx1"/>
                </a:solidFill>
                <a:latin typeface="Azo Sans Light" panose="020B0403030503020204" pitchFamily="34" charset="77"/>
                <a:ea typeface="+mn-ea"/>
                <a:cs typeface="+mn-cs"/>
              </a:defRPr>
            </a:lvl2pPr>
            <a:lvl3pPr marL="180000" indent="97200" algn="l" defTabSz="755934" rtl="0" eaLnBrk="1" latinLnBrk="0" hangingPunct="1">
              <a:lnSpc>
                <a:spcPts val="1320"/>
              </a:lnSpc>
              <a:spcBef>
                <a:spcPts val="0"/>
              </a:spcBef>
              <a:buFont typeface="Arial" panose="020B0604020202020204" pitchFamily="34" charset="0"/>
              <a:buChar char="•"/>
              <a:defRPr sz="1100" b="0" i="0" kern="1200">
                <a:solidFill>
                  <a:schemeClr val="tx1"/>
                </a:solidFill>
                <a:latin typeface="Azo Sans Light" panose="020B0403030503020204" pitchFamily="34" charset="77"/>
                <a:ea typeface="+mn-ea"/>
                <a:cs typeface="+mn-cs"/>
              </a:defRPr>
            </a:lvl3pPr>
            <a:lvl4pPr marL="0" indent="0" algn="l" defTabSz="755934" rtl="0" eaLnBrk="1" latinLnBrk="0" hangingPunct="1">
              <a:lnSpc>
                <a:spcPts val="1320"/>
              </a:lnSpc>
              <a:spcBef>
                <a:spcPts val="0"/>
              </a:spcBef>
              <a:buFontTx/>
              <a:buNone/>
              <a:defRPr sz="1100" b="0" i="0" kern="1200">
                <a:solidFill>
                  <a:schemeClr val="tx1"/>
                </a:solidFill>
                <a:latin typeface="Azo Sans Light" panose="020B0403030503020204" pitchFamily="34" charset="77"/>
                <a:ea typeface="+mn-ea"/>
                <a:cs typeface="+mn-cs"/>
              </a:defRPr>
            </a:lvl4pPr>
            <a:lvl5pPr marL="1511869" indent="0" algn="l" defTabSz="755934" rtl="0" eaLnBrk="1" latinLnBrk="0" hangingPunct="1">
              <a:lnSpc>
                <a:spcPct val="90000"/>
              </a:lnSpc>
              <a:spcBef>
                <a:spcPts val="413"/>
              </a:spcBef>
              <a:buFontTx/>
              <a:buNone/>
              <a:defRPr sz="1100" kern="1200">
                <a:solidFill>
                  <a:schemeClr val="tx1"/>
                </a:solidFill>
                <a:latin typeface="Azo Sans" panose="020B0603030503020204" pitchFamily="34" charset="77"/>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a:lstStyle>
          <a:p>
            <a:pPr lvl="3"/>
            <a:r>
              <a:rPr lang="fr-FR" dirty="0">
                <a:latin typeface="Arial" panose="020B0604020202020204" pitchFamily="34" charset="0"/>
                <a:cs typeface="Arial" panose="020B0604020202020204" pitchFamily="34" charset="0"/>
              </a:rPr>
              <a:t>Même si la pratique du double contrôle s’est largement répandue dans les officines françaises, ses manifestions ne sont pas toujours bien comprises par les patients et peuvent parfois être mal interprétées. Il est du devoir du titulaire et de son équipe de valoriser cette pratique pour amener les patients à mieux comprendre les interventions croisées au comptoir (double contrôle en direct) ou l’origine des appels aux patients (double contrôle en différé). Il est essentiel de communiquer sur le double contrôle à l’officine, l’information aux patients de cette méthode peut se faire par différents moyens (affichages, dialogue au comptoir).</a:t>
            </a:r>
          </a:p>
        </p:txBody>
      </p:sp>
      <p:grpSp>
        <p:nvGrpSpPr>
          <p:cNvPr id="66" name="Groupe 65">
            <a:extLst>
              <a:ext uri="{FF2B5EF4-FFF2-40B4-BE49-F238E27FC236}">
                <a16:creationId xmlns:a16="http://schemas.microsoft.com/office/drawing/2014/main" id="{AF082B2F-87DB-8F41-B712-A8FC5E381343}"/>
              </a:ext>
            </a:extLst>
          </p:cNvPr>
          <p:cNvGrpSpPr/>
          <p:nvPr/>
        </p:nvGrpSpPr>
        <p:grpSpPr>
          <a:xfrm>
            <a:off x="377102" y="2281695"/>
            <a:ext cx="290053" cy="292100"/>
            <a:chOff x="225503" y="2443266"/>
            <a:chExt cx="290053" cy="292100"/>
          </a:xfrm>
        </p:grpSpPr>
        <p:cxnSp>
          <p:nvCxnSpPr>
            <p:cNvPr id="58" name="Connecteur droit 57">
              <a:extLst>
                <a:ext uri="{FF2B5EF4-FFF2-40B4-BE49-F238E27FC236}">
                  <a16:creationId xmlns:a16="http://schemas.microsoft.com/office/drawing/2014/main" id="{2A2E392F-CB37-425E-2EBE-97FDE71A28FC}"/>
                </a:ext>
              </a:extLst>
            </p:cNvPr>
            <p:cNvCxnSpPr>
              <a:cxnSpLocks/>
            </p:cNvCxnSpPr>
            <p:nvPr/>
          </p:nvCxnSpPr>
          <p:spPr>
            <a:xfrm>
              <a:off x="225503" y="2443266"/>
              <a:ext cx="290053" cy="185496"/>
            </a:xfrm>
            <a:prstGeom prst="line">
              <a:avLst/>
            </a:prstGeom>
            <a:ln w="12700">
              <a:solidFill>
                <a:schemeClr val="bg2"/>
              </a:solidFill>
            </a:ln>
          </p:spPr>
          <p:style>
            <a:lnRef idx="2">
              <a:schemeClr val="accent1"/>
            </a:lnRef>
            <a:fillRef idx="0">
              <a:schemeClr val="accent1"/>
            </a:fillRef>
            <a:effectRef idx="1">
              <a:schemeClr val="accent1"/>
            </a:effectRef>
            <a:fontRef idx="minor">
              <a:schemeClr val="tx1"/>
            </a:fontRef>
          </p:style>
        </p:cxnSp>
        <p:cxnSp>
          <p:nvCxnSpPr>
            <p:cNvPr id="62" name="Connecteur droit 61">
              <a:extLst>
                <a:ext uri="{FF2B5EF4-FFF2-40B4-BE49-F238E27FC236}">
                  <a16:creationId xmlns:a16="http://schemas.microsoft.com/office/drawing/2014/main" id="{7AAA3EDE-7264-3A9A-797A-F119D93CA8A8}"/>
                </a:ext>
              </a:extLst>
            </p:cNvPr>
            <p:cNvCxnSpPr>
              <a:cxnSpLocks/>
            </p:cNvCxnSpPr>
            <p:nvPr/>
          </p:nvCxnSpPr>
          <p:spPr>
            <a:xfrm flipV="1">
              <a:off x="350588" y="2629157"/>
              <a:ext cx="158386" cy="106209"/>
            </a:xfrm>
            <a:prstGeom prst="line">
              <a:avLst/>
            </a:prstGeom>
            <a:ln w="12700">
              <a:solidFill>
                <a:schemeClr val="bg2"/>
              </a:solidFill>
            </a:ln>
          </p:spPr>
          <p:style>
            <a:lnRef idx="2">
              <a:schemeClr val="accent1"/>
            </a:lnRef>
            <a:fillRef idx="0">
              <a:schemeClr val="accent1"/>
            </a:fillRef>
            <a:effectRef idx="1">
              <a:schemeClr val="accent1"/>
            </a:effectRef>
            <a:fontRef idx="minor">
              <a:schemeClr val="tx1"/>
            </a:fontRef>
          </p:style>
        </p:cxnSp>
      </p:grpSp>
      <p:sp>
        <p:nvSpPr>
          <p:cNvPr id="73" name="ZoneTexte 72">
            <a:extLst>
              <a:ext uri="{FF2B5EF4-FFF2-40B4-BE49-F238E27FC236}">
                <a16:creationId xmlns:a16="http://schemas.microsoft.com/office/drawing/2014/main" id="{AE58585E-CA9A-B822-7175-383D984239D2}"/>
              </a:ext>
            </a:extLst>
          </p:cNvPr>
          <p:cNvSpPr txBox="1"/>
          <p:nvPr/>
        </p:nvSpPr>
        <p:spPr>
          <a:xfrm>
            <a:off x="1404411" y="4274223"/>
            <a:ext cx="1440000" cy="1440000"/>
          </a:xfrm>
          <a:prstGeom prst="ellipse">
            <a:avLst/>
          </a:prstGeom>
          <a:solidFill>
            <a:schemeClr val="bg1"/>
          </a:solidFill>
        </p:spPr>
        <p:txBody>
          <a:bodyPr wrap="square" lIns="0" tIns="0" rIns="0" bIns="0" anchor="ctr">
            <a:noAutofit/>
          </a:bodyPr>
          <a:lstStyle/>
          <a:p>
            <a:pPr algn="ctr">
              <a:lnSpc>
                <a:spcPts val="1280"/>
              </a:lnSpc>
              <a:buNone/>
            </a:pPr>
            <a:r>
              <a:rPr lang="fr-FR" sz="1400" dirty="0">
                <a:solidFill>
                  <a:schemeClr val="bg2"/>
                </a:solidFill>
                <a:effectLst/>
                <a:latin typeface="Arial" panose="020B0604020202020204" pitchFamily="34" charset="0"/>
                <a:cs typeface="Arial" panose="020B0604020202020204" pitchFamily="34" charset="0"/>
              </a:rPr>
              <a:t>Exemple </a:t>
            </a:r>
            <a:br>
              <a:rPr lang="fr-FR" sz="1400" dirty="0">
                <a:solidFill>
                  <a:schemeClr val="bg2"/>
                </a:solidFill>
                <a:effectLst/>
                <a:latin typeface="Arial" panose="020B0604020202020204" pitchFamily="34" charset="0"/>
                <a:cs typeface="Arial" panose="020B0604020202020204" pitchFamily="34" charset="0"/>
              </a:rPr>
            </a:br>
            <a:r>
              <a:rPr lang="fr-FR" sz="1400" dirty="0">
                <a:solidFill>
                  <a:schemeClr val="bg2"/>
                </a:solidFill>
                <a:effectLst/>
                <a:latin typeface="Arial" panose="020B0604020202020204" pitchFamily="34" charset="0"/>
                <a:cs typeface="Arial" panose="020B0604020202020204" pitchFamily="34" charset="0"/>
              </a:rPr>
              <a:t>de discours </a:t>
            </a:r>
          </a:p>
          <a:p>
            <a:pPr algn="ctr">
              <a:lnSpc>
                <a:spcPts val="1280"/>
              </a:lnSpc>
              <a:buNone/>
            </a:pPr>
            <a:r>
              <a:rPr lang="fr-FR" sz="1400" dirty="0">
                <a:solidFill>
                  <a:schemeClr val="bg2"/>
                </a:solidFill>
                <a:effectLst/>
                <a:latin typeface="Arial" panose="020B0604020202020204" pitchFamily="34" charset="0"/>
                <a:cs typeface="Arial" panose="020B0604020202020204" pitchFamily="34" charset="0"/>
              </a:rPr>
              <a:t>en cas d’appel </a:t>
            </a:r>
          </a:p>
          <a:p>
            <a:pPr algn="ctr">
              <a:lnSpc>
                <a:spcPts val="1280"/>
              </a:lnSpc>
              <a:buNone/>
            </a:pPr>
            <a:r>
              <a:rPr lang="fr-FR" sz="1400" dirty="0">
                <a:solidFill>
                  <a:schemeClr val="bg2"/>
                </a:solidFill>
                <a:effectLst/>
                <a:latin typeface="Arial" panose="020B0604020202020204" pitchFamily="34" charset="0"/>
                <a:cs typeface="Arial" panose="020B0604020202020204" pitchFamily="34" charset="0"/>
              </a:rPr>
              <a:t>du patient :</a:t>
            </a:r>
          </a:p>
        </p:txBody>
      </p:sp>
      <p:pic>
        <p:nvPicPr>
          <p:cNvPr id="18" name="Graphique 17">
            <a:extLst>
              <a:ext uri="{FF2B5EF4-FFF2-40B4-BE49-F238E27FC236}">
                <a16:creationId xmlns:a16="http://schemas.microsoft.com/office/drawing/2014/main" id="{643FB6EF-0BAE-F9DD-0305-930DE6069CE8}"/>
              </a:ext>
            </a:extLst>
          </p:cNvPr>
          <p:cNvPicPr>
            <a:picLocks noChangeAspect="1"/>
          </p:cNvPicPr>
          <p:nvPr/>
        </p:nvPicPr>
        <p:blipFill>
          <a:blip r:embed="rId4">
            <a:extLst>
              <a:ext uri="{96DAC541-7B7A-43D3-8B79-37D633B846F1}">
                <asvg:svgBlip xmlns:asvg="http://schemas.microsoft.com/office/drawing/2016/SVG/main" xmlns="" r:embed="rId5"/>
              </a:ext>
            </a:extLst>
          </a:blip>
          <a:srcRect t="48915"/>
          <a:stretch>
            <a:fillRect/>
          </a:stretch>
        </p:blipFill>
        <p:spPr>
          <a:xfrm>
            <a:off x="3376997" y="7462369"/>
            <a:ext cx="673250" cy="404620"/>
          </a:xfrm>
          <a:prstGeom prst="rect">
            <a:avLst/>
          </a:prstGeom>
        </p:spPr>
      </p:pic>
      <p:pic>
        <p:nvPicPr>
          <p:cNvPr id="19" name="Graphique 18">
            <a:extLst>
              <a:ext uri="{FF2B5EF4-FFF2-40B4-BE49-F238E27FC236}">
                <a16:creationId xmlns:a16="http://schemas.microsoft.com/office/drawing/2014/main" id="{8C4D1F3A-78D3-46E7-574F-6DAFE2503586}"/>
              </a:ext>
            </a:extLst>
          </p:cNvPr>
          <p:cNvPicPr>
            <a:picLocks noChangeAspect="1"/>
          </p:cNvPicPr>
          <p:nvPr/>
        </p:nvPicPr>
        <p:blipFill>
          <a:blip r:embed="rId4">
            <a:extLst>
              <a:ext uri="{96DAC541-7B7A-43D3-8B79-37D633B846F1}">
                <asvg:svgBlip xmlns:asvg="http://schemas.microsoft.com/office/drawing/2016/SVG/main" xmlns="" r:embed="rId5"/>
              </a:ext>
            </a:extLst>
          </a:blip>
          <a:srcRect b="48915"/>
          <a:stretch>
            <a:fillRect/>
          </a:stretch>
        </p:blipFill>
        <p:spPr>
          <a:xfrm>
            <a:off x="3376997" y="5043371"/>
            <a:ext cx="673250" cy="404620"/>
          </a:xfrm>
          <a:prstGeom prst="rect">
            <a:avLst/>
          </a:prstGeom>
        </p:spPr>
      </p:pic>
      <p:sp>
        <p:nvSpPr>
          <p:cNvPr id="21" name="ZoneTexte 20">
            <a:extLst>
              <a:ext uri="{FF2B5EF4-FFF2-40B4-BE49-F238E27FC236}">
                <a16:creationId xmlns:a16="http://schemas.microsoft.com/office/drawing/2014/main" id="{5745BB1D-0AF1-9258-836A-58E346BC6273}"/>
              </a:ext>
            </a:extLst>
          </p:cNvPr>
          <p:cNvSpPr txBox="1"/>
          <p:nvPr/>
        </p:nvSpPr>
        <p:spPr>
          <a:xfrm>
            <a:off x="2124410" y="5393351"/>
            <a:ext cx="3310853" cy="2069018"/>
          </a:xfrm>
          <a:prstGeom prst="rect">
            <a:avLst/>
          </a:prstGeom>
          <a:noFill/>
        </p:spPr>
        <p:txBody>
          <a:bodyPr wrap="square" lIns="0" tIns="0" rIns="0" bIns="0" anchor="ctr">
            <a:noAutofit/>
          </a:bodyPr>
          <a:lstStyle/>
          <a:p>
            <a:pPr algn="ctr">
              <a:buNone/>
            </a:pPr>
            <a:r>
              <a:rPr lang="fr-FR" sz="1200" i="1" dirty="0">
                <a:effectLst/>
                <a:latin typeface="Arial" panose="020B0604020202020204" pitchFamily="34" charset="0"/>
                <a:cs typeface="Arial" panose="020B0604020202020204" pitchFamily="34" charset="0"/>
              </a:rPr>
              <a:t>Madame, Monsieur, nous vous </a:t>
            </a:r>
            <a:br>
              <a:rPr lang="fr-FR" sz="1200" i="1" dirty="0">
                <a:effectLst/>
                <a:latin typeface="Arial" panose="020B0604020202020204" pitchFamily="34" charset="0"/>
                <a:cs typeface="Arial" panose="020B0604020202020204" pitchFamily="34" charset="0"/>
              </a:rPr>
            </a:br>
            <a:r>
              <a:rPr lang="fr-FR" sz="1200" i="1" dirty="0">
                <a:effectLst/>
                <a:latin typeface="Arial" panose="020B0604020202020204" pitchFamily="34" charset="0"/>
                <a:cs typeface="Arial" panose="020B0604020202020204" pitchFamily="34" charset="0"/>
              </a:rPr>
              <a:t>contactons car nous avons mis </a:t>
            </a:r>
            <a:br>
              <a:rPr lang="fr-FR" sz="1200" i="1" dirty="0">
                <a:effectLst/>
                <a:latin typeface="Arial" panose="020B0604020202020204" pitchFamily="34" charset="0"/>
                <a:cs typeface="Arial" panose="020B0604020202020204" pitchFamily="34" charset="0"/>
              </a:rPr>
            </a:br>
            <a:r>
              <a:rPr lang="fr-FR" sz="1200" i="1" dirty="0">
                <a:effectLst/>
                <a:latin typeface="Arial" panose="020B0604020202020204" pitchFamily="34" charset="0"/>
                <a:cs typeface="Arial" panose="020B0604020202020204" pitchFamily="34" charset="0"/>
              </a:rPr>
              <a:t>en place un double contrôle à la </a:t>
            </a:r>
            <a:br>
              <a:rPr lang="fr-FR" sz="1200" i="1" dirty="0">
                <a:effectLst/>
                <a:latin typeface="Arial" panose="020B0604020202020204" pitchFamily="34" charset="0"/>
                <a:cs typeface="Arial" panose="020B0604020202020204" pitchFamily="34" charset="0"/>
              </a:rPr>
            </a:br>
            <a:r>
              <a:rPr lang="fr-FR" sz="1200" i="1" dirty="0">
                <a:effectLst/>
                <a:latin typeface="Arial" panose="020B0604020202020204" pitchFamily="34" charset="0"/>
                <a:cs typeface="Arial" panose="020B0604020202020204" pitchFamily="34" charset="0"/>
              </a:rPr>
              <a:t>pharmacie. Dans le cadre de ce double </a:t>
            </a:r>
            <a:br>
              <a:rPr lang="fr-FR" sz="1200" i="1" dirty="0">
                <a:effectLst/>
                <a:latin typeface="Arial" panose="020B0604020202020204" pitchFamily="34" charset="0"/>
                <a:cs typeface="Arial" panose="020B0604020202020204" pitchFamily="34" charset="0"/>
              </a:rPr>
            </a:br>
            <a:r>
              <a:rPr lang="fr-FR" sz="1200" i="1" dirty="0">
                <a:effectLst/>
                <a:latin typeface="Arial" panose="020B0604020202020204" pitchFamily="34" charset="0"/>
                <a:cs typeface="Arial" panose="020B0604020202020204" pitchFamily="34" charset="0"/>
              </a:rPr>
              <a:t>contrôle nous vérifions une seconde </a:t>
            </a:r>
            <a:br>
              <a:rPr lang="fr-FR" sz="1200" i="1" dirty="0">
                <a:effectLst/>
                <a:latin typeface="Arial" panose="020B0604020202020204" pitchFamily="34" charset="0"/>
                <a:cs typeface="Arial" panose="020B0604020202020204" pitchFamily="34" charset="0"/>
              </a:rPr>
            </a:br>
            <a:r>
              <a:rPr lang="fr-FR" sz="1200" i="1" dirty="0">
                <a:effectLst/>
                <a:latin typeface="Arial" panose="020B0604020202020204" pitchFamily="34" charset="0"/>
                <a:cs typeface="Arial" panose="020B0604020202020204" pitchFamily="34" charset="0"/>
              </a:rPr>
              <a:t>fois en cours de journée chaque </a:t>
            </a:r>
            <a:br>
              <a:rPr lang="fr-FR" sz="1200" i="1" dirty="0">
                <a:effectLst/>
                <a:latin typeface="Arial" panose="020B0604020202020204" pitchFamily="34" charset="0"/>
                <a:cs typeface="Arial" panose="020B0604020202020204" pitchFamily="34" charset="0"/>
              </a:rPr>
            </a:br>
            <a:r>
              <a:rPr lang="fr-FR" sz="1200" i="1" dirty="0">
                <a:effectLst/>
                <a:latin typeface="Arial" panose="020B0604020202020204" pitchFamily="34" charset="0"/>
                <a:cs typeface="Arial" panose="020B0604020202020204" pitchFamily="34" charset="0"/>
              </a:rPr>
              <a:t>ordonnance ; c’est lors de ce second </a:t>
            </a:r>
            <a:br>
              <a:rPr lang="fr-FR" sz="1200" i="1" dirty="0">
                <a:effectLst/>
                <a:latin typeface="Arial" panose="020B0604020202020204" pitchFamily="34" charset="0"/>
                <a:cs typeface="Arial" panose="020B0604020202020204" pitchFamily="34" charset="0"/>
              </a:rPr>
            </a:br>
            <a:r>
              <a:rPr lang="fr-FR" sz="1200" i="1" dirty="0">
                <a:effectLst/>
                <a:latin typeface="Arial" panose="020B0604020202020204" pitchFamily="34" charset="0"/>
                <a:cs typeface="Arial" panose="020B0604020202020204" pitchFamily="34" charset="0"/>
              </a:rPr>
              <a:t>contrôle que nous avons décelé </a:t>
            </a:r>
            <a:br>
              <a:rPr lang="fr-FR" sz="1200" i="1" dirty="0">
                <a:effectLst/>
                <a:latin typeface="Arial" panose="020B0604020202020204" pitchFamily="34" charset="0"/>
                <a:cs typeface="Arial" panose="020B0604020202020204" pitchFamily="34" charset="0"/>
              </a:rPr>
            </a:br>
            <a:r>
              <a:rPr lang="fr-FR" sz="1200" i="1" dirty="0">
                <a:effectLst/>
                <a:latin typeface="Arial" panose="020B0604020202020204" pitchFamily="34" charset="0"/>
                <a:cs typeface="Arial" panose="020B0604020202020204" pitchFamily="34" charset="0"/>
              </a:rPr>
              <a:t>une erreur concernant la délivrance </a:t>
            </a:r>
            <a:br>
              <a:rPr lang="fr-FR" sz="1200" i="1" dirty="0">
                <a:effectLst/>
                <a:latin typeface="Arial" panose="020B0604020202020204" pitchFamily="34" charset="0"/>
                <a:cs typeface="Arial" panose="020B0604020202020204" pitchFamily="34" charset="0"/>
              </a:rPr>
            </a:br>
            <a:r>
              <a:rPr lang="fr-FR" sz="1200" i="1" dirty="0">
                <a:effectLst/>
                <a:latin typeface="Arial" panose="020B0604020202020204" pitchFamily="34" charset="0"/>
                <a:cs typeface="Arial" panose="020B0604020202020204" pitchFamily="34" charset="0"/>
              </a:rPr>
              <a:t>de votre traitement…</a:t>
            </a:r>
            <a:endParaRPr lang="fr-FR" sz="1200" dirty="0">
              <a:effectLst/>
              <a:latin typeface="Arial" panose="020B0604020202020204" pitchFamily="34" charset="0"/>
              <a:cs typeface="Arial" panose="020B0604020202020204" pitchFamily="34" charset="0"/>
            </a:endParaRPr>
          </a:p>
        </p:txBody>
      </p:sp>
      <p:pic>
        <p:nvPicPr>
          <p:cNvPr id="8" name="Graphique 7">
            <a:extLst>
              <a:ext uri="{FF2B5EF4-FFF2-40B4-BE49-F238E27FC236}">
                <a16:creationId xmlns:a16="http://schemas.microsoft.com/office/drawing/2014/main" id="{E87C6F46-3EBA-64BF-6CF5-E48CF3208F0A}"/>
              </a:ext>
            </a:extLst>
          </p:cNvPr>
          <p:cNvPicPr>
            <a:picLocks noChangeAspect="1"/>
          </p:cNvPicPr>
          <p:nvPr/>
        </p:nvPicPr>
        <p:blipFill>
          <a:blip r:embed="rId6">
            <a:extLst>
              <a:ext uri="{96DAC541-7B7A-43D3-8B79-37D633B846F1}">
                <asvg:svgBlip xmlns:asvg="http://schemas.microsoft.com/office/drawing/2016/SVG/main" xmlns="" r:embed="rId7"/>
              </a:ext>
            </a:extLst>
          </a:blip>
          <a:srcRect/>
          <a:stretch/>
        </p:blipFill>
        <p:spPr>
          <a:xfrm>
            <a:off x="141220" y="9956913"/>
            <a:ext cx="408389" cy="455510"/>
          </a:xfrm>
          <a:prstGeom prst="rect">
            <a:avLst/>
          </a:prstGeom>
        </p:spPr>
      </p:pic>
      <p:sp>
        <p:nvSpPr>
          <p:cNvPr id="25" name="Espace réservé du pied de page 29">
            <a:extLst>
              <a:ext uri="{FF2B5EF4-FFF2-40B4-BE49-F238E27FC236}">
                <a16:creationId xmlns:a16="http://schemas.microsoft.com/office/drawing/2014/main" id="{6D1954D0-F1E8-BC9A-14A1-A49C9365635C}"/>
              </a:ext>
            </a:extLst>
          </p:cNvPr>
          <p:cNvSpPr>
            <a:spLocks noGrp="1"/>
          </p:cNvSpPr>
          <p:nvPr>
            <p:ph type="ftr" sz="quarter" idx="11"/>
          </p:nvPr>
        </p:nvSpPr>
        <p:spPr>
          <a:xfrm>
            <a:off x="665602" y="9979818"/>
            <a:ext cx="3060577" cy="409702"/>
          </a:xfrm>
        </p:spPr>
        <p:txBody>
          <a:bodyPr/>
          <a:lstStyle/>
          <a:p>
            <a:r>
              <a:rPr lang="en-US" dirty="0" smtClean="0"/>
              <a:t>Sous-theme :</a:t>
            </a:r>
          </a:p>
          <a:p>
            <a:r>
              <a:rPr lang="fr-FR" b="0" dirty="0"/>
              <a:t>2.1 Dispensation en officine et à domicile de médicaments sur prescription</a:t>
            </a:r>
            <a:endParaRPr lang="en-US" b="0" dirty="0"/>
          </a:p>
        </p:txBody>
      </p:sp>
      <p:sp>
        <p:nvSpPr>
          <p:cNvPr id="26" name="Espace réservé du pied de page 29">
            <a:extLst>
              <a:ext uri="{FF2B5EF4-FFF2-40B4-BE49-F238E27FC236}">
                <a16:creationId xmlns:a16="http://schemas.microsoft.com/office/drawing/2014/main" id="{D3434E79-A65F-A99C-4B77-9B29037F4446}"/>
              </a:ext>
            </a:extLst>
          </p:cNvPr>
          <p:cNvSpPr txBox="1">
            <a:spLocks/>
          </p:cNvSpPr>
          <p:nvPr/>
        </p:nvSpPr>
        <p:spPr>
          <a:xfrm>
            <a:off x="3761009" y="9983933"/>
            <a:ext cx="2830591" cy="409702"/>
          </a:xfrm>
          <a:prstGeom prst="rect">
            <a:avLst/>
          </a:prstGeom>
        </p:spPr>
        <p:txBody>
          <a:bodyPr vert="horz" lIns="0" tIns="46800" rIns="0" bIns="0" rtlCol="0" anchor="t"/>
          <a:lstStyle>
            <a:defPPr>
              <a:defRPr lang="en-US"/>
            </a:defPPr>
            <a:lvl1pPr marL="0" algn="l" defTabSz="457200" rtl="0" eaLnBrk="1" latinLnBrk="0" hangingPunct="1">
              <a:defRPr sz="700" kern="1200">
                <a:solidFill>
                  <a:schemeClr val="tx1"/>
                </a:solidFill>
                <a:latin typeface="Azo Sans" panose="020B0603030503020204" pitchFamily="34" charset="77"/>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b="1" dirty="0">
                <a:latin typeface="Arial" panose="020B0604020202020204" pitchFamily="34" charset="0"/>
                <a:cs typeface="Arial" panose="020B0604020202020204" pitchFamily="34" charset="0"/>
              </a:rPr>
              <a:t>Principes : </a:t>
            </a:r>
          </a:p>
          <a:p>
            <a:r>
              <a:rPr lang="en-US" dirty="0" smtClean="0">
                <a:latin typeface="Arial" panose="020B0604020202020204" pitchFamily="34" charset="0"/>
                <a:cs typeface="Arial" panose="020B0604020202020204" pitchFamily="34" charset="0"/>
              </a:rPr>
              <a:t>Principe 8 : Double </a:t>
            </a:r>
            <a:r>
              <a:rPr lang="en-US" dirty="0" err="1" smtClean="0">
                <a:latin typeface="Arial" panose="020B0604020202020204" pitchFamily="34" charset="0"/>
                <a:cs typeface="Arial" panose="020B0604020202020204" pitchFamily="34" charset="0"/>
              </a:rPr>
              <a:t>contrôle</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12857944"/>
      </p:ext>
    </p:extLst>
  </p:cSld>
  <p:clrMapOvr>
    <a:masterClrMapping/>
  </p:clrMapOvr>
</p:sld>
</file>

<file path=ppt/theme/theme1.xml><?xml version="1.0" encoding="utf-8"?>
<a:theme xmlns:a="http://schemas.openxmlformats.org/drawingml/2006/main" name="Thème Office">
  <a:themeElements>
    <a:clrScheme name="CNOP">
      <a:dk1>
        <a:srgbClr val="000000"/>
      </a:dk1>
      <a:lt1>
        <a:srgbClr val="FFFFFF"/>
      </a:lt1>
      <a:dk2>
        <a:srgbClr val="239B38"/>
      </a:dk2>
      <a:lt2>
        <a:srgbClr val="D25D30"/>
      </a:lt2>
      <a:accent1>
        <a:srgbClr val="248BA3"/>
      </a:accent1>
      <a:accent2>
        <a:srgbClr val="832A4E"/>
      </a:accent2>
      <a:accent3>
        <a:srgbClr val="376159"/>
      </a:accent3>
      <a:accent4>
        <a:srgbClr val="FFFFFF"/>
      </a:accent4>
      <a:accent5>
        <a:srgbClr val="FFFFFF"/>
      </a:accent5>
      <a:accent6>
        <a:srgbClr val="FFFFFF"/>
      </a:accent6>
      <a:hlink>
        <a:srgbClr val="467886"/>
      </a:hlink>
      <a:folHlink>
        <a:srgbClr val="96607D"/>
      </a:folHlink>
    </a:clrScheme>
    <a:fontScheme name="Thème 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Template>
  <TotalTime>744</TotalTime>
  <Words>563</Words>
  <Application>Microsoft Office PowerPoint</Application>
  <PresentationFormat>Personnalisé</PresentationFormat>
  <Paragraphs>55</Paragraphs>
  <Slides>2</Slides>
  <Notes>0</Notes>
  <HiddenSlides>0</HiddenSlides>
  <MMClips>0</MMClips>
  <ScaleCrop>false</ScaleCrop>
  <HeadingPairs>
    <vt:vector size="6" baseType="variant">
      <vt:variant>
        <vt:lpstr>Polices utilisées</vt:lpstr>
      </vt:variant>
      <vt:variant>
        <vt:i4>3</vt:i4>
      </vt:variant>
      <vt:variant>
        <vt:lpstr>Thème</vt:lpstr>
      </vt:variant>
      <vt:variant>
        <vt:i4>1</vt:i4>
      </vt:variant>
      <vt:variant>
        <vt:lpstr>Titres des diapositives</vt:lpstr>
      </vt:variant>
      <vt:variant>
        <vt:i4>2</vt:i4>
      </vt:variant>
    </vt:vector>
  </HeadingPairs>
  <TitlesOfParts>
    <vt:vector size="6" baseType="lpstr">
      <vt:lpstr>Aptos</vt:lpstr>
      <vt:lpstr>Arial</vt:lpstr>
      <vt:lpstr>Azo Sans</vt:lpstr>
      <vt:lpstr>Thème Office</vt:lpstr>
      <vt:lpstr>mémo</vt:lpstr>
      <vt:lpstr>mémo</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mémo</dc:title>
  <dc:creator>Sébastien QUESSON</dc:creator>
  <cp:lastModifiedBy>Cécile LUGAND</cp:lastModifiedBy>
  <cp:revision>147</cp:revision>
  <dcterms:created xsi:type="dcterms:W3CDTF">2025-12-16T10:16:15Z</dcterms:created>
  <dcterms:modified xsi:type="dcterms:W3CDTF">2026-05-28T09:41:58Z</dcterms:modified>
</cp:coreProperties>
</file>