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4"/>
  </p:notesMasterIdLst>
  <p:sldIdLst>
    <p:sldId id="259" r:id="rId2"/>
    <p:sldId id="260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6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écile LUGAND" initials="CL" lastIdx="2" clrIdx="0">
    <p:extLst>
      <p:ext uri="{19B8F6BF-5375-455C-9EA6-DF929625EA0E}">
        <p15:presenceInfo xmlns:p15="http://schemas.microsoft.com/office/powerpoint/2012/main" userId="Cécile LUGAN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558"/>
  </p:normalViewPr>
  <p:slideViewPr>
    <p:cSldViewPr snapToGrid="0">
      <p:cViewPr>
        <p:scale>
          <a:sx n="100" d="100"/>
          <a:sy n="100" d="100"/>
        </p:scale>
        <p:origin x="3006" y="72"/>
      </p:cViewPr>
      <p:guideLst>
        <p:guide orient="horz" pos="706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586" y="468000"/>
            <a:ext cx="5929058" cy="499917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MÉMO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619" y="2627705"/>
            <a:ext cx="6046437" cy="1787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buFontTx/>
              <a:buNone/>
              <a:defRPr sz="2400" b="0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1200" indent="-152984" algn="ctr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88000" indent="-97200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0000">
              <a:lnSpc>
                <a:spcPts val="1320"/>
              </a:lnSpc>
              <a:spcBef>
                <a:spcPts val="0"/>
              </a:spcBef>
              <a:buFontTx/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Tx/>
              <a:buNone/>
              <a:defRPr sz="1100"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2.2</a:t>
            </a:r>
            <a:r>
              <a:rPr lang="fr-FR" dirty="0"/>
              <a:t> </a:t>
            </a:r>
            <a:r>
              <a:rPr lang="fr-FR" dirty="0">
                <a:solidFill>
                  <a:schemeClr val="tx1"/>
                </a:solidFill>
              </a:rPr>
              <a:t>/</a:t>
            </a:r>
            <a:r>
              <a:rPr lang="fr-FR" dirty="0"/>
              <a:t>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131036" cy="40970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FB36146-7DD3-D62B-56A5-D59463281C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126" y="938026"/>
            <a:ext cx="4878388" cy="720000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lIns="72000" tIns="0" rIns="0" bIns="0" anchor="ctr">
            <a:noAutofit/>
          </a:bodyPr>
          <a:lstStyle>
            <a:lvl1pPr>
              <a:buFontTx/>
              <a:buNone/>
              <a:defRPr sz="16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>
                <a:latin typeface="Azo Sans" panose="020B0603030503020204" pitchFamily="34" charset="77"/>
              </a:defRPr>
            </a:lvl2pPr>
            <a:lvl3pPr>
              <a:buFontTx/>
              <a:buNone/>
              <a:defRPr>
                <a:latin typeface="Azo Sans" panose="020B0603030503020204" pitchFamily="34" charset="77"/>
              </a:defRPr>
            </a:lvl3pPr>
            <a:lvl4pPr>
              <a:buFontTx/>
              <a:buNone/>
              <a:defRPr>
                <a:latin typeface="Azo Sans" panose="020B0603030503020204" pitchFamily="34" charset="77"/>
              </a:defRPr>
            </a:lvl4pPr>
            <a:lvl5pPr>
              <a:buFontTx/>
              <a:buNone/>
              <a:defRPr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C09. Le Double contrôle, en pratique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148CBA0-6226-CE1E-2226-4E116497AE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3513" y="938026"/>
            <a:ext cx="1980000" cy="720000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tIns="72000" rIns="0" bIns="0">
            <a:noAutofit/>
          </a:bodyPr>
          <a:lstStyle>
            <a:lvl1pPr>
              <a:buFontTx/>
              <a:buNone/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AC9BA212-F7B9-DE76-EF9B-39E2114833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43513" y="1675672"/>
            <a:ext cx="1980000" cy="188847"/>
          </a:xfrm>
          <a:prstGeom prst="rect">
            <a:avLst/>
          </a:prstGeom>
          <a:ln w="3175">
            <a:noFill/>
          </a:ln>
        </p:spPr>
        <p:txBody>
          <a:bodyPr tIns="36000" rIns="0" bIns="0">
            <a:noAutofit/>
          </a:bodyPr>
          <a:lstStyle>
            <a:lvl1pPr>
              <a:buFontTx/>
              <a:buNone/>
              <a:defRPr sz="700" i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Personnaliser l’en-tête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855720-B7EE-7E2C-4646-76E2F9F892AF}"/>
              </a:ext>
            </a:extLst>
          </p:cNvPr>
          <p:cNvSpPr txBox="1">
            <a:spLocks/>
          </p:cNvSpPr>
          <p:nvPr userDrawn="1"/>
        </p:nvSpPr>
        <p:spPr>
          <a:xfrm>
            <a:off x="3005042" y="9979818"/>
            <a:ext cx="2131036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4586" y="468000"/>
            <a:ext cx="3091850" cy="49991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fr-FR" dirty="0"/>
              <a:t>MÉMO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824" y="10401255"/>
            <a:ext cx="1700927" cy="16184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l"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Version 2.2 </a:t>
            </a:r>
            <a:r>
              <a:rPr lang="fr-FR" dirty="0">
                <a:solidFill>
                  <a:schemeClr val="tx1"/>
                </a:solidFill>
              </a:rPr>
              <a:t>/ </a:t>
            </a:r>
            <a:r>
              <a:rPr lang="fr-FR" dirty="0"/>
              <a:t>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5603" y="9979818"/>
            <a:ext cx="1969647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lvl1pPr algn="l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26431" y="10395457"/>
            <a:ext cx="587829" cy="17750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A061ADE-C662-5848-4D24-73ABEE516F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9483" y="423493"/>
            <a:ext cx="1066800" cy="457200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6D05801-FC9C-BDA2-75CB-72ADB9C6AA5A}"/>
              </a:ext>
            </a:extLst>
          </p:cNvPr>
          <p:cNvCxnSpPr>
            <a:cxnSpLocks/>
          </p:cNvCxnSpPr>
          <p:nvPr userDrawn="1"/>
        </p:nvCxnSpPr>
        <p:spPr>
          <a:xfrm>
            <a:off x="650948" y="9979821"/>
            <a:ext cx="6563312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E0DDFF9-EDA2-C9E9-CFDD-E556AFD2A828}"/>
              </a:ext>
            </a:extLst>
          </p:cNvPr>
          <p:cNvCxnSpPr>
            <a:cxnSpLocks/>
          </p:cNvCxnSpPr>
          <p:nvPr userDrawn="1"/>
        </p:nvCxnSpPr>
        <p:spPr>
          <a:xfrm>
            <a:off x="650948" y="10389519"/>
            <a:ext cx="6563312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8FBEEB2C-90AF-7E0A-956E-AA06CC259101}"/>
              </a:ext>
            </a:extLst>
          </p:cNvPr>
          <p:cNvCxnSpPr>
            <a:cxnSpLocks/>
          </p:cNvCxnSpPr>
          <p:nvPr userDrawn="1"/>
        </p:nvCxnSpPr>
        <p:spPr>
          <a:xfrm>
            <a:off x="3209389" y="10044033"/>
            <a:ext cx="0" cy="287088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593E12C0-24B4-C04C-A10A-F9BFD7F6B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19500" y="9983388"/>
            <a:ext cx="1870195" cy="406131"/>
          </a:xfrm>
          <a:prstGeom prst="rect">
            <a:avLst/>
          </a:prstGeom>
        </p:spPr>
        <p:txBody>
          <a:bodyPr vert="horz" lIns="72000" tIns="4680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10239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4000" b="1" i="0" kern="1200" cap="all" baseline="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0"/>
        </a:spcBef>
        <a:spcAft>
          <a:spcPts val="300"/>
        </a:spcAft>
        <a:buFontTx/>
        <a:buNone/>
        <a:defRPr sz="7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755934" rtl="0" eaLnBrk="1" latinLnBrk="0" hangingPunct="1">
        <a:lnSpc>
          <a:spcPct val="90000"/>
        </a:lnSpc>
        <a:spcBef>
          <a:spcPts val="0"/>
        </a:spcBef>
        <a:buFontTx/>
        <a:buNone/>
        <a:defRPr sz="7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55934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3pPr>
      <a:lvl4pPr marL="1133901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4pPr>
      <a:lvl5pPr marL="1511869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5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emarchequaliteofficine.fr/outils/e02.-registre-des-interventions-de-premiere-urgence" TargetMode="External"/><Relationship Id="rId7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10" Type="http://schemas.openxmlformats.org/officeDocument/2006/relationships/hyperlink" Target="https://www.legifrance.gouv.fr/loda/id/JORFTEXT000030084493/" TargetMode="External"/><Relationship Id="rId9" Type="http://schemas.openxmlformats.org/officeDocument/2006/relationships/hyperlink" Target="https://www.legifrance.gouv.fr/codes/article_lc/LEGIARTI00000691365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2A6561-608E-EFA5-6E3F-28BF3FD6F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enregistrement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3605" y="1956234"/>
            <a:ext cx="5562320" cy="399096"/>
          </a:xfrm>
        </p:spPr>
        <p:txBody>
          <a:bodyPr/>
          <a:lstStyle/>
          <a:p>
            <a:r>
              <a:rPr lang="fr-FR" dirty="0" smtClean="0"/>
              <a:t>Informations concernant le patient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19CDE4-F5E8-F1BB-443D-044C5A04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</a:t>
            </a:fld>
            <a:r>
              <a:rPr lang="en-US" dirty="0"/>
              <a:t>/2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FF2F-64DC-76CB-7A2D-98B44E0F1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/>
              <a:t>E.26 </a:t>
            </a:r>
            <a:r>
              <a:rPr lang="fr-FR" dirty="0" smtClean="0"/>
              <a:t>Enregistrement </a:t>
            </a:r>
            <a:r>
              <a:rPr lang="fr-FR" dirty="0"/>
              <a:t>des patients se présentant à l'officine en situation d'urgence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EBF844-3015-7D8F-607C-C8D2D2B12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02130F-85FB-5806-6A54-BC1EE03F79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2.0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/</a:t>
            </a:r>
            <a:r>
              <a:rPr lang="fr-FR" dirty="0"/>
              <a:t> </a:t>
            </a:r>
            <a:r>
              <a:rPr lang="fr-FR" dirty="0" smtClean="0"/>
              <a:t>Juillet 2026</a:t>
            </a:r>
            <a:endParaRPr lang="en-US" dirty="0"/>
          </a:p>
        </p:txBody>
      </p:sp>
      <p:sp>
        <p:nvSpPr>
          <p:cNvPr id="30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2" y="9979818"/>
            <a:ext cx="2490347" cy="409702"/>
          </a:xfrm>
        </p:spPr>
        <p:txBody>
          <a:bodyPr/>
          <a:lstStyle/>
          <a:p>
            <a:r>
              <a:rPr lang="en-US" dirty="0" smtClean="0"/>
              <a:t>Sous-theme :</a:t>
            </a:r>
          </a:p>
          <a:p>
            <a:r>
              <a:rPr lang="fr-FR" dirty="0"/>
              <a:t>1.1 </a:t>
            </a:r>
            <a:r>
              <a:rPr lang="fr-FR" b="0" dirty="0"/>
              <a:t>Accueil et identification de l’usager du système de santé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DCD27629-E795-ACB4-3E21-EAE22441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41220" y="9939635"/>
            <a:ext cx="408389" cy="490067"/>
          </a:xfrm>
          <a:prstGeom prst="rect">
            <a:avLst/>
          </a:prstGeom>
        </p:spPr>
      </p:pic>
      <p:sp>
        <p:nvSpPr>
          <p:cNvPr id="47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3359876" y="9991553"/>
            <a:ext cx="3560469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2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situations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d’urgence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9B992498-C5B4-B27E-FC66-A74B208603E1}"/>
              </a:ext>
            </a:extLst>
          </p:cNvPr>
          <p:cNvGrpSpPr/>
          <p:nvPr/>
        </p:nvGrpSpPr>
        <p:grpSpPr>
          <a:xfrm>
            <a:off x="368692" y="1906519"/>
            <a:ext cx="290053" cy="292100"/>
            <a:chOff x="225503" y="2443266"/>
            <a:chExt cx="290053" cy="292100"/>
          </a:xfrm>
        </p:grpSpPr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11A44A79-ABDA-C96B-FD50-500457ABEDE1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CCEDE5B1-3562-A804-982A-9D36E50718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/>
          <p:cNvSpPr/>
          <p:nvPr/>
        </p:nvSpPr>
        <p:spPr>
          <a:xfrm>
            <a:off x="493777" y="2492502"/>
            <a:ext cx="6536991" cy="89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Nom / Prénom:…………………………Date de naissance : ………………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Numéro de téléphone : ………………………………………………………………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Nom et coordonnées de l’accompagnateur / aidant :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………………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 txBox="1">
            <a:spLocks/>
          </p:cNvSpPr>
          <p:nvPr/>
        </p:nvSpPr>
        <p:spPr>
          <a:xfrm>
            <a:off x="749134" y="3495681"/>
            <a:ext cx="5562320" cy="399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2400" b="0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1200" indent="-152984" algn="ctr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Informations concernant l’intervention</a:t>
            </a:r>
            <a:endParaRPr lang="fr-FR" dirty="0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9B992498-C5B4-B27E-FC66-A74B208603E1}"/>
              </a:ext>
            </a:extLst>
          </p:cNvPr>
          <p:cNvGrpSpPr/>
          <p:nvPr/>
        </p:nvGrpSpPr>
        <p:grpSpPr>
          <a:xfrm>
            <a:off x="374221" y="3445966"/>
            <a:ext cx="290053" cy="292100"/>
            <a:chOff x="225503" y="2443266"/>
            <a:chExt cx="290053" cy="292100"/>
          </a:xfrm>
        </p:grpSpPr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11A44A79-ABDA-C96B-FD50-500457ABEDE1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CCEDE5B1-3562-A804-982A-9D36E50718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26"/>
          <p:cNvSpPr/>
          <p:nvPr/>
        </p:nvSpPr>
        <p:spPr>
          <a:xfrm>
            <a:off x="414152" y="3957869"/>
            <a:ext cx="6766008" cy="469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Date :……………………………………………………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………………………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Motif (malaise, brulure, coupure,…) : …………………………………………………………………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Nom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de la personne de l'équipe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officinale ayant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pris en charge le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patient : ……………………………………………………………………………………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Etat physiopathologique : …………………………………………………………………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Historique médical et médicamenteux (DP, DMP…)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……………………………………………………………………………………………………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Soins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réalisée par l'équipe officinale (prise de tension, désinfection d'une plaie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,…)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………………………………………………………………………………………………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Spécialité(s) délivrée(s) par l'équipe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officinale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………………………………………………………………………………………………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Intervention d'un tiers ? (pompier, infirmière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,…) ? Oui / non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Si oui, lequel ? :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</a:t>
            </a:r>
            <a:endParaRPr lang="fr-F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Conseils et/ou orientation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du patient (urgence, médecin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,…) : ……………………………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……………………………………………………………………………………………………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Remarques :……………………………………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5923" y="9582030"/>
            <a:ext cx="4525094" cy="28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Fait à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....……………...,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le …………………….. 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65923" y="8778004"/>
            <a:ext cx="6426137" cy="685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Je,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soussigné Mr/Mme………………………,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demande à la pharmacie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…………………….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de réaliser les premiers soins, pour moi-même ou pour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la personne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accompagnée,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m’engage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à demander un avis médical à un médecin suite aux soins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prodigués.</a:t>
            </a:r>
            <a:endParaRPr lang="fr-FR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Forme libre 31">
            <a:extLst>
              <a:ext uri="{FF2B5EF4-FFF2-40B4-BE49-F238E27FC236}">
                <a16:creationId xmlns:a16="http://schemas.microsoft.com/office/drawing/2014/main" id="{B32017C4-1B1B-D6C5-C37A-23288D365705}"/>
              </a:ext>
            </a:extLst>
          </p:cNvPr>
          <p:cNvSpPr/>
          <p:nvPr/>
        </p:nvSpPr>
        <p:spPr>
          <a:xfrm>
            <a:off x="457505" y="8708170"/>
            <a:ext cx="6732118" cy="69773"/>
          </a:xfrm>
          <a:custGeom>
            <a:avLst/>
            <a:gdLst>
              <a:gd name="csX0" fmla="*/ 0 w 1140562"/>
              <a:gd name="csY0" fmla="*/ 0 h 404053"/>
              <a:gd name="csX1" fmla="*/ 1140562 w 1140562"/>
              <a:gd name="csY1" fmla="*/ 0 h 404053"/>
              <a:gd name="csX2" fmla="*/ 1140562 w 1140562"/>
              <a:gd name="csY2" fmla="*/ 347996 h 404053"/>
              <a:gd name="csX3" fmla="*/ 611262 w 1140562"/>
              <a:gd name="csY3" fmla="*/ 347996 h 404053"/>
              <a:gd name="csX4" fmla="*/ 570300 w 1140562"/>
              <a:gd name="csY4" fmla="*/ 404053 h 404053"/>
              <a:gd name="csX5" fmla="*/ 529339 w 1140562"/>
              <a:gd name="csY5" fmla="*/ 347996 h 404053"/>
              <a:gd name="csX6" fmla="*/ 0 w 1140562"/>
              <a:gd name="csY6" fmla="*/ 347996 h 404053"/>
              <a:gd name="csX0" fmla="*/ 1140562 w 1232002"/>
              <a:gd name="csY0" fmla="*/ 0 h 404053"/>
              <a:gd name="csX1" fmla="*/ 1140562 w 1232002"/>
              <a:gd name="csY1" fmla="*/ 347996 h 404053"/>
              <a:gd name="csX2" fmla="*/ 611262 w 1232002"/>
              <a:gd name="csY2" fmla="*/ 347996 h 404053"/>
              <a:gd name="csX3" fmla="*/ 570300 w 1232002"/>
              <a:gd name="csY3" fmla="*/ 404053 h 404053"/>
              <a:gd name="csX4" fmla="*/ 529339 w 1232002"/>
              <a:gd name="csY4" fmla="*/ 347996 h 404053"/>
              <a:gd name="csX5" fmla="*/ 0 w 1232002"/>
              <a:gd name="csY5" fmla="*/ 347996 h 404053"/>
              <a:gd name="csX6" fmla="*/ 0 w 1232002"/>
              <a:gd name="csY6" fmla="*/ 0 h 404053"/>
              <a:gd name="csX7" fmla="*/ 1232002 w 1232002"/>
              <a:gd name="csY7" fmla="*/ 91440 h 404053"/>
              <a:gd name="csX0" fmla="*/ 1140562 w 1140562"/>
              <a:gd name="csY0" fmla="*/ 0 h 404053"/>
              <a:gd name="csX1" fmla="*/ 1140562 w 1140562"/>
              <a:gd name="csY1" fmla="*/ 347996 h 404053"/>
              <a:gd name="csX2" fmla="*/ 611262 w 1140562"/>
              <a:gd name="csY2" fmla="*/ 347996 h 404053"/>
              <a:gd name="csX3" fmla="*/ 570300 w 1140562"/>
              <a:gd name="csY3" fmla="*/ 404053 h 404053"/>
              <a:gd name="csX4" fmla="*/ 529339 w 1140562"/>
              <a:gd name="csY4" fmla="*/ 347996 h 404053"/>
              <a:gd name="csX5" fmla="*/ 0 w 1140562"/>
              <a:gd name="csY5" fmla="*/ 347996 h 404053"/>
              <a:gd name="csX6" fmla="*/ 0 w 1140562"/>
              <a:gd name="csY6" fmla="*/ 0 h 404053"/>
              <a:gd name="csX0" fmla="*/ 1140562 w 1140562"/>
              <a:gd name="csY0" fmla="*/ 347996 h 404053"/>
              <a:gd name="csX1" fmla="*/ 611262 w 1140562"/>
              <a:gd name="csY1" fmla="*/ 347996 h 404053"/>
              <a:gd name="csX2" fmla="*/ 570300 w 1140562"/>
              <a:gd name="csY2" fmla="*/ 404053 h 404053"/>
              <a:gd name="csX3" fmla="*/ 529339 w 1140562"/>
              <a:gd name="csY3" fmla="*/ 347996 h 404053"/>
              <a:gd name="csX4" fmla="*/ 0 w 1140562"/>
              <a:gd name="csY4" fmla="*/ 347996 h 404053"/>
              <a:gd name="csX5" fmla="*/ 0 w 1140562"/>
              <a:gd name="csY5" fmla="*/ 0 h 404053"/>
              <a:gd name="csX0" fmla="*/ 1140562 w 1140562"/>
              <a:gd name="csY0" fmla="*/ 0 h 56057"/>
              <a:gd name="csX1" fmla="*/ 611262 w 1140562"/>
              <a:gd name="csY1" fmla="*/ 0 h 56057"/>
              <a:gd name="csX2" fmla="*/ 570300 w 1140562"/>
              <a:gd name="csY2" fmla="*/ 56057 h 56057"/>
              <a:gd name="csX3" fmla="*/ 529339 w 1140562"/>
              <a:gd name="csY3" fmla="*/ 0 h 56057"/>
              <a:gd name="csX4" fmla="*/ 0 w 1140562"/>
              <a:gd name="csY4" fmla="*/ 0 h 56057"/>
              <a:gd name="csX0" fmla="*/ 3920338 w 3920338"/>
              <a:gd name="csY0" fmla="*/ 0 h 56057"/>
              <a:gd name="csX1" fmla="*/ 3391038 w 3920338"/>
              <a:gd name="csY1" fmla="*/ 0 h 56057"/>
              <a:gd name="csX2" fmla="*/ 3350076 w 3920338"/>
              <a:gd name="csY2" fmla="*/ 56057 h 56057"/>
              <a:gd name="csX3" fmla="*/ 3309115 w 3920338"/>
              <a:gd name="csY3" fmla="*/ 0 h 56057"/>
              <a:gd name="csX4" fmla="*/ 0 w 3920338"/>
              <a:gd name="csY4" fmla="*/ 0 h 56057"/>
              <a:gd name="csX0" fmla="*/ 6732118 w 6732118"/>
              <a:gd name="csY0" fmla="*/ 0 h 69773"/>
              <a:gd name="csX1" fmla="*/ 3391038 w 6732118"/>
              <a:gd name="csY1" fmla="*/ 13716 h 69773"/>
              <a:gd name="csX2" fmla="*/ 3350076 w 6732118"/>
              <a:gd name="csY2" fmla="*/ 69773 h 69773"/>
              <a:gd name="csX3" fmla="*/ 3309115 w 6732118"/>
              <a:gd name="csY3" fmla="*/ 13716 h 69773"/>
              <a:gd name="csX4" fmla="*/ 0 w 6732118"/>
              <a:gd name="csY4" fmla="*/ 13716 h 697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6732118" h="69773">
                <a:moveTo>
                  <a:pt x="6732118" y="0"/>
                </a:moveTo>
                <a:lnTo>
                  <a:pt x="3391038" y="13716"/>
                </a:lnTo>
                <a:lnTo>
                  <a:pt x="3350076" y="69773"/>
                </a:lnTo>
                <a:lnTo>
                  <a:pt x="3309115" y="13716"/>
                </a:lnTo>
                <a:lnTo>
                  <a:pt x="0" y="13716"/>
                </a:lnTo>
              </a:path>
            </a:pathLst>
          </a:custGeom>
          <a:noFill/>
          <a:ln w="31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B0EB0-AD3B-C866-2814-31C4B3C5E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4DD5E1-9C80-E60B-7B3E-E00628A6D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B3266C-46B4-357A-E6AC-56945D108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015" y="2331410"/>
            <a:ext cx="5562320" cy="399096"/>
          </a:xfrm>
        </p:spPr>
        <p:txBody>
          <a:bodyPr/>
          <a:lstStyle/>
          <a:p>
            <a:r>
              <a:rPr lang="fr-FR" dirty="0" smtClean="0"/>
              <a:t>Commentaires pour un bon usage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20B98D-C35E-1BE7-D3C3-CAE18BD1F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r>
              <a:rPr lang="en-US" dirty="0"/>
              <a:t>/2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5A451F5-2E7A-61AC-2D5A-B143875883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/>
              <a:t>E.26 </a:t>
            </a:r>
            <a:r>
              <a:rPr lang="fr-FR" dirty="0"/>
              <a:t>Enregistrement des patients se présentant à l'officine en situation d'urgence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76547D4-1EFE-2F55-F077-BB55E895FA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F833AC8-DDE9-6665-AF9B-353D4B93F0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0F868B09-AFAB-BA69-2090-C8045BD20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2.0</a:t>
            </a:r>
            <a:r>
              <a:rPr lang="fr-FR" dirty="0">
                <a:solidFill>
                  <a:schemeClr val="tx1"/>
                </a:solidFill>
              </a:rPr>
              <a:t> /</a:t>
            </a:r>
            <a:r>
              <a:rPr lang="fr-FR" dirty="0"/>
              <a:t> Juillet 2026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BA9DB229-0A9B-410A-FDCB-3F1C47E57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141220" y="9939635"/>
            <a:ext cx="408389" cy="490067"/>
          </a:xfrm>
          <a:prstGeom prst="rect">
            <a:avLst/>
          </a:prstGeom>
        </p:spPr>
      </p:pic>
      <p:grpSp>
        <p:nvGrpSpPr>
          <p:cNvPr id="66" name="Groupe 65">
            <a:extLst>
              <a:ext uri="{FF2B5EF4-FFF2-40B4-BE49-F238E27FC236}">
                <a16:creationId xmlns:a16="http://schemas.microsoft.com/office/drawing/2014/main" id="{AF082B2F-87DB-8F41-B712-A8FC5E381343}"/>
              </a:ext>
            </a:extLst>
          </p:cNvPr>
          <p:cNvGrpSpPr/>
          <p:nvPr/>
        </p:nvGrpSpPr>
        <p:grpSpPr>
          <a:xfrm>
            <a:off x="377102" y="2281695"/>
            <a:ext cx="290053" cy="292100"/>
            <a:chOff x="225503" y="2443266"/>
            <a:chExt cx="290053" cy="292100"/>
          </a:xfrm>
        </p:grpSpPr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2A2E392F-CB37-425E-2EBE-97FDE71A28FC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7AAA3EDE-7264-3A9A-797A-F119D93CA8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2" y="9979818"/>
            <a:ext cx="2490347" cy="409702"/>
          </a:xfrm>
        </p:spPr>
        <p:txBody>
          <a:bodyPr/>
          <a:lstStyle/>
          <a:p>
            <a:r>
              <a:rPr lang="en-US" dirty="0" smtClean="0"/>
              <a:t>Sous-theme :</a:t>
            </a:r>
          </a:p>
          <a:p>
            <a:r>
              <a:rPr lang="fr-FR" dirty="0"/>
              <a:t>1.1 </a:t>
            </a:r>
            <a:r>
              <a:rPr lang="fr-FR" b="0" dirty="0"/>
              <a:t>Accueil et identification de l’usager du système de santé</a:t>
            </a:r>
            <a:endParaRPr lang="en-US" dirty="0"/>
          </a:p>
        </p:txBody>
      </p:sp>
      <p:sp>
        <p:nvSpPr>
          <p:cNvPr id="24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3359876" y="9991553"/>
            <a:ext cx="3560469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2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situations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d’urgence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614A210-FFC7-7DF4-ED27-3D7F1B532CF3}"/>
              </a:ext>
            </a:extLst>
          </p:cNvPr>
          <p:cNvSpPr txBox="1"/>
          <p:nvPr/>
        </p:nvSpPr>
        <p:spPr>
          <a:xfrm>
            <a:off x="667155" y="3325654"/>
            <a:ext cx="5959275" cy="444055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 </a:t>
            </a:r>
            <a:r>
              <a:rPr lang="fr-FR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pharmacien doit, quelque soit sa fonction et dans les limites de ses connaissances et de ses moyens, porter secours à toute personne en danger immédiat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C13C82D-8739-597E-7153-A3F1349FBAA4}"/>
              </a:ext>
            </a:extLst>
          </p:cNvPr>
          <p:cNvSpPr txBox="1"/>
          <p:nvPr/>
        </p:nvSpPr>
        <p:spPr>
          <a:xfrm>
            <a:off x="1121715" y="2958055"/>
            <a:ext cx="911996" cy="2319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buNone/>
            </a:pPr>
            <a:r>
              <a:rPr lang="fr-FR" sz="1400" b="1" dirty="0" smtClean="0">
                <a:solidFill>
                  <a:schemeClr val="accent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  <a:endParaRPr lang="fr-FR" sz="1400" b="1" dirty="0">
              <a:solidFill>
                <a:schemeClr val="accent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Graphique 74">
            <a:extLst>
              <a:ext uri="{FF2B5EF4-FFF2-40B4-BE49-F238E27FC236}">
                <a16:creationId xmlns:a16="http://schemas.microsoft.com/office/drawing/2014/main" id="{43DC5C8A-D372-95D3-757D-905858562E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flipH="1">
            <a:off x="660573" y="2824898"/>
            <a:ext cx="372037" cy="318889"/>
          </a:xfrm>
          <a:prstGeom prst="rect">
            <a:avLst/>
          </a:prstGeom>
        </p:spPr>
      </p:pic>
      <p:sp>
        <p:nvSpPr>
          <p:cNvPr id="28" name="Espace réservé du texte 2"/>
          <p:cNvSpPr txBox="1">
            <a:spLocks/>
          </p:cNvSpPr>
          <p:nvPr/>
        </p:nvSpPr>
        <p:spPr>
          <a:xfrm>
            <a:off x="568577" y="4065002"/>
            <a:ext cx="6190068" cy="2777548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just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200" b="0" dirty="0" smtClean="0"/>
              <a:t>Il convient compléter une fiche par patient et par intervention. </a:t>
            </a:r>
          </a:p>
          <a:p>
            <a:pPr marL="171450" indent="-171450" algn="just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200" b="0" dirty="0" smtClean="0"/>
              <a:t>Comme pour l’outil « </a:t>
            </a:r>
            <a:r>
              <a:rPr lang="fr-FR" sz="1200" b="0" dirty="0" smtClean="0">
                <a:hlinkClick r:id="rId8"/>
              </a:rPr>
              <a:t>E02. Interventions de première urgence</a:t>
            </a:r>
            <a:r>
              <a:rPr lang="fr-FR" sz="1200" b="0" dirty="0" smtClean="0"/>
              <a:t> , qui est complémentaire de celui là, il contribue à protéger le pharmacien et son équipe en apportant une preuve :</a:t>
            </a:r>
          </a:p>
          <a:p>
            <a:pPr marL="800100" lvl="1" indent="-1800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de la prise en charge effective du patient </a:t>
            </a:r>
          </a:p>
          <a:p>
            <a:pPr marL="800100" lvl="1" indent="-1800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et des conseils et des orientations qui ont été délivrés au patient</a:t>
            </a:r>
          </a:p>
          <a:p>
            <a:pPr marL="171450" indent="-171450" algn="just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200" b="0" dirty="0" smtClean="0"/>
              <a:t>L’attestation </a:t>
            </a:r>
            <a:r>
              <a:rPr lang="fr-FR" sz="1200" b="0" dirty="0" smtClean="0"/>
              <a:t>de formation aux gestes et soins d’urgence (AFGSU) vise à acquérir les connaissances permettant d’identifier une situation d’urgence à caractère médical et à la prendre en charge, seul ou à plusieurs, dans l’attente de l’arrivée de l’équipe médicale. L’AFGSU est ensuite valide durant quatre ans.</a:t>
            </a:r>
          </a:p>
          <a:p>
            <a:pPr marL="171450" indent="-171450" algn="just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200" b="0" dirty="0" smtClean="0"/>
              <a:t>Il est possible d’intervenir sur un mineur </a:t>
            </a:r>
            <a:r>
              <a:rPr lang="fr-FR" sz="1200" u="sng" dirty="0" smtClean="0"/>
              <a:t>MAIS</a:t>
            </a:r>
            <a:r>
              <a:rPr lang="fr-FR" sz="1200" b="0" dirty="0" smtClean="0"/>
              <a:t> :</a:t>
            </a:r>
          </a:p>
          <a:p>
            <a:pPr marL="800100" lvl="1" indent="-1800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il est interdit de procéder à un geste invasif sans la présence d’un majeur de son choix </a:t>
            </a:r>
          </a:p>
          <a:p>
            <a:pPr marL="800100" lvl="1" indent="-1800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et il est interdit de lui délivrer des médicaments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49609" y="8666328"/>
            <a:ext cx="3449186" cy="106238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/>
          <a:lstStyle/>
          <a:p>
            <a:pPr algn="just"/>
            <a:r>
              <a:rPr lang="fr-FR" sz="12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Références :</a:t>
            </a:r>
          </a:p>
          <a:p>
            <a:pPr algn="just"/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Article 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R4235-7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du Code de la Santé Publique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Arrêté du 30 décembre 2014</a:t>
            </a:r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relatif à l'attestation de formation aux gestes et soins d'urgence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85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741</TotalTime>
  <Words>472</Words>
  <Application>Microsoft Office PowerPoint</Application>
  <PresentationFormat>Personnalisé</PresentationFormat>
  <Paragraphs>56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Aptos</vt:lpstr>
      <vt:lpstr>Arial</vt:lpstr>
      <vt:lpstr>Azo Sans</vt:lpstr>
      <vt:lpstr>Courier New</vt:lpstr>
      <vt:lpstr>Thème Office</vt:lpstr>
      <vt:lpstr>enregistrement</vt:lpstr>
      <vt:lpstr>enregistrement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enregistrement</dc:title>
  <dc:creator>Sébastien QUESSON</dc:creator>
  <cp:lastModifiedBy>Cécile LUGAND</cp:lastModifiedBy>
  <cp:revision>142</cp:revision>
  <dcterms:created xsi:type="dcterms:W3CDTF">2025-12-16T10:16:15Z</dcterms:created>
  <dcterms:modified xsi:type="dcterms:W3CDTF">2026-07-23T09:08:54Z</dcterms:modified>
</cp:coreProperties>
</file>