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4"/>
  </p:notesMasterIdLst>
  <p:sldIdLst>
    <p:sldId id="259" r:id="rId2"/>
    <p:sldId id="260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6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558"/>
  </p:normalViewPr>
  <p:slideViewPr>
    <p:cSldViewPr snapToGrid="0">
      <p:cViewPr>
        <p:scale>
          <a:sx n="100" d="100"/>
          <a:sy n="100" d="100"/>
        </p:scale>
        <p:origin x="1920" y="-2664"/>
      </p:cViewPr>
      <p:guideLst>
        <p:guide orient="horz" pos="706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89E7D-7BD7-2140-936A-F37B5FC833D0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43146-8646-4440-8AE6-AAF59580F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11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586" y="468000"/>
            <a:ext cx="5929058" cy="499917"/>
          </a:xfrm>
        </p:spPr>
        <p:txBody>
          <a:bodyPr/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MÉMO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619" y="2627705"/>
            <a:ext cx="6046437" cy="1787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buFontTx/>
              <a:buNone/>
              <a:defRPr sz="24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51200" indent="-152984" algn="ctr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88000" indent="-97200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0000">
              <a:lnSpc>
                <a:spcPts val="1320"/>
              </a:lnSpc>
              <a:spcBef>
                <a:spcPts val="0"/>
              </a:spcBef>
              <a:buFontTx/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FontTx/>
              <a:buNone/>
              <a:defRPr sz="1100"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fr-FR"/>
              <a:t>Version 2.2 / Mois année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131036" cy="40970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r>
              <a:rPr lang="en-US" dirty="0"/>
              <a:t>/2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FB36146-7DD3-D62B-56A5-D59463281C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5126" y="938026"/>
            <a:ext cx="4878388" cy="720000"/>
          </a:xfrm>
          <a:prstGeom prst="rect">
            <a:avLst/>
          </a:prstGeom>
          <a:ln w="3175">
            <a:solidFill>
              <a:schemeClr val="accent3"/>
            </a:solidFill>
          </a:ln>
        </p:spPr>
        <p:txBody>
          <a:bodyPr lIns="72000" tIns="0" rIns="0" bIns="0" anchor="ctr">
            <a:noAutofit/>
          </a:bodyPr>
          <a:lstStyle>
            <a:lvl1pPr>
              <a:buFontTx/>
              <a:buNone/>
              <a:defRPr sz="16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>
                <a:latin typeface="Azo Sans" panose="020B0603030503020204" pitchFamily="34" charset="77"/>
              </a:defRPr>
            </a:lvl2pPr>
            <a:lvl3pPr>
              <a:buFontTx/>
              <a:buNone/>
              <a:defRPr>
                <a:latin typeface="Azo Sans" panose="020B0603030503020204" pitchFamily="34" charset="77"/>
              </a:defRPr>
            </a:lvl3pPr>
            <a:lvl4pPr>
              <a:buFontTx/>
              <a:buNone/>
              <a:defRPr>
                <a:latin typeface="Azo Sans" panose="020B0603030503020204" pitchFamily="34" charset="77"/>
              </a:defRPr>
            </a:lvl4pPr>
            <a:lvl5pPr>
              <a:buFontTx/>
              <a:buNone/>
              <a:defRPr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C09. Le Double contrôle, en pratique :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148CBA0-6226-CE1E-2226-4E116497AE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3513" y="938026"/>
            <a:ext cx="1980000" cy="720000"/>
          </a:xfrm>
          <a:prstGeom prst="rect">
            <a:avLst/>
          </a:prstGeom>
          <a:ln w="3175">
            <a:solidFill>
              <a:schemeClr val="accent3"/>
            </a:solidFill>
          </a:ln>
        </p:spPr>
        <p:txBody>
          <a:bodyPr tIns="72000" rIns="0" bIns="0">
            <a:noAutofit/>
          </a:bodyPr>
          <a:lstStyle>
            <a:lvl1pPr>
              <a:buFontTx/>
              <a:buNone/>
              <a:defRPr sz="7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2pPr>
            <a:lvl3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3pPr>
            <a:lvl4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4pPr>
            <a:lvl5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Pharmacie :</a:t>
            </a:r>
          </a:p>
        </p:txBody>
      </p:sp>
      <p:sp>
        <p:nvSpPr>
          <p:cNvPr id="11" name="Espace réservé du texte 9">
            <a:extLst>
              <a:ext uri="{FF2B5EF4-FFF2-40B4-BE49-F238E27FC236}">
                <a16:creationId xmlns:a16="http://schemas.microsoft.com/office/drawing/2014/main" id="{AC9BA212-F7B9-DE76-EF9B-39E2114833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43513" y="1675672"/>
            <a:ext cx="1980000" cy="188847"/>
          </a:xfrm>
          <a:prstGeom prst="rect">
            <a:avLst/>
          </a:prstGeom>
          <a:ln w="3175">
            <a:noFill/>
          </a:ln>
        </p:spPr>
        <p:txBody>
          <a:bodyPr tIns="36000" rIns="0" bIns="0">
            <a:noAutofit/>
          </a:bodyPr>
          <a:lstStyle>
            <a:lvl1pPr>
              <a:buFontTx/>
              <a:buNone/>
              <a:defRPr sz="700" i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2pPr>
            <a:lvl3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3pPr>
            <a:lvl4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4pPr>
            <a:lvl5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Personnaliser l’en-tête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4855720-B7EE-7E2C-4646-76E2F9F892AF}"/>
              </a:ext>
            </a:extLst>
          </p:cNvPr>
          <p:cNvSpPr txBox="1">
            <a:spLocks/>
          </p:cNvSpPr>
          <p:nvPr userDrawn="1"/>
        </p:nvSpPr>
        <p:spPr>
          <a:xfrm>
            <a:off x="3005042" y="9979818"/>
            <a:ext cx="2131036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9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>
          <p15:clr>
            <a:srgbClr val="FBAE40"/>
          </p15:clr>
        </p15:guide>
        <p15:guide id="2" pos="23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586" y="468000"/>
            <a:ext cx="3091850" cy="49991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MÉMO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824" y="10401255"/>
            <a:ext cx="1700927" cy="161841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l">
              <a:defRPr sz="7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Version 2.2 / Mois année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5603" y="9979818"/>
            <a:ext cx="2131033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lvl1pPr algn="l">
              <a:defRPr sz="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6431" y="10395457"/>
            <a:ext cx="587829" cy="177501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r">
              <a:defRPr sz="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r>
              <a:rPr lang="en-US" dirty="0"/>
              <a:t>/2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A061ADE-C662-5848-4D24-73ABEE516F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89483" y="423493"/>
            <a:ext cx="1066800" cy="457200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6D05801-FC9C-BDA2-75CB-72ADB9C6AA5A}"/>
              </a:ext>
            </a:extLst>
          </p:cNvPr>
          <p:cNvCxnSpPr>
            <a:cxnSpLocks/>
          </p:cNvCxnSpPr>
          <p:nvPr userDrawn="1"/>
        </p:nvCxnSpPr>
        <p:spPr>
          <a:xfrm>
            <a:off x="650948" y="9979821"/>
            <a:ext cx="6563312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E0DDFF9-EDA2-C9E9-CFDD-E556AFD2A828}"/>
              </a:ext>
            </a:extLst>
          </p:cNvPr>
          <p:cNvCxnSpPr>
            <a:cxnSpLocks/>
          </p:cNvCxnSpPr>
          <p:nvPr userDrawn="1"/>
        </p:nvCxnSpPr>
        <p:spPr>
          <a:xfrm>
            <a:off x="650948" y="10389519"/>
            <a:ext cx="6563312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FBEEB2C-90AF-7E0A-956E-AA06CC259101}"/>
              </a:ext>
            </a:extLst>
          </p:cNvPr>
          <p:cNvCxnSpPr>
            <a:cxnSpLocks/>
          </p:cNvCxnSpPr>
          <p:nvPr userDrawn="1"/>
        </p:nvCxnSpPr>
        <p:spPr>
          <a:xfrm>
            <a:off x="2796639" y="10050383"/>
            <a:ext cx="0" cy="287088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593E12C0-24B4-C04C-A10A-F9BFD7F6B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6639" y="9983386"/>
            <a:ext cx="2737506" cy="406131"/>
          </a:xfrm>
          <a:prstGeom prst="rect">
            <a:avLst/>
          </a:prstGeom>
        </p:spPr>
        <p:txBody>
          <a:bodyPr vert="horz" lIns="72000" tIns="4680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10239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4000" b="1" i="0" kern="1200" cap="all" baseline="0">
          <a:solidFill>
            <a:schemeClr val="accent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755934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Tx/>
        <a:buNone/>
        <a:defRPr sz="7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755934" rtl="0" eaLnBrk="1" latinLnBrk="0" hangingPunct="1">
        <a:lnSpc>
          <a:spcPct val="90000"/>
        </a:lnSpc>
        <a:spcBef>
          <a:spcPts val="0"/>
        </a:spcBef>
        <a:buFontTx/>
        <a:buNone/>
        <a:defRPr sz="7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55934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3pPr>
      <a:lvl4pPr marL="1133901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4pPr>
      <a:lvl5pPr marL="1511869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hyperlink" Target="https://www.monespacesante.f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ars.sante.fr/" TargetMode="External"/><Relationship Id="rId5" Type="http://schemas.openxmlformats.org/officeDocument/2006/relationships/hyperlink" Target="https://authentification.ordre.pharmacien.fr/form/oidc/authorize?response_type=code&amp;client_id=cfd894cf-9fb3-4ef9-88a6-fba74f49bc8e&amp;redirect_uri=https://e-pop.ordre.pharmacien.fr/oidc/callback&amp;resource=https://e-pop.ordre.pharmacien.fr/oidc/callback&amp;scope=openid%20profile%20email%20offline_access%206tzen&amp;state=f9ea1752-10e3-4127-b66d-782dfddaafe7" TargetMode="External"/><Relationship Id="rId4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spharm.fr/prevention-sante/catalogue/Carnet-de-vaccination-des-adolescents-et-des-adultes-brochure4" TargetMode="External"/><Relationship Id="rId13" Type="http://schemas.openxmlformats.org/officeDocument/2006/relationships/hyperlink" Target="https://www.legifrance.gouv.fr/codes/article_lc/LEGIARTI000033481358/" TargetMode="External"/><Relationship Id="rId18" Type="http://schemas.openxmlformats.org/officeDocument/2006/relationships/hyperlink" Target="https://www.cespharm.fr/prevention-sante/catalogue/AES-prevention-et-gestion-a-l-officine-brochure" TargetMode="External"/><Relationship Id="rId21" Type="http://schemas.openxmlformats.org/officeDocument/2006/relationships/hyperlink" Target="https://sante.gouv.fr/IMG/pdf/tableau_competences_vaccinales_des_ps_29042025_mvi.pdf" TargetMode="External"/><Relationship Id="rId7" Type="http://schemas.openxmlformats.org/officeDocument/2006/relationships/image" Target="../media/image3.svg"/><Relationship Id="rId12" Type="http://schemas.openxmlformats.org/officeDocument/2006/relationships/hyperlink" Target="https://www.legifrance.gouv.fr/codes/article_lc/LEGIARTI000018042965/" TargetMode="External"/><Relationship Id="rId17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Relationship Id="rId2" Type="http://schemas.openxmlformats.org/officeDocument/2006/relationships/image" Target="../media/image2.png"/><Relationship Id="rId16" Type="http://schemas.openxmlformats.org/officeDocument/2006/relationships/hyperlink" Target="https://www.legifrance.gouv.fr/jorf/id/JORFTEXT000047949119" TargetMode="External"/><Relationship Id="rId20" Type="http://schemas.openxmlformats.org/officeDocument/2006/relationships/hyperlink" Target="https://www.cespharm.fr/prevention-sante/catalogue/Anaphylaxie-Conduite-a-tenir-fiche-professionnelle" TargetMode="External"/><Relationship Id="rId1" Type="http://schemas.openxmlformats.org/officeDocument/2006/relationships/slideLayout" Target="../slideLayouts/slideLayout1.xml"/><Relationship Id="rId11" Type="http://schemas.openxmlformats.org/officeDocument/2006/relationships/hyperlink" Target="https://www.legifrance.gouv.fr/codes/article_lc/LEGIARTI000038412816/#:~:text=5132%2D9.,et%20son%20num%C3%A9ro%20de%20lot." TargetMode="External"/><Relationship Id="rId15" Type="http://schemas.openxmlformats.org/officeDocument/2006/relationships/hyperlink" Target="https://www.legifrance.gouv.fr/jorf/id/JORFTEXT000047949107" TargetMode="External"/><Relationship Id="rId10" Type="http://schemas.openxmlformats.org/officeDocument/2006/relationships/hyperlink" Target="https://www.legifrance.gouv.fr/codes/article_lc/LEGIARTI000038886688/2020-01-01" TargetMode="External"/><Relationship Id="rId19" Type="http://schemas.openxmlformats.org/officeDocument/2006/relationships/hyperlink" Target="http://www.cespharm.fr/fr/Prevention-sante/Catalogue/Conduite-a-tenir-en-cas-d-accident-avec-exposition-au-sang-affiche" TargetMode="External"/><Relationship Id="rId9" Type="http://schemas.openxmlformats.org/officeDocument/2006/relationships/hyperlink" Target="https://www.legifrance.gouv.fr/loda/id/JORFTEXT000038409863/" TargetMode="External"/><Relationship Id="rId14" Type="http://schemas.openxmlformats.org/officeDocument/2006/relationships/hyperlink" Target="https://www.legifrance.gouv.fr/jorf/id/JORFTEXT000047948973" TargetMode="External"/><Relationship Id="rId22" Type="http://schemas.openxmlformats.org/officeDocument/2006/relationships/hyperlink" Target="https://www.legifrance.gouv.fr/jorf/id/JORFTEXT0000507311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2A6561-608E-EFA5-6E3F-28BF3FD6F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mémo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499" y="1923356"/>
            <a:ext cx="6484014" cy="399096"/>
          </a:xfrm>
        </p:spPr>
        <p:txBody>
          <a:bodyPr/>
          <a:lstStyle/>
          <a:p>
            <a:r>
              <a:rPr lang="fr-FR" sz="1800" dirty="0" smtClean="0"/>
              <a:t>Conditions </a:t>
            </a:r>
            <a:r>
              <a:rPr lang="fr-FR" sz="1800" dirty="0"/>
              <a:t>pour exercer l’activité de vaccination (prescription et/ou </a:t>
            </a:r>
            <a:r>
              <a:rPr lang="fr-FR" sz="1800" dirty="0" smtClean="0"/>
              <a:t>administration</a:t>
            </a:r>
            <a:r>
              <a:rPr lang="fr-FR" sz="1800" dirty="0"/>
              <a:t>)</a:t>
            </a:r>
            <a:endParaRPr lang="fr-FR" sz="1800" dirty="0" smtClean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19CDE4-F5E8-F1BB-443D-044C5A04F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r>
              <a:rPr lang="en-US" dirty="0"/>
              <a:t>/2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76FF2F-64DC-76CB-7A2D-98B44E0F16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b="1" dirty="0" smtClean="0"/>
              <a:t>M.23 </a:t>
            </a:r>
            <a:r>
              <a:rPr lang="fr-FR" dirty="0" smtClean="0"/>
              <a:t>Mise en place de la vaccination</a:t>
            </a:r>
            <a:endParaRPr lang="fr-FR" b="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4EBF844-3015-7D8F-607C-C8D2D2B120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Pharmacie :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602130F-85FB-5806-6A54-BC1EE03F79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b="0" dirty="0"/>
              <a:t>Personnaliser l’en-tête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1984E629-75CB-E67F-64B3-41EB7518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Version </a:t>
            </a:r>
            <a:r>
              <a:rPr lang="fr-FR" dirty="0" smtClean="0"/>
              <a:t>4.2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/>
              <a:t> </a:t>
            </a:r>
            <a:r>
              <a:rPr lang="fr-FR" dirty="0" smtClean="0"/>
              <a:t>Février </a:t>
            </a:r>
            <a:endParaRPr lang="en-US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6D1954D0-F1E8-BC9A-14A1-A49C93656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085548" cy="409702"/>
          </a:xfrm>
        </p:spPr>
        <p:txBody>
          <a:bodyPr/>
          <a:lstStyle/>
          <a:p>
            <a:r>
              <a:rPr lang="en-US" dirty="0" smtClean="0"/>
              <a:t>Sous-</a:t>
            </a:r>
            <a:r>
              <a:rPr lang="en-US" dirty="0" err="1" smtClean="0"/>
              <a:t>thème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</a:p>
          <a:p>
            <a:r>
              <a:rPr lang="fr-FR" b="0" dirty="0"/>
              <a:t>3.4 Missions de vaccination</a:t>
            </a:r>
            <a:endParaRPr lang="en-US" dirty="0"/>
          </a:p>
        </p:txBody>
      </p:sp>
      <p:pic>
        <p:nvPicPr>
          <p:cNvPr id="41" name="Graphique 40">
            <a:extLst>
              <a:ext uri="{FF2B5EF4-FFF2-40B4-BE49-F238E27FC236}">
                <a16:creationId xmlns:a16="http://schemas.microsoft.com/office/drawing/2014/main" id="{DCD27629-E795-ACB4-3E21-EAE224419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65723" y="9939635"/>
            <a:ext cx="359382" cy="490067"/>
          </a:xfrm>
          <a:prstGeom prst="rect">
            <a:avLst/>
          </a:prstGeom>
        </p:spPr>
      </p:pic>
      <p:sp>
        <p:nvSpPr>
          <p:cNvPr id="47" name="Espace réservé du pied de page 29">
            <a:extLst>
              <a:ext uri="{FF2B5EF4-FFF2-40B4-BE49-F238E27FC236}">
                <a16:creationId xmlns:a16="http://schemas.microsoft.com/office/drawing/2014/main" id="{D3434E79-A65F-A99C-4B77-9B29037F4446}"/>
              </a:ext>
            </a:extLst>
          </p:cNvPr>
          <p:cNvSpPr txBox="1">
            <a:spLocks/>
          </p:cNvSpPr>
          <p:nvPr/>
        </p:nvSpPr>
        <p:spPr>
          <a:xfrm>
            <a:off x="2988389" y="9979818"/>
            <a:ext cx="4070930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Principe19 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presctription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et/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administration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vaccin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Espace réservé du contenu 2">
            <a:extLst>
              <a:ext uri="{FF2B5EF4-FFF2-40B4-BE49-F238E27FC236}">
                <a16:creationId xmlns:a16="http://schemas.microsoft.com/office/drawing/2014/main" id="{ED0E3B48-A700-5838-DBEB-054168CDB5CB}"/>
              </a:ext>
            </a:extLst>
          </p:cNvPr>
          <p:cNvSpPr txBox="1">
            <a:spLocks/>
          </p:cNvSpPr>
          <p:nvPr/>
        </p:nvSpPr>
        <p:spPr>
          <a:xfrm>
            <a:off x="739499" y="2509809"/>
            <a:ext cx="6164836" cy="8267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ts val="1520"/>
              </a:lnSpc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être formé à la prescription et administration ou formé à l’administration</a:t>
            </a:r>
          </a:p>
          <a:p>
            <a:pPr lvl="1">
              <a:lnSpc>
                <a:spcPts val="1520"/>
              </a:lnSpc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vacciner au sein d’une officine respectant les conditions techniques pour exercer cette activité </a:t>
            </a:r>
          </a:p>
          <a:p>
            <a:pPr lvl="1">
              <a:lnSpc>
                <a:spcPts val="1520"/>
              </a:lnSpc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déclarer son activité auprès de l’Ordre des pharmaciens</a:t>
            </a:r>
          </a:p>
          <a:p>
            <a:pPr marL="171450" lvl="1" indent="-171450">
              <a:lnSpc>
                <a:spcPts val="1520"/>
              </a:lnSpc>
              <a:buClr>
                <a:schemeClr val="accent3"/>
              </a:buClr>
              <a:buFont typeface="Wingdings" panose="05000000000000000000" pitchFamily="2" charset="2"/>
              <a:buChar char="à"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Foire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Aux Questions :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Prescription et administration des vaccins à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l'officine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ts val="1520"/>
              </a:lnSpc>
              <a:buClr>
                <a:schemeClr val="accent3"/>
              </a:buClr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1873641"/>
            <a:ext cx="290053" cy="292100"/>
            <a:chOff x="225503" y="2443266"/>
            <a:chExt cx="290053" cy="292100"/>
          </a:xfrm>
        </p:grpSpPr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581DA95C-2AAC-F282-5903-B69EE437D426}"/>
              </a:ext>
            </a:extLst>
          </p:cNvPr>
          <p:cNvSpPr txBox="1">
            <a:spLocks/>
          </p:cNvSpPr>
          <p:nvPr/>
        </p:nvSpPr>
        <p:spPr>
          <a:xfrm>
            <a:off x="422996" y="3700196"/>
            <a:ext cx="3367954" cy="22766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Déclaration de l’activité à l’Ordre des Pharmaciens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pharmacien d’officine déclare son activité d'administration ou de prescription et d'administration de vaccins,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par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tout moyen donnant une date certaine à la réception de la déclaration, auprès de l'autorité compétente du conseil de l'ordre des pharmaciens dont il relève. Celle-ci s’effectue sur la plateforme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ePOP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étudiants en 3ème cycle des études pharmaceutiques ne déclarent pas cette activité à l’Ordre. </a:t>
            </a:r>
            <a:r>
              <a:rPr lang="fr-FR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: ils ne peuvent qu’administrer les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vaccins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trike="sngStrike" dirty="0">
              <a:solidFill>
                <a:srgbClr val="FF0000"/>
              </a:solidFill>
            </a:endParaRPr>
          </a:p>
        </p:txBody>
      </p:sp>
      <p:sp>
        <p:nvSpPr>
          <p:cNvPr id="23" name="Espace réservé du contenu 2">
            <a:extLst>
              <a:ext uri="{FF2B5EF4-FFF2-40B4-BE49-F238E27FC236}">
                <a16:creationId xmlns:a16="http://schemas.microsoft.com/office/drawing/2014/main" id="{CE82E5A8-DEB9-3F18-54C4-DAD7F019321C}"/>
              </a:ext>
            </a:extLst>
          </p:cNvPr>
          <p:cNvSpPr txBox="1">
            <a:spLocks/>
          </p:cNvSpPr>
          <p:nvPr/>
        </p:nvSpPr>
        <p:spPr>
          <a:xfrm>
            <a:off x="422996" y="6540198"/>
            <a:ext cx="3367954" cy="17838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Assurance</a:t>
            </a:r>
            <a:endParaRPr lang="fr-FR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>
                <a:schemeClr val="accent3"/>
              </a:buClr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vaccination faisant partie des missions octroyées aux pharmaciens officinaux (qu’il soit titulaire ou adjoint) cette nouvelle activité (facultative) est couverte par l’assurance professionnelle de la pharmacie.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est néanmoins préférable de prévenir son assureur de la mise en place de l’activité de vaccination au sein de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l’officine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9802A84D-D00D-86D4-83BC-F45CE7CCB28B}"/>
              </a:ext>
            </a:extLst>
          </p:cNvPr>
          <p:cNvSpPr txBox="1">
            <a:spLocks/>
          </p:cNvSpPr>
          <p:nvPr/>
        </p:nvSpPr>
        <p:spPr>
          <a:xfrm>
            <a:off x="458430" y="8928920"/>
            <a:ext cx="6868298" cy="711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Déchets </a:t>
            </a:r>
            <a:r>
              <a:rPr lang="fr-FR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d’Activités de Soins à Risques Infectieux (DASRI)</a:t>
            </a:r>
          </a:p>
          <a:p>
            <a:pPr marL="0" lvl="1" indent="0" algn="just">
              <a:buClr>
                <a:schemeClr val="accent3"/>
              </a:buClr>
              <a:buNone/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Lorsqu’il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pratique la vaccination, le pharmacien devient producteur de DASRI (piquants et mous) dont l’élimination relève de sa responsabilité. Pour cela, il passe convention avec un prestataire de collecte habilité à prendre en charge ces déchets dangereux (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hlinkClick r:id="rId6" tooltip="undefined"/>
              </a:rPr>
              <a:t>certaines ARS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proposent des listes).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940D0D53-108B-014F-90BD-D0C3D47A7BFF}"/>
              </a:ext>
            </a:extLst>
          </p:cNvPr>
          <p:cNvGrpSpPr/>
          <p:nvPr/>
        </p:nvGrpSpPr>
        <p:grpSpPr>
          <a:xfrm>
            <a:off x="425367" y="3452090"/>
            <a:ext cx="1140562" cy="211541"/>
            <a:chOff x="4820850" y="4231021"/>
            <a:chExt cx="1140562" cy="211541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54B286DE-195F-B89D-FB67-1661EC1DB7EF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8A81F679-F491-E542-E5B3-A3AD01920578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orme libre 27">
              <a:extLst>
                <a:ext uri="{FF2B5EF4-FFF2-40B4-BE49-F238E27FC236}">
                  <a16:creationId xmlns:a16="http://schemas.microsoft.com/office/drawing/2014/main" id="{5568FD61-5F4B-AD10-A8EB-5768AF24A1C5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87534F26-D9F7-090E-AD1C-3FF24550F28F}"/>
              </a:ext>
            </a:extLst>
          </p:cNvPr>
          <p:cNvGrpSpPr/>
          <p:nvPr/>
        </p:nvGrpSpPr>
        <p:grpSpPr>
          <a:xfrm>
            <a:off x="425367" y="6298676"/>
            <a:ext cx="1140562" cy="211541"/>
            <a:chOff x="4820850" y="4231021"/>
            <a:chExt cx="1140562" cy="211541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D379EFC9-82DC-5C07-CD86-1A9D984F0F8A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273ED4F4-2AD5-B0D2-EA2D-9AB7C415DCA2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orme libre 33">
              <a:extLst>
                <a:ext uri="{FF2B5EF4-FFF2-40B4-BE49-F238E27FC236}">
                  <a16:creationId xmlns:a16="http://schemas.microsoft.com/office/drawing/2014/main" id="{31C586C9-4229-38E3-F348-0CA8E9B0F463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2308E39F-AF20-1609-C3ED-3773FA063269}"/>
              </a:ext>
            </a:extLst>
          </p:cNvPr>
          <p:cNvGrpSpPr/>
          <p:nvPr/>
        </p:nvGrpSpPr>
        <p:grpSpPr>
          <a:xfrm>
            <a:off x="464302" y="8623409"/>
            <a:ext cx="1140562" cy="211541"/>
            <a:chOff x="4820850" y="4231021"/>
            <a:chExt cx="1140562" cy="211541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9C8427FF-E354-6FEE-0651-9D8EAF9BD0D3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CE0CEEF2-8EA1-F735-9291-B3809D1387B6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orme libre 37">
              <a:extLst>
                <a:ext uri="{FF2B5EF4-FFF2-40B4-BE49-F238E27FC236}">
                  <a16:creationId xmlns:a16="http://schemas.microsoft.com/office/drawing/2014/main" id="{1441B620-5876-091A-3E80-43796FD51487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Espace réservé du contenu 2">
            <a:extLst>
              <a:ext uri="{FF2B5EF4-FFF2-40B4-BE49-F238E27FC236}">
                <a16:creationId xmlns:a16="http://schemas.microsoft.com/office/drawing/2014/main" id="{581DA95C-2AAC-F282-5903-B69EE437D426}"/>
              </a:ext>
            </a:extLst>
          </p:cNvPr>
          <p:cNvSpPr txBox="1">
            <a:spLocks/>
          </p:cNvSpPr>
          <p:nvPr/>
        </p:nvSpPr>
        <p:spPr>
          <a:xfrm>
            <a:off x="4244634" y="3833362"/>
            <a:ext cx="3054813" cy="44420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techniques à l’officine</a:t>
            </a:r>
          </a:p>
          <a:p>
            <a:pPr marL="0" lvl="1" indent="0" algn="just">
              <a:buClr>
                <a:schemeClr val="accent3"/>
              </a:buClr>
              <a:buNone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Pour réaliser l’acte vaccinal, le pharmacien doit disposer :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 locaux adaptés, comprenant un espace de confidentialité pour mener l’entretien préalable, accessible depuis l’espace client, sans accès possible aux médicaments;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D’équipements adaptés comportant une table ou un bureau, d’une chaise ou d’un fauteuil pour installer la personne pour l’injection;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d’un point d'eau pour le lavage des mains ou de solution hydro-alcoolique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d’une enceinte réfrigérée avec enregistrement et monitorage de la température pour le stockage des vaccins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du matériel nécessaire pour l’injection du vaccin et l’élimination des DASRI produits dans ce cadre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d’une trousse de première urgence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du matériel informatique nécessaire à la traçabilité des vaccinations réalisées et l'accès aux outils dématérialisés de partage et de stockage de documents, notamment le DMP et l'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espace numérique de santé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40D0D53-108B-014F-90BD-D0C3D47A7BFF}"/>
              </a:ext>
            </a:extLst>
          </p:cNvPr>
          <p:cNvGrpSpPr/>
          <p:nvPr/>
        </p:nvGrpSpPr>
        <p:grpSpPr>
          <a:xfrm>
            <a:off x="4204531" y="3541676"/>
            <a:ext cx="1140562" cy="211541"/>
            <a:chOff x="4820850" y="4231021"/>
            <a:chExt cx="1140562" cy="211541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54B286DE-195F-B89D-FB67-1661EC1DB7EF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8A81F679-F491-E542-E5B3-A3AD01920578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orme libre 43">
              <a:extLst>
                <a:ext uri="{FF2B5EF4-FFF2-40B4-BE49-F238E27FC236}">
                  <a16:creationId xmlns:a16="http://schemas.microsoft.com/office/drawing/2014/main" id="{5568FD61-5F4B-AD10-A8EB-5768AF24A1C5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B0EB0-AD3B-C866-2814-31C4B3C5E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4DD5E1-9C80-E60B-7B3E-E00628A6D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mémo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20B98D-C35E-1BE7-D3C3-CAE18BD1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r>
              <a:rPr lang="en-US" dirty="0"/>
              <a:t>/2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5A451F5-2E7A-61AC-2D5A-B143875883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b="1" dirty="0"/>
              <a:t>M.23 </a:t>
            </a:r>
            <a:r>
              <a:rPr lang="fr-FR" dirty="0"/>
              <a:t>Mise en place de la vaccination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76547D4-1EFE-2F55-F077-BB55E895FA3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Pharmacie :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F833AC8-DDE9-6665-AF9B-353D4B93F0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b="0" dirty="0"/>
              <a:t>Personnaliser l’en-tête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0F868B09-AFAB-BA69-2090-C8045BD20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Version </a:t>
            </a:r>
            <a:r>
              <a:rPr lang="fr-FR" dirty="0" smtClean="0"/>
              <a:t>4.2 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/>
              <a:t> </a:t>
            </a:r>
            <a:r>
              <a:rPr lang="fr-FR" dirty="0" smtClean="0"/>
              <a:t>Février 2026</a:t>
            </a:r>
            <a:endParaRPr lang="en-US" dirty="0"/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67592AAB-AEA2-D912-3171-73DC20BA7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65723" y="9939635"/>
            <a:ext cx="359382" cy="490067"/>
          </a:xfrm>
          <a:prstGeom prst="rect">
            <a:avLst/>
          </a:prstGeom>
        </p:spPr>
      </p:pic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581DA95C-2AAC-F282-5903-B69EE437D426}"/>
              </a:ext>
            </a:extLst>
          </p:cNvPr>
          <p:cNvSpPr txBox="1">
            <a:spLocks/>
          </p:cNvSpPr>
          <p:nvPr/>
        </p:nvSpPr>
        <p:spPr>
          <a:xfrm>
            <a:off x="404912" y="2193755"/>
            <a:ext cx="3554801" cy="30121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Traçabilité de l’acte de vaccination</a:t>
            </a:r>
            <a:endParaRPr lang="fr-FR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pharmacien vaccinateur enregistre le vaccin qu’il administre au registre informatique des substances vénéneuses en y ajoutant les mentions relatives à la date d’administration du vaccin et à son numéro de lot.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pharmacien inscrit l’acte vaccinal dans le carnet de santé, le 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  <a:hlinkClick r:id="rId8" tooltip="undefined"/>
              </a:rPr>
              <a:t>carnet de vaccination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, le dossier médical partagé ou « Mon Espace santé » de la personne vaccinée. Si l’information n’a pas pu être inscrite dans l’un de ces outils, le pharmacien délivre une attestation de vaccination au patient.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En l’absence de DMP, et sous réserve du consentement de la personne vaccinée, le pharmacien transmet ces informations à son médecin traitant par messagerie sécurisée de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santé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CE82E5A8-DEB9-3F18-54C4-DAD7F019321C}"/>
              </a:ext>
            </a:extLst>
          </p:cNvPr>
          <p:cNvSpPr txBox="1">
            <a:spLocks/>
          </p:cNvSpPr>
          <p:nvPr/>
        </p:nvSpPr>
        <p:spPr>
          <a:xfrm>
            <a:off x="4303932" y="2241299"/>
            <a:ext cx="2919581" cy="20814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Trousse de première urgence</a:t>
            </a:r>
            <a:endParaRPr lang="fr-FR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>
                <a:schemeClr val="accent3"/>
              </a:buClr>
            </a:pP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vu des risques que peut engendrer la vaccination, il est conseillé de disposer dans cette trousse </a:t>
            </a:r>
            <a:r>
              <a:rPr lang="fr-FR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d’au moins un antihistaminique H1 et d’adrénaline. 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Il est nécessaire de préparer une trousse dédiée, à proximité du lieu de vaccination, avec compresses, pansements, désinfectants... 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 plus, les numéros d’urgence, notamment le 15, le 18 ou le 112, permettront le départ immédiat de moyens de secours adaptés.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40D0D53-108B-014F-90BD-D0C3D47A7BFF}"/>
              </a:ext>
            </a:extLst>
          </p:cNvPr>
          <p:cNvGrpSpPr/>
          <p:nvPr/>
        </p:nvGrpSpPr>
        <p:grpSpPr>
          <a:xfrm>
            <a:off x="407284" y="1934670"/>
            <a:ext cx="1140562" cy="211541"/>
            <a:chOff x="4820850" y="4231021"/>
            <a:chExt cx="1140562" cy="211541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54B286DE-195F-B89D-FB67-1661EC1DB7EF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A81F679-F491-E542-E5B3-A3AD01920578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orme libre 30">
              <a:extLst>
                <a:ext uri="{FF2B5EF4-FFF2-40B4-BE49-F238E27FC236}">
                  <a16:creationId xmlns:a16="http://schemas.microsoft.com/office/drawing/2014/main" id="{5568FD61-5F4B-AD10-A8EB-5768AF24A1C5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87534F26-D9F7-090E-AD1C-3FF24550F28F}"/>
              </a:ext>
            </a:extLst>
          </p:cNvPr>
          <p:cNvGrpSpPr/>
          <p:nvPr/>
        </p:nvGrpSpPr>
        <p:grpSpPr>
          <a:xfrm>
            <a:off x="4306303" y="1934670"/>
            <a:ext cx="1140562" cy="211541"/>
            <a:chOff x="4820850" y="4231021"/>
            <a:chExt cx="1140562" cy="211541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D379EFC9-82DC-5C07-CD86-1A9D984F0F8A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73ED4F4-2AD5-B0D2-EA2D-9AB7C415DCA2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orme libre 34">
              <a:extLst>
                <a:ext uri="{FF2B5EF4-FFF2-40B4-BE49-F238E27FC236}">
                  <a16:creationId xmlns:a16="http://schemas.microsoft.com/office/drawing/2014/main" id="{31C586C9-4229-38E3-F348-0CA8E9B0F463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581DA95C-2AAC-F282-5903-B69EE437D426}"/>
              </a:ext>
            </a:extLst>
          </p:cNvPr>
          <p:cNvSpPr txBox="1">
            <a:spLocks/>
          </p:cNvSpPr>
          <p:nvPr/>
        </p:nvSpPr>
        <p:spPr>
          <a:xfrm>
            <a:off x="404913" y="5870020"/>
            <a:ext cx="3554800" cy="37369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5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5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Informations du public</a:t>
            </a:r>
            <a:endParaRPr lang="fr-FR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Informer le public de la mise en place de cette mission au sein de votre officine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(Outil A90)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Sensibiliser les personnes à risque et leur entourage à l’importance de se faire vacciner : </a:t>
            </a:r>
          </a:p>
          <a:p>
            <a:pPr lvl="2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Mettre en avant la protection non seulement individuelle mais aussi de son entourage, ainsi que l’acquisition d’une immunité collective conférée par la vaccination.</a:t>
            </a:r>
          </a:p>
          <a:p>
            <a:pPr lvl="2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Aider les sujets à risque à percevoir l’utilité/l’intérêt de se faire vacciner : valoriser les bénéfices escomptés, expliquer le risque de la non vaccination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Informer et rassurer le public sur la sécurité des vaccins : mettre en avant leur rapport bénéfice/risque favorable, répondre aux interrogations, aux craintes et aux idées reçues du public</a:t>
            </a:r>
          </a:p>
          <a:p>
            <a:pPr lvl="1" algn="just">
              <a:buClr>
                <a:schemeClr val="accent3"/>
              </a:buClr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Relayer les campagnes de vaccination via les outils d’information et de communication mis à disposition (vidéo de sensibilisation, affiche de la campagne , …).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940D0D53-108B-014F-90BD-D0C3D47A7BFF}"/>
              </a:ext>
            </a:extLst>
          </p:cNvPr>
          <p:cNvGrpSpPr/>
          <p:nvPr/>
        </p:nvGrpSpPr>
        <p:grpSpPr>
          <a:xfrm>
            <a:off x="364810" y="5578333"/>
            <a:ext cx="1140562" cy="211541"/>
            <a:chOff x="4820850" y="4231021"/>
            <a:chExt cx="1140562" cy="211541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54B286DE-195F-B89D-FB67-1661EC1DB7EF}"/>
                </a:ext>
              </a:extLst>
            </p:cNvPr>
            <p:cNvSpPr/>
            <p:nvPr/>
          </p:nvSpPr>
          <p:spPr>
            <a:xfrm>
              <a:off x="5371514" y="4392162"/>
              <a:ext cx="50400" cy="50400"/>
            </a:xfrm>
            <a:prstGeom prst="ellipse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8A81F679-F491-E542-E5B3-A3AD01920578}"/>
                </a:ext>
              </a:extLst>
            </p:cNvPr>
            <p:cNvSpPr/>
            <p:nvPr/>
          </p:nvSpPr>
          <p:spPr>
            <a:xfrm>
              <a:off x="5371514" y="4328662"/>
              <a:ext cx="50400" cy="50400"/>
            </a:xfrm>
            <a:prstGeom prst="ellipse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orme libre 39">
              <a:extLst>
                <a:ext uri="{FF2B5EF4-FFF2-40B4-BE49-F238E27FC236}">
                  <a16:creationId xmlns:a16="http://schemas.microsoft.com/office/drawing/2014/main" id="{5568FD61-5F4B-AD10-A8EB-5768AF24A1C5}"/>
                </a:ext>
              </a:extLst>
            </p:cNvPr>
            <p:cNvSpPr/>
            <p:nvPr/>
          </p:nvSpPr>
          <p:spPr>
            <a:xfrm>
              <a:off x="4820850" y="4231021"/>
              <a:ext cx="1140562" cy="56057"/>
            </a:xfrm>
            <a:custGeom>
              <a:avLst/>
              <a:gdLst>
                <a:gd name="csX0" fmla="*/ 0 w 1140562"/>
                <a:gd name="csY0" fmla="*/ 0 h 404053"/>
                <a:gd name="csX1" fmla="*/ 1140562 w 1140562"/>
                <a:gd name="csY1" fmla="*/ 0 h 404053"/>
                <a:gd name="csX2" fmla="*/ 1140562 w 1140562"/>
                <a:gd name="csY2" fmla="*/ 347996 h 404053"/>
                <a:gd name="csX3" fmla="*/ 611262 w 1140562"/>
                <a:gd name="csY3" fmla="*/ 347996 h 404053"/>
                <a:gd name="csX4" fmla="*/ 570300 w 1140562"/>
                <a:gd name="csY4" fmla="*/ 404053 h 404053"/>
                <a:gd name="csX5" fmla="*/ 529339 w 1140562"/>
                <a:gd name="csY5" fmla="*/ 347996 h 404053"/>
                <a:gd name="csX6" fmla="*/ 0 w 1140562"/>
                <a:gd name="csY6" fmla="*/ 347996 h 404053"/>
                <a:gd name="csX0" fmla="*/ 1140562 w 1232002"/>
                <a:gd name="csY0" fmla="*/ 0 h 404053"/>
                <a:gd name="csX1" fmla="*/ 1140562 w 1232002"/>
                <a:gd name="csY1" fmla="*/ 347996 h 404053"/>
                <a:gd name="csX2" fmla="*/ 611262 w 1232002"/>
                <a:gd name="csY2" fmla="*/ 347996 h 404053"/>
                <a:gd name="csX3" fmla="*/ 570300 w 1232002"/>
                <a:gd name="csY3" fmla="*/ 404053 h 404053"/>
                <a:gd name="csX4" fmla="*/ 529339 w 1232002"/>
                <a:gd name="csY4" fmla="*/ 347996 h 404053"/>
                <a:gd name="csX5" fmla="*/ 0 w 1232002"/>
                <a:gd name="csY5" fmla="*/ 347996 h 404053"/>
                <a:gd name="csX6" fmla="*/ 0 w 1232002"/>
                <a:gd name="csY6" fmla="*/ 0 h 404053"/>
                <a:gd name="csX7" fmla="*/ 1232002 w 1232002"/>
                <a:gd name="csY7" fmla="*/ 91440 h 404053"/>
                <a:gd name="csX0" fmla="*/ 1140562 w 1140562"/>
                <a:gd name="csY0" fmla="*/ 0 h 404053"/>
                <a:gd name="csX1" fmla="*/ 1140562 w 1140562"/>
                <a:gd name="csY1" fmla="*/ 347996 h 404053"/>
                <a:gd name="csX2" fmla="*/ 611262 w 1140562"/>
                <a:gd name="csY2" fmla="*/ 347996 h 404053"/>
                <a:gd name="csX3" fmla="*/ 570300 w 1140562"/>
                <a:gd name="csY3" fmla="*/ 404053 h 404053"/>
                <a:gd name="csX4" fmla="*/ 529339 w 1140562"/>
                <a:gd name="csY4" fmla="*/ 347996 h 404053"/>
                <a:gd name="csX5" fmla="*/ 0 w 1140562"/>
                <a:gd name="csY5" fmla="*/ 347996 h 404053"/>
                <a:gd name="csX6" fmla="*/ 0 w 1140562"/>
                <a:gd name="csY6" fmla="*/ 0 h 404053"/>
                <a:gd name="csX0" fmla="*/ 1140562 w 1140562"/>
                <a:gd name="csY0" fmla="*/ 347996 h 404053"/>
                <a:gd name="csX1" fmla="*/ 611262 w 1140562"/>
                <a:gd name="csY1" fmla="*/ 347996 h 404053"/>
                <a:gd name="csX2" fmla="*/ 570300 w 1140562"/>
                <a:gd name="csY2" fmla="*/ 404053 h 404053"/>
                <a:gd name="csX3" fmla="*/ 529339 w 1140562"/>
                <a:gd name="csY3" fmla="*/ 347996 h 404053"/>
                <a:gd name="csX4" fmla="*/ 0 w 1140562"/>
                <a:gd name="csY4" fmla="*/ 347996 h 404053"/>
                <a:gd name="csX5" fmla="*/ 0 w 1140562"/>
                <a:gd name="csY5" fmla="*/ 0 h 404053"/>
                <a:gd name="csX0" fmla="*/ 1140562 w 1140562"/>
                <a:gd name="csY0" fmla="*/ 0 h 56057"/>
                <a:gd name="csX1" fmla="*/ 611262 w 1140562"/>
                <a:gd name="csY1" fmla="*/ 0 h 56057"/>
                <a:gd name="csX2" fmla="*/ 570300 w 1140562"/>
                <a:gd name="csY2" fmla="*/ 56057 h 56057"/>
                <a:gd name="csX3" fmla="*/ 529339 w 1140562"/>
                <a:gd name="csY3" fmla="*/ 0 h 56057"/>
                <a:gd name="csX4" fmla="*/ 0 w 1140562"/>
                <a:gd name="csY4" fmla="*/ 0 h 5605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140562" h="56057">
                  <a:moveTo>
                    <a:pt x="1140562" y="0"/>
                  </a:moveTo>
                  <a:lnTo>
                    <a:pt x="611262" y="0"/>
                  </a:lnTo>
                  <a:lnTo>
                    <a:pt x="570300" y="56057"/>
                  </a:lnTo>
                  <a:lnTo>
                    <a:pt x="529339" y="0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FR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B8DCBB26-EA07-D54D-B863-EF86E3191154}"/>
              </a:ext>
            </a:extLst>
          </p:cNvPr>
          <p:cNvSpPr txBox="1"/>
          <p:nvPr/>
        </p:nvSpPr>
        <p:spPr>
          <a:xfrm>
            <a:off x="4284425" y="5150400"/>
            <a:ext cx="2958594" cy="4329445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txBody>
          <a:bodyPr wrap="square" lIns="180000" tIns="108000" anchor="ctr">
            <a:noAutofit/>
          </a:bodyPr>
          <a:lstStyle/>
          <a:p>
            <a:pPr algn="just"/>
            <a:r>
              <a:rPr lang="fr-FR" sz="11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Références :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Décret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n°2019-357 du 23 avril 2019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Article L.5125-1-1 A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Articles R 5132-9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Article R 5132-10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3"/>
              </a:rPr>
              <a:t>Articles R.1335-1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et suivants du CSP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Décret n° 2023-736 du 8 août 2023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relatif aux compétences vaccinales 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5"/>
              </a:rPr>
              <a:t>Arrêté du 8 août 2023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fixant le cahier des charges relatif aux conditions techniques à respecter pour exercer l'activité de vaccination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6"/>
              </a:rPr>
              <a:t>Arrêté du 8 août 2023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fixant la liste des vaccins que les pharmaciens d'officine sont autorisés à prescrire et administrer 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FAQ :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7"/>
              </a:rPr>
              <a:t>Prescription et administration des vaccins à l'officine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, Brochure AES :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8"/>
              </a:rPr>
              <a:t>prévention et gestion à l'officine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Affiche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19"/>
              </a:rPr>
              <a:t>Conduite à tenir en cas d’accident avec exposition au sang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La conduite à tenir en cas d’anaphylaxie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21"/>
              </a:rPr>
              <a:t>Tableau récapitulatif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des compétences vaccinales pour les professionnels de </a:t>
            </a:r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santé</a:t>
            </a:r>
          </a:p>
          <a:p>
            <a:pPr marL="171450" indent="-171450" algn="just">
              <a:buFont typeface="Courier New" panose="02070309020205020404" pitchFamily="49" charset="0"/>
              <a:buChar char="o"/>
            </a:pPr>
            <a:r>
              <a:rPr lang="fr-FR" sz="1050" dirty="0" smtClean="0">
                <a:latin typeface="Arial" panose="020B0604020202020204" pitchFamily="34" charset="0"/>
                <a:cs typeface="Arial" panose="020B0604020202020204" pitchFamily="34" charset="0"/>
                <a:hlinkClick r:id="rId22"/>
              </a:rPr>
              <a:t>Décret 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  <a:hlinkClick r:id="rId22"/>
              </a:rPr>
              <a:t>n° 2024-1132 du 4 décembre 2024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 et les arrêtés du 4 décembre 2024</a:t>
            </a:r>
          </a:p>
        </p:txBody>
      </p:sp>
      <p:sp>
        <p:nvSpPr>
          <p:cNvPr id="42" name="Espace réservé du pied de page 29">
            <a:extLst>
              <a:ext uri="{FF2B5EF4-FFF2-40B4-BE49-F238E27FC236}">
                <a16:creationId xmlns:a16="http://schemas.microsoft.com/office/drawing/2014/main" id="{6D1954D0-F1E8-BC9A-14A1-A49C93656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085548" cy="409702"/>
          </a:xfrm>
        </p:spPr>
        <p:txBody>
          <a:bodyPr/>
          <a:lstStyle/>
          <a:p>
            <a:r>
              <a:rPr lang="en-US" dirty="0" smtClean="0"/>
              <a:t>Sous-</a:t>
            </a:r>
            <a:r>
              <a:rPr lang="en-US" dirty="0" err="1" smtClean="0"/>
              <a:t>thème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</a:p>
          <a:p>
            <a:r>
              <a:rPr lang="fr-FR" b="0" dirty="0"/>
              <a:t>3.4 Missions de vaccination</a:t>
            </a:r>
            <a:endParaRPr lang="en-US" dirty="0"/>
          </a:p>
        </p:txBody>
      </p:sp>
      <p:sp>
        <p:nvSpPr>
          <p:cNvPr id="43" name="Espace réservé du pied de page 29">
            <a:extLst>
              <a:ext uri="{FF2B5EF4-FFF2-40B4-BE49-F238E27FC236}">
                <a16:creationId xmlns:a16="http://schemas.microsoft.com/office/drawing/2014/main" id="{D3434E79-A65F-A99C-4B77-9B29037F4446}"/>
              </a:ext>
            </a:extLst>
          </p:cNvPr>
          <p:cNvSpPr txBox="1">
            <a:spLocks/>
          </p:cNvSpPr>
          <p:nvPr/>
        </p:nvSpPr>
        <p:spPr>
          <a:xfrm>
            <a:off x="2988389" y="9979818"/>
            <a:ext cx="4070930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Principe19 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presctription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et/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administration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vaccin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857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">
      <a:dk1>
        <a:srgbClr val="000000"/>
      </a:dk1>
      <a:lt1>
        <a:srgbClr val="FFFFFF"/>
      </a:lt1>
      <a:dk2>
        <a:srgbClr val="239B38"/>
      </a:dk2>
      <a:lt2>
        <a:srgbClr val="D25D30"/>
      </a:lt2>
      <a:accent1>
        <a:srgbClr val="248BA3"/>
      </a:accent1>
      <a:accent2>
        <a:srgbClr val="832A4E"/>
      </a:accent2>
      <a:accent3>
        <a:srgbClr val="376159"/>
      </a:accent3>
      <a:accent4>
        <a:srgbClr val="FFFFFF"/>
      </a:accent4>
      <a:accent5>
        <a:srgbClr val="FFFFFF"/>
      </a:accent5>
      <a:accent6>
        <a:srgbClr val="FFFFFF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701</TotalTime>
  <Words>954</Words>
  <Application>Microsoft Office PowerPoint</Application>
  <PresentationFormat>Personnalisé</PresentationFormat>
  <Paragraphs>66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Aptos</vt:lpstr>
      <vt:lpstr>Arial</vt:lpstr>
      <vt:lpstr>Azo Sans</vt:lpstr>
      <vt:lpstr>Azo Sans Light</vt:lpstr>
      <vt:lpstr>Courier New</vt:lpstr>
      <vt:lpstr>Wingdings</vt:lpstr>
      <vt:lpstr>Thème Office</vt:lpstr>
      <vt:lpstr>mémo</vt:lpstr>
      <vt:lpstr>mémo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mémo</dc:title>
  <dc:creator>Sébastien QUESSON</dc:creator>
  <cp:lastModifiedBy>Cécile LUGAND</cp:lastModifiedBy>
  <cp:revision>134</cp:revision>
  <dcterms:created xsi:type="dcterms:W3CDTF">2025-12-16T10:16:15Z</dcterms:created>
  <dcterms:modified xsi:type="dcterms:W3CDTF">2026-01-28T09:19:37Z</dcterms:modified>
</cp:coreProperties>
</file>