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3367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écile LUGAND" initials="CL" lastIdx="1" clrIdx="0">
    <p:extLst>
      <p:ext uri="{19B8F6BF-5375-455C-9EA6-DF929625EA0E}">
        <p15:presenceInfo xmlns:p15="http://schemas.microsoft.com/office/powerpoint/2012/main" userId="Cécile LUGAN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816"/>
    <p:restoredTop sz="94648"/>
  </p:normalViewPr>
  <p:slideViewPr>
    <p:cSldViewPr snapToGrid="0">
      <p:cViewPr varScale="1">
        <p:scale>
          <a:sx n="98" d="100"/>
          <a:sy n="98" d="100"/>
        </p:scale>
        <p:origin x="2178" y="90"/>
      </p:cViewPr>
      <p:guideLst>
        <p:guide orient="horz" pos="499"/>
        <p:guide pos="33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F89E7D-7BD7-2140-936A-F37B5FC833D0}" type="datetimeFigureOut">
              <a:rPr lang="fr-FR" smtClean="0"/>
              <a:t>23/07/2026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543146-8646-4440-8AE6-AAF59580FB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6110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543146-8646-4440-8AE6-AAF59580FB8D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3393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01" y="396000"/>
            <a:ext cx="6959948" cy="428554"/>
          </a:xfrm>
        </p:spPr>
        <p:txBody>
          <a:bodyPr/>
          <a:lstStyle>
            <a:lvl1pPr>
              <a:defRPr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00" y="900000"/>
            <a:ext cx="7966877" cy="702000"/>
          </a:xfrm>
          <a:ln>
            <a:solidFill>
              <a:schemeClr val="accent1"/>
            </a:solidFill>
          </a:ln>
        </p:spPr>
        <p:txBody>
          <a:bodyPr/>
          <a:lstStyle>
            <a:lvl1pPr>
              <a:defRPr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51F93A09-15D3-C876-6637-495DD22970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7093" y="2193235"/>
            <a:ext cx="6487629" cy="4393303"/>
          </a:xfrm>
          <a:ln>
            <a:noFill/>
          </a:ln>
        </p:spPr>
        <p:txBody>
          <a:bodyPr lIns="0" anchor="t" anchorCtr="0"/>
          <a:lstStyle>
            <a:lvl1pPr>
              <a:lnSpc>
                <a:spcPts val="2700"/>
              </a:lnSpc>
              <a:spcBef>
                <a:spcPts val="0"/>
              </a:spcBef>
              <a:spcAft>
                <a:spcPts val="1800"/>
              </a:spcAft>
              <a:defRPr sz="2500" cap="none" baseline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50" indent="0">
              <a:spcBef>
                <a:spcPts val="0"/>
              </a:spcBef>
              <a:buNone/>
              <a:tabLst/>
              <a:defRPr sz="11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4150" indent="-184150">
              <a:lnSpc>
                <a:spcPts val="1300"/>
              </a:lnSpc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350" indent="0">
              <a:spcBef>
                <a:spcPts val="1800"/>
              </a:spcBef>
              <a:spcAft>
                <a:spcPts val="1200"/>
              </a:spcAft>
              <a:buNone/>
              <a:tabLst/>
              <a:defRPr sz="15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FD74DC-430D-CBBA-9E78-86071E11B4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89403" y="7292817"/>
            <a:ext cx="2405658" cy="14131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700" b="1" i="0">
                <a:solidFill>
                  <a:schemeClr val="tx1"/>
                </a:solidFill>
                <a:latin typeface="Azo Sans" panose="020B0603030303020204" pitchFamily="34" charset="77"/>
              </a:defRPr>
            </a:lvl1pPr>
          </a:lstStyle>
          <a:p>
            <a:fld id="{0CD46AB4-8697-344B-B099-9FF5630D42BB}" type="slidenum">
              <a:rPr lang="fr-FR" smtClean="0">
                <a:latin typeface="Arial" panose="020B0604020202020204" pitchFamily="34" charset="0"/>
              </a:rPr>
              <a:pPr/>
              <a:t>‹N°›</a:t>
            </a:fld>
            <a:r>
              <a:rPr lang="fr-FR" dirty="0"/>
              <a:t>/2</a:t>
            </a:r>
          </a:p>
        </p:txBody>
      </p:sp>
      <p:sp>
        <p:nvSpPr>
          <p:cNvPr id="10" name="Espace réservé du texte 7">
            <a:extLst>
              <a:ext uri="{FF2B5EF4-FFF2-40B4-BE49-F238E27FC236}">
                <a16:creationId xmlns:a16="http://schemas.microsoft.com/office/drawing/2014/main" id="{99889B29-ACB4-BA98-789E-72457BEFA6A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81424" y="6848274"/>
            <a:ext cx="4119767" cy="419513"/>
          </a:xfrm>
          <a:ln>
            <a:noFill/>
          </a:ln>
        </p:spPr>
        <p:txBody>
          <a:bodyPr lIns="0" tIns="72000" anchor="t" anchorCtr="0"/>
          <a:lstStyle>
            <a:lvl1pPr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defRPr sz="700" b="1" cap="none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50" indent="0">
              <a:lnSpc>
                <a:spcPts val="740"/>
              </a:lnSpc>
              <a:spcBef>
                <a:spcPts val="0"/>
              </a:spcBef>
              <a:buNone/>
              <a:tabLst/>
              <a:defRPr sz="700" b="0" i="0">
                <a:solidFill>
                  <a:schemeClr val="tx1"/>
                </a:solidFill>
                <a:latin typeface="Azo Sans Light" panose="020B0403030503020204" pitchFamily="34" charset="77"/>
              </a:defRPr>
            </a:lvl2pPr>
            <a:lvl3pPr marL="184150" indent="-184150">
              <a:lnSpc>
                <a:spcPts val="1300"/>
              </a:lnSpc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>
                <a:latin typeface="Azo Sans Light" panose="020B0403030503020204" pitchFamily="34" charset="77"/>
              </a:defRPr>
            </a:lvl3pPr>
            <a:lvl4pPr marL="6350" indent="0">
              <a:spcBef>
                <a:spcPts val="1800"/>
              </a:spcBef>
              <a:spcAft>
                <a:spcPts val="1200"/>
              </a:spcAft>
              <a:buNone/>
              <a:tabLst/>
              <a:defRPr sz="1500" b="1">
                <a:solidFill>
                  <a:schemeClr val="accent1"/>
                </a:solidFill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6CC3275A-37A1-D675-8B0C-7653C0498656}"/>
              </a:ext>
            </a:extLst>
          </p:cNvPr>
          <p:cNvCxnSpPr>
            <a:cxnSpLocks/>
          </p:cNvCxnSpPr>
          <p:nvPr userDrawn="1"/>
        </p:nvCxnSpPr>
        <p:spPr>
          <a:xfrm>
            <a:off x="2851864" y="6907998"/>
            <a:ext cx="0" cy="316414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Espace réservé du texte 7">
            <a:extLst>
              <a:ext uri="{FF2B5EF4-FFF2-40B4-BE49-F238E27FC236}">
                <a16:creationId xmlns:a16="http://schemas.microsoft.com/office/drawing/2014/main" id="{68A3CE89-70CE-18E6-70CD-D247C5920A3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4304" y="6848274"/>
            <a:ext cx="2227549" cy="419513"/>
          </a:xfrm>
          <a:ln>
            <a:noFill/>
          </a:ln>
        </p:spPr>
        <p:txBody>
          <a:bodyPr lIns="0" tIns="72000" anchor="t" anchorCtr="0"/>
          <a:lstStyle>
            <a:lvl1pPr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defRPr sz="700" b="0" cap="none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50" indent="0">
              <a:lnSpc>
                <a:spcPts val="740"/>
              </a:lnSpc>
              <a:spcBef>
                <a:spcPts val="0"/>
              </a:spcBef>
              <a:buNone/>
              <a:tabLst/>
              <a:defRPr sz="700" b="0" i="0">
                <a:solidFill>
                  <a:schemeClr val="tx1"/>
                </a:solidFill>
                <a:latin typeface="Azo Sans Light" panose="020B0403030503020204" pitchFamily="34" charset="77"/>
              </a:defRPr>
            </a:lvl2pPr>
            <a:lvl3pPr marL="184150" indent="-184150">
              <a:lnSpc>
                <a:spcPts val="1300"/>
              </a:lnSpc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>
                <a:latin typeface="Azo Sans Light" panose="020B0403030503020204" pitchFamily="34" charset="77"/>
              </a:defRPr>
            </a:lvl3pPr>
            <a:lvl4pPr marL="6350" indent="0">
              <a:spcBef>
                <a:spcPts val="1800"/>
              </a:spcBef>
              <a:spcAft>
                <a:spcPts val="1200"/>
              </a:spcAft>
              <a:buNone/>
              <a:tabLst/>
              <a:defRPr sz="1500" b="1">
                <a:solidFill>
                  <a:schemeClr val="accent1"/>
                </a:solidFill>
              </a:defRPr>
            </a:lvl4pPr>
          </a:lstStyle>
          <a:p>
            <a:pPr lvl="0"/>
            <a:r>
              <a:rPr lang="fr-FR" dirty="0"/>
              <a:t>Moyens nécessaires au fonctionnement de l’officine</a:t>
            </a:r>
          </a:p>
        </p:txBody>
      </p:sp>
      <p:sp>
        <p:nvSpPr>
          <p:cNvPr id="9" name="Espace réservé du texte 7">
            <a:extLst>
              <a:ext uri="{FF2B5EF4-FFF2-40B4-BE49-F238E27FC236}">
                <a16:creationId xmlns:a16="http://schemas.microsoft.com/office/drawing/2014/main" id="{EB0DDAD1-E8EA-DC43-62FF-2C1AD7875F6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30209" y="900000"/>
            <a:ext cx="1964852" cy="419513"/>
          </a:xfrm>
          <a:ln>
            <a:noFill/>
          </a:ln>
        </p:spPr>
        <p:txBody>
          <a:bodyPr lIns="72000" tIns="72000" anchor="t" anchorCtr="0"/>
          <a:lstStyle>
            <a:lvl1pPr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defRPr sz="700" b="0" cap="none" baseline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50" indent="0">
              <a:lnSpc>
                <a:spcPts val="740"/>
              </a:lnSpc>
              <a:spcBef>
                <a:spcPts val="0"/>
              </a:spcBef>
              <a:buNone/>
              <a:tabLst/>
              <a:defRPr sz="700" b="0" i="0">
                <a:solidFill>
                  <a:schemeClr val="tx1"/>
                </a:solidFill>
                <a:latin typeface="Azo Sans Light" panose="020B0403030503020204" pitchFamily="34" charset="77"/>
              </a:defRPr>
            </a:lvl2pPr>
            <a:lvl3pPr marL="184150" indent="-184150">
              <a:lnSpc>
                <a:spcPts val="1300"/>
              </a:lnSpc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>
                <a:latin typeface="Azo Sans Light" panose="020B0403030503020204" pitchFamily="34" charset="77"/>
              </a:defRPr>
            </a:lvl3pPr>
            <a:lvl4pPr marL="6350" indent="0">
              <a:spcBef>
                <a:spcPts val="1800"/>
              </a:spcBef>
              <a:spcAft>
                <a:spcPts val="1200"/>
              </a:spcAft>
              <a:buNone/>
              <a:tabLst/>
              <a:defRPr sz="1500" b="1">
                <a:solidFill>
                  <a:schemeClr val="accent1"/>
                </a:solidFill>
              </a:defRPr>
            </a:lvl4pPr>
          </a:lstStyle>
          <a:p>
            <a:pPr lvl="0"/>
            <a:r>
              <a:rPr lang="fr-FR" dirty="0"/>
              <a:t>Pharmacie :</a:t>
            </a:r>
          </a:p>
        </p:txBody>
      </p:sp>
      <p:sp>
        <p:nvSpPr>
          <p:cNvPr id="12" name="Espace réservé du texte 7">
            <a:extLst>
              <a:ext uri="{FF2B5EF4-FFF2-40B4-BE49-F238E27FC236}">
                <a16:creationId xmlns:a16="http://schemas.microsoft.com/office/drawing/2014/main" id="{C7B818B4-51F7-ED9A-4E99-5B45FAFF6B8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4304" y="7267034"/>
            <a:ext cx="2227547" cy="262489"/>
          </a:xfrm>
          <a:ln>
            <a:noFill/>
          </a:ln>
        </p:spPr>
        <p:txBody>
          <a:bodyPr lIns="0" tIns="72000" anchor="t" anchorCtr="0"/>
          <a:lstStyle>
            <a:lvl1pPr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defRPr sz="700" b="0" cap="none" baseline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50" indent="0">
              <a:lnSpc>
                <a:spcPts val="740"/>
              </a:lnSpc>
              <a:spcBef>
                <a:spcPts val="0"/>
              </a:spcBef>
              <a:buNone/>
              <a:tabLst/>
              <a:defRPr sz="700" b="0" i="0">
                <a:solidFill>
                  <a:schemeClr val="tx1"/>
                </a:solidFill>
                <a:latin typeface="Azo Sans Light" panose="020B0403030503020204" pitchFamily="34" charset="77"/>
              </a:defRPr>
            </a:lvl2pPr>
            <a:lvl3pPr marL="184150" indent="-184150">
              <a:lnSpc>
                <a:spcPts val="1300"/>
              </a:lnSpc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>
                <a:latin typeface="Azo Sans Light" panose="020B0403030503020204" pitchFamily="34" charset="77"/>
              </a:defRPr>
            </a:lvl3pPr>
            <a:lvl4pPr marL="6350" indent="0">
              <a:spcBef>
                <a:spcPts val="1800"/>
              </a:spcBef>
              <a:spcAft>
                <a:spcPts val="1200"/>
              </a:spcAft>
              <a:buNone/>
              <a:tabLst/>
              <a:defRPr sz="1500" b="1">
                <a:solidFill>
                  <a:schemeClr val="accent1"/>
                </a:solidFill>
              </a:defRPr>
            </a:lvl4pPr>
          </a:lstStyle>
          <a:p>
            <a:pPr lvl="0"/>
            <a:r>
              <a:rPr lang="fr-FR" dirty="0"/>
              <a:t>Version 2.2 / Novembre 2024</a:t>
            </a:r>
          </a:p>
        </p:txBody>
      </p:sp>
    </p:spTree>
    <p:extLst>
      <p:ext uri="{BB962C8B-B14F-4D97-AF65-F5344CB8AC3E}">
        <p14:creationId xmlns:p14="http://schemas.microsoft.com/office/powerpoint/2010/main" val="38978474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81" userDrawn="1">
          <p15:clr>
            <a:srgbClr val="FBAE40"/>
          </p15:clr>
        </p15:guide>
        <p15:guide id="2" pos="3367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01" y="396000"/>
            <a:ext cx="6959948" cy="42855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0001" y="900848"/>
            <a:ext cx="7965516" cy="702000"/>
          </a:xfrm>
          <a:prstGeom prst="rect">
            <a:avLst/>
          </a:prstGeom>
          <a:ln w="6350">
            <a:solidFill>
              <a:schemeClr val="accent1"/>
            </a:solidFill>
          </a:ln>
        </p:spPr>
        <p:txBody>
          <a:bodyPr vert="horz" lIns="108000" tIns="0" rIns="0" bIns="0" rtlCol="0" anchor="ctr" anchorCtr="0"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9335" y="7302360"/>
            <a:ext cx="2405658" cy="14131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7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CD46AB4-8697-344B-B099-9FF5630D42BB}" type="slidenum">
              <a:rPr lang="fr-FR" smtClean="0"/>
              <a:pPr/>
              <a:t>‹N°›</a:t>
            </a:fld>
            <a:r>
              <a:rPr lang="fr-FR" dirty="0"/>
              <a:t>/2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C4F12FF-7836-E5E4-3603-17838E57A89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28261" y="339514"/>
            <a:ext cx="1066800" cy="457200"/>
          </a:xfrm>
          <a:prstGeom prst="rect">
            <a:avLst/>
          </a:prstGeom>
        </p:spPr>
      </p:pic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77554622-42A6-2BFA-0A07-6F2BC1D4E838}"/>
              </a:ext>
            </a:extLst>
          </p:cNvPr>
          <p:cNvCxnSpPr/>
          <p:nvPr userDrawn="1"/>
        </p:nvCxnSpPr>
        <p:spPr>
          <a:xfrm>
            <a:off x="638858" y="7272001"/>
            <a:ext cx="9935061" cy="0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7C070E9E-35C0-DAE4-0785-17535A3F5D96}"/>
              </a:ext>
            </a:extLst>
          </p:cNvPr>
          <p:cNvCxnSpPr/>
          <p:nvPr userDrawn="1"/>
        </p:nvCxnSpPr>
        <p:spPr>
          <a:xfrm>
            <a:off x="638859" y="6852051"/>
            <a:ext cx="9935061" cy="0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ZoneTexte 12">
            <a:extLst>
              <a:ext uri="{FF2B5EF4-FFF2-40B4-BE49-F238E27FC236}">
                <a16:creationId xmlns:a16="http://schemas.microsoft.com/office/drawing/2014/main" id="{C58D4DB1-8366-A552-31C6-1225DC86CDDB}"/>
              </a:ext>
            </a:extLst>
          </p:cNvPr>
          <p:cNvSpPr txBox="1"/>
          <p:nvPr userDrawn="1"/>
        </p:nvSpPr>
        <p:spPr>
          <a:xfrm>
            <a:off x="638859" y="7302360"/>
            <a:ext cx="3021496" cy="1026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endParaRPr lang="fr-FR" sz="700" b="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68DAEFC5-1345-9EB0-FDD0-2E25802BCB12}"/>
              </a:ext>
            </a:extLst>
          </p:cNvPr>
          <p:cNvSpPr txBox="1">
            <a:spLocks/>
          </p:cNvSpPr>
          <p:nvPr userDrawn="1"/>
        </p:nvSpPr>
        <p:spPr>
          <a:xfrm>
            <a:off x="8325516" y="900848"/>
            <a:ext cx="1969477" cy="702000"/>
          </a:xfrm>
          <a:prstGeom prst="rect">
            <a:avLst/>
          </a:prstGeom>
          <a:ln w="6350">
            <a:solidFill>
              <a:schemeClr val="accent1"/>
            </a:solidFill>
          </a:ln>
        </p:spPr>
        <p:txBody>
          <a:bodyPr vert="horz" lIns="108000" tIns="7200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None/>
              <a:defRPr sz="1600" i="0" kern="1200" cap="all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5595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2646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2205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700" cap="none" baseline="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441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hf hdr="0" ftr="0" dt="0"/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3600" b="1" i="0" kern="1200" cap="all" baseline="0">
          <a:solidFill>
            <a:schemeClr val="accent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None/>
        <a:defRPr sz="1600" i="0" kern="1200" cap="none" baseline="0">
          <a:solidFill>
            <a:schemeClr val="accent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i="0" kern="1200">
          <a:solidFill>
            <a:schemeClr val="tx1"/>
          </a:solidFill>
          <a:latin typeface="Azo Sans" panose="020B0603030503090204" pitchFamily="34" charset="77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i="0" kern="1200">
          <a:solidFill>
            <a:schemeClr val="tx1"/>
          </a:solidFill>
          <a:latin typeface="Azo Sans" panose="020B0603030503090204" pitchFamily="34" charset="77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i="0" kern="1200">
          <a:solidFill>
            <a:schemeClr val="tx1"/>
          </a:solidFill>
          <a:latin typeface="Azo Sans" panose="020B0603030503090204" pitchFamily="34" charset="77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i="0" kern="1200">
          <a:solidFill>
            <a:schemeClr val="tx1"/>
          </a:solidFill>
          <a:latin typeface="Azo Sans" panose="020B0603030503090204" pitchFamily="34" charset="77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3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svg"/><Relationship Id="rId5" Type="http://schemas.openxmlformats.org/officeDocument/2006/relationships/image" Target="../media/image4.png"/><Relationship Id="rId4" Type="http://schemas.openxmlformats.org/officeDocument/2006/relationships/image" Target="../media/image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B296FC-2859-D4E2-FE30-7A2ACD907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96000"/>
            <a:ext cx="5372999" cy="428554"/>
          </a:xfrm>
        </p:spPr>
        <p:txBody>
          <a:bodyPr>
            <a:noAutofit/>
          </a:bodyPr>
          <a:lstStyle/>
          <a:p>
            <a:r>
              <a:rPr lang="fr-FR" sz="3800" dirty="0"/>
              <a:t>enregistrement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CE6AE76-9233-F0A6-06D3-053CC8F28E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 smtClean="0"/>
              <a:t>E.05</a:t>
            </a:r>
            <a:r>
              <a:rPr lang="fr-FR" dirty="0" smtClean="0"/>
              <a:t> Gestion </a:t>
            </a:r>
            <a:r>
              <a:rPr lang="fr-FR" dirty="0"/>
              <a:t>des incidents </a:t>
            </a:r>
            <a:r>
              <a:rPr lang="fr-FR" b="1" u="sng" dirty="0" smtClean="0"/>
              <a:t>fournisseurs</a:t>
            </a:r>
            <a:endParaRPr lang="fr-FR" b="1" u="sng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DB34994-5806-7B4F-686A-F1B8F4F76F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D46AB4-8697-344B-B099-9FF5630D42BB}" type="slidenum">
              <a:rPr lang="fr-FR" smtClean="0"/>
              <a:pPr/>
              <a:t>1</a:t>
            </a:fld>
            <a:r>
              <a:rPr lang="fr-FR" dirty="0"/>
              <a:t>/2</a:t>
            </a:r>
            <a:endParaRPr lang="fr-FR" sz="700" dirty="0"/>
          </a:p>
        </p:txBody>
      </p:sp>
      <p:sp>
        <p:nvSpPr>
          <p:cNvPr id="16" name="Espace réservé du pied de page 29">
            <a:extLst>
              <a:ext uri="{FF2B5EF4-FFF2-40B4-BE49-F238E27FC236}">
                <a16:creationId xmlns:a16="http://schemas.microsoft.com/office/drawing/2014/main" id="{751BC3B0-6097-7FDC-65EB-8438CEDFD40D}"/>
              </a:ext>
            </a:extLst>
          </p:cNvPr>
          <p:cNvSpPr txBox="1">
            <a:spLocks/>
          </p:cNvSpPr>
          <p:nvPr/>
        </p:nvSpPr>
        <p:spPr>
          <a:xfrm>
            <a:off x="2973172" y="6849041"/>
            <a:ext cx="4070930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Principes : 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47 :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Gestion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dysfonctionnements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et fiches de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progrès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Tableau 6">
            <a:extLst>
              <a:ext uri="{FF2B5EF4-FFF2-40B4-BE49-F238E27FC236}">
                <a16:creationId xmlns:a16="http://schemas.microsoft.com/office/drawing/2014/main" id="{65F2A8B4-12C1-F3D8-9D3C-03F00BD6DA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1743367"/>
              </p:ext>
            </p:extLst>
          </p:nvPr>
        </p:nvGraphicFramePr>
        <p:xfrm>
          <a:off x="359998" y="1936719"/>
          <a:ext cx="9935063" cy="41322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9510">
                  <a:extLst>
                    <a:ext uri="{9D8B030D-6E8A-4147-A177-3AD203B41FA5}">
                      <a16:colId xmlns:a16="http://schemas.microsoft.com/office/drawing/2014/main" val="1445480242"/>
                    </a:ext>
                  </a:extLst>
                </a:gridCol>
                <a:gridCol w="440153">
                  <a:extLst>
                    <a:ext uri="{9D8B030D-6E8A-4147-A177-3AD203B41FA5}">
                      <a16:colId xmlns:a16="http://schemas.microsoft.com/office/drawing/2014/main" val="1105915030"/>
                    </a:ext>
                  </a:extLst>
                </a:gridCol>
                <a:gridCol w="451460">
                  <a:extLst>
                    <a:ext uri="{9D8B030D-6E8A-4147-A177-3AD203B41FA5}">
                      <a16:colId xmlns:a16="http://schemas.microsoft.com/office/drawing/2014/main" val="4212508841"/>
                    </a:ext>
                  </a:extLst>
                </a:gridCol>
                <a:gridCol w="381245">
                  <a:extLst>
                    <a:ext uri="{9D8B030D-6E8A-4147-A177-3AD203B41FA5}">
                      <a16:colId xmlns:a16="http://schemas.microsoft.com/office/drawing/2014/main" val="1344607330"/>
                    </a:ext>
                  </a:extLst>
                </a:gridCol>
                <a:gridCol w="427384">
                  <a:extLst>
                    <a:ext uri="{9D8B030D-6E8A-4147-A177-3AD203B41FA5}">
                      <a16:colId xmlns:a16="http://schemas.microsoft.com/office/drawing/2014/main" val="3428336547"/>
                    </a:ext>
                  </a:extLst>
                </a:gridCol>
                <a:gridCol w="501710">
                  <a:extLst>
                    <a:ext uri="{9D8B030D-6E8A-4147-A177-3AD203B41FA5}">
                      <a16:colId xmlns:a16="http://schemas.microsoft.com/office/drawing/2014/main" val="1893690687"/>
                    </a:ext>
                  </a:extLst>
                </a:gridCol>
                <a:gridCol w="418092">
                  <a:extLst>
                    <a:ext uri="{9D8B030D-6E8A-4147-A177-3AD203B41FA5}">
                      <a16:colId xmlns:a16="http://schemas.microsoft.com/office/drawing/2014/main" val="1215023197"/>
                    </a:ext>
                  </a:extLst>
                </a:gridCol>
                <a:gridCol w="492420">
                  <a:extLst>
                    <a:ext uri="{9D8B030D-6E8A-4147-A177-3AD203B41FA5}">
                      <a16:colId xmlns:a16="http://schemas.microsoft.com/office/drawing/2014/main" val="1136140623"/>
                    </a:ext>
                  </a:extLst>
                </a:gridCol>
                <a:gridCol w="455256">
                  <a:extLst>
                    <a:ext uri="{9D8B030D-6E8A-4147-A177-3AD203B41FA5}">
                      <a16:colId xmlns:a16="http://schemas.microsoft.com/office/drawing/2014/main" val="3812791987"/>
                    </a:ext>
                  </a:extLst>
                </a:gridCol>
                <a:gridCol w="473838">
                  <a:extLst>
                    <a:ext uri="{9D8B030D-6E8A-4147-A177-3AD203B41FA5}">
                      <a16:colId xmlns:a16="http://schemas.microsoft.com/office/drawing/2014/main" val="1174719666"/>
                    </a:ext>
                  </a:extLst>
                </a:gridCol>
                <a:gridCol w="492420">
                  <a:extLst>
                    <a:ext uri="{9D8B030D-6E8A-4147-A177-3AD203B41FA5}">
                      <a16:colId xmlns:a16="http://schemas.microsoft.com/office/drawing/2014/main" val="3916774635"/>
                    </a:ext>
                  </a:extLst>
                </a:gridCol>
                <a:gridCol w="520293">
                  <a:extLst>
                    <a:ext uri="{9D8B030D-6E8A-4147-A177-3AD203B41FA5}">
                      <a16:colId xmlns:a16="http://schemas.microsoft.com/office/drawing/2014/main" val="3047643549"/>
                    </a:ext>
                  </a:extLst>
                </a:gridCol>
                <a:gridCol w="408801">
                  <a:extLst>
                    <a:ext uri="{9D8B030D-6E8A-4147-A177-3AD203B41FA5}">
                      <a16:colId xmlns:a16="http://schemas.microsoft.com/office/drawing/2014/main" val="8608395"/>
                    </a:ext>
                  </a:extLst>
                </a:gridCol>
                <a:gridCol w="408801">
                  <a:extLst>
                    <a:ext uri="{9D8B030D-6E8A-4147-A177-3AD203B41FA5}">
                      <a16:colId xmlns:a16="http://schemas.microsoft.com/office/drawing/2014/main" val="3183327586"/>
                    </a:ext>
                  </a:extLst>
                </a:gridCol>
                <a:gridCol w="483128">
                  <a:extLst>
                    <a:ext uri="{9D8B030D-6E8A-4147-A177-3AD203B41FA5}">
                      <a16:colId xmlns:a16="http://schemas.microsoft.com/office/drawing/2014/main" val="697014770"/>
                    </a:ext>
                  </a:extLst>
                </a:gridCol>
                <a:gridCol w="538875">
                  <a:extLst>
                    <a:ext uri="{9D8B030D-6E8A-4147-A177-3AD203B41FA5}">
                      <a16:colId xmlns:a16="http://schemas.microsoft.com/office/drawing/2014/main" val="303343754"/>
                    </a:ext>
                  </a:extLst>
                </a:gridCol>
                <a:gridCol w="464546">
                  <a:extLst>
                    <a:ext uri="{9D8B030D-6E8A-4147-A177-3AD203B41FA5}">
                      <a16:colId xmlns:a16="http://schemas.microsoft.com/office/drawing/2014/main" val="1724791609"/>
                    </a:ext>
                  </a:extLst>
                </a:gridCol>
                <a:gridCol w="464547">
                  <a:extLst>
                    <a:ext uri="{9D8B030D-6E8A-4147-A177-3AD203B41FA5}">
                      <a16:colId xmlns:a16="http://schemas.microsoft.com/office/drawing/2014/main" val="4206306558"/>
                    </a:ext>
                  </a:extLst>
                </a:gridCol>
                <a:gridCol w="399511">
                  <a:extLst>
                    <a:ext uri="{9D8B030D-6E8A-4147-A177-3AD203B41FA5}">
                      <a16:colId xmlns:a16="http://schemas.microsoft.com/office/drawing/2014/main" val="2717162610"/>
                    </a:ext>
                  </a:extLst>
                </a:gridCol>
                <a:gridCol w="511001">
                  <a:extLst>
                    <a:ext uri="{9D8B030D-6E8A-4147-A177-3AD203B41FA5}">
                      <a16:colId xmlns:a16="http://schemas.microsoft.com/office/drawing/2014/main" val="3390735188"/>
                    </a:ext>
                  </a:extLst>
                </a:gridCol>
                <a:gridCol w="390219">
                  <a:extLst>
                    <a:ext uri="{9D8B030D-6E8A-4147-A177-3AD203B41FA5}">
                      <a16:colId xmlns:a16="http://schemas.microsoft.com/office/drawing/2014/main" val="3204841556"/>
                    </a:ext>
                  </a:extLst>
                </a:gridCol>
                <a:gridCol w="411853">
                  <a:extLst>
                    <a:ext uri="{9D8B030D-6E8A-4147-A177-3AD203B41FA5}">
                      <a16:colId xmlns:a16="http://schemas.microsoft.com/office/drawing/2014/main" val="3589121386"/>
                    </a:ext>
                  </a:extLst>
                </a:gridCol>
              </a:tblGrid>
              <a:tr h="535803">
                <a:tc gridSpan="3">
                  <a:txBody>
                    <a:bodyPr/>
                    <a:lstStyle/>
                    <a:p>
                      <a:pPr algn="ctr"/>
                      <a:r>
                        <a:rPr lang="fr-FR" sz="12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Identification</a:t>
                      </a:r>
                      <a:endParaRPr lang="fr-FR" sz="1200" b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fr-FR" sz="1200" b="0" kern="120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Incident</a:t>
                      </a:r>
                      <a:r>
                        <a:rPr lang="fr-FR" sz="1200" b="0" kern="1200" baseline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logistique</a:t>
                      </a:r>
                      <a:endParaRPr lang="fr-FR" sz="1200" b="0" kern="12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fr-FR" sz="800" b="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fr-FR" sz="800" b="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fr-FR" sz="800" b="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fr-FR" sz="800" b="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fr-FR" sz="800" b="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fr-FR" sz="800" b="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fr-FR" sz="800" b="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fr-FR" sz="800" b="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1200" b="0" kern="1200" dirty="0" smtClean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Incident</a:t>
                      </a:r>
                      <a:r>
                        <a:rPr lang="fr-FR" sz="1200" b="0" kern="1200" baseline="0" dirty="0" smtClean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administratif</a:t>
                      </a:r>
                      <a:endParaRPr lang="fr-FR" sz="1200" b="0" kern="1200" dirty="0" smtClean="0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fr-FR" sz="800" b="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fr-FR" sz="800" b="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12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Suivi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7249098"/>
                  </a:ext>
                </a:extLst>
              </a:tr>
              <a:tr h="904099">
                <a:tc>
                  <a:txBody>
                    <a:bodyPr/>
                    <a:lstStyle/>
                    <a:p>
                      <a:pPr algn="ctr"/>
                      <a:r>
                        <a:rPr lang="fr-FR" sz="900" b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Date</a:t>
                      </a:r>
                    </a:p>
                  </a:txBody>
                  <a:tcPr marL="0" marR="0" marT="0" marB="0" vert="vert27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Fournisseur / Transporteur</a:t>
                      </a: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Déclarant</a:t>
                      </a: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 livré</a:t>
                      </a:r>
                      <a:endParaRPr lang="fr-FR" sz="9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Livraison</a:t>
                      </a:r>
                      <a:r>
                        <a:rPr lang="fr-FR" sz="9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partielle</a:t>
                      </a:r>
                      <a:endParaRPr lang="fr-FR" sz="9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794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Livraison</a:t>
                      </a:r>
                      <a:r>
                        <a:rPr lang="fr-FR" sz="9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h</a:t>
                      </a:r>
                      <a:r>
                        <a:rPr lang="fr-FR" sz="9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ors délais</a:t>
                      </a: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Casse</a:t>
                      </a: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Packaging inapproprié</a:t>
                      </a: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Rupture de stock</a:t>
                      </a: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Erreur de produit</a:t>
                      </a: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Erreur</a:t>
                      </a:r>
                      <a:r>
                        <a:rPr lang="fr-FR" sz="90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de quantité</a:t>
                      </a:r>
                      <a:endParaRPr lang="fr-FR" sz="900" b="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Péremption trop courte</a:t>
                      </a: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Rupture de la chaîne du froid</a:t>
                      </a: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Autre (logistique)</a:t>
                      </a: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Erreur facturation</a:t>
                      </a: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Erreur remise / UG</a:t>
                      </a: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9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Autre (administratif)</a:t>
                      </a: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fr-FR" sz="9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Résolution</a:t>
                      </a: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9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Date de clôture</a:t>
                      </a:r>
                      <a:endParaRPr lang="fr-FR" sz="9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9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Edition </a:t>
                      </a:r>
                    </a:p>
                    <a:p>
                      <a:pPr algn="ctr"/>
                      <a:r>
                        <a:rPr lang="fr-FR" sz="9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d’une fiche d’Amélioration</a:t>
                      </a: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3059054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pPr marL="171450" indent="-171450" algn="ctr">
                        <a:buFont typeface="AppleMyungjo Regular" pitchFamily="2" charset="-127"/>
                        <a:buChar char="◦"/>
                      </a:pPr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endParaRPr kumimoji="0" lang="fr-FR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7026064"/>
                  </a:ext>
                </a:extLst>
              </a:tr>
              <a:tr h="302349"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6000">
                        <a:buClr>
                          <a:schemeClr val="accent1"/>
                        </a:buClr>
                      </a:pPr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endParaRPr kumimoji="0" lang="fr-FR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3156304"/>
                  </a:ext>
                </a:extLst>
              </a:tr>
              <a:tr h="302349"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endParaRPr kumimoji="0" lang="fr-FR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652603"/>
                  </a:ext>
                </a:extLst>
              </a:tr>
              <a:tr h="302349"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endParaRPr kumimoji="0" lang="fr-FR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2902690"/>
                  </a:ext>
                </a:extLst>
              </a:tr>
              <a:tr h="302349">
                <a:tc>
                  <a:txBody>
                    <a:bodyPr/>
                    <a:lstStyle/>
                    <a:p>
                      <a:endParaRPr lang="fr-FR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endParaRPr kumimoji="0" lang="fr-FR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2519771"/>
                  </a:ext>
                </a:extLst>
              </a:tr>
              <a:tr h="302349">
                <a:tc>
                  <a:txBody>
                    <a:bodyPr/>
                    <a:lstStyle/>
                    <a:p>
                      <a:endParaRPr lang="fr-FR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endParaRPr kumimoji="0" lang="fr-FR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0144491"/>
                  </a:ext>
                </a:extLst>
              </a:tr>
              <a:tr h="302349">
                <a:tc>
                  <a:txBody>
                    <a:bodyPr/>
                    <a:lstStyle/>
                    <a:p>
                      <a:endParaRPr lang="fr-FR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endParaRPr kumimoji="0" lang="fr-FR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3345850"/>
                  </a:ext>
                </a:extLst>
              </a:tr>
              <a:tr h="302349">
                <a:tc>
                  <a:txBody>
                    <a:bodyPr/>
                    <a:lstStyle/>
                    <a:p>
                      <a:endParaRPr lang="fr-FR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endParaRPr kumimoji="0" lang="fr-FR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531166"/>
                  </a:ext>
                </a:extLst>
              </a:tr>
              <a:tr h="302349">
                <a:tc>
                  <a:txBody>
                    <a:bodyPr/>
                    <a:lstStyle/>
                    <a:p>
                      <a:endParaRPr lang="fr-FR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endParaRPr kumimoji="0" lang="fr-FR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1347133"/>
                  </a:ext>
                </a:extLst>
              </a:tr>
            </a:tbl>
          </a:graphicData>
        </a:graphic>
      </p:graphicFrame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D19FCD82-9371-D490-4602-8B19A1BD2118}"/>
              </a:ext>
            </a:extLst>
          </p:cNvPr>
          <p:cNvSpPr txBox="1">
            <a:spLocks/>
          </p:cNvSpPr>
          <p:nvPr/>
        </p:nvSpPr>
        <p:spPr>
          <a:xfrm>
            <a:off x="624305" y="6848274"/>
            <a:ext cx="2227560" cy="419513"/>
          </a:xfrm>
          <a:prstGeom prst="rect">
            <a:avLst/>
          </a:prstGeom>
          <a:ln w="6350">
            <a:noFill/>
          </a:ln>
        </p:spPr>
        <p:txBody>
          <a:bodyPr vert="horz" lIns="0" tIns="7200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00" b="0" i="0" kern="1200" cap="none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7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Sous-themes :</a:t>
            </a:r>
          </a:p>
          <a:p>
            <a:r>
              <a:rPr lang="fr-FR" b="1" dirty="0"/>
              <a:t>4.6 </a:t>
            </a:r>
            <a:r>
              <a:rPr lang="fr-FR" dirty="0"/>
              <a:t>Gestion du système de qualité</a:t>
            </a:r>
            <a:endParaRPr lang="en-US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6" name="Espace réservé du texte 7">
            <a:extLst>
              <a:ext uri="{FF2B5EF4-FFF2-40B4-BE49-F238E27FC236}">
                <a16:creationId xmlns:a16="http://schemas.microsoft.com/office/drawing/2014/main" id="{54D19565-EA16-8FC8-87CC-2ECD1819D43B}"/>
              </a:ext>
            </a:extLst>
          </p:cNvPr>
          <p:cNvSpPr txBox="1">
            <a:spLocks/>
          </p:cNvSpPr>
          <p:nvPr/>
        </p:nvSpPr>
        <p:spPr>
          <a:xfrm>
            <a:off x="624305" y="7267787"/>
            <a:ext cx="2227560" cy="209757"/>
          </a:xfrm>
          <a:prstGeom prst="rect">
            <a:avLst/>
          </a:prstGeom>
          <a:ln w="6350">
            <a:noFill/>
          </a:ln>
        </p:spPr>
        <p:txBody>
          <a:bodyPr vert="horz" lIns="0" tIns="7200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00" b="0" i="0" kern="1200" cap="none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7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chemeClr val="accent1"/>
                </a:solidFill>
              </a:rPr>
              <a:t>Version </a:t>
            </a:r>
            <a:r>
              <a:rPr lang="fr-FR" dirty="0" smtClean="0">
                <a:solidFill>
                  <a:schemeClr val="accent1"/>
                </a:solidFill>
              </a:rPr>
              <a:t>3.0</a:t>
            </a:r>
            <a:r>
              <a:rPr lang="fr-FR" dirty="0" smtClean="0">
                <a:solidFill>
                  <a:schemeClr val="accent1"/>
                </a:solidFill>
              </a:rPr>
              <a:t> </a:t>
            </a:r>
            <a:r>
              <a:rPr lang="fr-FR" dirty="0">
                <a:solidFill>
                  <a:schemeClr val="accent1"/>
                </a:solidFill>
              </a:rPr>
              <a:t>/ </a:t>
            </a:r>
            <a:r>
              <a:rPr lang="fr-FR" dirty="0" smtClean="0">
                <a:solidFill>
                  <a:schemeClr val="accent1"/>
                </a:solidFill>
              </a:rPr>
              <a:t>Juillet 2026</a:t>
            </a:r>
            <a:endParaRPr lang="fr-FR" dirty="0">
              <a:solidFill>
                <a:schemeClr val="accent1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2065929-7FC7-042A-99D8-96AF1D3DAB8D}"/>
              </a:ext>
            </a:extLst>
          </p:cNvPr>
          <p:cNvSpPr txBox="1"/>
          <p:nvPr/>
        </p:nvSpPr>
        <p:spPr>
          <a:xfrm>
            <a:off x="8326877" y="900000"/>
            <a:ext cx="196818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cap="none" baseline="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Pharmacie :</a:t>
            </a:r>
          </a:p>
        </p:txBody>
      </p:sp>
      <p:pic>
        <p:nvPicPr>
          <p:cNvPr id="10" name="Graphique 9">
            <a:extLst>
              <a:ext uri="{FF2B5EF4-FFF2-40B4-BE49-F238E27FC236}">
                <a16:creationId xmlns:a16="http://schemas.microsoft.com/office/drawing/2014/main" id="{E1E83D9A-7CD8-904E-BBCB-4183AD9EC1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7976" y="6841298"/>
            <a:ext cx="354876" cy="490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252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AE998F-6040-C189-3E78-E263CDCF2D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99D5E9-35F0-4501-CB6B-C11403054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96000"/>
            <a:ext cx="6959948" cy="428554"/>
          </a:xfrm>
        </p:spPr>
        <p:txBody>
          <a:bodyPr>
            <a:noAutofit/>
          </a:bodyPr>
          <a:lstStyle/>
          <a:p>
            <a:r>
              <a:rPr lang="fr-FR" sz="3800" dirty="0"/>
              <a:t>enregistrement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3CD9434-3D99-29E2-EB9F-02D9698A38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900000"/>
            <a:ext cx="7966877" cy="702000"/>
          </a:xfrm>
        </p:spPr>
        <p:txBody>
          <a:bodyPr/>
          <a:lstStyle/>
          <a:p>
            <a:r>
              <a:rPr lang="fr-FR" b="1" dirty="0"/>
              <a:t>E.05</a:t>
            </a:r>
            <a:r>
              <a:rPr lang="fr-FR" dirty="0"/>
              <a:t> Gestion des incidents </a:t>
            </a:r>
            <a:r>
              <a:rPr lang="fr-FR" b="1" u="sng" dirty="0"/>
              <a:t>fournisseurs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C0E9B2B-2B6C-87AB-151E-B127D10F35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D46AB4-8697-344B-B099-9FF5630D42BB}" type="slidenum">
              <a:rPr lang="fr-FR" smtClean="0"/>
              <a:pPr/>
              <a:t>2</a:t>
            </a:fld>
            <a:r>
              <a:rPr lang="fr-FR" dirty="0"/>
              <a:t>/2</a:t>
            </a:r>
            <a:endParaRPr lang="fr-FR" sz="700" dirty="0"/>
          </a:p>
        </p:txBody>
      </p:sp>
      <p:sp>
        <p:nvSpPr>
          <p:cNvPr id="64" name="Espace réservé du texte 3">
            <a:extLst>
              <a:ext uri="{FF2B5EF4-FFF2-40B4-BE49-F238E27FC236}">
                <a16:creationId xmlns:a16="http://schemas.microsoft.com/office/drawing/2014/main" id="{C0DF0CC3-7D49-FB7B-6F28-0DB6B4CF02C4}"/>
              </a:ext>
            </a:extLst>
          </p:cNvPr>
          <p:cNvSpPr txBox="1">
            <a:spLocks/>
          </p:cNvSpPr>
          <p:nvPr/>
        </p:nvSpPr>
        <p:spPr>
          <a:xfrm>
            <a:off x="773103" y="1974170"/>
            <a:ext cx="5013682" cy="503252"/>
          </a:xfrm>
          <a:prstGeom prst="rect">
            <a:avLst/>
          </a:prstGeom>
          <a:ln w="6350"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27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None/>
              <a:defRPr sz="2500" i="0" kern="1200" cap="none" baseline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Commentaires pour un bon usage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5" name="Graphique 64">
            <a:extLst>
              <a:ext uri="{FF2B5EF4-FFF2-40B4-BE49-F238E27FC236}">
                <a16:creationId xmlns:a16="http://schemas.microsoft.com/office/drawing/2014/main" id="{6871F985-BC9D-64E4-EB53-56D1DCFB90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43211" t="48197" r="45260" b="44049"/>
          <a:stretch>
            <a:fillRect/>
          </a:stretch>
        </p:blipFill>
        <p:spPr>
          <a:xfrm>
            <a:off x="177703" y="1775420"/>
            <a:ext cx="738882" cy="702001"/>
          </a:xfrm>
          <a:prstGeom prst="rect">
            <a:avLst/>
          </a:prstGeom>
        </p:spPr>
      </p:pic>
      <p:sp>
        <p:nvSpPr>
          <p:cNvPr id="66" name="Espace réservé du texte 3">
            <a:extLst>
              <a:ext uri="{FF2B5EF4-FFF2-40B4-BE49-F238E27FC236}">
                <a16:creationId xmlns:a16="http://schemas.microsoft.com/office/drawing/2014/main" id="{E222D35F-D73A-B0CF-1A8A-4573DDBEA34B}"/>
              </a:ext>
            </a:extLst>
          </p:cNvPr>
          <p:cNvSpPr txBox="1">
            <a:spLocks/>
          </p:cNvSpPr>
          <p:nvPr/>
        </p:nvSpPr>
        <p:spPr>
          <a:xfrm>
            <a:off x="801248" y="3235223"/>
            <a:ext cx="1377745" cy="1077571"/>
          </a:xfrm>
          <a:prstGeom prst="rect">
            <a:avLst/>
          </a:prstGeom>
          <a:ln w="6350"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27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None/>
              <a:defRPr sz="2500" i="0" kern="1200" cap="none" baseline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tableau des incidents divers sert à identifier les incidents au moment de la réception des commandes</a:t>
            </a:r>
          </a:p>
        </p:txBody>
      </p:sp>
      <p:sp>
        <p:nvSpPr>
          <p:cNvPr id="95" name="Espace réservé du texte 3">
            <a:extLst>
              <a:ext uri="{FF2B5EF4-FFF2-40B4-BE49-F238E27FC236}">
                <a16:creationId xmlns:a16="http://schemas.microsoft.com/office/drawing/2014/main" id="{ED412286-895B-9078-064D-C56EAD0D602C}"/>
              </a:ext>
            </a:extLst>
          </p:cNvPr>
          <p:cNvSpPr txBox="1">
            <a:spLocks/>
          </p:cNvSpPr>
          <p:nvPr/>
        </p:nvSpPr>
        <p:spPr>
          <a:xfrm>
            <a:off x="4122178" y="3274544"/>
            <a:ext cx="959905" cy="761896"/>
          </a:xfrm>
          <a:prstGeom prst="rect">
            <a:avLst/>
          </a:prstGeom>
          <a:ln w="6350"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27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None/>
              <a:defRPr sz="2500" i="0" kern="1200" cap="none" baseline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Déclarant :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Indiquez le collaborateur </a:t>
            </a:r>
          </a:p>
          <a:p>
            <a:pPr lvl="1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qui renseigne l’incident.</a:t>
            </a:r>
            <a:endParaRPr lang="fr-FR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Espace réservé du texte 3">
            <a:extLst>
              <a:ext uri="{FF2B5EF4-FFF2-40B4-BE49-F238E27FC236}">
                <a16:creationId xmlns:a16="http://schemas.microsoft.com/office/drawing/2014/main" id="{C5E2726A-9F9F-76BB-EF46-829BEEFBCD54}"/>
              </a:ext>
            </a:extLst>
          </p:cNvPr>
          <p:cNvSpPr txBox="1">
            <a:spLocks/>
          </p:cNvSpPr>
          <p:nvPr/>
        </p:nvSpPr>
        <p:spPr>
          <a:xfrm>
            <a:off x="5113756" y="3265184"/>
            <a:ext cx="1176849" cy="1077571"/>
          </a:xfrm>
          <a:prstGeom prst="rect">
            <a:avLst/>
          </a:prstGeom>
          <a:ln w="6350"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27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None/>
              <a:defRPr sz="2500" i="0" kern="1200" cap="none" baseline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fr-FR" b="1" dirty="0" smtClean="0">
                <a:latin typeface="Arial" panose="020B0604020202020204" pitchFamily="34" charset="0"/>
                <a:cs typeface="Arial" panose="020B0604020202020204" pitchFamily="34" charset="0"/>
              </a:rPr>
              <a:t>Fournisseur : </a:t>
            </a:r>
            <a:br>
              <a:rPr lang="fr-FR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Indiquez le nom du fournisseur (laboratoire, grossiste, transporteur…) 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" name="Espace réservé du texte 3">
            <a:extLst>
              <a:ext uri="{FF2B5EF4-FFF2-40B4-BE49-F238E27FC236}">
                <a16:creationId xmlns:a16="http://schemas.microsoft.com/office/drawing/2014/main" id="{4F2DB87F-9B90-41D1-69B4-F64DD0B5FACA}"/>
              </a:ext>
            </a:extLst>
          </p:cNvPr>
          <p:cNvSpPr txBox="1">
            <a:spLocks/>
          </p:cNvSpPr>
          <p:nvPr/>
        </p:nvSpPr>
        <p:spPr>
          <a:xfrm>
            <a:off x="9038967" y="3274544"/>
            <a:ext cx="1310594" cy="1735244"/>
          </a:xfrm>
          <a:prstGeom prst="rect">
            <a:avLst/>
          </a:prstGeom>
          <a:ln w="6350"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27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None/>
              <a:defRPr sz="2500" i="0" kern="1200" cap="none" baseline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Edition d’une fiche d’amélioration : </a:t>
            </a:r>
          </a:p>
          <a:p>
            <a:pPr lvl="1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Si l’incident nécessite d’ouvrir une réflexion </a:t>
            </a:r>
          </a:p>
          <a:p>
            <a:pPr lvl="1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sur les pratiques au sein de l’officine il est préconisé d’ouvrir une fiche d’amélioration à l’aide de l’outil dédié.</a:t>
            </a:r>
            <a:endParaRPr lang="fr-FR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1" name="ZoneTexte 130">
            <a:extLst>
              <a:ext uri="{FF2B5EF4-FFF2-40B4-BE49-F238E27FC236}">
                <a16:creationId xmlns:a16="http://schemas.microsoft.com/office/drawing/2014/main" id="{599CB3E6-2278-2211-6718-173FCA848C72}"/>
              </a:ext>
            </a:extLst>
          </p:cNvPr>
          <p:cNvSpPr txBox="1"/>
          <p:nvPr/>
        </p:nvSpPr>
        <p:spPr>
          <a:xfrm>
            <a:off x="801249" y="5256729"/>
            <a:ext cx="4013942" cy="286628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anchor="ctr">
            <a:noAutofit/>
          </a:bodyPr>
          <a:lstStyle/>
          <a:p>
            <a:pPr algn="ctr">
              <a:buNone/>
            </a:pPr>
            <a:r>
              <a:rPr lang="fr-FR" sz="105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Les incidents relevés doivent toujours être suivis d’une résolution</a:t>
            </a:r>
          </a:p>
        </p:txBody>
      </p:sp>
      <p:sp>
        <p:nvSpPr>
          <p:cNvPr id="132" name="ZoneTexte 131">
            <a:extLst>
              <a:ext uri="{FF2B5EF4-FFF2-40B4-BE49-F238E27FC236}">
                <a16:creationId xmlns:a16="http://schemas.microsoft.com/office/drawing/2014/main" id="{8AA098C3-DBB1-DAD7-9BDF-69F6F001149A}"/>
              </a:ext>
            </a:extLst>
          </p:cNvPr>
          <p:cNvSpPr txBox="1"/>
          <p:nvPr/>
        </p:nvSpPr>
        <p:spPr>
          <a:xfrm>
            <a:off x="1311165" y="4995312"/>
            <a:ext cx="911996" cy="23195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buNone/>
            </a:pPr>
            <a:r>
              <a:rPr lang="fr-FR" sz="1400" b="1" dirty="0">
                <a:solidFill>
                  <a:schemeClr val="accent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Important</a:t>
            </a:r>
          </a:p>
        </p:txBody>
      </p:sp>
      <p:pic>
        <p:nvPicPr>
          <p:cNvPr id="133" name="Graphique 132">
            <a:extLst>
              <a:ext uri="{FF2B5EF4-FFF2-40B4-BE49-F238E27FC236}">
                <a16:creationId xmlns:a16="http://schemas.microsoft.com/office/drawing/2014/main" id="{D179860B-90B8-4C46-D32E-945900AE9B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850023" y="4862155"/>
            <a:ext cx="372037" cy="318889"/>
          </a:xfrm>
          <a:prstGeom prst="rect">
            <a:avLst/>
          </a:prstGeom>
        </p:spPr>
      </p:pic>
      <p:sp>
        <p:nvSpPr>
          <p:cNvPr id="137" name="ZoneTexte 136">
            <a:extLst>
              <a:ext uri="{FF2B5EF4-FFF2-40B4-BE49-F238E27FC236}">
                <a16:creationId xmlns:a16="http://schemas.microsoft.com/office/drawing/2014/main" id="{1E6DDBA5-393D-9827-774C-5B565C4BA051}"/>
              </a:ext>
            </a:extLst>
          </p:cNvPr>
          <p:cNvSpPr txBox="1"/>
          <p:nvPr/>
        </p:nvSpPr>
        <p:spPr>
          <a:xfrm>
            <a:off x="773103" y="2627726"/>
            <a:ext cx="2838018" cy="2337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0" tIns="0" rIns="0" bIns="0" anchor="ctr">
            <a:noAutofit/>
          </a:bodyPr>
          <a:lstStyle/>
          <a:p>
            <a:pPr algn="ctr">
              <a:buNone/>
            </a:pPr>
            <a:r>
              <a:rPr lang="fr-FR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Finalité</a:t>
            </a:r>
          </a:p>
        </p:txBody>
      </p:sp>
      <p:sp>
        <p:nvSpPr>
          <p:cNvPr id="138" name="ZoneTexte 137">
            <a:extLst>
              <a:ext uri="{FF2B5EF4-FFF2-40B4-BE49-F238E27FC236}">
                <a16:creationId xmlns:a16="http://schemas.microsoft.com/office/drawing/2014/main" id="{F14F5702-58CD-7A34-4BAE-3160DB395C3B}"/>
              </a:ext>
            </a:extLst>
          </p:cNvPr>
          <p:cNvSpPr txBox="1"/>
          <p:nvPr/>
        </p:nvSpPr>
        <p:spPr>
          <a:xfrm>
            <a:off x="4018397" y="2627726"/>
            <a:ext cx="6287265" cy="23280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0" tIns="0" rIns="0" bIns="0" anchor="ctr">
            <a:noAutofit/>
          </a:bodyPr>
          <a:lstStyle/>
          <a:p>
            <a:pPr algn="ctr">
              <a:buNone/>
            </a:pPr>
            <a:r>
              <a:rPr lang="fr-FR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Utilisation</a:t>
            </a:r>
          </a:p>
        </p:txBody>
      </p:sp>
      <p:sp>
        <p:nvSpPr>
          <p:cNvPr id="6" name="Espace réservé du texte 7">
            <a:extLst>
              <a:ext uri="{FF2B5EF4-FFF2-40B4-BE49-F238E27FC236}">
                <a16:creationId xmlns:a16="http://schemas.microsoft.com/office/drawing/2014/main" id="{98ED7B24-56F4-E068-33C6-72DA67D6DB2A}"/>
              </a:ext>
            </a:extLst>
          </p:cNvPr>
          <p:cNvSpPr txBox="1">
            <a:spLocks/>
          </p:cNvSpPr>
          <p:nvPr/>
        </p:nvSpPr>
        <p:spPr>
          <a:xfrm>
            <a:off x="624305" y="7267787"/>
            <a:ext cx="2227560" cy="209757"/>
          </a:xfrm>
          <a:prstGeom prst="rect">
            <a:avLst/>
          </a:prstGeom>
          <a:ln w="6350">
            <a:noFill/>
          </a:ln>
        </p:spPr>
        <p:txBody>
          <a:bodyPr vert="horz" lIns="0" tIns="7200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00" b="0" i="0" kern="1200" cap="none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7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chemeClr val="accent1"/>
                </a:solidFill>
              </a:rPr>
              <a:t>Version 3.0 / Juillet 2026</a:t>
            </a:r>
            <a:endParaRPr lang="fr-FR" dirty="0">
              <a:solidFill>
                <a:schemeClr val="accent1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A9C7BB4-6475-8C75-A307-92A0D8818A32}"/>
              </a:ext>
            </a:extLst>
          </p:cNvPr>
          <p:cNvSpPr txBox="1"/>
          <p:nvPr/>
        </p:nvSpPr>
        <p:spPr>
          <a:xfrm>
            <a:off x="8326877" y="900000"/>
            <a:ext cx="196818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cap="none" baseline="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Pharmacie</a:t>
            </a:r>
            <a:r>
              <a:rPr lang="en-US" sz="800" cap="none" baseline="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:</a:t>
            </a:r>
          </a:p>
        </p:txBody>
      </p:sp>
      <p:pic>
        <p:nvPicPr>
          <p:cNvPr id="20" name="Graphique 19">
            <a:extLst>
              <a:ext uri="{FF2B5EF4-FFF2-40B4-BE49-F238E27FC236}">
                <a16:creationId xmlns:a16="http://schemas.microsoft.com/office/drawing/2014/main" id="{220D6074-75A8-1F86-C1AB-F702AB8FCBE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167976" y="6841298"/>
            <a:ext cx="354876" cy="490067"/>
          </a:xfrm>
          <a:prstGeom prst="rect">
            <a:avLst/>
          </a:prstGeom>
        </p:spPr>
      </p:pic>
      <p:grpSp>
        <p:nvGrpSpPr>
          <p:cNvPr id="240" name="Groupe 239">
            <a:extLst>
              <a:ext uri="{FF2B5EF4-FFF2-40B4-BE49-F238E27FC236}">
                <a16:creationId xmlns:a16="http://schemas.microsoft.com/office/drawing/2014/main" id="{79BBFE94-B963-31E0-3B5F-518814856B1E}"/>
              </a:ext>
            </a:extLst>
          </p:cNvPr>
          <p:cNvGrpSpPr/>
          <p:nvPr/>
        </p:nvGrpSpPr>
        <p:grpSpPr>
          <a:xfrm>
            <a:off x="777013" y="2978944"/>
            <a:ext cx="1146978" cy="211541"/>
            <a:chOff x="3773117" y="2453160"/>
            <a:chExt cx="1146978" cy="211541"/>
          </a:xfrm>
        </p:grpSpPr>
        <p:grpSp>
          <p:nvGrpSpPr>
            <p:cNvPr id="241" name="Groupe 240">
              <a:extLst>
                <a:ext uri="{FF2B5EF4-FFF2-40B4-BE49-F238E27FC236}">
                  <a16:creationId xmlns:a16="http://schemas.microsoft.com/office/drawing/2014/main" id="{32C64142-1DBB-B538-4C84-F2C50BD13406}"/>
                </a:ext>
              </a:extLst>
            </p:cNvPr>
            <p:cNvGrpSpPr/>
            <p:nvPr/>
          </p:nvGrpSpPr>
          <p:grpSpPr>
            <a:xfrm>
              <a:off x="3773117" y="2453160"/>
              <a:ext cx="1146978" cy="58127"/>
              <a:chOff x="763200" y="3212123"/>
              <a:chExt cx="1146978" cy="58127"/>
            </a:xfrm>
          </p:grpSpPr>
          <p:cxnSp>
            <p:nvCxnSpPr>
              <p:cNvPr id="245" name="Connecteur droit 244">
                <a:extLst>
                  <a:ext uri="{FF2B5EF4-FFF2-40B4-BE49-F238E27FC236}">
                    <a16:creationId xmlns:a16="http://schemas.microsoft.com/office/drawing/2014/main" id="{13035E26-549E-9367-90CB-EED412D662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3200" y="3212123"/>
                <a:ext cx="531028" cy="0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6" name="Connecteur droit 245">
                <a:extLst>
                  <a:ext uri="{FF2B5EF4-FFF2-40B4-BE49-F238E27FC236}">
                    <a16:creationId xmlns:a16="http://schemas.microsoft.com/office/drawing/2014/main" id="{E391D59B-91B5-582A-8CFA-FFDB590AD6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9150" y="3212123"/>
                <a:ext cx="531028" cy="0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7" name="Connecteur droit 246">
                <a:extLst>
                  <a:ext uri="{FF2B5EF4-FFF2-40B4-BE49-F238E27FC236}">
                    <a16:creationId xmlns:a16="http://schemas.microsoft.com/office/drawing/2014/main" id="{F69BD80A-7B53-0F3B-DB56-BE7EEAF416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94228" y="3212123"/>
                <a:ext cx="39272" cy="58127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8" name="Connecteur droit 247">
                <a:extLst>
                  <a:ext uri="{FF2B5EF4-FFF2-40B4-BE49-F238E27FC236}">
                    <a16:creationId xmlns:a16="http://schemas.microsoft.com/office/drawing/2014/main" id="{C3E62846-B2E9-9A9F-A4C6-FC2918A5050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33500" y="3212123"/>
                <a:ext cx="43278" cy="58127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2" name="Groupe 241">
              <a:extLst>
                <a:ext uri="{FF2B5EF4-FFF2-40B4-BE49-F238E27FC236}">
                  <a16:creationId xmlns:a16="http://schemas.microsoft.com/office/drawing/2014/main" id="{868D5C99-006C-0A0C-4C3A-B47D89E2C702}"/>
                </a:ext>
              </a:extLst>
            </p:cNvPr>
            <p:cNvGrpSpPr/>
            <p:nvPr/>
          </p:nvGrpSpPr>
          <p:grpSpPr>
            <a:xfrm>
              <a:off x="4323781" y="2550801"/>
              <a:ext cx="50400" cy="113900"/>
              <a:chOff x="4323781" y="2550801"/>
              <a:chExt cx="50400" cy="113900"/>
            </a:xfrm>
            <a:solidFill>
              <a:schemeClr val="accent1"/>
            </a:solidFill>
          </p:grpSpPr>
          <p:sp>
            <p:nvSpPr>
              <p:cNvPr id="243" name="Ellipse 242">
                <a:extLst>
                  <a:ext uri="{FF2B5EF4-FFF2-40B4-BE49-F238E27FC236}">
                    <a16:creationId xmlns:a16="http://schemas.microsoft.com/office/drawing/2014/main" id="{F79C96BB-8404-B39A-EBDC-928ED44F3255}"/>
                  </a:ext>
                </a:extLst>
              </p:cNvPr>
              <p:cNvSpPr/>
              <p:nvPr/>
            </p:nvSpPr>
            <p:spPr>
              <a:xfrm>
                <a:off x="4323781" y="2614301"/>
                <a:ext cx="50400" cy="50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Ellipse 243">
                <a:extLst>
                  <a:ext uri="{FF2B5EF4-FFF2-40B4-BE49-F238E27FC236}">
                    <a16:creationId xmlns:a16="http://schemas.microsoft.com/office/drawing/2014/main" id="{6AF8BA76-3C81-896B-194C-ABCE75F2C563}"/>
                  </a:ext>
                </a:extLst>
              </p:cNvPr>
              <p:cNvSpPr/>
              <p:nvPr/>
            </p:nvSpPr>
            <p:spPr>
              <a:xfrm>
                <a:off x="4323781" y="2550801"/>
                <a:ext cx="50400" cy="504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58" name="Groupe 257">
            <a:extLst>
              <a:ext uri="{FF2B5EF4-FFF2-40B4-BE49-F238E27FC236}">
                <a16:creationId xmlns:a16="http://schemas.microsoft.com/office/drawing/2014/main" id="{B1ABF18C-B953-3212-F98B-09DD4024E79E}"/>
              </a:ext>
            </a:extLst>
          </p:cNvPr>
          <p:cNvGrpSpPr/>
          <p:nvPr/>
        </p:nvGrpSpPr>
        <p:grpSpPr>
          <a:xfrm>
            <a:off x="2368966" y="2978944"/>
            <a:ext cx="1146978" cy="211541"/>
            <a:chOff x="3773117" y="2453160"/>
            <a:chExt cx="1146978" cy="211541"/>
          </a:xfrm>
        </p:grpSpPr>
        <p:grpSp>
          <p:nvGrpSpPr>
            <p:cNvPr id="259" name="Groupe 258">
              <a:extLst>
                <a:ext uri="{FF2B5EF4-FFF2-40B4-BE49-F238E27FC236}">
                  <a16:creationId xmlns:a16="http://schemas.microsoft.com/office/drawing/2014/main" id="{67C571B1-D03E-ACAB-FC97-96D931417723}"/>
                </a:ext>
              </a:extLst>
            </p:cNvPr>
            <p:cNvGrpSpPr/>
            <p:nvPr/>
          </p:nvGrpSpPr>
          <p:grpSpPr>
            <a:xfrm>
              <a:off x="3773117" y="2453160"/>
              <a:ext cx="1146978" cy="58127"/>
              <a:chOff x="763200" y="3212123"/>
              <a:chExt cx="1146978" cy="58127"/>
            </a:xfrm>
          </p:grpSpPr>
          <p:cxnSp>
            <p:nvCxnSpPr>
              <p:cNvPr id="263" name="Connecteur droit 262">
                <a:extLst>
                  <a:ext uri="{FF2B5EF4-FFF2-40B4-BE49-F238E27FC236}">
                    <a16:creationId xmlns:a16="http://schemas.microsoft.com/office/drawing/2014/main" id="{00572CFC-DAB8-A681-41DC-00A9510B84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3200" y="3212123"/>
                <a:ext cx="531028" cy="0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4" name="Connecteur droit 263">
                <a:extLst>
                  <a:ext uri="{FF2B5EF4-FFF2-40B4-BE49-F238E27FC236}">
                    <a16:creationId xmlns:a16="http://schemas.microsoft.com/office/drawing/2014/main" id="{AE9CF63E-699D-B6E5-D0B3-D872269277C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9150" y="3212123"/>
                <a:ext cx="531028" cy="0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5" name="Connecteur droit 264">
                <a:extLst>
                  <a:ext uri="{FF2B5EF4-FFF2-40B4-BE49-F238E27FC236}">
                    <a16:creationId xmlns:a16="http://schemas.microsoft.com/office/drawing/2014/main" id="{9FFEDB15-4A3D-0C56-425B-A5EF92F25A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94228" y="3212123"/>
                <a:ext cx="39272" cy="58127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6" name="Connecteur droit 265">
                <a:extLst>
                  <a:ext uri="{FF2B5EF4-FFF2-40B4-BE49-F238E27FC236}">
                    <a16:creationId xmlns:a16="http://schemas.microsoft.com/office/drawing/2014/main" id="{3D37DFC6-75FD-69A3-7AF4-F9A1A866690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33500" y="3212123"/>
                <a:ext cx="43278" cy="58127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0" name="Groupe 259">
              <a:extLst>
                <a:ext uri="{FF2B5EF4-FFF2-40B4-BE49-F238E27FC236}">
                  <a16:creationId xmlns:a16="http://schemas.microsoft.com/office/drawing/2014/main" id="{E1FADE2F-6FDC-037D-0380-F1E1B5AC6B0B}"/>
                </a:ext>
              </a:extLst>
            </p:cNvPr>
            <p:cNvGrpSpPr/>
            <p:nvPr/>
          </p:nvGrpSpPr>
          <p:grpSpPr>
            <a:xfrm>
              <a:off x="4323781" y="2550801"/>
              <a:ext cx="50400" cy="113900"/>
              <a:chOff x="4323781" y="2550801"/>
              <a:chExt cx="50400" cy="113900"/>
            </a:xfrm>
            <a:solidFill>
              <a:schemeClr val="accent1"/>
            </a:solidFill>
          </p:grpSpPr>
          <p:sp>
            <p:nvSpPr>
              <p:cNvPr id="261" name="Ellipse 260">
                <a:extLst>
                  <a:ext uri="{FF2B5EF4-FFF2-40B4-BE49-F238E27FC236}">
                    <a16:creationId xmlns:a16="http://schemas.microsoft.com/office/drawing/2014/main" id="{41690760-CC88-DBD6-41E1-F1BE364D5A72}"/>
                  </a:ext>
                </a:extLst>
              </p:cNvPr>
              <p:cNvSpPr/>
              <p:nvPr/>
            </p:nvSpPr>
            <p:spPr>
              <a:xfrm>
                <a:off x="4323781" y="2614301"/>
                <a:ext cx="50400" cy="50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2" name="Ellipse 261">
                <a:extLst>
                  <a:ext uri="{FF2B5EF4-FFF2-40B4-BE49-F238E27FC236}">
                    <a16:creationId xmlns:a16="http://schemas.microsoft.com/office/drawing/2014/main" id="{244C0259-443C-FEB8-B24B-39091852FE8B}"/>
                  </a:ext>
                </a:extLst>
              </p:cNvPr>
              <p:cNvSpPr/>
              <p:nvPr/>
            </p:nvSpPr>
            <p:spPr>
              <a:xfrm>
                <a:off x="4323781" y="2550801"/>
                <a:ext cx="50400" cy="504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03" name="Groupe 302">
            <a:extLst>
              <a:ext uri="{FF2B5EF4-FFF2-40B4-BE49-F238E27FC236}">
                <a16:creationId xmlns:a16="http://schemas.microsoft.com/office/drawing/2014/main" id="{D3B4EA49-5C16-E856-4064-936D9FD04D10}"/>
              </a:ext>
            </a:extLst>
          </p:cNvPr>
          <p:cNvGrpSpPr/>
          <p:nvPr/>
        </p:nvGrpSpPr>
        <p:grpSpPr>
          <a:xfrm>
            <a:off x="4007550" y="2936884"/>
            <a:ext cx="887028" cy="261307"/>
            <a:chOff x="3773117" y="2453160"/>
            <a:chExt cx="1146978" cy="211541"/>
          </a:xfrm>
        </p:grpSpPr>
        <p:grpSp>
          <p:nvGrpSpPr>
            <p:cNvPr id="304" name="Groupe 303">
              <a:extLst>
                <a:ext uri="{FF2B5EF4-FFF2-40B4-BE49-F238E27FC236}">
                  <a16:creationId xmlns:a16="http://schemas.microsoft.com/office/drawing/2014/main" id="{6E1E09F0-73F6-DBD6-6386-2BAD201FD7C8}"/>
                </a:ext>
              </a:extLst>
            </p:cNvPr>
            <p:cNvGrpSpPr/>
            <p:nvPr/>
          </p:nvGrpSpPr>
          <p:grpSpPr>
            <a:xfrm>
              <a:off x="3773117" y="2453160"/>
              <a:ext cx="1146978" cy="58127"/>
              <a:chOff x="763200" y="3212123"/>
              <a:chExt cx="1146978" cy="58127"/>
            </a:xfrm>
          </p:grpSpPr>
          <p:cxnSp>
            <p:nvCxnSpPr>
              <p:cNvPr id="308" name="Connecteur droit 307">
                <a:extLst>
                  <a:ext uri="{FF2B5EF4-FFF2-40B4-BE49-F238E27FC236}">
                    <a16:creationId xmlns:a16="http://schemas.microsoft.com/office/drawing/2014/main" id="{0A2EE15C-77D8-E306-A079-EDA4E29A69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3200" y="3212123"/>
                <a:ext cx="531028" cy="0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9" name="Connecteur droit 308">
                <a:extLst>
                  <a:ext uri="{FF2B5EF4-FFF2-40B4-BE49-F238E27FC236}">
                    <a16:creationId xmlns:a16="http://schemas.microsoft.com/office/drawing/2014/main" id="{05945986-26AE-54F8-EAC0-6CD96DA348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9150" y="3212123"/>
                <a:ext cx="531028" cy="0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0" name="Connecteur droit 309">
                <a:extLst>
                  <a:ext uri="{FF2B5EF4-FFF2-40B4-BE49-F238E27FC236}">
                    <a16:creationId xmlns:a16="http://schemas.microsoft.com/office/drawing/2014/main" id="{5A1CA6F3-E157-7608-363B-BCB66C58E3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94228" y="3212123"/>
                <a:ext cx="39272" cy="58127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1" name="Connecteur droit 310">
                <a:extLst>
                  <a:ext uri="{FF2B5EF4-FFF2-40B4-BE49-F238E27FC236}">
                    <a16:creationId xmlns:a16="http://schemas.microsoft.com/office/drawing/2014/main" id="{BF710DA3-7099-526F-ADC5-04FFDCA96BC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33500" y="3212123"/>
                <a:ext cx="43278" cy="58127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5" name="Groupe 304">
              <a:extLst>
                <a:ext uri="{FF2B5EF4-FFF2-40B4-BE49-F238E27FC236}">
                  <a16:creationId xmlns:a16="http://schemas.microsoft.com/office/drawing/2014/main" id="{42D36234-01A5-92BB-6F5D-30E3AC9051B9}"/>
                </a:ext>
              </a:extLst>
            </p:cNvPr>
            <p:cNvGrpSpPr/>
            <p:nvPr/>
          </p:nvGrpSpPr>
          <p:grpSpPr>
            <a:xfrm>
              <a:off x="4323781" y="2550801"/>
              <a:ext cx="50400" cy="113900"/>
              <a:chOff x="4323781" y="2550801"/>
              <a:chExt cx="50400" cy="113900"/>
            </a:xfrm>
            <a:solidFill>
              <a:schemeClr val="accent1"/>
            </a:solidFill>
          </p:grpSpPr>
          <p:sp>
            <p:nvSpPr>
              <p:cNvPr id="306" name="Ellipse 305">
                <a:extLst>
                  <a:ext uri="{FF2B5EF4-FFF2-40B4-BE49-F238E27FC236}">
                    <a16:creationId xmlns:a16="http://schemas.microsoft.com/office/drawing/2014/main" id="{D1ED7F8F-0A27-4205-1BA9-4EA740DB0877}"/>
                  </a:ext>
                </a:extLst>
              </p:cNvPr>
              <p:cNvSpPr/>
              <p:nvPr/>
            </p:nvSpPr>
            <p:spPr>
              <a:xfrm>
                <a:off x="4323781" y="2614301"/>
                <a:ext cx="50400" cy="50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Ellipse 306">
                <a:extLst>
                  <a:ext uri="{FF2B5EF4-FFF2-40B4-BE49-F238E27FC236}">
                    <a16:creationId xmlns:a16="http://schemas.microsoft.com/office/drawing/2014/main" id="{8746A28A-5399-2D20-4429-360394CBF3E9}"/>
                  </a:ext>
                </a:extLst>
              </p:cNvPr>
              <p:cNvSpPr/>
              <p:nvPr/>
            </p:nvSpPr>
            <p:spPr>
              <a:xfrm>
                <a:off x="4323781" y="2550801"/>
                <a:ext cx="50400" cy="504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40" name="Espace réservé du texte 3">
            <a:extLst>
              <a:ext uri="{FF2B5EF4-FFF2-40B4-BE49-F238E27FC236}">
                <a16:creationId xmlns:a16="http://schemas.microsoft.com/office/drawing/2014/main" id="{E222D35F-D73A-B0CF-1A8A-4573DDBEA34B}"/>
              </a:ext>
            </a:extLst>
          </p:cNvPr>
          <p:cNvSpPr txBox="1">
            <a:spLocks/>
          </p:cNvSpPr>
          <p:nvPr/>
        </p:nvSpPr>
        <p:spPr>
          <a:xfrm>
            <a:off x="2416495" y="3265184"/>
            <a:ext cx="1132805" cy="812284"/>
          </a:xfrm>
          <a:prstGeom prst="rect">
            <a:avLst/>
          </a:prstGeom>
          <a:ln w="6350">
            <a:noFill/>
          </a:ln>
        </p:spPr>
        <p:txBody>
          <a:bodyPr vert="horz" lIns="0" tIns="0" rIns="0" bIns="0" rtlCol="0" anchor="t" anchorCtr="0">
            <a:noAutofit/>
          </a:bodyPr>
          <a:lstStyle>
            <a:defPPr>
              <a:defRPr lang="en-US"/>
            </a:defPPr>
            <a:lvl1pPr indent="0" defTabSz="1007943">
              <a:lnSpc>
                <a:spcPts val="27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None/>
              <a:defRPr sz="2500" i="0" cap="none" baseline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50" lvl="1" indent="0" defTabSz="1007943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1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4150" indent="-184150" defTabSz="1007943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>
                <a:latin typeface="Azo Sans Light" panose="020B0403030503020204" pitchFamily="34" charset="77"/>
              </a:defRPr>
            </a:lvl3pPr>
            <a:lvl4pPr marL="6350" indent="0" defTabSz="1007943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>
                <a:solidFill>
                  <a:schemeClr val="accent1"/>
                </a:solidFill>
                <a:latin typeface="Azo Sans" panose="020B0603030503090204" pitchFamily="34" charset="77"/>
              </a:defRPr>
            </a:lvl4pPr>
            <a:lvl5pPr marL="2267872" indent="-251986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>
                <a:latin typeface="Azo Sans" panose="020B0603030503090204" pitchFamily="34" charset="77"/>
              </a:defRPr>
            </a:lvl5pPr>
            <a:lvl6pPr marL="2771844" indent="-251986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/>
            </a:lvl6pPr>
            <a:lvl7pPr marL="3275815" indent="-251986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/>
            </a:lvl7pPr>
            <a:lvl8pPr marL="3779787" indent="-251986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/>
            </a:lvl8pPr>
            <a:lvl9pPr marL="4283758" indent="-251986" defTabSz="1007943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/>
            </a:lvl9pPr>
          </a:lstStyle>
          <a:p>
            <a:pPr lvl="1"/>
            <a:r>
              <a:rPr lang="fr-FR" dirty="0"/>
              <a:t>Il permet de s’assurer de la correction effective des incidents relevés.</a:t>
            </a:r>
          </a:p>
        </p:txBody>
      </p:sp>
      <p:sp>
        <p:nvSpPr>
          <p:cNvPr id="141" name="Espace réservé du texte 3">
            <a:extLst>
              <a:ext uri="{FF2B5EF4-FFF2-40B4-BE49-F238E27FC236}">
                <a16:creationId xmlns:a16="http://schemas.microsoft.com/office/drawing/2014/main" id="{ED412286-895B-9078-064D-C56EAD0D602C}"/>
              </a:ext>
            </a:extLst>
          </p:cNvPr>
          <p:cNvSpPr txBox="1">
            <a:spLocks/>
          </p:cNvSpPr>
          <p:nvPr/>
        </p:nvSpPr>
        <p:spPr>
          <a:xfrm>
            <a:off x="6361524" y="3258116"/>
            <a:ext cx="1041223" cy="1310956"/>
          </a:xfrm>
          <a:prstGeom prst="rect">
            <a:avLst/>
          </a:prstGeom>
          <a:ln w="6350"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27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None/>
              <a:defRPr sz="2500" i="0" kern="1200" cap="none" baseline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fr-FR" b="1" dirty="0" smtClean="0">
                <a:latin typeface="Arial" panose="020B0604020202020204" pitchFamily="34" charset="0"/>
                <a:cs typeface="Arial" panose="020B0604020202020204" pitchFamily="34" charset="0"/>
              </a:rPr>
              <a:t>Incident logistique :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Dans le cas d’un incident logistique (portant sur un produit), indiquez précisément la sous catégorie.</a:t>
            </a:r>
          </a:p>
        </p:txBody>
      </p:sp>
      <p:grpSp>
        <p:nvGrpSpPr>
          <p:cNvPr id="142" name="Groupe 141">
            <a:extLst>
              <a:ext uri="{FF2B5EF4-FFF2-40B4-BE49-F238E27FC236}">
                <a16:creationId xmlns:a16="http://schemas.microsoft.com/office/drawing/2014/main" id="{D3B4EA49-5C16-E856-4064-936D9FD04D10}"/>
              </a:ext>
            </a:extLst>
          </p:cNvPr>
          <p:cNvGrpSpPr/>
          <p:nvPr/>
        </p:nvGrpSpPr>
        <p:grpSpPr>
          <a:xfrm>
            <a:off x="5121645" y="2953004"/>
            <a:ext cx="887028" cy="261307"/>
            <a:chOff x="3773117" y="2453160"/>
            <a:chExt cx="1146978" cy="211541"/>
          </a:xfrm>
        </p:grpSpPr>
        <p:grpSp>
          <p:nvGrpSpPr>
            <p:cNvPr id="143" name="Groupe 142">
              <a:extLst>
                <a:ext uri="{FF2B5EF4-FFF2-40B4-BE49-F238E27FC236}">
                  <a16:creationId xmlns:a16="http://schemas.microsoft.com/office/drawing/2014/main" id="{6E1E09F0-73F6-DBD6-6386-2BAD201FD7C8}"/>
                </a:ext>
              </a:extLst>
            </p:cNvPr>
            <p:cNvGrpSpPr/>
            <p:nvPr/>
          </p:nvGrpSpPr>
          <p:grpSpPr>
            <a:xfrm>
              <a:off x="3773117" y="2453160"/>
              <a:ext cx="1146978" cy="58127"/>
              <a:chOff x="763200" y="3212123"/>
              <a:chExt cx="1146978" cy="58127"/>
            </a:xfrm>
          </p:grpSpPr>
          <p:cxnSp>
            <p:nvCxnSpPr>
              <p:cNvPr id="147" name="Connecteur droit 146">
                <a:extLst>
                  <a:ext uri="{FF2B5EF4-FFF2-40B4-BE49-F238E27FC236}">
                    <a16:creationId xmlns:a16="http://schemas.microsoft.com/office/drawing/2014/main" id="{0A2EE15C-77D8-E306-A079-EDA4E29A69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3200" y="3212123"/>
                <a:ext cx="531028" cy="0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Connecteur droit 147">
                <a:extLst>
                  <a:ext uri="{FF2B5EF4-FFF2-40B4-BE49-F238E27FC236}">
                    <a16:creationId xmlns:a16="http://schemas.microsoft.com/office/drawing/2014/main" id="{05945986-26AE-54F8-EAC0-6CD96DA348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9150" y="3212123"/>
                <a:ext cx="531028" cy="0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Connecteur droit 148">
                <a:extLst>
                  <a:ext uri="{FF2B5EF4-FFF2-40B4-BE49-F238E27FC236}">
                    <a16:creationId xmlns:a16="http://schemas.microsoft.com/office/drawing/2014/main" id="{5A1CA6F3-E157-7608-363B-BCB66C58E3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94228" y="3212123"/>
                <a:ext cx="39272" cy="58127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Connecteur droit 149">
                <a:extLst>
                  <a:ext uri="{FF2B5EF4-FFF2-40B4-BE49-F238E27FC236}">
                    <a16:creationId xmlns:a16="http://schemas.microsoft.com/office/drawing/2014/main" id="{BF710DA3-7099-526F-ADC5-04FFDCA96BC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33500" y="3212123"/>
                <a:ext cx="43278" cy="58127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4" name="Groupe 143">
              <a:extLst>
                <a:ext uri="{FF2B5EF4-FFF2-40B4-BE49-F238E27FC236}">
                  <a16:creationId xmlns:a16="http://schemas.microsoft.com/office/drawing/2014/main" id="{42D36234-01A5-92BB-6F5D-30E3AC9051B9}"/>
                </a:ext>
              </a:extLst>
            </p:cNvPr>
            <p:cNvGrpSpPr/>
            <p:nvPr/>
          </p:nvGrpSpPr>
          <p:grpSpPr>
            <a:xfrm>
              <a:off x="4323781" y="2550801"/>
              <a:ext cx="50400" cy="113900"/>
              <a:chOff x="4323781" y="2550801"/>
              <a:chExt cx="50400" cy="113900"/>
            </a:xfrm>
            <a:solidFill>
              <a:schemeClr val="accent1"/>
            </a:solidFill>
          </p:grpSpPr>
          <p:sp>
            <p:nvSpPr>
              <p:cNvPr id="145" name="Ellipse 144">
                <a:extLst>
                  <a:ext uri="{FF2B5EF4-FFF2-40B4-BE49-F238E27FC236}">
                    <a16:creationId xmlns:a16="http://schemas.microsoft.com/office/drawing/2014/main" id="{D1ED7F8F-0A27-4205-1BA9-4EA740DB0877}"/>
                  </a:ext>
                </a:extLst>
              </p:cNvPr>
              <p:cNvSpPr/>
              <p:nvPr/>
            </p:nvSpPr>
            <p:spPr>
              <a:xfrm>
                <a:off x="4323781" y="2614301"/>
                <a:ext cx="50400" cy="50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Ellipse 145">
                <a:extLst>
                  <a:ext uri="{FF2B5EF4-FFF2-40B4-BE49-F238E27FC236}">
                    <a16:creationId xmlns:a16="http://schemas.microsoft.com/office/drawing/2014/main" id="{8746A28A-5399-2D20-4429-360394CBF3E9}"/>
                  </a:ext>
                </a:extLst>
              </p:cNvPr>
              <p:cNvSpPr/>
              <p:nvPr/>
            </p:nvSpPr>
            <p:spPr>
              <a:xfrm>
                <a:off x="4323781" y="2550801"/>
                <a:ext cx="50400" cy="504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51" name="Groupe 150">
            <a:extLst>
              <a:ext uri="{FF2B5EF4-FFF2-40B4-BE49-F238E27FC236}">
                <a16:creationId xmlns:a16="http://schemas.microsoft.com/office/drawing/2014/main" id="{D3B4EA49-5C16-E856-4064-936D9FD04D10}"/>
              </a:ext>
            </a:extLst>
          </p:cNvPr>
          <p:cNvGrpSpPr/>
          <p:nvPr/>
        </p:nvGrpSpPr>
        <p:grpSpPr>
          <a:xfrm>
            <a:off x="6329123" y="2945931"/>
            <a:ext cx="887028" cy="261307"/>
            <a:chOff x="3773117" y="2453160"/>
            <a:chExt cx="1146978" cy="211541"/>
          </a:xfrm>
        </p:grpSpPr>
        <p:grpSp>
          <p:nvGrpSpPr>
            <p:cNvPr id="152" name="Groupe 151">
              <a:extLst>
                <a:ext uri="{FF2B5EF4-FFF2-40B4-BE49-F238E27FC236}">
                  <a16:creationId xmlns:a16="http://schemas.microsoft.com/office/drawing/2014/main" id="{6E1E09F0-73F6-DBD6-6386-2BAD201FD7C8}"/>
                </a:ext>
              </a:extLst>
            </p:cNvPr>
            <p:cNvGrpSpPr/>
            <p:nvPr/>
          </p:nvGrpSpPr>
          <p:grpSpPr>
            <a:xfrm>
              <a:off x="3773117" y="2453160"/>
              <a:ext cx="1146978" cy="58127"/>
              <a:chOff x="763200" y="3212123"/>
              <a:chExt cx="1146978" cy="58127"/>
            </a:xfrm>
          </p:grpSpPr>
          <p:cxnSp>
            <p:nvCxnSpPr>
              <p:cNvPr id="156" name="Connecteur droit 155">
                <a:extLst>
                  <a:ext uri="{FF2B5EF4-FFF2-40B4-BE49-F238E27FC236}">
                    <a16:creationId xmlns:a16="http://schemas.microsoft.com/office/drawing/2014/main" id="{0A2EE15C-77D8-E306-A079-EDA4E29A69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3200" y="3212123"/>
                <a:ext cx="531028" cy="0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Connecteur droit 156">
                <a:extLst>
                  <a:ext uri="{FF2B5EF4-FFF2-40B4-BE49-F238E27FC236}">
                    <a16:creationId xmlns:a16="http://schemas.microsoft.com/office/drawing/2014/main" id="{05945986-26AE-54F8-EAC0-6CD96DA348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9150" y="3212123"/>
                <a:ext cx="531028" cy="0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Connecteur droit 157">
                <a:extLst>
                  <a:ext uri="{FF2B5EF4-FFF2-40B4-BE49-F238E27FC236}">
                    <a16:creationId xmlns:a16="http://schemas.microsoft.com/office/drawing/2014/main" id="{5A1CA6F3-E157-7608-363B-BCB66C58E3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94228" y="3212123"/>
                <a:ext cx="39272" cy="58127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Connecteur droit 158">
                <a:extLst>
                  <a:ext uri="{FF2B5EF4-FFF2-40B4-BE49-F238E27FC236}">
                    <a16:creationId xmlns:a16="http://schemas.microsoft.com/office/drawing/2014/main" id="{BF710DA3-7099-526F-ADC5-04FFDCA96BC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33500" y="3212123"/>
                <a:ext cx="43278" cy="58127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3" name="Groupe 152">
              <a:extLst>
                <a:ext uri="{FF2B5EF4-FFF2-40B4-BE49-F238E27FC236}">
                  <a16:creationId xmlns:a16="http://schemas.microsoft.com/office/drawing/2014/main" id="{42D36234-01A5-92BB-6F5D-30E3AC9051B9}"/>
                </a:ext>
              </a:extLst>
            </p:cNvPr>
            <p:cNvGrpSpPr/>
            <p:nvPr/>
          </p:nvGrpSpPr>
          <p:grpSpPr>
            <a:xfrm>
              <a:off x="4323781" y="2550801"/>
              <a:ext cx="50400" cy="113900"/>
              <a:chOff x="4323781" y="2550801"/>
              <a:chExt cx="50400" cy="113900"/>
            </a:xfrm>
            <a:solidFill>
              <a:schemeClr val="accent1"/>
            </a:solidFill>
          </p:grpSpPr>
          <p:sp>
            <p:nvSpPr>
              <p:cNvPr id="154" name="Ellipse 153">
                <a:extLst>
                  <a:ext uri="{FF2B5EF4-FFF2-40B4-BE49-F238E27FC236}">
                    <a16:creationId xmlns:a16="http://schemas.microsoft.com/office/drawing/2014/main" id="{D1ED7F8F-0A27-4205-1BA9-4EA740DB0877}"/>
                  </a:ext>
                </a:extLst>
              </p:cNvPr>
              <p:cNvSpPr/>
              <p:nvPr/>
            </p:nvSpPr>
            <p:spPr>
              <a:xfrm>
                <a:off x="4323781" y="2614301"/>
                <a:ext cx="50400" cy="50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Ellipse 154">
                <a:extLst>
                  <a:ext uri="{FF2B5EF4-FFF2-40B4-BE49-F238E27FC236}">
                    <a16:creationId xmlns:a16="http://schemas.microsoft.com/office/drawing/2014/main" id="{8746A28A-5399-2D20-4429-360394CBF3E9}"/>
                  </a:ext>
                </a:extLst>
              </p:cNvPr>
              <p:cNvSpPr/>
              <p:nvPr/>
            </p:nvSpPr>
            <p:spPr>
              <a:xfrm>
                <a:off x="4323781" y="2550801"/>
                <a:ext cx="50400" cy="504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60" name="Groupe 159">
            <a:extLst>
              <a:ext uri="{FF2B5EF4-FFF2-40B4-BE49-F238E27FC236}">
                <a16:creationId xmlns:a16="http://schemas.microsoft.com/office/drawing/2014/main" id="{D3B4EA49-5C16-E856-4064-936D9FD04D10}"/>
              </a:ext>
            </a:extLst>
          </p:cNvPr>
          <p:cNvGrpSpPr/>
          <p:nvPr/>
        </p:nvGrpSpPr>
        <p:grpSpPr>
          <a:xfrm>
            <a:off x="7829655" y="2957695"/>
            <a:ext cx="887028" cy="261307"/>
            <a:chOff x="3773117" y="2453160"/>
            <a:chExt cx="1146978" cy="211541"/>
          </a:xfrm>
        </p:grpSpPr>
        <p:grpSp>
          <p:nvGrpSpPr>
            <p:cNvPr id="161" name="Groupe 160">
              <a:extLst>
                <a:ext uri="{FF2B5EF4-FFF2-40B4-BE49-F238E27FC236}">
                  <a16:creationId xmlns:a16="http://schemas.microsoft.com/office/drawing/2014/main" id="{6E1E09F0-73F6-DBD6-6386-2BAD201FD7C8}"/>
                </a:ext>
              </a:extLst>
            </p:cNvPr>
            <p:cNvGrpSpPr/>
            <p:nvPr/>
          </p:nvGrpSpPr>
          <p:grpSpPr>
            <a:xfrm>
              <a:off x="3773117" y="2453160"/>
              <a:ext cx="1146978" cy="58127"/>
              <a:chOff x="763200" y="3212123"/>
              <a:chExt cx="1146978" cy="58127"/>
            </a:xfrm>
          </p:grpSpPr>
          <p:cxnSp>
            <p:nvCxnSpPr>
              <p:cNvPr id="165" name="Connecteur droit 164">
                <a:extLst>
                  <a:ext uri="{FF2B5EF4-FFF2-40B4-BE49-F238E27FC236}">
                    <a16:creationId xmlns:a16="http://schemas.microsoft.com/office/drawing/2014/main" id="{0A2EE15C-77D8-E306-A079-EDA4E29A69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3200" y="3212123"/>
                <a:ext cx="531028" cy="0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Connecteur droit 165">
                <a:extLst>
                  <a:ext uri="{FF2B5EF4-FFF2-40B4-BE49-F238E27FC236}">
                    <a16:creationId xmlns:a16="http://schemas.microsoft.com/office/drawing/2014/main" id="{05945986-26AE-54F8-EAC0-6CD96DA348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9150" y="3212123"/>
                <a:ext cx="531028" cy="0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Connecteur droit 166">
                <a:extLst>
                  <a:ext uri="{FF2B5EF4-FFF2-40B4-BE49-F238E27FC236}">
                    <a16:creationId xmlns:a16="http://schemas.microsoft.com/office/drawing/2014/main" id="{5A1CA6F3-E157-7608-363B-BCB66C58E3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94228" y="3212123"/>
                <a:ext cx="39272" cy="58127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Connecteur droit 212">
                <a:extLst>
                  <a:ext uri="{FF2B5EF4-FFF2-40B4-BE49-F238E27FC236}">
                    <a16:creationId xmlns:a16="http://schemas.microsoft.com/office/drawing/2014/main" id="{BF710DA3-7099-526F-ADC5-04FFDCA96BC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33500" y="3212123"/>
                <a:ext cx="43278" cy="58127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2" name="Groupe 161">
              <a:extLst>
                <a:ext uri="{FF2B5EF4-FFF2-40B4-BE49-F238E27FC236}">
                  <a16:creationId xmlns:a16="http://schemas.microsoft.com/office/drawing/2014/main" id="{42D36234-01A5-92BB-6F5D-30E3AC9051B9}"/>
                </a:ext>
              </a:extLst>
            </p:cNvPr>
            <p:cNvGrpSpPr/>
            <p:nvPr/>
          </p:nvGrpSpPr>
          <p:grpSpPr>
            <a:xfrm>
              <a:off x="4323781" y="2550801"/>
              <a:ext cx="50400" cy="113900"/>
              <a:chOff x="4323781" y="2550801"/>
              <a:chExt cx="50400" cy="113900"/>
            </a:xfrm>
            <a:solidFill>
              <a:schemeClr val="accent1"/>
            </a:solidFill>
          </p:grpSpPr>
          <p:sp>
            <p:nvSpPr>
              <p:cNvPr id="163" name="Ellipse 162">
                <a:extLst>
                  <a:ext uri="{FF2B5EF4-FFF2-40B4-BE49-F238E27FC236}">
                    <a16:creationId xmlns:a16="http://schemas.microsoft.com/office/drawing/2014/main" id="{D1ED7F8F-0A27-4205-1BA9-4EA740DB0877}"/>
                  </a:ext>
                </a:extLst>
              </p:cNvPr>
              <p:cNvSpPr/>
              <p:nvPr/>
            </p:nvSpPr>
            <p:spPr>
              <a:xfrm>
                <a:off x="4323781" y="2614301"/>
                <a:ext cx="50400" cy="50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Ellipse 163">
                <a:extLst>
                  <a:ext uri="{FF2B5EF4-FFF2-40B4-BE49-F238E27FC236}">
                    <a16:creationId xmlns:a16="http://schemas.microsoft.com/office/drawing/2014/main" id="{8746A28A-5399-2D20-4429-360394CBF3E9}"/>
                  </a:ext>
                </a:extLst>
              </p:cNvPr>
              <p:cNvSpPr/>
              <p:nvPr/>
            </p:nvSpPr>
            <p:spPr>
              <a:xfrm>
                <a:off x="4323781" y="2550801"/>
                <a:ext cx="50400" cy="504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14" name="Groupe 213">
            <a:extLst>
              <a:ext uri="{FF2B5EF4-FFF2-40B4-BE49-F238E27FC236}">
                <a16:creationId xmlns:a16="http://schemas.microsoft.com/office/drawing/2014/main" id="{D3B4EA49-5C16-E856-4064-936D9FD04D10}"/>
              </a:ext>
            </a:extLst>
          </p:cNvPr>
          <p:cNvGrpSpPr/>
          <p:nvPr/>
        </p:nvGrpSpPr>
        <p:grpSpPr>
          <a:xfrm>
            <a:off x="9038967" y="2953004"/>
            <a:ext cx="887028" cy="261307"/>
            <a:chOff x="3773117" y="2453160"/>
            <a:chExt cx="1146978" cy="211541"/>
          </a:xfrm>
        </p:grpSpPr>
        <p:grpSp>
          <p:nvGrpSpPr>
            <p:cNvPr id="215" name="Groupe 214">
              <a:extLst>
                <a:ext uri="{FF2B5EF4-FFF2-40B4-BE49-F238E27FC236}">
                  <a16:creationId xmlns:a16="http://schemas.microsoft.com/office/drawing/2014/main" id="{6E1E09F0-73F6-DBD6-6386-2BAD201FD7C8}"/>
                </a:ext>
              </a:extLst>
            </p:cNvPr>
            <p:cNvGrpSpPr/>
            <p:nvPr/>
          </p:nvGrpSpPr>
          <p:grpSpPr>
            <a:xfrm>
              <a:off x="3773117" y="2453160"/>
              <a:ext cx="1146978" cy="58127"/>
              <a:chOff x="763200" y="3212123"/>
              <a:chExt cx="1146978" cy="58127"/>
            </a:xfrm>
          </p:grpSpPr>
          <p:cxnSp>
            <p:nvCxnSpPr>
              <p:cNvPr id="219" name="Connecteur droit 218">
                <a:extLst>
                  <a:ext uri="{FF2B5EF4-FFF2-40B4-BE49-F238E27FC236}">
                    <a16:creationId xmlns:a16="http://schemas.microsoft.com/office/drawing/2014/main" id="{0A2EE15C-77D8-E306-A079-EDA4E29A69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3200" y="3212123"/>
                <a:ext cx="531028" cy="0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Connecteur droit 219">
                <a:extLst>
                  <a:ext uri="{FF2B5EF4-FFF2-40B4-BE49-F238E27FC236}">
                    <a16:creationId xmlns:a16="http://schemas.microsoft.com/office/drawing/2014/main" id="{05945986-26AE-54F8-EAC0-6CD96DA348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9150" y="3212123"/>
                <a:ext cx="531028" cy="0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Connecteur droit 220">
                <a:extLst>
                  <a:ext uri="{FF2B5EF4-FFF2-40B4-BE49-F238E27FC236}">
                    <a16:creationId xmlns:a16="http://schemas.microsoft.com/office/drawing/2014/main" id="{5A1CA6F3-E157-7608-363B-BCB66C58E3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94228" y="3212123"/>
                <a:ext cx="39272" cy="58127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Connecteur droit 221">
                <a:extLst>
                  <a:ext uri="{FF2B5EF4-FFF2-40B4-BE49-F238E27FC236}">
                    <a16:creationId xmlns:a16="http://schemas.microsoft.com/office/drawing/2014/main" id="{BF710DA3-7099-526F-ADC5-04FFDCA96BC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33500" y="3212123"/>
                <a:ext cx="43278" cy="58127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6" name="Groupe 215">
              <a:extLst>
                <a:ext uri="{FF2B5EF4-FFF2-40B4-BE49-F238E27FC236}">
                  <a16:creationId xmlns:a16="http://schemas.microsoft.com/office/drawing/2014/main" id="{42D36234-01A5-92BB-6F5D-30E3AC9051B9}"/>
                </a:ext>
              </a:extLst>
            </p:cNvPr>
            <p:cNvGrpSpPr/>
            <p:nvPr/>
          </p:nvGrpSpPr>
          <p:grpSpPr>
            <a:xfrm>
              <a:off x="4323781" y="2550801"/>
              <a:ext cx="50400" cy="113900"/>
              <a:chOff x="4323781" y="2550801"/>
              <a:chExt cx="50400" cy="113900"/>
            </a:xfrm>
            <a:solidFill>
              <a:schemeClr val="accent1"/>
            </a:solidFill>
          </p:grpSpPr>
          <p:sp>
            <p:nvSpPr>
              <p:cNvPr id="217" name="Ellipse 216">
                <a:extLst>
                  <a:ext uri="{FF2B5EF4-FFF2-40B4-BE49-F238E27FC236}">
                    <a16:creationId xmlns:a16="http://schemas.microsoft.com/office/drawing/2014/main" id="{D1ED7F8F-0A27-4205-1BA9-4EA740DB0877}"/>
                  </a:ext>
                </a:extLst>
              </p:cNvPr>
              <p:cNvSpPr/>
              <p:nvPr/>
            </p:nvSpPr>
            <p:spPr>
              <a:xfrm>
                <a:off x="4323781" y="2614301"/>
                <a:ext cx="50400" cy="50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Ellipse 217">
                <a:extLst>
                  <a:ext uri="{FF2B5EF4-FFF2-40B4-BE49-F238E27FC236}">
                    <a16:creationId xmlns:a16="http://schemas.microsoft.com/office/drawing/2014/main" id="{8746A28A-5399-2D20-4429-360394CBF3E9}"/>
                  </a:ext>
                </a:extLst>
              </p:cNvPr>
              <p:cNvSpPr/>
              <p:nvPr/>
            </p:nvSpPr>
            <p:spPr>
              <a:xfrm>
                <a:off x="4323781" y="2550801"/>
                <a:ext cx="50400" cy="504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223" name="Espace réservé du pied de page 29">
            <a:extLst>
              <a:ext uri="{FF2B5EF4-FFF2-40B4-BE49-F238E27FC236}">
                <a16:creationId xmlns:a16="http://schemas.microsoft.com/office/drawing/2014/main" id="{751BC3B0-6097-7FDC-65EB-8438CEDFD40D}"/>
              </a:ext>
            </a:extLst>
          </p:cNvPr>
          <p:cNvSpPr txBox="1">
            <a:spLocks/>
          </p:cNvSpPr>
          <p:nvPr/>
        </p:nvSpPr>
        <p:spPr>
          <a:xfrm>
            <a:off x="2973172" y="6849041"/>
            <a:ext cx="4070930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Principes : 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47 :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Gestion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dysfonctionnements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et fiches de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progrès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4" name="Espace réservé du texte 6">
            <a:extLst>
              <a:ext uri="{FF2B5EF4-FFF2-40B4-BE49-F238E27FC236}">
                <a16:creationId xmlns:a16="http://schemas.microsoft.com/office/drawing/2014/main" id="{D19FCD82-9371-D490-4602-8B19A1BD2118}"/>
              </a:ext>
            </a:extLst>
          </p:cNvPr>
          <p:cNvSpPr txBox="1">
            <a:spLocks/>
          </p:cNvSpPr>
          <p:nvPr/>
        </p:nvSpPr>
        <p:spPr>
          <a:xfrm>
            <a:off x="624305" y="6848274"/>
            <a:ext cx="2227560" cy="419513"/>
          </a:xfrm>
          <a:prstGeom prst="rect">
            <a:avLst/>
          </a:prstGeom>
          <a:ln w="6350">
            <a:noFill/>
          </a:ln>
        </p:spPr>
        <p:txBody>
          <a:bodyPr vert="horz" lIns="0" tIns="7200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00" b="0" i="0" kern="1200" cap="none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7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Sous-themes :</a:t>
            </a:r>
          </a:p>
          <a:p>
            <a:r>
              <a:rPr lang="fr-FR" b="1" dirty="0"/>
              <a:t>4.6 </a:t>
            </a:r>
            <a:r>
              <a:rPr lang="fr-FR" dirty="0"/>
              <a:t>Gestion du système de qualité</a:t>
            </a:r>
            <a:endParaRPr lang="en-US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225" name="Espace réservé du texte 3">
            <a:extLst>
              <a:ext uri="{FF2B5EF4-FFF2-40B4-BE49-F238E27FC236}">
                <a16:creationId xmlns:a16="http://schemas.microsoft.com/office/drawing/2014/main" id="{ED412286-895B-9078-064D-C56EAD0D602C}"/>
              </a:ext>
            </a:extLst>
          </p:cNvPr>
          <p:cNvSpPr txBox="1">
            <a:spLocks/>
          </p:cNvSpPr>
          <p:nvPr/>
        </p:nvSpPr>
        <p:spPr>
          <a:xfrm>
            <a:off x="7742683" y="3247271"/>
            <a:ext cx="1046877" cy="1310956"/>
          </a:xfrm>
          <a:prstGeom prst="rect">
            <a:avLst/>
          </a:prstGeom>
          <a:ln w="6350"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27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None/>
              <a:defRPr sz="2500" i="0" kern="1200" cap="none" baseline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fr-FR" b="1" dirty="0" smtClean="0">
                <a:latin typeface="Arial" panose="020B0604020202020204" pitchFamily="34" charset="0"/>
                <a:cs typeface="Arial" panose="020B0604020202020204" pitchFamily="34" charset="0"/>
              </a:rPr>
              <a:t>Incident administratif :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Dans le cas d’un incident administratif (portant par exemple sur la facturation), indiquez précisément la sous catégorie</a:t>
            </a:r>
          </a:p>
        </p:txBody>
      </p:sp>
    </p:spTree>
    <p:extLst>
      <p:ext uri="{BB962C8B-B14F-4D97-AF65-F5344CB8AC3E}">
        <p14:creationId xmlns:p14="http://schemas.microsoft.com/office/powerpoint/2010/main" val="302642060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CNOP">
      <a:dk1>
        <a:srgbClr val="000000"/>
      </a:dk1>
      <a:lt1>
        <a:srgbClr val="FFFFFF"/>
      </a:lt1>
      <a:dk2>
        <a:srgbClr val="239B38"/>
      </a:dk2>
      <a:lt2>
        <a:srgbClr val="D25D30"/>
      </a:lt2>
      <a:accent1>
        <a:srgbClr val="248BA3"/>
      </a:accent1>
      <a:accent2>
        <a:srgbClr val="832A4E"/>
      </a:accent2>
      <a:accent3>
        <a:srgbClr val="376159"/>
      </a:accent3>
      <a:accent4>
        <a:srgbClr val="FFFFFF"/>
      </a:accent4>
      <a:accent5>
        <a:srgbClr val="FFFFFF"/>
      </a:accent5>
      <a:accent6>
        <a:srgbClr val="FFFFFF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724</TotalTime>
  <Words>310</Words>
  <Application>Microsoft Office PowerPoint</Application>
  <PresentationFormat>Personnalisé</PresentationFormat>
  <Paragraphs>95</Paragraphs>
  <Slides>2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10" baseType="lpstr">
      <vt:lpstr>AppleMyungjo Regular</vt:lpstr>
      <vt:lpstr>Aptos</vt:lpstr>
      <vt:lpstr>Arial</vt:lpstr>
      <vt:lpstr>Azo Sans</vt:lpstr>
      <vt:lpstr>Azo Sans Light</vt:lpstr>
      <vt:lpstr>Courier New</vt:lpstr>
      <vt:lpstr>Police système Courant</vt:lpstr>
      <vt:lpstr>Thème Office</vt:lpstr>
      <vt:lpstr>enregistrement</vt:lpstr>
      <vt:lpstr>enregistrement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enregistrement</dc:title>
  <dc:creator>Sébastien QUESSON</dc:creator>
  <cp:lastModifiedBy>Cécile LUGAND</cp:lastModifiedBy>
  <cp:revision>139</cp:revision>
  <dcterms:created xsi:type="dcterms:W3CDTF">2025-12-16T10:16:15Z</dcterms:created>
  <dcterms:modified xsi:type="dcterms:W3CDTF">2026-07-23T09:01:05Z</dcterms:modified>
</cp:coreProperties>
</file>