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8" r:id="rId2"/>
    <p:sldId id="267" r:id="rId3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6EB"/>
    <a:srgbClr val="D6A300"/>
    <a:srgbClr val="134552"/>
    <a:srgbClr val="258BA4"/>
    <a:srgbClr val="94B8C4"/>
    <a:srgbClr val="6CABBD"/>
    <a:srgbClr val="39A2BB"/>
    <a:srgbClr val="0E92AB"/>
    <a:srgbClr val="207D94"/>
    <a:srgbClr val="2C66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76" autoAdjust="0"/>
    <p:restoredTop sz="94660"/>
  </p:normalViewPr>
  <p:slideViewPr>
    <p:cSldViewPr snapToGrid="0">
      <p:cViewPr varScale="1">
        <p:scale>
          <a:sx n="80" d="100"/>
          <a:sy n="80" d="100"/>
        </p:scale>
        <p:origin x="327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8BA4"/>
              </a:solidFill>
            </a:endParaRP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B59661-5646-42D4-A973-16F076C45B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364"/>
            <a:ext cx="951058" cy="80308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755BC0A-528F-4534-BBCA-590F5214EDC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4A80F84B-05FA-45AF-B348-706FAABA5C39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77CAAF9-B2D4-6041-A5D9-C764826EF99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7" name="Flèche : pentagone 20">
            <a:extLst>
              <a:ext uri="{FF2B5EF4-FFF2-40B4-BE49-F238E27FC236}">
                <a16:creationId xmlns:a16="http://schemas.microsoft.com/office/drawing/2014/main" id="{D9D8E899-31D8-904C-AE38-3BEA00CA0A8C}"/>
              </a:ext>
            </a:extLst>
          </p:cNvPr>
          <p:cNvSpPr/>
          <p:nvPr userDrawn="1"/>
        </p:nvSpPr>
        <p:spPr>
          <a:xfrm>
            <a:off x="0" y="9106989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258B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0B377D-C8D3-B446-8659-2D96D24A2F3A}"/>
              </a:ext>
            </a:extLst>
          </p:cNvPr>
          <p:cNvSpPr/>
          <p:nvPr userDrawn="1"/>
        </p:nvSpPr>
        <p:spPr>
          <a:xfrm>
            <a:off x="677313" y="9350939"/>
            <a:ext cx="2309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Moyens Nécessaires au Fonctionnement de l’Officine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3670B7-0249-2648-B808-517A10466D15}"/>
              </a:ext>
            </a:extLst>
          </p:cNvPr>
          <p:cNvSpPr/>
          <p:nvPr userDrawn="1"/>
        </p:nvSpPr>
        <p:spPr>
          <a:xfrm>
            <a:off x="677313" y="968546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1.5 </a:t>
            </a: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–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Juillet 2025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1" name="Image 20" descr="Une image contenant dessin&#10;&#10;Description générée automatiquement">
            <a:extLst>
              <a:ext uri="{FF2B5EF4-FFF2-40B4-BE49-F238E27FC236}">
                <a16:creationId xmlns:a16="http://schemas.microsoft.com/office/drawing/2014/main" id="{146B45B6-9C6D-B54D-AD1A-98D4E5B190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2" y="9173901"/>
            <a:ext cx="359277" cy="46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21/07/2025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21/07/2025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hyperlink" Target="https://www.ordre.pharmacien.fr/je-suis/pharmacien/pharmacien/mon-exercice-professionnel/les-fiches-professionnelles/destruction-des-medicaments-stupefiants-a-l-officine" TargetMode="External"/><Relationship Id="rId4" Type="http://schemas.openxmlformats.org/officeDocument/2006/relationships/hyperlink" Target="http://www.ordre.pharmacien.fr/Les-pharmaciens/Le-metier-du-pharmacien/Les-fiches-professionnelles/Toutes-les-fiches/Destruction-des-produits-chimiques-a-l-officine/(language)/fre-FR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legifrance.gouv.fr/codes/id/LEGITEXT000006074220/" TargetMode="External"/><Relationship Id="rId7" Type="http://schemas.openxmlformats.org/officeDocument/2006/relationships/image" Target="../media/image8.png"/><Relationship Id="rId2" Type="http://schemas.openxmlformats.org/officeDocument/2006/relationships/hyperlink" Target="https://www.legifrance.gouv.fr/loda/id/JORFTEXT000000613381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hyperlink" Target="https://sante.gouv.fr/IMG/pdf/guide_dasri_maj_juil25.pdf" TargetMode="External"/><Relationship Id="rId5" Type="http://schemas.openxmlformats.org/officeDocument/2006/relationships/hyperlink" Target="https://sante.gouv.fr/soins-et-maladies/qualite-securite-et-pertinence-des-soins/securite-des-prises-en-charge/reglementation-de-securite-sanitaire-dans-les-etablissements-de-sante/article/elimination-des-dechets-d-activites-de-soins-a-risque-infectieux" TargetMode="External"/><Relationship Id="rId10" Type="http://schemas.openxmlformats.org/officeDocument/2006/relationships/hyperlink" Target="https://trackdechets.beta.gouv.fr/" TargetMode="External"/><Relationship Id="rId4" Type="http://schemas.openxmlformats.org/officeDocument/2006/relationships/hyperlink" Target="https://www.legifrance.gouv.fr/codes/section_lc/LEGITEXT000006072665/LEGISCTA000006190977/2022-10-26/" TargetMode="External"/><Relationship Id="rId9" Type="http://schemas.openxmlformats.org/officeDocument/2006/relationships/hyperlink" Target="https://www.ars.sante.f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368" y="884121"/>
            <a:ext cx="6636853" cy="272382"/>
          </a:xfrm>
        </p:spPr>
        <p:txBody>
          <a:bodyPr/>
          <a:lstStyle/>
          <a:p>
            <a:pPr algn="r"/>
            <a:r>
              <a:rPr lang="fr-FR" sz="1300" dirty="0" smtClean="0"/>
              <a:t>M32. Collecte et élimination des déchets générés par l’officine</a:t>
            </a:r>
            <a:endParaRPr lang="fr-FR" sz="1300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7560" y="1410354"/>
            <a:ext cx="6539489" cy="276999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58BA4"/>
                </a:solidFill>
                <a:ea typeface="Helvetica Neue" panose="020B0604020202020204" pitchFamily="34" charset="0"/>
              </a:defRPr>
            </a:lvl1pPr>
          </a:lstStyle>
          <a:p>
            <a:r>
              <a:rPr lang="fr-FR" u="sng" dirty="0"/>
              <a:t>Élimination des médicaments pris en charge par la filière Cyclamed</a:t>
            </a:r>
            <a:r>
              <a:rPr lang="fr-FR" dirty="0"/>
              <a:t> :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87561" y="1383312"/>
            <a:ext cx="6539489" cy="2389688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1495168" y="1709512"/>
            <a:ext cx="51266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Sont concernés</a:t>
            </a:r>
            <a:r>
              <a:rPr lang="fr-FR" sz="1200" dirty="0" smtClean="0"/>
              <a:t> : </a:t>
            </a:r>
          </a:p>
          <a:p>
            <a:pPr marL="171450" indent="-171450">
              <a:buClr>
                <a:srgbClr val="258BA4"/>
              </a:buClr>
              <a:buFontTx/>
              <a:buChar char="-"/>
            </a:pPr>
            <a:r>
              <a:rPr lang="fr-FR" sz="1200" dirty="0" smtClean="0">
                <a:ea typeface="Helvetica Neue" panose="020B0604020202020204" pitchFamily="34" charset="0"/>
              </a:rPr>
              <a:t>S’ils ne sont pas restitués au patient</a:t>
            </a:r>
            <a:r>
              <a:rPr lang="fr-FR" sz="1200" dirty="0">
                <a:ea typeface="Helvetica Neue" panose="020B0604020202020204" pitchFamily="34" charset="0"/>
              </a:rPr>
              <a:t> </a:t>
            </a:r>
            <a:r>
              <a:rPr lang="fr-FR" sz="1200" dirty="0" smtClean="0">
                <a:ea typeface="Helvetica Neue" panose="020B0604020202020204" pitchFamily="34" charset="0"/>
              </a:rPr>
              <a:t>: les comprimés </a:t>
            </a:r>
            <a:r>
              <a:rPr lang="fr-FR" sz="1200" dirty="0">
                <a:ea typeface="Helvetica Neue" panose="020B0604020202020204" pitchFamily="34" charset="0"/>
              </a:rPr>
              <a:t>et gélules non </a:t>
            </a:r>
            <a:r>
              <a:rPr lang="fr-FR" sz="1200" dirty="0" smtClean="0">
                <a:solidFill>
                  <a:schemeClr val="tx2"/>
                </a:solidFill>
                <a:ea typeface="Helvetica Neue" panose="020B0604020202020204" pitchFamily="34" charset="0"/>
              </a:rPr>
              <a:t>utilisés dans le cadre de la préparation </a:t>
            </a:r>
            <a:r>
              <a:rPr lang="fr-FR" sz="1200" dirty="0">
                <a:solidFill>
                  <a:schemeClr val="tx2"/>
                </a:solidFill>
                <a:ea typeface="Helvetica Neue" panose="020B0604020202020204" pitchFamily="34" charset="0"/>
              </a:rPr>
              <a:t>des doses à administrer </a:t>
            </a:r>
            <a:endParaRPr lang="fr-FR" sz="1200" dirty="0" smtClean="0">
              <a:solidFill>
                <a:schemeClr val="tx2"/>
              </a:solidFill>
              <a:ea typeface="Helvetica Neue" panose="020B0604020202020204" pitchFamily="34" charset="0"/>
            </a:endParaRPr>
          </a:p>
          <a:p>
            <a:pPr marL="171450" indent="-171450">
              <a:buClr>
                <a:srgbClr val="258BA4"/>
              </a:buClr>
              <a:buFontTx/>
              <a:buChar char="-"/>
            </a:pPr>
            <a:r>
              <a:rPr lang="fr-FR" sz="1200" dirty="0" smtClean="0"/>
              <a:t>Les flacons vides de vaccin contre la Covid-19</a:t>
            </a:r>
            <a:r>
              <a:rPr lang="fr-FR" sz="1200" dirty="0"/>
              <a:t> </a:t>
            </a:r>
            <a:r>
              <a:rPr lang="fr-FR" sz="1200" dirty="0" smtClean="0"/>
              <a:t>de façon exceptionnelle dans le cadre de la crise sanitaire 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>
                <a:solidFill>
                  <a:schemeClr val="tx2"/>
                </a:solidFill>
              </a:rPr>
              <a:t>Stockage </a:t>
            </a:r>
            <a:r>
              <a:rPr lang="fr-FR" sz="1200" dirty="0" smtClean="0">
                <a:solidFill>
                  <a:schemeClr val="tx2"/>
                </a:solidFill>
              </a:rPr>
              <a:t>: emplacement </a:t>
            </a:r>
            <a:r>
              <a:rPr lang="fr-FR" sz="1200" dirty="0">
                <a:solidFill>
                  <a:schemeClr val="tx2"/>
                </a:solidFill>
              </a:rPr>
              <a:t>destiné au stockage des </a:t>
            </a:r>
            <a:r>
              <a:rPr lang="fr-FR" sz="1200" dirty="0" smtClean="0">
                <a:solidFill>
                  <a:schemeClr val="tx2"/>
                </a:solidFill>
              </a:rPr>
              <a:t>MNU</a:t>
            </a:r>
            <a:endParaRPr lang="fr-FR" sz="1200" dirty="0">
              <a:solidFill>
                <a:schemeClr val="tx2"/>
              </a:solidFill>
            </a:endParaRP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>
                <a:solidFill>
                  <a:schemeClr val="tx2"/>
                </a:solidFill>
              </a:rPr>
              <a:t>Destruction</a:t>
            </a:r>
            <a:r>
              <a:rPr lang="fr-FR" sz="1200" dirty="0" smtClean="0">
                <a:solidFill>
                  <a:schemeClr val="tx2"/>
                </a:solidFill>
              </a:rPr>
              <a:t> avec valorisation énergétique via la filière Cyclamed</a:t>
            </a:r>
          </a:p>
        </p:txBody>
      </p:sp>
      <p:sp>
        <p:nvSpPr>
          <p:cNvPr id="9" name="Rectangle 8"/>
          <p:cNvSpPr/>
          <p:nvPr/>
        </p:nvSpPr>
        <p:spPr>
          <a:xfrm>
            <a:off x="203448" y="3131527"/>
            <a:ext cx="648639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58BA4"/>
              </a:buClr>
            </a:pPr>
            <a:r>
              <a:rPr lang="fr-FR" sz="1100" dirty="0">
                <a:solidFill>
                  <a:srgbClr val="FF0000"/>
                </a:solidFill>
                <a:ea typeface="Helvetica Neue" panose="020B0604020202020204" pitchFamily="34" charset="0"/>
              </a:rPr>
              <a:t>ATTENTION</a:t>
            </a:r>
            <a:r>
              <a:rPr lang="fr-FR" sz="1100" dirty="0">
                <a:solidFill>
                  <a:srgbClr val="FF0000"/>
                </a:solidFill>
              </a:rPr>
              <a:t> </a:t>
            </a:r>
            <a:r>
              <a:rPr lang="fr-FR" sz="1100" dirty="0"/>
              <a:t>: les stocks périmés ou non utilisés de l’officine n’entrent pas dans le </a:t>
            </a:r>
            <a:r>
              <a:rPr lang="fr-FR" sz="1100" dirty="0" smtClean="0"/>
              <a:t>champ </a:t>
            </a:r>
            <a:r>
              <a:rPr lang="fr-FR" sz="1100" dirty="0"/>
              <a:t>de l’agrément de </a:t>
            </a:r>
            <a:r>
              <a:rPr lang="fr-FR" sz="1100" dirty="0" smtClean="0"/>
              <a:t>Cyclamed : les médicaments doivent suivre un autre circuit d’élimination, les autres produits ne rentrent pas dans le circuit Cyclamed.</a:t>
            </a:r>
            <a:endParaRPr lang="fr-FR" sz="11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1124167" y="4558753"/>
            <a:ext cx="54615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Sont concernés </a:t>
            </a:r>
            <a:r>
              <a:rPr lang="fr-FR" sz="1200" dirty="0" smtClean="0"/>
              <a:t>: substances</a:t>
            </a:r>
            <a:r>
              <a:rPr lang="fr-FR" sz="1200" dirty="0"/>
              <a:t>, préparations ou médicaments classés comme stupéfiants périmés, altérés ou retournés 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Stockage</a:t>
            </a:r>
            <a:r>
              <a:rPr lang="fr-FR" sz="1200" dirty="0" smtClean="0"/>
              <a:t>: </a:t>
            </a:r>
            <a:r>
              <a:rPr lang="fr-FR" sz="1200" dirty="0"/>
              <a:t>armoire ou local fermé à clé, dans une zone spécifique, isolée et bien identifiée, différente de celle des stupéfiants destinés à être délivrés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Dénaturation </a:t>
            </a:r>
            <a:r>
              <a:rPr lang="fr-FR" sz="1200" b="1" dirty="0"/>
              <a:t>et élimination </a:t>
            </a:r>
            <a:r>
              <a:rPr lang="fr-FR" sz="1200" dirty="0"/>
              <a:t>en présence d’un pharmacien « témoin » </a:t>
            </a:r>
            <a:r>
              <a:rPr lang="fr-FR" sz="1200" dirty="0" smtClean="0"/>
              <a:t>(qui n’est pas nécessairement un Conseiller Ordinal) désigné </a:t>
            </a:r>
            <a:r>
              <a:rPr lang="fr-FR" sz="1200" dirty="0"/>
              <a:t>par le président du conseil régional de </a:t>
            </a:r>
            <a:r>
              <a:rPr lang="fr-FR" sz="1200" dirty="0" smtClean="0"/>
              <a:t>l’Ordre </a:t>
            </a:r>
            <a:r>
              <a:rPr lang="fr-FR" sz="1200" dirty="0"/>
              <a:t>des pharmaciens ou du conseil central de la Section </a:t>
            </a:r>
            <a:r>
              <a:rPr lang="fr-FR" sz="1200" dirty="0" smtClean="0"/>
              <a:t>E ou D (pharmacies mutualistes)</a:t>
            </a:r>
            <a:endParaRPr lang="fr-FR" sz="12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3894" y="4021484"/>
            <a:ext cx="6539489" cy="461665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58BA4"/>
                </a:solidFill>
                <a:ea typeface="Helvetica Neue" panose="020B0604020202020204" pitchFamily="34" charset="0"/>
              </a:defRPr>
            </a:lvl1pPr>
          </a:lstStyle>
          <a:p>
            <a:r>
              <a:rPr lang="fr-FR" u="sng" dirty="0"/>
              <a:t>Élimination des produits stupéfiants, réalisée par le titulaire de l’officine ou le gérant d’une pharmacie mutualiste ou minière :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83894" y="3952299"/>
            <a:ext cx="6539489" cy="2565956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31" y="4782163"/>
            <a:ext cx="677081" cy="679353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3894" y="6736734"/>
            <a:ext cx="6539489" cy="276999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58BA4"/>
                </a:solidFill>
                <a:ea typeface="Helvetica Neue" panose="020B0604020202020204" pitchFamily="34" charset="0"/>
              </a:defRPr>
            </a:lvl1pPr>
          </a:lstStyle>
          <a:p>
            <a:r>
              <a:rPr lang="fr-FR" u="sng" dirty="0"/>
              <a:t>Élimination des produits chimiques, réalisée par un organisme agréé </a:t>
            </a:r>
            <a:r>
              <a:rPr lang="fr-FR" sz="1100" dirty="0" smtClean="0"/>
              <a:t>:</a:t>
            </a:r>
            <a:endParaRPr lang="fr-FR" sz="1100" dirty="0">
              <a:solidFill>
                <a:schemeClr val="tx1"/>
              </a:solidFill>
              <a:ea typeface="+mn-ea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83894" y="6703489"/>
            <a:ext cx="6539489" cy="2320681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19B0B73-E24E-4696-ACFF-C6A98474F0B0}"/>
              </a:ext>
            </a:extLst>
          </p:cNvPr>
          <p:cNvSpPr/>
          <p:nvPr/>
        </p:nvSpPr>
        <p:spPr>
          <a:xfrm>
            <a:off x="996455" y="7020584"/>
            <a:ext cx="56253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Sont concernés </a:t>
            </a:r>
            <a:r>
              <a:rPr lang="fr-FR" sz="1200" dirty="0" smtClean="0"/>
              <a:t>: produits </a:t>
            </a:r>
            <a:r>
              <a:rPr lang="fr-FR" sz="1200" dirty="0"/>
              <a:t>chimiques, utilisés pour la réalisation des préparations magistrales et officinales ; faire le tri </a:t>
            </a:r>
            <a:r>
              <a:rPr lang="fr-FR" sz="1200" b="1" dirty="0"/>
              <a:t>entre les déchets chimiques </a:t>
            </a:r>
            <a:r>
              <a:rPr lang="fr-FR" sz="1200" b="1" dirty="0" smtClean="0"/>
              <a:t>dangereux </a:t>
            </a:r>
            <a:r>
              <a:rPr lang="fr-FR" sz="1200" dirty="0" smtClean="0"/>
              <a:t>(propriétés explosives, inflammables, irritantes, toxiques, corrosives, mutagènes…)</a:t>
            </a:r>
            <a:r>
              <a:rPr lang="fr-FR" sz="1200" i="1" dirty="0"/>
              <a:t> </a:t>
            </a:r>
            <a:r>
              <a:rPr lang="fr-FR" sz="1200" dirty="0"/>
              <a:t>et les </a:t>
            </a:r>
            <a:r>
              <a:rPr lang="fr-FR" sz="1200" b="1" dirty="0"/>
              <a:t>autres</a:t>
            </a:r>
            <a:r>
              <a:rPr lang="fr-FR" sz="1200" dirty="0"/>
              <a:t> </a:t>
            </a:r>
            <a:r>
              <a:rPr lang="fr-FR" sz="1200" b="1" dirty="0"/>
              <a:t>déchets </a:t>
            </a:r>
            <a:r>
              <a:rPr lang="fr-FR" sz="1200" b="1" dirty="0" smtClean="0"/>
              <a:t>chimiques</a:t>
            </a:r>
            <a:endParaRPr lang="fr-FR" sz="1200" dirty="0" smtClean="0"/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/>
              <a:t>Stockage</a:t>
            </a:r>
            <a:r>
              <a:rPr lang="fr-FR" sz="1200" dirty="0"/>
              <a:t> : inventaire, étiquetage</a:t>
            </a:r>
            <a:r>
              <a:rPr lang="fr-FR" sz="1200" dirty="0" smtClean="0"/>
              <a:t>, conservation dans un endroit </a:t>
            </a:r>
            <a:r>
              <a:rPr lang="fr-FR" sz="1200" dirty="0"/>
              <a:t>dédié et séparé afin de ne pas être utilisé </a:t>
            </a:r>
            <a:endParaRPr lang="fr-FR" sz="1200" dirty="0" smtClean="0"/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/>
              <a:t>Destruction : </a:t>
            </a:r>
            <a:r>
              <a:rPr lang="fr-FR" sz="1200" dirty="0"/>
              <a:t>par un organisme agréé approprié pour l’élimination des déchets dangereux et/ou non dangereux (Délégation Régionale de </a:t>
            </a:r>
            <a:r>
              <a:rPr lang="fr-FR" sz="1200" dirty="0" smtClean="0"/>
              <a:t>l’ADEME : Agence De l’Environnement et de la Maitrise de l’Energie)</a:t>
            </a:r>
            <a:endParaRPr lang="fr-FR" sz="1200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22" y="7444820"/>
            <a:ext cx="429339" cy="429339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42368" y="8758173"/>
            <a:ext cx="64262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58BA4"/>
              </a:buClr>
            </a:pPr>
            <a:r>
              <a:rPr lang="fr-FR" sz="1100" i="1" dirty="0" smtClean="0">
                <a:ea typeface="Helvetica Neue" panose="020B0604020202020204" pitchFamily="34" charset="0"/>
              </a:rPr>
              <a:t>Pour aller plus loin : Fiche professionnelle « </a:t>
            </a:r>
            <a:r>
              <a:rPr lang="fr-FR" sz="1100" i="1" dirty="0">
                <a:ea typeface="Helvetica Neue" panose="020B0604020202020204" pitchFamily="34" charset="0"/>
                <a:hlinkClick r:id="rId4"/>
              </a:rPr>
              <a:t>Destruction des produits chimiques à </a:t>
            </a:r>
            <a:r>
              <a:rPr lang="fr-FR" sz="1100" i="1" dirty="0" smtClean="0">
                <a:ea typeface="Helvetica Neue" panose="020B0604020202020204" pitchFamily="34" charset="0"/>
                <a:hlinkClick r:id="rId4"/>
              </a:rPr>
              <a:t>l’officine</a:t>
            </a:r>
            <a:r>
              <a:rPr lang="fr-FR" sz="1100" i="1" dirty="0">
                <a:ea typeface="Helvetica Neue" panose="020B0604020202020204" pitchFamily="34" charset="0"/>
              </a:rPr>
              <a:t> »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03448" y="6174842"/>
            <a:ext cx="64262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58BA4"/>
              </a:buClr>
            </a:pPr>
            <a:r>
              <a:rPr lang="fr-FR" sz="1100" i="1" dirty="0" smtClean="0">
                <a:ea typeface="Helvetica Neue" panose="020B0604020202020204" pitchFamily="34" charset="0"/>
              </a:rPr>
              <a:t>Pour aller plus loin : Fiche professionnelle « </a:t>
            </a:r>
            <a:r>
              <a:rPr lang="fr-FR" sz="1100" i="1" dirty="0">
                <a:ea typeface="Helvetica Neue" panose="020B0604020202020204" pitchFamily="34" charset="0"/>
                <a:hlinkClick r:id="rId5"/>
              </a:rPr>
              <a:t>Destruction des médicaments stupéfiants à </a:t>
            </a:r>
            <a:r>
              <a:rPr lang="fr-FR" sz="1100" i="1" dirty="0" smtClean="0">
                <a:ea typeface="Helvetica Neue" panose="020B0604020202020204" pitchFamily="34" charset="0"/>
                <a:hlinkClick r:id="rId5"/>
              </a:rPr>
              <a:t>l’officine</a:t>
            </a:r>
            <a:r>
              <a:rPr lang="fr-FR" sz="1100" i="1" dirty="0" smtClean="0">
                <a:ea typeface="Helvetica Neue" panose="020B0604020202020204" pitchFamily="34" charset="0"/>
              </a:rPr>
              <a:t> »</a:t>
            </a:r>
            <a:endParaRPr lang="fr-FR" sz="1100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631" y="2040517"/>
            <a:ext cx="1126291" cy="44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048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D98B11-E7C1-498C-AC68-68802A14A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905817"/>
            <a:ext cx="6636853" cy="272382"/>
          </a:xfrm>
        </p:spPr>
        <p:txBody>
          <a:bodyPr/>
          <a:lstStyle/>
          <a:p>
            <a:pPr algn="r"/>
            <a:r>
              <a:rPr lang="fr-FR" sz="1300" dirty="0" smtClean="0"/>
              <a:t>M32. </a:t>
            </a:r>
            <a:r>
              <a:rPr lang="fr-FR" sz="1300" dirty="0"/>
              <a:t>Collecte et élimination des déchets générés par l’officine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3D25633-DDB0-4A30-900D-60E26F5E83E9}"/>
              </a:ext>
            </a:extLst>
          </p:cNvPr>
          <p:cNvSpPr txBox="1"/>
          <p:nvPr/>
        </p:nvSpPr>
        <p:spPr>
          <a:xfrm flipH="1">
            <a:off x="187561" y="1295944"/>
            <a:ext cx="6539489" cy="276999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258BA4"/>
                </a:solidFill>
                <a:ea typeface="Helvetica Neue" panose="020B0604020202020204" pitchFamily="34" charset="0"/>
              </a:defRPr>
            </a:lvl1pPr>
          </a:lstStyle>
          <a:p>
            <a:r>
              <a:rPr lang="fr-FR" u="sng" dirty="0"/>
              <a:t>Élimination des </a:t>
            </a:r>
            <a:r>
              <a:rPr lang="fr-FR" u="sng" dirty="0" smtClean="0"/>
              <a:t>DASRI PRO </a:t>
            </a:r>
            <a:r>
              <a:rPr lang="fr-FR" sz="1000" dirty="0" smtClean="0"/>
              <a:t>:</a:t>
            </a:r>
            <a:endParaRPr lang="fr-FR" sz="1000" dirty="0"/>
          </a:p>
        </p:txBody>
      </p:sp>
      <p:sp>
        <p:nvSpPr>
          <p:cNvPr id="42" name="Rectangle 41"/>
          <p:cNvSpPr/>
          <p:nvPr/>
        </p:nvSpPr>
        <p:spPr>
          <a:xfrm>
            <a:off x="156362" y="1279693"/>
            <a:ext cx="6539489" cy="3644635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1015934" y="5337751"/>
            <a:ext cx="5690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>
                <a:ea typeface="Helvetica Neue" panose="020B0604020202020204" pitchFamily="34" charset="0"/>
              </a:rPr>
              <a:t>Préparation des doses à administrer </a:t>
            </a:r>
            <a:r>
              <a:rPr lang="fr-FR" sz="1200" dirty="0">
                <a:ea typeface="Helvetica Neue" panose="020B0604020202020204" pitchFamily="34" charset="0"/>
              </a:rPr>
              <a:t>: </a:t>
            </a:r>
            <a:r>
              <a:rPr lang="fr-FR" sz="1200" dirty="0" smtClean="0">
                <a:ea typeface="Helvetica Neue" panose="020B0604020202020204" pitchFamily="34" charset="0"/>
              </a:rPr>
              <a:t>Cartes blistérisées, conditionnements </a:t>
            </a:r>
            <a:r>
              <a:rPr lang="fr-FR" sz="1200" dirty="0">
                <a:ea typeface="Helvetica Neue" panose="020B0604020202020204" pitchFamily="34" charset="0"/>
              </a:rPr>
              <a:t>primaires (blisters en aluminium) et emballages après déconditionnement</a:t>
            </a:r>
            <a:r>
              <a:rPr lang="fr-FR" sz="1200" dirty="0" smtClean="0">
                <a:ea typeface="Helvetica Neue" panose="020B0604020202020204" pitchFamily="34" charset="0"/>
              </a:rPr>
              <a:t>, notices de médicaments</a:t>
            </a:r>
          </a:p>
          <a:p>
            <a:r>
              <a:rPr lang="fr-FR" sz="1200" dirty="0" smtClean="0">
                <a:solidFill>
                  <a:srgbClr val="FF0000"/>
                </a:solidFill>
                <a:ea typeface="Helvetica Neue" panose="020B0604020202020204" pitchFamily="34" charset="0"/>
              </a:rPr>
              <a:t>    ATTENTION </a:t>
            </a:r>
            <a:r>
              <a:rPr lang="fr-FR" sz="1200" dirty="0">
                <a:solidFill>
                  <a:srgbClr val="FF0000"/>
                </a:solidFill>
                <a:ea typeface="Helvetica Neue" panose="020B0604020202020204" pitchFamily="34" charset="0"/>
              </a:rPr>
              <a:t>:</a:t>
            </a:r>
            <a:r>
              <a:rPr lang="fr-FR" sz="1200" dirty="0">
                <a:ea typeface="Helvetica Neue" panose="020B0604020202020204" pitchFamily="34" charset="0"/>
              </a:rPr>
              <a:t> </a:t>
            </a:r>
            <a:r>
              <a:rPr lang="fr-FR" sz="1200" dirty="0" smtClean="0">
                <a:ea typeface="Helvetica Neue" panose="020B0604020202020204" pitchFamily="34" charset="0"/>
              </a:rPr>
              <a:t>comprimés et gélules non utilisés suivent la filière Cyclamed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67345" y="5041661"/>
            <a:ext cx="6539489" cy="3553561"/>
          </a:xfrm>
          <a:prstGeom prst="rect">
            <a:avLst/>
          </a:prstGeom>
          <a:noFill/>
          <a:ln>
            <a:solidFill>
              <a:srgbClr val="258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 56"/>
          <p:cNvSpPr/>
          <p:nvPr/>
        </p:nvSpPr>
        <p:spPr>
          <a:xfrm>
            <a:off x="279706" y="5092766"/>
            <a:ext cx="3429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Dans la poubelle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de tri sélectif :</a:t>
            </a:r>
            <a:endParaRPr lang="fr-FR" sz="1200" u="sng" dirty="0">
              <a:solidFill>
                <a:srgbClr val="258BA4"/>
              </a:solidFill>
              <a:ea typeface="Helvetica Neue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87290" y="6491575"/>
            <a:ext cx="57049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>
                <a:ea typeface="Helvetica Neue" panose="020B0604020202020204" pitchFamily="34" charset="0"/>
              </a:rPr>
              <a:t>Equipements </a:t>
            </a:r>
            <a:r>
              <a:rPr lang="fr-FR" sz="1200" b="1" dirty="0">
                <a:ea typeface="Helvetica Neue" panose="020B0604020202020204" pitchFamily="34" charset="0"/>
              </a:rPr>
              <a:t>de protection individuelle </a:t>
            </a:r>
            <a:r>
              <a:rPr lang="fr-FR" sz="1200" dirty="0">
                <a:ea typeface="Helvetica Neue" panose="020B0604020202020204" pitchFamily="34" charset="0"/>
              </a:rPr>
              <a:t>(masques, gants) : élimination dans un double sac après stockage de 24 heures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b="1" dirty="0" smtClean="0">
                <a:ea typeface="Helvetica Neue" panose="020B0604020202020204" pitchFamily="34" charset="0"/>
              </a:rPr>
              <a:t>Déchets </a:t>
            </a:r>
            <a:r>
              <a:rPr lang="fr-FR" sz="1200" b="1" dirty="0">
                <a:ea typeface="Helvetica Neue" panose="020B0604020202020204" pitchFamily="34" charset="0"/>
              </a:rPr>
              <a:t>d’activité de soins </a:t>
            </a:r>
            <a:r>
              <a:rPr lang="fr-FR" sz="1200" dirty="0">
                <a:ea typeface="Helvetica Neue" panose="020B0604020202020204" pitchFamily="34" charset="0"/>
              </a:rPr>
              <a:t>(pansements et compresses) : élimination dans un double sac après stockage de 24 </a:t>
            </a:r>
            <a:r>
              <a:rPr lang="fr-FR" sz="1200" dirty="0" smtClean="0">
                <a:ea typeface="Helvetica Neue" panose="020B0604020202020204" pitchFamily="34" charset="0"/>
              </a:rPr>
              <a:t>heures</a:t>
            </a:r>
            <a:endParaRPr lang="fr-FR" sz="1200" dirty="0">
              <a:ea typeface="Helvetica Neue" panose="020B0604020202020204" pitchFamily="34" charset="0"/>
            </a:endParaRPr>
          </a:p>
        </p:txBody>
      </p:sp>
      <p:sp>
        <p:nvSpPr>
          <p:cNvPr id="62" name="Espace réservé du texte 2">
            <a:extLst>
              <a:ext uri="{FF2B5EF4-FFF2-40B4-BE49-F238E27FC236}">
                <a16:creationId xmlns:a16="http://schemas.microsoft.com/office/drawing/2014/main" id="{7EFA77D2-3870-4E4F-8143-BBA30FAA936B}"/>
              </a:ext>
            </a:extLst>
          </p:cNvPr>
          <p:cNvSpPr txBox="1">
            <a:spLocks/>
          </p:cNvSpPr>
          <p:nvPr/>
        </p:nvSpPr>
        <p:spPr>
          <a:xfrm>
            <a:off x="1" y="8733789"/>
            <a:ext cx="5640404" cy="1172211"/>
          </a:xfrm>
          <a:prstGeom prst="rect">
            <a:avLst/>
          </a:prstGeom>
          <a:solidFill>
            <a:srgbClr val="CCE6EB"/>
          </a:solidFill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1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fr-FR" sz="1050" b="1" dirty="0" smtClean="0"/>
              <a:t>Références : </a:t>
            </a:r>
          </a:p>
          <a:p>
            <a:pPr>
              <a:spcBef>
                <a:spcPts val="300"/>
              </a:spcBef>
            </a:pPr>
            <a:r>
              <a:rPr lang="fr-FR" sz="1050" dirty="0" smtClean="0">
                <a:hlinkClick r:id="rId2"/>
              </a:rPr>
              <a:t>Loi n° 2007-248 du 26 février 2007</a:t>
            </a:r>
            <a:r>
              <a:rPr lang="fr-FR" sz="1050" dirty="0" smtClean="0"/>
              <a:t> portant diverses dispositions d'adaptation au droit communautaire dans le domaine du médicament</a:t>
            </a:r>
          </a:p>
          <a:p>
            <a:pPr>
              <a:spcBef>
                <a:spcPts val="300"/>
              </a:spcBef>
            </a:pPr>
            <a:r>
              <a:rPr lang="fr-FR" sz="1050" dirty="0" smtClean="0"/>
              <a:t>Fiches professionnelles, </a:t>
            </a:r>
            <a:r>
              <a:rPr lang="fr-FR" sz="1050" dirty="0" smtClean="0">
                <a:hlinkClick r:id="rId3"/>
              </a:rPr>
              <a:t>Code de l'environnement</a:t>
            </a:r>
            <a:endParaRPr lang="fr-FR" sz="1050" dirty="0" smtClean="0"/>
          </a:p>
          <a:p>
            <a:pPr>
              <a:spcBef>
                <a:spcPts val="300"/>
              </a:spcBef>
            </a:pPr>
            <a:r>
              <a:rPr lang="fr-FR" sz="1050" dirty="0" smtClean="0">
                <a:hlinkClick r:id="rId4"/>
              </a:rPr>
              <a:t>Articles R1335-1 à R1335-8-7</a:t>
            </a:r>
            <a:r>
              <a:rPr lang="fr-FR" sz="1050" dirty="0" smtClean="0"/>
              <a:t> : Déchets </a:t>
            </a:r>
            <a:r>
              <a:rPr lang="fr-FR" sz="1050" dirty="0"/>
              <a:t>d'activités de soins à risques infectieux et assimilés</a:t>
            </a:r>
          </a:p>
          <a:p>
            <a:pPr>
              <a:spcBef>
                <a:spcPts val="300"/>
              </a:spcBef>
            </a:pPr>
            <a:r>
              <a:rPr lang="fr-FR" sz="1050" dirty="0" smtClean="0"/>
              <a:t>Site du Ministère : </a:t>
            </a:r>
            <a:r>
              <a:rPr lang="fr-FR" sz="1050" dirty="0">
                <a:hlinkClick r:id="rId5"/>
              </a:rPr>
              <a:t>Élimination des déchets d’activités de soins à risque </a:t>
            </a:r>
            <a:r>
              <a:rPr lang="fr-FR" sz="1050" dirty="0">
                <a:hlinkClick r:id="rId5"/>
              </a:rPr>
              <a:t>infectieux</a:t>
            </a:r>
            <a:r>
              <a:rPr lang="fr-FR" sz="1050" dirty="0"/>
              <a:t> </a:t>
            </a:r>
            <a:endParaRPr lang="fr-FR" sz="1050" dirty="0"/>
          </a:p>
        </p:txBody>
      </p:sp>
      <p:sp>
        <p:nvSpPr>
          <p:cNvPr id="3" name="Rectangle 2"/>
          <p:cNvSpPr/>
          <p:nvPr/>
        </p:nvSpPr>
        <p:spPr>
          <a:xfrm>
            <a:off x="1333516" y="1566696"/>
            <a:ext cx="53518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ea typeface="Helvetica Neue" panose="020B0604020202020204" pitchFamily="34" charset="0"/>
              </a:rPr>
              <a:t>Les DASRI PRO sont les DASRI produits par des professionnels de santé. En pharmacies d’officine, ce sont par exemple les DASRI issus de la </a:t>
            </a:r>
            <a:r>
              <a:rPr lang="fr-FR" sz="1200" dirty="0" smtClean="0">
                <a:ea typeface="Helvetica Neue" panose="020B0604020202020204" pitchFamily="34" charset="0"/>
              </a:rPr>
              <a:t>vaccination </a:t>
            </a:r>
            <a:r>
              <a:rPr lang="fr-FR" sz="1200" dirty="0">
                <a:ea typeface="Helvetica Neue" panose="020B0604020202020204" pitchFamily="34" charset="0"/>
              </a:rPr>
              <a:t>(</a:t>
            </a:r>
            <a:r>
              <a:rPr lang="fr-FR" sz="1200" dirty="0" err="1">
                <a:ea typeface="Helvetica Neue" panose="020B0604020202020204" pitchFamily="34" charset="0"/>
              </a:rPr>
              <a:t>Covid</a:t>
            </a:r>
            <a:r>
              <a:rPr lang="fr-FR" sz="1200" dirty="0">
                <a:ea typeface="Helvetica Neue" panose="020B0604020202020204" pitchFamily="34" charset="0"/>
              </a:rPr>
              <a:t>, grippe,…) et du dépistage (</a:t>
            </a:r>
            <a:r>
              <a:rPr lang="fr-FR" sz="1200" dirty="0" err="1">
                <a:ea typeface="Helvetica Neue" panose="020B0604020202020204" pitchFamily="34" charset="0"/>
              </a:rPr>
              <a:t>Covid</a:t>
            </a:r>
            <a:r>
              <a:rPr lang="fr-FR" sz="1200" dirty="0" smtClean="0">
                <a:ea typeface="Helvetica Neue" panose="020B0604020202020204" pitchFamily="34" charset="0"/>
              </a:rPr>
              <a:t>,…)</a:t>
            </a:r>
          </a:p>
          <a:p>
            <a:r>
              <a:rPr lang="fr-FR" sz="1200" dirty="0" smtClean="0">
                <a:ea typeface="Helvetica Neue" panose="020B0604020202020204" pitchFamily="34" charset="0"/>
              </a:rPr>
              <a:t>Les </a:t>
            </a:r>
            <a:r>
              <a:rPr lang="fr-FR" sz="1200" dirty="0">
                <a:ea typeface="Helvetica Neue" panose="020B0604020202020204" pitchFamily="34" charset="0"/>
              </a:rPr>
              <a:t>pharmaciens doivent organiser leur propre circuit d'élimination des DASRI générés par </a:t>
            </a:r>
            <a:r>
              <a:rPr lang="fr-FR" sz="1200" dirty="0" smtClean="0">
                <a:ea typeface="Helvetica Neue" panose="020B0604020202020204" pitchFamily="34" charset="0"/>
              </a:rPr>
              <a:t>leurs activités à l’officine.</a:t>
            </a:r>
            <a:endParaRPr lang="fr-FR" sz="1200" dirty="0">
              <a:ea typeface="Helvetica Neue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2172" y="1685013"/>
            <a:ext cx="716733" cy="624522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082" y="5398982"/>
            <a:ext cx="633208" cy="71236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51063" y="6228675"/>
            <a:ext cx="3429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200" u="sng" dirty="0">
                <a:solidFill>
                  <a:srgbClr val="258BA4"/>
                </a:solidFill>
                <a:ea typeface="Helvetica Neue" panose="020B0604020202020204" pitchFamily="34" charset="0"/>
              </a:rPr>
              <a:t>Dans la poubelle </a:t>
            </a:r>
            <a:r>
              <a:rPr lang="fr-FR" sz="1200" u="sng" dirty="0" smtClean="0">
                <a:solidFill>
                  <a:srgbClr val="258BA4"/>
                </a:solidFill>
                <a:ea typeface="Helvetica Neue" panose="020B0604020202020204" pitchFamily="34" charset="0"/>
              </a:rPr>
              <a:t>des déchets ménagers :</a:t>
            </a:r>
            <a:endParaRPr lang="fr-FR" sz="1200" u="sng" dirty="0">
              <a:solidFill>
                <a:srgbClr val="258BA4"/>
              </a:solidFill>
              <a:ea typeface="Helvetica Neue" panose="020B0604020202020204" pitchFamily="34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84" y="6480342"/>
            <a:ext cx="605506" cy="71236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69997" y="7331270"/>
            <a:ext cx="64258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dirty="0" smtClean="0">
                <a:ea typeface="Helvetica Neue" panose="020B0604020202020204" pitchFamily="34" charset="0"/>
              </a:rPr>
              <a:t>Autotests </a:t>
            </a:r>
            <a:r>
              <a:rPr lang="fr-FR" sz="1200" dirty="0">
                <a:ea typeface="Helvetica Neue" panose="020B0604020202020204" pitchFamily="34" charset="0"/>
              </a:rPr>
              <a:t>Covid-19 </a:t>
            </a:r>
            <a:r>
              <a:rPr lang="fr-FR" sz="1200" dirty="0" smtClean="0">
                <a:ea typeface="Helvetica Neue" panose="020B0604020202020204" pitchFamily="34" charset="0"/>
              </a:rPr>
              <a:t>réalisés sous la </a:t>
            </a:r>
            <a:r>
              <a:rPr lang="fr-FR" sz="1200" dirty="0">
                <a:ea typeface="Helvetica Neue" panose="020B0604020202020204" pitchFamily="34" charset="0"/>
              </a:rPr>
              <a:t>supervision d’un pharmacien </a:t>
            </a:r>
            <a:r>
              <a:rPr lang="fr-FR" sz="1200" dirty="0" smtClean="0">
                <a:ea typeface="Helvetica Neue" panose="020B0604020202020204" pitchFamily="34" charset="0"/>
              </a:rPr>
              <a:t>:</a:t>
            </a:r>
            <a:r>
              <a:rPr lang="fr-FR" sz="1200" dirty="0" smtClean="0">
                <a:solidFill>
                  <a:srgbClr val="D6A300"/>
                </a:solidFill>
                <a:ea typeface="Helvetica Neue" panose="020B0604020202020204" pitchFamily="34" charset="0"/>
              </a:rPr>
              <a:t> </a:t>
            </a:r>
            <a:endParaRPr lang="fr-FR" sz="1200" dirty="0">
              <a:solidFill>
                <a:srgbClr val="D6A300"/>
              </a:solidFill>
              <a:ea typeface="Helvetica Neue" panose="020B0604020202020204" pitchFamily="34" charset="0"/>
            </a:endParaRPr>
          </a:p>
          <a:p>
            <a:pPr marL="171450" indent="-171450">
              <a:buClr>
                <a:srgbClr val="258BA4"/>
              </a:buClr>
              <a:buFontTx/>
              <a:buChar char="-"/>
            </a:pPr>
            <a:r>
              <a:rPr lang="fr-FR" sz="1200" dirty="0" smtClean="0"/>
              <a:t>Les </a:t>
            </a:r>
            <a:r>
              <a:rPr lang="fr-FR" sz="1200" b="1" dirty="0"/>
              <a:t>tests négatifs </a:t>
            </a:r>
            <a:r>
              <a:rPr lang="fr-FR" sz="1200" dirty="0"/>
              <a:t>placés sous double emballage sont évacués dans les ordures ménagères</a:t>
            </a:r>
            <a:r>
              <a:rPr lang="fr-FR" sz="1200" dirty="0" smtClean="0"/>
              <a:t>.</a:t>
            </a:r>
          </a:p>
          <a:p>
            <a:pPr marL="171450" indent="-171450">
              <a:buClr>
                <a:srgbClr val="258BA4"/>
              </a:buClr>
              <a:buFontTx/>
              <a:buChar char="-"/>
            </a:pPr>
            <a:r>
              <a:rPr lang="fr-FR" sz="1200" dirty="0" smtClean="0"/>
              <a:t>Les </a:t>
            </a:r>
            <a:r>
              <a:rPr lang="fr-FR" sz="1200" b="1" dirty="0"/>
              <a:t>tests positifs </a:t>
            </a:r>
            <a:r>
              <a:rPr lang="fr-FR" sz="1200" dirty="0"/>
              <a:t>doivent être placés sous double emballage et </a:t>
            </a:r>
            <a:r>
              <a:rPr lang="fr-FR" sz="1200" dirty="0" smtClean="0"/>
              <a:t>éliminés par </a:t>
            </a:r>
            <a:r>
              <a:rPr lang="fr-FR" sz="1200" dirty="0"/>
              <a:t>la filière des ordures ménagères ou immédiatement si une poubelle spécifique pour les déchets d'activité de soins à risques infectieux est disponible</a:t>
            </a:r>
            <a:endParaRPr lang="fr-FR" sz="1200" dirty="0">
              <a:solidFill>
                <a:srgbClr val="D6A300"/>
              </a:solidFill>
              <a:ea typeface="Helvetica Neue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9575" y="2553317"/>
            <a:ext cx="63930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>
                <a:solidFill>
                  <a:srgbClr val="000000"/>
                </a:solidFill>
              </a:rPr>
              <a:t>Pour éliminer leurs DASRI professionnels</a:t>
            </a:r>
            <a:r>
              <a:rPr lang="fr-FR" sz="1200" dirty="0">
                <a:solidFill>
                  <a:srgbClr val="000000"/>
                </a:solidFill>
              </a:rPr>
              <a:t>, les pharmaciens d’officine ont la possibilité :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dirty="0">
                <a:ea typeface="Helvetica Neue" panose="020B0604020202020204" pitchFamily="34" charset="0"/>
              </a:rPr>
              <a:t>de </a:t>
            </a:r>
            <a:r>
              <a:rPr lang="fr-FR" sz="1200" b="1" dirty="0">
                <a:ea typeface="Helvetica Neue" panose="020B0604020202020204" pitchFamily="34" charset="0"/>
              </a:rPr>
              <a:t>conventionner avec un opérateur habilité de </a:t>
            </a:r>
            <a:r>
              <a:rPr lang="fr-FR" sz="1200" b="1" dirty="0" smtClean="0">
                <a:ea typeface="Helvetica Neue" panose="020B0604020202020204" pitchFamily="34" charset="0"/>
              </a:rPr>
              <a:t>leur </a:t>
            </a:r>
            <a:r>
              <a:rPr lang="fr-FR" sz="1200" b="1" dirty="0">
                <a:ea typeface="Helvetica Neue" panose="020B0604020202020204" pitchFamily="34" charset="0"/>
              </a:rPr>
              <a:t>choix</a:t>
            </a:r>
            <a:r>
              <a:rPr lang="fr-FR" sz="1200" dirty="0">
                <a:ea typeface="Helvetica Neue" panose="020B0604020202020204" pitchFamily="34" charset="0"/>
              </a:rPr>
              <a:t>. Des listes d’opérateurs sont disponibles sur la plupart des sites internet des </a:t>
            </a:r>
            <a:r>
              <a:rPr lang="fr-FR" sz="1200" dirty="0">
                <a:ea typeface="Helvetica Neue" panose="020B0604020202020204" pitchFamily="34" charset="0"/>
                <a:hlinkClick r:id="rId9" tooltip="undefined"/>
              </a:rPr>
              <a:t>agences régionales de santé</a:t>
            </a:r>
            <a:r>
              <a:rPr lang="fr-FR" sz="1200" dirty="0">
                <a:ea typeface="Helvetica Neue" panose="020B0604020202020204" pitchFamily="34" charset="0"/>
              </a:rPr>
              <a:t> ;</a:t>
            </a:r>
          </a:p>
          <a:p>
            <a:pPr marL="171450" indent="-171450">
              <a:buClr>
                <a:srgbClr val="258BA4"/>
              </a:buClr>
              <a:buFont typeface="Wingdings" panose="05000000000000000000" pitchFamily="2" charset="2"/>
              <a:buChar char="l"/>
            </a:pPr>
            <a:r>
              <a:rPr lang="fr-FR" sz="1200" dirty="0">
                <a:ea typeface="Helvetica Neue" panose="020B0604020202020204" pitchFamily="34" charset="0"/>
              </a:rPr>
              <a:t>pour les DASRI perforants ou coupants, parmi lesquels ceux liés à la vaccination, de </a:t>
            </a:r>
            <a:r>
              <a:rPr lang="fr-FR" sz="1200" b="1" dirty="0">
                <a:ea typeface="Helvetica Neue" panose="020B0604020202020204" pitchFamily="34" charset="0"/>
              </a:rPr>
              <a:t>bénéficier des partenariats entre les syndicats professionnels et l’éco-organisme DASTRI</a:t>
            </a:r>
            <a:r>
              <a:rPr lang="fr-FR" sz="1200" dirty="0">
                <a:ea typeface="Helvetica Neue" panose="020B0604020202020204" pitchFamily="34" charset="0"/>
              </a:rPr>
              <a:t>. </a:t>
            </a:r>
          </a:p>
        </p:txBody>
      </p:sp>
      <p:sp>
        <p:nvSpPr>
          <p:cNvPr id="8" name="Rectangle 7"/>
          <p:cNvSpPr/>
          <p:nvPr/>
        </p:nvSpPr>
        <p:spPr>
          <a:xfrm>
            <a:off x="217718" y="3762344"/>
            <a:ext cx="64049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 smtClean="0">
                <a:ea typeface="Helvetica Neue" panose="020B0604020202020204" pitchFamily="34" charset="0"/>
              </a:rPr>
              <a:t>La </a:t>
            </a:r>
            <a:r>
              <a:rPr lang="fr-FR" sz="1200" b="1" dirty="0">
                <a:ea typeface="Helvetica Neue" panose="020B0604020202020204" pitchFamily="34" charset="0"/>
              </a:rPr>
              <a:t>traçabilité des DASRI doit être assurée par le pharmacien</a:t>
            </a:r>
            <a:r>
              <a:rPr lang="fr-FR" sz="1200" dirty="0">
                <a:ea typeface="Helvetica Neue" panose="020B0604020202020204" pitchFamily="34" charset="0"/>
              </a:rPr>
              <a:t>, de leur enlèvement jusqu’à leur destruction finale. La plateforme numérique gratuite </a:t>
            </a:r>
            <a:r>
              <a:rPr lang="fr-FR" sz="1200" dirty="0" err="1">
                <a:ea typeface="Helvetica Neue" panose="020B0604020202020204" pitchFamily="34" charset="0"/>
                <a:hlinkClick r:id="rId10"/>
              </a:rPr>
              <a:t>TrackDéchets</a:t>
            </a:r>
            <a:r>
              <a:rPr lang="fr-FR" sz="1200" dirty="0">
                <a:ea typeface="Helvetica Neue" panose="020B0604020202020204" pitchFamily="34" charset="0"/>
              </a:rPr>
              <a:t>, développée par le ministère de la Transition Écologique, </a:t>
            </a:r>
            <a:r>
              <a:rPr lang="fr-FR" sz="1200" dirty="0" smtClean="0">
                <a:ea typeface="Helvetica Neue" panose="020B0604020202020204" pitchFamily="34" charset="0"/>
              </a:rPr>
              <a:t>permet </a:t>
            </a:r>
            <a:r>
              <a:rPr lang="fr-FR" sz="1200" dirty="0">
                <a:ea typeface="Helvetica Neue" panose="020B0604020202020204" pitchFamily="34" charset="0"/>
              </a:rPr>
              <a:t>la dématérialisation du suivi des DASRI (obligatoire depuis le 1er janvier 2023).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67345" y="4624588"/>
            <a:ext cx="64049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200" b="1" dirty="0" smtClean="0">
                <a:ea typeface="Helvetica Neue" panose="020B0604020202020204" pitchFamily="34" charset="0"/>
              </a:rPr>
              <a:t>Pour aller plus loin : </a:t>
            </a:r>
            <a:r>
              <a:rPr lang="fr-FR" sz="1200" dirty="0" smtClean="0">
                <a:ea typeface="Helvetica Neue" panose="020B0604020202020204" pitchFamily="34" charset="0"/>
                <a:hlinkClick r:id="rId11"/>
              </a:rPr>
              <a:t>Déchets d’activités de soins : comment les éliminer ?</a:t>
            </a:r>
            <a:endParaRPr lang="fr-FR" sz="1200" dirty="0">
              <a:ea typeface="Helvetica Neue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03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3450</TotalTime>
  <Words>779</Words>
  <Application>Microsoft Office PowerPoint</Application>
  <PresentationFormat>Format A4 (210 x 297 mm)</PresentationFormat>
  <Paragraphs>41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Helvetica Light</vt:lpstr>
      <vt:lpstr>Helvetica Neue</vt:lpstr>
      <vt:lpstr>Wingdings</vt:lpstr>
      <vt:lpstr>Thème Office</vt:lpstr>
      <vt:lpstr>M32. Collecte et élimination des déchets générés par l’officine</vt:lpstr>
      <vt:lpstr>M32. Collecte et élimination des déchets générés par l’officine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245</cp:revision>
  <cp:lastPrinted>2022-01-05T09:01:24Z</cp:lastPrinted>
  <dcterms:created xsi:type="dcterms:W3CDTF">2019-09-09T06:31:24Z</dcterms:created>
  <dcterms:modified xsi:type="dcterms:W3CDTF">2025-07-21T12:03:30Z</dcterms:modified>
</cp:coreProperties>
</file>