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1"/>
  </p:sldMasterIdLst>
  <p:notesMasterIdLst>
    <p:notesMasterId r:id="rId4"/>
  </p:notesMasterIdLst>
  <p:sldIdLst>
    <p:sldId id="261" r:id="rId2"/>
    <p:sldId id="260" r:id="rId3"/>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06" userDrawn="1">
          <p15:clr>
            <a:srgbClr val="A4A3A4"/>
          </p15:clr>
        </p15:guide>
        <p15:guide id="2" pos="238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66"/>
    <p:restoredTop sz="94626"/>
  </p:normalViewPr>
  <p:slideViewPr>
    <p:cSldViewPr snapToGrid="0">
      <p:cViewPr varScale="1">
        <p:scale>
          <a:sx n="70" d="100"/>
          <a:sy n="70" d="100"/>
        </p:scale>
        <p:origin x="3726" y="72"/>
      </p:cViewPr>
      <p:guideLst>
        <p:guide orient="horz" pos="706"/>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F89E7D-7BD7-2140-936A-F37B5FC833D0}" type="datetimeFigureOut">
              <a:rPr lang="fr-FR" smtClean="0"/>
              <a:t>28/05/2026</a:t>
            </a:fld>
            <a:endParaRPr lang="fr-FR"/>
          </a:p>
        </p:txBody>
      </p:sp>
      <p:sp>
        <p:nvSpPr>
          <p:cNvPr id="4" name="Espace réservé de l'image des diapositives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543146-8646-4440-8AE6-AAF59580FB8D}" type="slidenum">
              <a:rPr lang="fr-FR" smtClean="0"/>
              <a:t>‹N°›</a:t>
            </a:fld>
            <a:endParaRPr lang="fr-FR"/>
          </a:p>
        </p:txBody>
      </p:sp>
    </p:spTree>
    <p:extLst>
      <p:ext uri="{BB962C8B-B14F-4D97-AF65-F5344CB8AC3E}">
        <p14:creationId xmlns:p14="http://schemas.microsoft.com/office/powerpoint/2010/main" val="34761104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10543146-8646-4440-8AE6-AAF59580FB8D}" type="slidenum">
              <a:rPr lang="fr-FR" smtClean="0"/>
              <a:t>2</a:t>
            </a:fld>
            <a:endParaRPr lang="fr-FR"/>
          </a:p>
        </p:txBody>
      </p:sp>
    </p:spTree>
    <p:extLst>
      <p:ext uri="{BB962C8B-B14F-4D97-AF65-F5344CB8AC3E}">
        <p14:creationId xmlns:p14="http://schemas.microsoft.com/office/powerpoint/2010/main" val="33718341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4586" y="468000"/>
            <a:ext cx="5929058" cy="499917"/>
          </a:xfrm>
        </p:spPr>
        <p:txBody>
          <a:bodyPr/>
          <a:lstStyle>
            <a:lvl1pPr>
              <a:defRPr>
                <a:solidFill>
                  <a:schemeClr val="accent1"/>
                </a:solidFill>
                <a:latin typeface="Arial" panose="020B0604020202020204" pitchFamily="34" charset="0"/>
                <a:cs typeface="Arial" panose="020B0604020202020204" pitchFamily="34" charset="0"/>
              </a:defRPr>
            </a:lvl1pPr>
          </a:lstStyle>
          <a:p>
            <a:r>
              <a:rPr lang="fr-FR" dirty="0"/>
              <a:t>MÉMO</a:t>
            </a:r>
            <a:endParaRPr lang="en-US" dirty="0"/>
          </a:p>
        </p:txBody>
      </p:sp>
      <p:sp>
        <p:nvSpPr>
          <p:cNvPr id="3" name="Content Placeholder 2"/>
          <p:cNvSpPr>
            <a:spLocks noGrp="1"/>
          </p:cNvSpPr>
          <p:nvPr>
            <p:ph idx="1"/>
          </p:nvPr>
        </p:nvSpPr>
        <p:spPr>
          <a:xfrm>
            <a:off x="756619" y="2627705"/>
            <a:ext cx="6046437" cy="1787956"/>
          </a:xfrm>
          <a:prstGeom prst="rect">
            <a:avLst/>
          </a:prstGeom>
        </p:spPr>
        <p:txBody>
          <a:bodyPr lIns="0" tIns="0" rIns="0" bIns="0">
            <a:noAutofit/>
          </a:bodyPr>
          <a:lstStyle>
            <a:lvl1pPr>
              <a:buFontTx/>
              <a:buNone/>
              <a:defRPr sz="2400" b="0" i="0">
                <a:solidFill>
                  <a:schemeClr val="accent1"/>
                </a:solidFill>
                <a:latin typeface="Arial" panose="020B0604020202020204" pitchFamily="34" charset="0"/>
                <a:cs typeface="Arial" panose="020B0604020202020204" pitchFamily="34" charset="0"/>
              </a:defRPr>
            </a:lvl1pPr>
            <a:lvl2pPr marL="151200" indent="-152984" algn="ctr">
              <a:lnSpc>
                <a:spcPts val="1320"/>
              </a:lnSpc>
              <a:spcBef>
                <a:spcPts val="0"/>
              </a:spcBef>
              <a:buClr>
                <a:schemeClr val="accent2"/>
              </a:buClr>
              <a:buFontTx/>
              <a:buNone/>
              <a:defRPr sz="1100" b="1" i="0">
                <a:solidFill>
                  <a:schemeClr val="accent1"/>
                </a:solidFill>
                <a:latin typeface="Arial" panose="020B0604020202020204" pitchFamily="34" charset="0"/>
                <a:cs typeface="Arial" panose="020B0604020202020204" pitchFamily="34" charset="0"/>
              </a:defRPr>
            </a:lvl2pPr>
            <a:lvl3pPr marL="288000" indent="-97200">
              <a:lnSpc>
                <a:spcPts val="1320"/>
              </a:lnSpc>
              <a:spcBef>
                <a:spcPts val="0"/>
              </a:spcBef>
              <a:buFont typeface="Arial" panose="020B0604020202020204" pitchFamily="34" charset="0"/>
              <a:buChar char="•"/>
              <a:defRPr sz="1100" b="0" i="0">
                <a:latin typeface="Arial" panose="020B0604020202020204" pitchFamily="34" charset="0"/>
                <a:cs typeface="Arial" panose="020B0604020202020204" pitchFamily="34" charset="0"/>
              </a:defRPr>
            </a:lvl3pPr>
            <a:lvl4pPr marL="180000">
              <a:lnSpc>
                <a:spcPts val="1320"/>
              </a:lnSpc>
              <a:spcBef>
                <a:spcPts val="0"/>
              </a:spcBef>
              <a:buFontTx/>
              <a:buNone/>
              <a:defRPr sz="1100" b="0" i="0">
                <a:latin typeface="Arial" panose="020B0604020202020204" pitchFamily="34" charset="0"/>
                <a:cs typeface="Arial" panose="020B0604020202020204" pitchFamily="34" charset="0"/>
              </a:defRPr>
            </a:lvl4pPr>
            <a:lvl5pPr>
              <a:buFontTx/>
              <a:buNone/>
              <a:defRPr sz="1100">
                <a:latin typeface="Azo Sans" panose="020B0603030503020204" pitchFamily="34" charset="77"/>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
        <p:nvSpPr>
          <p:cNvPr id="4" name="Date Placeholder 3"/>
          <p:cNvSpPr>
            <a:spLocks noGrp="1"/>
          </p:cNvSpPr>
          <p:nvPr>
            <p:ph type="dt" sz="half" idx="10"/>
          </p:nvPr>
        </p:nvSpPr>
        <p:spPr/>
        <p:txBody>
          <a:bodyPr/>
          <a:lstStyle>
            <a:lvl1pPr>
              <a:defRPr>
                <a:solidFill>
                  <a:schemeClr val="accent1"/>
                </a:solidFill>
                <a:latin typeface="Arial" panose="020B0604020202020204" pitchFamily="34" charset="0"/>
                <a:cs typeface="Arial" panose="020B0604020202020204" pitchFamily="34" charset="0"/>
              </a:defRPr>
            </a:lvl1pPr>
          </a:lstStyle>
          <a:p>
            <a:r>
              <a:rPr lang="fr-FR" dirty="0"/>
              <a:t>Version 2.2 / Mois année </a:t>
            </a:r>
            <a:endParaRPr lang="en-US" dirty="0"/>
          </a:p>
        </p:txBody>
      </p:sp>
      <p:sp>
        <p:nvSpPr>
          <p:cNvPr id="5" name="Footer Placeholder 4"/>
          <p:cNvSpPr>
            <a:spLocks noGrp="1"/>
          </p:cNvSpPr>
          <p:nvPr>
            <p:ph type="ftr" sz="quarter" idx="11"/>
          </p:nvPr>
        </p:nvSpPr>
        <p:spPr>
          <a:xfrm>
            <a:off x="665603" y="9979818"/>
            <a:ext cx="2077597" cy="409702"/>
          </a:xfrm>
          <a:prstGeom prst="rect">
            <a:avLst/>
          </a:prstGeom>
        </p:spPr>
        <p:txBody>
          <a:bodyPr/>
          <a:lstStyle>
            <a:lvl1pPr>
              <a:defRPr b="1" i="0">
                <a:latin typeface="Arial" panose="020B0604020202020204" pitchFamily="34" charset="0"/>
                <a:cs typeface="Arial" panose="020B0604020202020204" pitchFamily="34" charset="0"/>
              </a:defRPr>
            </a:lvl1pPr>
          </a:lstStyle>
          <a:p>
            <a:endParaRPr lang="en-US" b="1"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12"/>
          </p:nvPr>
        </p:nvSpPr>
        <p:spPr/>
        <p:txBody>
          <a:bodyPr/>
          <a:lstStyle>
            <a:lvl1pPr>
              <a:defRPr>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/3</a:t>
            </a:r>
            <a:endParaRPr lang="en-US" dirty="0">
              <a:latin typeface="Arial" panose="020B0604020202020204" pitchFamily="34" charset="0"/>
              <a:cs typeface="Arial" panose="020B0604020202020204" pitchFamily="34" charset="0"/>
            </a:endParaRPr>
          </a:p>
        </p:txBody>
      </p:sp>
      <p:sp>
        <p:nvSpPr>
          <p:cNvPr id="8" name="Espace réservé du texte 7">
            <a:extLst>
              <a:ext uri="{FF2B5EF4-FFF2-40B4-BE49-F238E27FC236}">
                <a16:creationId xmlns:a16="http://schemas.microsoft.com/office/drawing/2014/main" id="{7FB36146-7DD3-D62B-56A5-D59463281CD5}"/>
              </a:ext>
            </a:extLst>
          </p:cNvPr>
          <p:cNvSpPr>
            <a:spLocks noGrp="1"/>
          </p:cNvSpPr>
          <p:nvPr>
            <p:ph type="body" sz="quarter" idx="13" hasCustomPrompt="1"/>
          </p:nvPr>
        </p:nvSpPr>
        <p:spPr>
          <a:xfrm>
            <a:off x="365126" y="938026"/>
            <a:ext cx="4878388" cy="720000"/>
          </a:xfrm>
          <a:prstGeom prst="rect">
            <a:avLst/>
          </a:prstGeom>
          <a:ln w="3175">
            <a:solidFill>
              <a:schemeClr val="accent2"/>
            </a:solidFill>
          </a:ln>
        </p:spPr>
        <p:txBody>
          <a:bodyPr lIns="72000" tIns="0" rIns="0" bIns="0" anchor="ctr">
            <a:noAutofit/>
          </a:bodyPr>
          <a:lstStyle>
            <a:lvl1pPr>
              <a:buFontTx/>
              <a:buNone/>
              <a:defRPr sz="1600" b="0">
                <a:solidFill>
                  <a:schemeClr val="accent1"/>
                </a:solidFill>
                <a:latin typeface="Arial" panose="020B0604020202020204" pitchFamily="34" charset="0"/>
                <a:cs typeface="Arial" panose="020B0604020202020204" pitchFamily="34" charset="0"/>
              </a:defRPr>
            </a:lvl1pPr>
            <a:lvl2pPr>
              <a:buFontTx/>
              <a:buNone/>
              <a:defRPr>
                <a:latin typeface="Azo Sans" panose="020B0603030503020204" pitchFamily="34" charset="77"/>
              </a:defRPr>
            </a:lvl2pPr>
            <a:lvl3pPr>
              <a:buFontTx/>
              <a:buNone/>
              <a:defRPr>
                <a:latin typeface="Azo Sans" panose="020B0603030503020204" pitchFamily="34" charset="77"/>
              </a:defRPr>
            </a:lvl3pPr>
            <a:lvl4pPr>
              <a:buFontTx/>
              <a:buNone/>
              <a:defRPr>
                <a:latin typeface="Azo Sans" panose="020B0603030503020204" pitchFamily="34" charset="77"/>
              </a:defRPr>
            </a:lvl4pPr>
            <a:lvl5pPr>
              <a:buFontTx/>
              <a:buNone/>
              <a:defRPr>
                <a:latin typeface="Azo Sans" panose="020B0603030503020204" pitchFamily="34" charset="77"/>
              </a:defRPr>
            </a:lvl5pPr>
          </a:lstStyle>
          <a:p>
            <a:pPr lvl="0"/>
            <a:r>
              <a:rPr lang="fr-FR" dirty="0"/>
              <a:t>C09. Le Double contrôle, en pratique :</a:t>
            </a:r>
          </a:p>
        </p:txBody>
      </p:sp>
      <p:sp>
        <p:nvSpPr>
          <p:cNvPr id="10" name="Espace réservé du texte 9">
            <a:extLst>
              <a:ext uri="{FF2B5EF4-FFF2-40B4-BE49-F238E27FC236}">
                <a16:creationId xmlns:a16="http://schemas.microsoft.com/office/drawing/2014/main" id="{0148CBA0-6226-CE1E-2226-4E116497AEE6}"/>
              </a:ext>
            </a:extLst>
          </p:cNvPr>
          <p:cNvSpPr>
            <a:spLocks noGrp="1"/>
          </p:cNvSpPr>
          <p:nvPr>
            <p:ph type="body" sz="quarter" idx="14" hasCustomPrompt="1"/>
          </p:nvPr>
        </p:nvSpPr>
        <p:spPr>
          <a:xfrm>
            <a:off x="5243513" y="938026"/>
            <a:ext cx="1980000" cy="720000"/>
          </a:xfrm>
          <a:prstGeom prst="rect">
            <a:avLst/>
          </a:prstGeom>
          <a:ln w="3175">
            <a:solidFill>
              <a:schemeClr val="accent2"/>
            </a:solidFill>
          </a:ln>
        </p:spPr>
        <p:txBody>
          <a:bodyPr tIns="72000" rIns="0" bIns="0">
            <a:noAutofit/>
          </a:bodyPr>
          <a:lstStyle>
            <a:lvl1pPr>
              <a:buFontTx/>
              <a:buNone/>
              <a:defRPr sz="700">
                <a:solidFill>
                  <a:schemeClr val="accent1"/>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Pharmacie :</a:t>
            </a:r>
          </a:p>
        </p:txBody>
      </p:sp>
      <p:sp>
        <p:nvSpPr>
          <p:cNvPr id="11" name="Espace réservé du texte 9">
            <a:extLst>
              <a:ext uri="{FF2B5EF4-FFF2-40B4-BE49-F238E27FC236}">
                <a16:creationId xmlns:a16="http://schemas.microsoft.com/office/drawing/2014/main" id="{AC9BA212-F7B9-DE76-EF9B-39E211483347}"/>
              </a:ext>
            </a:extLst>
          </p:cNvPr>
          <p:cNvSpPr>
            <a:spLocks noGrp="1"/>
          </p:cNvSpPr>
          <p:nvPr>
            <p:ph type="body" sz="quarter" idx="15" hasCustomPrompt="1"/>
          </p:nvPr>
        </p:nvSpPr>
        <p:spPr>
          <a:xfrm>
            <a:off x="5243513" y="1675672"/>
            <a:ext cx="1980000" cy="188847"/>
          </a:xfrm>
          <a:prstGeom prst="rect">
            <a:avLst/>
          </a:prstGeom>
          <a:ln w="3175">
            <a:noFill/>
          </a:ln>
        </p:spPr>
        <p:txBody>
          <a:bodyPr tIns="36000" rIns="0" bIns="0">
            <a:noAutofit/>
          </a:bodyPr>
          <a:lstStyle>
            <a:lvl1pPr>
              <a:buFontTx/>
              <a:buNone/>
              <a:defRPr sz="700" i="1">
                <a:solidFill>
                  <a:schemeClr val="accent1"/>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Personnaliser l’en-tête</a:t>
            </a:r>
          </a:p>
        </p:txBody>
      </p:sp>
      <p:sp>
        <p:nvSpPr>
          <p:cNvPr id="12" name="Footer Placeholder 4">
            <a:extLst>
              <a:ext uri="{FF2B5EF4-FFF2-40B4-BE49-F238E27FC236}">
                <a16:creationId xmlns:a16="http://schemas.microsoft.com/office/drawing/2014/main" id="{14855720-B7EE-7E2C-4646-76E2F9F892AF}"/>
              </a:ext>
            </a:extLst>
          </p:cNvPr>
          <p:cNvSpPr txBox="1">
            <a:spLocks/>
          </p:cNvSpPr>
          <p:nvPr userDrawn="1"/>
        </p:nvSpPr>
        <p:spPr>
          <a:xfrm>
            <a:off x="3005042" y="9979818"/>
            <a:ext cx="2131036"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325809183"/>
      </p:ext>
    </p:extLst>
  </p:cSld>
  <p:clrMapOvr>
    <a:masterClrMapping/>
  </p:clrMapOvr>
  <p:extLst>
    <p:ext uri="{DCECCB84-F9BA-43D5-87BE-67443E8EF086}">
      <p15:sldGuideLst xmlns:p15="http://schemas.microsoft.com/office/powerpoint/2012/main">
        <p15:guide id="1" orient="horz" pos="555" userDrawn="1">
          <p15:clr>
            <a:srgbClr val="FBAE40"/>
          </p15:clr>
        </p15:guide>
        <p15:guide id="2" pos="238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4586" y="468000"/>
            <a:ext cx="3091850" cy="499917"/>
          </a:xfrm>
          <a:prstGeom prst="rect">
            <a:avLst/>
          </a:prstGeom>
        </p:spPr>
        <p:txBody>
          <a:bodyPr vert="horz" lIns="0" tIns="0" rIns="0" bIns="0" rtlCol="0" anchor="ctr">
            <a:noAutofit/>
          </a:bodyPr>
          <a:lstStyle/>
          <a:p>
            <a:r>
              <a:rPr lang="fr-FR" dirty="0"/>
              <a:t>MÉMO</a:t>
            </a:r>
            <a:endParaRPr lang="en-US" dirty="0"/>
          </a:p>
        </p:txBody>
      </p:sp>
      <p:sp>
        <p:nvSpPr>
          <p:cNvPr id="4" name="Date Placeholder 3"/>
          <p:cNvSpPr>
            <a:spLocks noGrp="1"/>
          </p:cNvSpPr>
          <p:nvPr>
            <p:ph type="dt" sz="half" idx="2"/>
          </p:nvPr>
        </p:nvSpPr>
        <p:spPr>
          <a:xfrm>
            <a:off x="662824" y="10401255"/>
            <a:ext cx="1700927" cy="161841"/>
          </a:xfrm>
          <a:prstGeom prst="rect">
            <a:avLst/>
          </a:prstGeom>
        </p:spPr>
        <p:txBody>
          <a:bodyPr vert="horz" lIns="0" tIns="36000" rIns="0" bIns="0" rtlCol="0" anchor="t"/>
          <a:lstStyle>
            <a:lvl1pPr algn="l">
              <a:defRPr sz="700">
                <a:solidFill>
                  <a:schemeClr val="accent1"/>
                </a:solidFill>
                <a:latin typeface="Arial" panose="020B0604020202020204" pitchFamily="34" charset="0"/>
                <a:cs typeface="Arial" panose="020B0604020202020204" pitchFamily="34" charset="0"/>
              </a:defRPr>
            </a:lvl1pPr>
          </a:lstStyle>
          <a:p>
            <a:r>
              <a:rPr lang="fr-FR"/>
              <a:t>Version 2.2 / Mois année </a:t>
            </a:r>
            <a:endParaRPr lang="en-US" dirty="0"/>
          </a:p>
        </p:txBody>
      </p:sp>
      <p:sp>
        <p:nvSpPr>
          <p:cNvPr id="5" name="Footer Placeholder 4"/>
          <p:cNvSpPr>
            <a:spLocks noGrp="1"/>
          </p:cNvSpPr>
          <p:nvPr>
            <p:ph type="ftr" sz="quarter" idx="3"/>
          </p:nvPr>
        </p:nvSpPr>
        <p:spPr>
          <a:xfrm>
            <a:off x="665603" y="9979818"/>
            <a:ext cx="2003501" cy="409702"/>
          </a:xfrm>
          <a:prstGeom prst="rect">
            <a:avLst/>
          </a:prstGeom>
        </p:spPr>
        <p:txBody>
          <a:bodyPr vert="horz" lIns="0" tIns="46800" rIns="0" bIns="0" rtlCol="0" anchor="t"/>
          <a:lstStyle>
            <a:lvl1pPr algn="l">
              <a:defRPr sz="700" b="1" i="0">
                <a:solidFill>
                  <a:schemeClr val="tx1"/>
                </a:solidFill>
                <a:latin typeface="Arial" panose="020B0604020202020204" pitchFamily="34" charset="0"/>
                <a:cs typeface="Arial" panose="020B0604020202020204" pitchFamily="34" charset="0"/>
              </a:defRPr>
            </a:lvl1pPr>
          </a:lstStyle>
          <a:p>
            <a:endParaRPr lang="en-US" b="1"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4"/>
          </p:nvPr>
        </p:nvSpPr>
        <p:spPr>
          <a:xfrm>
            <a:off x="6626431" y="10395457"/>
            <a:ext cx="587829" cy="177501"/>
          </a:xfrm>
          <a:prstGeom prst="rect">
            <a:avLst/>
          </a:prstGeom>
        </p:spPr>
        <p:txBody>
          <a:bodyPr vert="horz" lIns="0" tIns="36000" rIns="0" bIns="0" rtlCol="0" anchor="t"/>
          <a:lstStyle>
            <a:lvl1pPr algn="r">
              <a:defRPr sz="700" b="1" i="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/3</a:t>
            </a:r>
            <a:endParaRPr lang="en-US" dirty="0">
              <a:latin typeface="Arial" panose="020B0604020202020204" pitchFamily="34" charset="0"/>
              <a:cs typeface="Arial" panose="020B0604020202020204" pitchFamily="34" charset="0"/>
            </a:endParaRPr>
          </a:p>
        </p:txBody>
      </p:sp>
      <p:pic>
        <p:nvPicPr>
          <p:cNvPr id="10" name="Image 9">
            <a:extLst>
              <a:ext uri="{FF2B5EF4-FFF2-40B4-BE49-F238E27FC236}">
                <a16:creationId xmlns:a16="http://schemas.microsoft.com/office/drawing/2014/main" id="{0A061ADE-C662-5848-4D24-73ABEE516F00}"/>
              </a:ext>
            </a:extLst>
          </p:cNvPr>
          <p:cNvPicPr>
            <a:picLocks noChangeAspect="1"/>
          </p:cNvPicPr>
          <p:nvPr userDrawn="1"/>
        </p:nvPicPr>
        <p:blipFill>
          <a:blip r:embed="rId3"/>
          <a:stretch>
            <a:fillRect/>
          </a:stretch>
        </p:blipFill>
        <p:spPr>
          <a:xfrm>
            <a:off x="6189483" y="421810"/>
            <a:ext cx="1066800" cy="457200"/>
          </a:xfrm>
          <a:prstGeom prst="rect">
            <a:avLst/>
          </a:prstGeom>
        </p:spPr>
      </p:pic>
      <p:cxnSp>
        <p:nvCxnSpPr>
          <p:cNvPr id="12" name="Connecteur droit 11">
            <a:extLst>
              <a:ext uri="{FF2B5EF4-FFF2-40B4-BE49-F238E27FC236}">
                <a16:creationId xmlns:a16="http://schemas.microsoft.com/office/drawing/2014/main" id="{A6D05801-FC9C-BDA2-75CB-72ADB9C6AA5A}"/>
              </a:ext>
            </a:extLst>
          </p:cNvPr>
          <p:cNvCxnSpPr>
            <a:cxnSpLocks/>
          </p:cNvCxnSpPr>
          <p:nvPr userDrawn="1"/>
        </p:nvCxnSpPr>
        <p:spPr>
          <a:xfrm>
            <a:off x="650948" y="9979821"/>
            <a:ext cx="6563312" cy="0"/>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1" name="Connecteur droit 20">
            <a:extLst>
              <a:ext uri="{FF2B5EF4-FFF2-40B4-BE49-F238E27FC236}">
                <a16:creationId xmlns:a16="http://schemas.microsoft.com/office/drawing/2014/main" id="{6E0DDFF9-EDA2-C9E9-CFDD-E556AFD2A828}"/>
              </a:ext>
            </a:extLst>
          </p:cNvPr>
          <p:cNvCxnSpPr>
            <a:cxnSpLocks/>
          </p:cNvCxnSpPr>
          <p:nvPr userDrawn="1"/>
        </p:nvCxnSpPr>
        <p:spPr>
          <a:xfrm>
            <a:off x="650948" y="10389519"/>
            <a:ext cx="6563312" cy="0"/>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3" name="Connecteur droit 22">
            <a:extLst>
              <a:ext uri="{FF2B5EF4-FFF2-40B4-BE49-F238E27FC236}">
                <a16:creationId xmlns:a16="http://schemas.microsoft.com/office/drawing/2014/main" id="{8FBEEB2C-90AF-7E0A-956E-AA06CC259101}"/>
              </a:ext>
            </a:extLst>
          </p:cNvPr>
          <p:cNvCxnSpPr>
            <a:cxnSpLocks/>
          </p:cNvCxnSpPr>
          <p:nvPr userDrawn="1"/>
        </p:nvCxnSpPr>
        <p:spPr>
          <a:xfrm>
            <a:off x="2949039" y="10054804"/>
            <a:ext cx="0" cy="287088"/>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sp>
        <p:nvSpPr>
          <p:cNvPr id="27" name="Espace réservé du texte 26">
            <a:extLst>
              <a:ext uri="{FF2B5EF4-FFF2-40B4-BE49-F238E27FC236}">
                <a16:creationId xmlns:a16="http://schemas.microsoft.com/office/drawing/2014/main" id="{593E12C0-24B4-C04C-A10A-F9BFD7F6BC96}"/>
              </a:ext>
            </a:extLst>
          </p:cNvPr>
          <p:cNvSpPr>
            <a:spLocks noGrp="1"/>
          </p:cNvSpPr>
          <p:nvPr>
            <p:ph type="body" idx="1"/>
          </p:nvPr>
        </p:nvSpPr>
        <p:spPr>
          <a:xfrm>
            <a:off x="2924175" y="9983386"/>
            <a:ext cx="2609970" cy="406131"/>
          </a:xfrm>
          <a:prstGeom prst="rect">
            <a:avLst/>
          </a:prstGeom>
        </p:spPr>
        <p:txBody>
          <a:bodyPr vert="horz" lIns="72000" tIns="46800" rIns="0" bIns="0" rtlCol="0">
            <a:noAutofit/>
          </a:bodyPr>
          <a:lstStyle/>
          <a:p>
            <a:pPr lvl="0"/>
            <a:r>
              <a:rPr lang="fr-FR" dirty="0"/>
              <a:t>Cliquez pour modifier les styles du texte du masque</a:t>
            </a:r>
          </a:p>
          <a:p>
            <a:pPr lvl="1"/>
            <a:r>
              <a:rPr lang="fr-FR" dirty="0"/>
              <a:t>Deuxième niveau</a:t>
            </a:r>
          </a:p>
        </p:txBody>
      </p:sp>
    </p:spTree>
    <p:extLst>
      <p:ext uri="{BB962C8B-B14F-4D97-AF65-F5344CB8AC3E}">
        <p14:creationId xmlns:p14="http://schemas.microsoft.com/office/powerpoint/2010/main" val="2102396325"/>
      </p:ext>
    </p:extLst>
  </p:cSld>
  <p:clrMap bg1="lt1" tx1="dk1" bg2="lt2" tx2="dk2" accent1="accent1" accent2="accent2" accent3="accent3" accent4="accent4" accent5="accent5" accent6="accent6" hlink="hlink" folHlink="folHlink"/>
  <p:sldLayoutIdLst>
    <p:sldLayoutId id="2147483665" r:id="rId1"/>
  </p:sldLayoutIdLst>
  <p:hf hdr="0"/>
  <p:txStyles>
    <p:titleStyle>
      <a:lvl1pPr algn="l" defTabSz="755934" rtl="0" eaLnBrk="1" latinLnBrk="0" hangingPunct="1">
        <a:lnSpc>
          <a:spcPct val="90000"/>
        </a:lnSpc>
        <a:spcBef>
          <a:spcPct val="0"/>
        </a:spcBef>
        <a:buNone/>
        <a:defRPr sz="4000" b="1" i="0" kern="1200" cap="all" baseline="0">
          <a:solidFill>
            <a:schemeClr val="accent1"/>
          </a:solidFill>
          <a:latin typeface="Arial" panose="020B0604020202020204" pitchFamily="34" charset="0"/>
          <a:ea typeface="+mj-ea"/>
          <a:cs typeface="Arial" panose="020B0604020202020204" pitchFamily="34" charset="0"/>
        </a:defRPr>
      </a:lvl1pPr>
    </p:titleStyle>
    <p:bodyStyle>
      <a:lvl1pPr marL="0" indent="0" algn="l" defTabSz="755934" rtl="0" eaLnBrk="1" latinLnBrk="0" hangingPunct="1">
        <a:lnSpc>
          <a:spcPct val="90000"/>
        </a:lnSpc>
        <a:spcBef>
          <a:spcPts val="0"/>
        </a:spcBef>
        <a:spcAft>
          <a:spcPts val="300"/>
        </a:spcAft>
        <a:buFontTx/>
        <a:buNone/>
        <a:defRPr sz="700" b="1" kern="1200">
          <a:solidFill>
            <a:schemeClr val="tx1"/>
          </a:solidFill>
          <a:latin typeface="Arial" panose="020B0604020202020204" pitchFamily="34" charset="0"/>
          <a:ea typeface="+mn-ea"/>
          <a:cs typeface="Arial" panose="020B0604020202020204" pitchFamily="34" charset="0"/>
        </a:defRPr>
      </a:lvl1pPr>
      <a:lvl2pPr marL="0" indent="0" algn="l" defTabSz="755934" rtl="0" eaLnBrk="1" latinLnBrk="0" hangingPunct="1">
        <a:lnSpc>
          <a:spcPct val="90000"/>
        </a:lnSpc>
        <a:spcBef>
          <a:spcPts val="0"/>
        </a:spcBef>
        <a:buFontTx/>
        <a:buNone/>
        <a:defRPr sz="700" b="0" i="0" kern="1200">
          <a:solidFill>
            <a:schemeClr val="tx1"/>
          </a:solidFill>
          <a:latin typeface="Arial" panose="020B0604020202020204" pitchFamily="34" charset="0"/>
          <a:ea typeface="+mn-ea"/>
          <a:cs typeface="Arial" panose="020B0604020202020204" pitchFamily="34" charset="0"/>
        </a:defRPr>
      </a:lvl2pPr>
      <a:lvl3pPr marL="755934"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3pPr>
      <a:lvl4pPr marL="1133901"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4pPr>
      <a:lvl5pPr marL="1511869"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555"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hyperlink" Target="https://www.ordre.pharmacien.fr/je-suis/pharmacien/pharmacien/mon-exercice-professionnel/les-fiches-professionnelles/destruction-des-medicaments-stupefiants-a-l-officin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2A6561-608E-EFA5-6E3F-28BF3FD6F58C}"/>
              </a:ext>
            </a:extLst>
          </p:cNvPr>
          <p:cNvSpPr>
            <a:spLocks noGrp="1"/>
          </p:cNvSpPr>
          <p:nvPr>
            <p:ph type="title"/>
          </p:nvPr>
        </p:nvSpPr>
        <p:spPr/>
        <p:txBody>
          <a:bodyPr/>
          <a:lstStyle/>
          <a:p>
            <a:r>
              <a:rPr lang="fr-FR" dirty="0"/>
              <a:t>PROCÉDURE</a:t>
            </a:r>
          </a:p>
        </p:txBody>
      </p:sp>
      <p:sp>
        <p:nvSpPr>
          <p:cNvPr id="4" name="Espace réservé du numéro de diapositive 3">
            <a:extLst>
              <a:ext uri="{FF2B5EF4-FFF2-40B4-BE49-F238E27FC236}">
                <a16:creationId xmlns:a16="http://schemas.microsoft.com/office/drawing/2014/main" id="{5C19CDE4-F5E8-F1BB-443D-044C5A04F6C2}"/>
              </a:ext>
            </a:extLst>
          </p:cNvPr>
          <p:cNvSpPr>
            <a:spLocks noGrp="1"/>
          </p:cNvSpPr>
          <p:nvPr>
            <p:ph type="sldNum" sz="quarter" idx="12"/>
          </p:nvPr>
        </p:nvSpPr>
        <p:spPr/>
        <p:txBody>
          <a:bodyPr/>
          <a:lstStyle/>
          <a:p>
            <a:fld id="{48F63A3B-78C7-47BE-AE5E-E10140E04643}" type="slidenum">
              <a:rPr lang="en-US" smtClean="0"/>
              <a:pPr/>
              <a:t>1</a:t>
            </a:fld>
            <a:r>
              <a:rPr lang="en-US" dirty="0"/>
              <a:t>/2</a:t>
            </a:r>
          </a:p>
        </p:txBody>
      </p:sp>
      <p:sp>
        <p:nvSpPr>
          <p:cNvPr id="5" name="Espace réservé du texte 4">
            <a:extLst>
              <a:ext uri="{FF2B5EF4-FFF2-40B4-BE49-F238E27FC236}">
                <a16:creationId xmlns:a16="http://schemas.microsoft.com/office/drawing/2014/main" id="{F476FF2F-64DC-76CB-7A2D-98B44E0F163B}"/>
              </a:ext>
            </a:extLst>
          </p:cNvPr>
          <p:cNvSpPr>
            <a:spLocks noGrp="1"/>
          </p:cNvSpPr>
          <p:nvPr>
            <p:ph type="body" sz="quarter" idx="13"/>
          </p:nvPr>
        </p:nvSpPr>
        <p:spPr>
          <a:ln>
            <a:solidFill>
              <a:schemeClr val="accent1"/>
            </a:solidFill>
          </a:ln>
        </p:spPr>
        <p:txBody>
          <a:bodyPr/>
          <a:lstStyle/>
          <a:p>
            <a:r>
              <a:rPr lang="fr-FR" b="1" dirty="0" smtClean="0"/>
              <a:t>P.09 </a:t>
            </a:r>
            <a:r>
              <a:rPr lang="fr-FR" dirty="0"/>
              <a:t>Gestion des périmés</a:t>
            </a:r>
          </a:p>
        </p:txBody>
      </p:sp>
      <p:sp>
        <p:nvSpPr>
          <p:cNvPr id="6" name="Espace réservé du texte 5">
            <a:extLst>
              <a:ext uri="{FF2B5EF4-FFF2-40B4-BE49-F238E27FC236}">
                <a16:creationId xmlns:a16="http://schemas.microsoft.com/office/drawing/2014/main" id="{44EBF844-3015-7D8F-607C-C8D2D2B12022}"/>
              </a:ext>
            </a:extLst>
          </p:cNvPr>
          <p:cNvSpPr>
            <a:spLocks noGrp="1"/>
          </p:cNvSpPr>
          <p:nvPr>
            <p:ph type="body" sz="quarter" idx="14"/>
          </p:nvPr>
        </p:nvSpPr>
        <p:spPr>
          <a:ln>
            <a:solidFill>
              <a:schemeClr val="accent1"/>
            </a:solidFill>
          </a:ln>
        </p:spPr>
        <p:txBody>
          <a:bodyPr/>
          <a:lstStyle/>
          <a:p>
            <a:r>
              <a:rPr lang="fr-FR" dirty="0"/>
              <a:t>Pharmacie :</a:t>
            </a:r>
          </a:p>
        </p:txBody>
      </p:sp>
      <p:sp>
        <p:nvSpPr>
          <p:cNvPr id="7" name="Espace réservé du texte 6">
            <a:extLst>
              <a:ext uri="{FF2B5EF4-FFF2-40B4-BE49-F238E27FC236}">
                <a16:creationId xmlns:a16="http://schemas.microsoft.com/office/drawing/2014/main" id="{F602130F-85FB-5806-6A54-BC1EE03F7936}"/>
              </a:ext>
            </a:extLst>
          </p:cNvPr>
          <p:cNvSpPr>
            <a:spLocks noGrp="1"/>
          </p:cNvSpPr>
          <p:nvPr>
            <p:ph type="body" sz="quarter" idx="15"/>
          </p:nvPr>
        </p:nvSpPr>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1984E629-75CB-E67F-64B3-41EB75180F3E}"/>
              </a:ext>
            </a:extLst>
          </p:cNvPr>
          <p:cNvSpPr>
            <a:spLocks noGrp="1"/>
          </p:cNvSpPr>
          <p:nvPr>
            <p:ph type="dt" sz="half" idx="10"/>
          </p:nvPr>
        </p:nvSpPr>
        <p:spPr/>
        <p:txBody>
          <a:bodyPr/>
          <a:lstStyle/>
          <a:p>
            <a:r>
              <a:rPr lang="fr-FR" dirty="0"/>
              <a:t>Version </a:t>
            </a:r>
            <a:r>
              <a:rPr lang="fr-FR" dirty="0" smtClean="0"/>
              <a:t>2.1 </a:t>
            </a:r>
            <a:r>
              <a:rPr lang="fr-FR" dirty="0">
                <a:solidFill>
                  <a:schemeClr val="tx1"/>
                </a:solidFill>
              </a:rPr>
              <a:t>/ </a:t>
            </a:r>
            <a:r>
              <a:rPr lang="fr-FR" dirty="0" smtClean="0"/>
              <a:t>Avril 2026</a:t>
            </a:r>
            <a:endParaRPr lang="en-US" dirty="0"/>
          </a:p>
        </p:txBody>
      </p:sp>
      <p:sp>
        <p:nvSpPr>
          <p:cNvPr id="30"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65603" y="9979818"/>
            <a:ext cx="2322786" cy="409702"/>
          </a:xfrm>
        </p:spPr>
        <p:txBody>
          <a:bodyPr/>
          <a:lstStyle/>
          <a:p>
            <a:r>
              <a:rPr lang="en-US" dirty="0" smtClean="0"/>
              <a:t>Sous-</a:t>
            </a:r>
            <a:r>
              <a:rPr lang="en-US" dirty="0" err="1" smtClean="0"/>
              <a:t>thèmes</a:t>
            </a:r>
            <a:r>
              <a:rPr lang="en-US" dirty="0" smtClean="0"/>
              <a:t> : </a:t>
            </a:r>
          </a:p>
          <a:p>
            <a:r>
              <a:rPr lang="fr-FR" dirty="0"/>
              <a:t>4.4 </a:t>
            </a:r>
            <a:r>
              <a:rPr lang="fr-FR" b="0" dirty="0"/>
              <a:t>Gestion des locaux, des équipements et des stocks</a:t>
            </a:r>
            <a:endParaRPr lang="en-US" dirty="0"/>
          </a:p>
        </p:txBody>
      </p:sp>
      <p:pic>
        <p:nvPicPr>
          <p:cNvPr id="3" name="Graphique 2">
            <a:extLst>
              <a:ext uri="{FF2B5EF4-FFF2-40B4-BE49-F238E27FC236}">
                <a16:creationId xmlns:a16="http://schemas.microsoft.com/office/drawing/2014/main" id="{AB8826DE-65CF-2DB5-786E-C280C23C5EB3}"/>
              </a:ext>
            </a:extLst>
          </p:cNvPr>
          <p:cNvPicPr>
            <a:picLocks noChangeAspect="1"/>
          </p:cNvPicPr>
          <p:nvPr/>
        </p:nvPicPr>
        <p:blipFill>
          <a:blip r:embed="rId2">
            <a:extLst>
              <a:ext uri="{96DAC541-7B7A-43D3-8B79-37D633B846F1}">
                <asvg:svgBlip xmlns="" xmlns:asvg="http://schemas.microsoft.com/office/drawing/2016/SVG/main" r:embed="rId3"/>
              </a:ext>
            </a:extLst>
          </a:blip>
          <a:srcRect/>
          <a:stretch/>
        </p:blipFill>
        <p:spPr>
          <a:xfrm>
            <a:off x="182989" y="10016236"/>
            <a:ext cx="312290" cy="431258"/>
          </a:xfrm>
          <a:prstGeom prst="rect">
            <a:avLst/>
          </a:prstGeom>
        </p:spPr>
      </p:pic>
      <p:sp>
        <p:nvSpPr>
          <p:cNvPr id="55" name="ZoneTexte 54">
            <a:extLst>
              <a:ext uri="{FF2B5EF4-FFF2-40B4-BE49-F238E27FC236}">
                <a16:creationId xmlns:a16="http://schemas.microsoft.com/office/drawing/2014/main" id="{CDC9D813-6FC0-C6DB-6D60-5713EA4D726A}"/>
              </a:ext>
            </a:extLst>
          </p:cNvPr>
          <p:cNvSpPr txBox="1"/>
          <p:nvPr/>
        </p:nvSpPr>
        <p:spPr>
          <a:xfrm>
            <a:off x="348387" y="2270130"/>
            <a:ext cx="3664761" cy="831865"/>
          </a:xfrm>
          <a:prstGeom prst="rect">
            <a:avLst/>
          </a:prstGeom>
          <a:noFill/>
          <a:ln>
            <a:solidFill>
              <a:schemeClr val="accent1"/>
            </a:solidFill>
          </a:ln>
        </p:spPr>
        <p:txBody>
          <a:bodyPr wrap="square" lIns="0" tIns="0" rIns="0" bIns="0" anchor="ctr">
            <a:noAutofit/>
          </a:bodyPr>
          <a:lstStyle/>
          <a:p>
            <a:pPr lvl="0" algn="ctr"/>
            <a:r>
              <a:rPr lang="fr-FR" sz="1100" b="1" dirty="0" smtClean="0">
                <a:solidFill>
                  <a:schemeClr val="accent1"/>
                </a:solidFill>
                <a:latin typeface="Helvetica Light" pitchFamily="34" charset="0"/>
              </a:rPr>
              <a:t>Inventaire </a:t>
            </a:r>
            <a:r>
              <a:rPr lang="fr-FR" sz="1100" b="1" u="sng" dirty="0" smtClean="0">
                <a:solidFill>
                  <a:schemeClr val="accent1"/>
                </a:solidFill>
                <a:latin typeface="Helvetica Light" pitchFamily="34" charset="0"/>
              </a:rPr>
              <a:t>périodique</a:t>
            </a:r>
            <a:r>
              <a:rPr lang="fr-FR" sz="1100" b="1" dirty="0" smtClean="0">
                <a:solidFill>
                  <a:schemeClr val="accent1"/>
                </a:solidFill>
                <a:latin typeface="Helvetica Light" pitchFamily="34" charset="0"/>
              </a:rPr>
              <a:t> des Produits à Risque de Péremption (12 mois)</a:t>
            </a:r>
          </a:p>
          <a:p>
            <a:pPr lvl="0" algn="just"/>
            <a:r>
              <a:rPr lang="fr-FR" sz="1100" dirty="0" smtClean="0">
                <a:latin typeface="Helvetica Light" pitchFamily="34" charset="0"/>
              </a:rPr>
              <a:t>Identification des produits ayant une date de péremption inférieure à 12 mois</a:t>
            </a:r>
            <a:endParaRPr lang="fr-FR" sz="1100" dirty="0">
              <a:latin typeface="Helvetica Light" pitchFamily="34" charset="0"/>
            </a:endParaRPr>
          </a:p>
        </p:txBody>
      </p:sp>
      <p:sp>
        <p:nvSpPr>
          <p:cNvPr id="58" name="ZoneTexte 57">
            <a:extLst>
              <a:ext uri="{FF2B5EF4-FFF2-40B4-BE49-F238E27FC236}">
                <a16:creationId xmlns:a16="http://schemas.microsoft.com/office/drawing/2014/main" id="{1800BA03-1B51-30AD-D789-7563AC0C6BED}"/>
              </a:ext>
            </a:extLst>
          </p:cNvPr>
          <p:cNvSpPr txBox="1"/>
          <p:nvPr/>
        </p:nvSpPr>
        <p:spPr>
          <a:xfrm>
            <a:off x="2097177" y="2133973"/>
            <a:ext cx="216000" cy="216000"/>
          </a:xfrm>
          <a:prstGeom prst="ellipse">
            <a:avLst/>
          </a:prstGeom>
          <a:solidFill>
            <a:schemeClr val="bg1"/>
          </a:solidFill>
          <a:ln w="3175">
            <a:solidFill>
              <a:schemeClr val="accent1"/>
            </a:solidFill>
          </a:ln>
        </p:spPr>
        <p:txBody>
          <a:bodyPr wrap="square" lIns="0" tIns="0" rIns="0" bIns="0" rtlCol="0" anchor="ctr">
            <a:noAutofit/>
          </a:bodyPr>
          <a:lstStyle/>
          <a:p>
            <a:pPr algn="ctr"/>
            <a:r>
              <a:rPr lang="fr-FR" sz="900" dirty="0">
                <a:solidFill>
                  <a:schemeClr val="accent1"/>
                </a:solidFill>
                <a:latin typeface="Arial" panose="020B0604020202020204" pitchFamily="34" charset="0"/>
                <a:cs typeface="Arial" panose="020B0604020202020204" pitchFamily="34" charset="0"/>
              </a:rPr>
              <a:t>1</a:t>
            </a:r>
          </a:p>
        </p:txBody>
      </p:sp>
      <p:sp>
        <p:nvSpPr>
          <p:cNvPr id="60" name="ZoneTexte 59">
            <a:extLst>
              <a:ext uri="{FF2B5EF4-FFF2-40B4-BE49-F238E27FC236}">
                <a16:creationId xmlns:a16="http://schemas.microsoft.com/office/drawing/2014/main" id="{8063640D-98DF-1F54-08F1-73F6DC143F16}"/>
              </a:ext>
            </a:extLst>
          </p:cNvPr>
          <p:cNvSpPr txBox="1"/>
          <p:nvPr/>
        </p:nvSpPr>
        <p:spPr>
          <a:xfrm>
            <a:off x="4568801" y="3532025"/>
            <a:ext cx="2629260" cy="1003754"/>
          </a:xfrm>
          <a:prstGeom prst="rect">
            <a:avLst/>
          </a:prstGeom>
          <a:solidFill>
            <a:schemeClr val="accent1">
              <a:lumMod val="40000"/>
              <a:lumOff val="60000"/>
            </a:schemeClr>
          </a:solidFill>
        </p:spPr>
        <p:txBody>
          <a:bodyPr wrap="square" lIns="0" tIns="0" rIns="0" bIns="0" anchor="ctr">
            <a:noAutofit/>
          </a:bodyPr>
          <a:lstStyle>
            <a:defPPr>
              <a:defRPr lang="en-US"/>
            </a:defPPr>
            <a:lvl1pPr algn="ctr">
              <a:defRPr sz="1100" b="1">
                <a:latin typeface="Helvetica Light" panose="020B0403020202020204" pitchFamily="34" charset="0"/>
                <a:cs typeface="Calibri" pitchFamily="34" charset="0"/>
              </a:defRPr>
            </a:lvl1pPr>
          </a:lstStyle>
          <a:p>
            <a:r>
              <a:rPr lang="fr-FR" dirty="0"/>
              <a:t>Présence de produit à risque (péremption antérieure à la date du prochain inventaire annuel)</a:t>
            </a:r>
          </a:p>
        </p:txBody>
      </p:sp>
      <p:sp>
        <p:nvSpPr>
          <p:cNvPr id="64" name="ZoneTexte 63">
            <a:extLst>
              <a:ext uri="{FF2B5EF4-FFF2-40B4-BE49-F238E27FC236}">
                <a16:creationId xmlns:a16="http://schemas.microsoft.com/office/drawing/2014/main" id="{CDC9D813-6FC0-C6DB-6D60-5713EA4D726A}"/>
              </a:ext>
            </a:extLst>
          </p:cNvPr>
          <p:cNvSpPr txBox="1"/>
          <p:nvPr/>
        </p:nvSpPr>
        <p:spPr>
          <a:xfrm>
            <a:off x="348387" y="3532025"/>
            <a:ext cx="3664762" cy="1006376"/>
          </a:xfrm>
          <a:prstGeom prst="rect">
            <a:avLst/>
          </a:prstGeom>
          <a:noFill/>
          <a:ln>
            <a:solidFill>
              <a:schemeClr val="accent1"/>
            </a:solidFill>
          </a:ln>
        </p:spPr>
        <p:txBody>
          <a:bodyPr wrap="square" lIns="0" tIns="0" rIns="0" bIns="0" anchor="ctr">
            <a:noAutofit/>
          </a:bodyPr>
          <a:lstStyle/>
          <a:p>
            <a:pPr lvl="0" algn="ctr"/>
            <a:r>
              <a:rPr lang="fr-FR" sz="1100" b="1" dirty="0">
                <a:solidFill>
                  <a:schemeClr val="accent1"/>
                </a:solidFill>
                <a:latin typeface="Helvetica Light" pitchFamily="34" charset="0"/>
              </a:rPr>
              <a:t>Inscription au Registre</a:t>
            </a:r>
          </a:p>
          <a:p>
            <a:pPr lvl="0" algn="just"/>
            <a:r>
              <a:rPr lang="fr-FR" sz="1100" dirty="0">
                <a:latin typeface="Helvetica Light" pitchFamily="34" charset="0"/>
              </a:rPr>
              <a:t>Inscription des produits concernés dans le </a:t>
            </a:r>
            <a:r>
              <a:rPr lang="fr-FR" sz="1100" u="sng" dirty="0">
                <a:solidFill>
                  <a:schemeClr val="accent2"/>
                </a:solidFill>
                <a:latin typeface="Helvetica Light" pitchFamily="34" charset="0"/>
              </a:rPr>
              <a:t>registre de recensement des produits à risque de péremption</a:t>
            </a:r>
            <a:r>
              <a:rPr lang="fr-FR" sz="1100" dirty="0">
                <a:solidFill>
                  <a:schemeClr val="accent2"/>
                </a:solidFill>
                <a:latin typeface="Helvetica Light" pitchFamily="34" charset="0"/>
              </a:rPr>
              <a:t> </a:t>
            </a:r>
            <a:r>
              <a:rPr lang="fr-FR" sz="1100" dirty="0">
                <a:latin typeface="Helvetica Light" pitchFamily="34" charset="0"/>
              </a:rPr>
              <a:t>(nom du produit, mois de péremption,  rayon concerné, quantité faible ou élevée…)</a:t>
            </a:r>
          </a:p>
        </p:txBody>
      </p:sp>
      <p:sp>
        <p:nvSpPr>
          <p:cNvPr id="65" name="ZoneTexte 64">
            <a:extLst>
              <a:ext uri="{FF2B5EF4-FFF2-40B4-BE49-F238E27FC236}">
                <a16:creationId xmlns:a16="http://schemas.microsoft.com/office/drawing/2014/main" id="{1800BA03-1B51-30AD-D789-7563AC0C6BED}"/>
              </a:ext>
            </a:extLst>
          </p:cNvPr>
          <p:cNvSpPr txBox="1"/>
          <p:nvPr/>
        </p:nvSpPr>
        <p:spPr>
          <a:xfrm>
            <a:off x="2121784" y="3404262"/>
            <a:ext cx="216000" cy="216000"/>
          </a:xfrm>
          <a:prstGeom prst="ellipse">
            <a:avLst/>
          </a:prstGeom>
          <a:solidFill>
            <a:schemeClr val="bg1"/>
          </a:solidFill>
          <a:ln w="3175">
            <a:solidFill>
              <a:schemeClr val="accent1"/>
            </a:solidFill>
          </a:ln>
        </p:spPr>
        <p:txBody>
          <a:bodyPr wrap="square" lIns="0" tIns="0" rIns="0" bIns="0" rtlCol="0" anchor="ctr">
            <a:noAutofit/>
          </a:bodyPr>
          <a:lstStyle/>
          <a:p>
            <a:pPr algn="ctr"/>
            <a:r>
              <a:rPr lang="fr-FR" sz="900" dirty="0">
                <a:solidFill>
                  <a:schemeClr val="accent1"/>
                </a:solidFill>
                <a:latin typeface="Arial" panose="020B0604020202020204" pitchFamily="34" charset="0"/>
                <a:cs typeface="Arial" panose="020B0604020202020204" pitchFamily="34" charset="0"/>
              </a:rPr>
              <a:t>2</a:t>
            </a:r>
          </a:p>
        </p:txBody>
      </p:sp>
      <p:sp>
        <p:nvSpPr>
          <p:cNvPr id="66" name="Forme libre 65">
            <a:extLst>
              <a:ext uri="{FF2B5EF4-FFF2-40B4-BE49-F238E27FC236}">
                <a16:creationId xmlns:a16="http://schemas.microsoft.com/office/drawing/2014/main" id="{84AE0063-E89E-78A9-5DAA-99313F4B1B50}"/>
              </a:ext>
            </a:extLst>
          </p:cNvPr>
          <p:cNvSpPr/>
          <p:nvPr/>
        </p:nvSpPr>
        <p:spPr>
          <a:xfrm rot="5400000">
            <a:off x="3877606" y="4008316"/>
            <a:ext cx="989662" cy="54666"/>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p>
        </p:txBody>
      </p:sp>
      <p:sp>
        <p:nvSpPr>
          <p:cNvPr id="67" name="ZoneTexte 66">
            <a:extLst>
              <a:ext uri="{FF2B5EF4-FFF2-40B4-BE49-F238E27FC236}">
                <a16:creationId xmlns:a16="http://schemas.microsoft.com/office/drawing/2014/main" id="{CDC9D813-6FC0-C6DB-6D60-5713EA4D726A}"/>
              </a:ext>
            </a:extLst>
          </p:cNvPr>
          <p:cNvSpPr txBox="1"/>
          <p:nvPr/>
        </p:nvSpPr>
        <p:spPr>
          <a:xfrm>
            <a:off x="339134" y="4906437"/>
            <a:ext cx="6849673" cy="532028"/>
          </a:xfrm>
          <a:prstGeom prst="rect">
            <a:avLst/>
          </a:prstGeom>
          <a:noFill/>
          <a:ln>
            <a:solidFill>
              <a:schemeClr val="accent1"/>
            </a:solidFill>
          </a:ln>
        </p:spPr>
        <p:txBody>
          <a:bodyPr wrap="square" lIns="0" tIns="0" rIns="0" bIns="0" anchor="ctr">
            <a:noAutofit/>
          </a:bodyPr>
          <a:lstStyle/>
          <a:p>
            <a:pPr lvl="0" algn="ctr"/>
            <a:r>
              <a:rPr lang="fr-FR" sz="1100" b="1" dirty="0" smtClean="0">
                <a:solidFill>
                  <a:schemeClr val="accent1"/>
                </a:solidFill>
                <a:latin typeface="Helvetica Light" pitchFamily="34" charset="0"/>
              </a:rPr>
              <a:t>Contrôle </a:t>
            </a:r>
            <a:r>
              <a:rPr lang="fr-FR" sz="1100" b="1" u="sng" dirty="0">
                <a:solidFill>
                  <a:schemeClr val="accent1"/>
                </a:solidFill>
                <a:latin typeface="Helvetica Light" pitchFamily="34" charset="0"/>
              </a:rPr>
              <a:t>Mensuel</a:t>
            </a:r>
            <a:r>
              <a:rPr lang="fr-FR" sz="1100" b="1" dirty="0">
                <a:solidFill>
                  <a:schemeClr val="accent1"/>
                </a:solidFill>
                <a:latin typeface="Helvetica Light" pitchFamily="34" charset="0"/>
              </a:rPr>
              <a:t> du Registre</a:t>
            </a:r>
          </a:p>
          <a:p>
            <a:pPr lvl="0" algn="just"/>
            <a:r>
              <a:rPr lang="fr-FR" sz="1100" dirty="0">
                <a:latin typeface="Helvetica Light" pitchFamily="34" charset="0"/>
              </a:rPr>
              <a:t>Contrôle mensuel </a:t>
            </a:r>
            <a:r>
              <a:rPr lang="fr-FR" sz="1100" dirty="0" smtClean="0">
                <a:latin typeface="Helvetica Light" pitchFamily="34" charset="0"/>
              </a:rPr>
              <a:t>du </a:t>
            </a:r>
            <a:r>
              <a:rPr lang="fr-FR" sz="1100" dirty="0">
                <a:latin typeface="Helvetica Light" pitchFamily="34" charset="0"/>
              </a:rPr>
              <a:t>registre de surveillance des produits à risque de </a:t>
            </a:r>
            <a:r>
              <a:rPr lang="fr-FR" sz="1100" dirty="0" smtClean="0">
                <a:latin typeface="Helvetica Light" pitchFamily="34" charset="0"/>
              </a:rPr>
              <a:t>péremption</a:t>
            </a:r>
            <a:endParaRPr lang="fr-FR" sz="1100" dirty="0">
              <a:latin typeface="Helvetica Light" pitchFamily="34" charset="0"/>
            </a:endParaRPr>
          </a:p>
        </p:txBody>
      </p:sp>
      <p:sp>
        <p:nvSpPr>
          <p:cNvPr id="68" name="ZoneTexte 67">
            <a:extLst>
              <a:ext uri="{FF2B5EF4-FFF2-40B4-BE49-F238E27FC236}">
                <a16:creationId xmlns:a16="http://schemas.microsoft.com/office/drawing/2014/main" id="{1800BA03-1B51-30AD-D789-7563AC0C6BED}"/>
              </a:ext>
            </a:extLst>
          </p:cNvPr>
          <p:cNvSpPr txBox="1"/>
          <p:nvPr/>
        </p:nvSpPr>
        <p:spPr>
          <a:xfrm>
            <a:off x="3645664" y="4792500"/>
            <a:ext cx="216000" cy="216000"/>
          </a:xfrm>
          <a:prstGeom prst="ellipse">
            <a:avLst/>
          </a:prstGeom>
          <a:solidFill>
            <a:schemeClr val="bg1"/>
          </a:solidFill>
          <a:ln w="3175">
            <a:solidFill>
              <a:schemeClr val="accent1"/>
            </a:solidFill>
          </a:ln>
        </p:spPr>
        <p:txBody>
          <a:bodyPr wrap="square" lIns="0" tIns="0" rIns="0" bIns="0" rtlCol="0" anchor="ctr">
            <a:noAutofit/>
          </a:bodyPr>
          <a:lstStyle/>
          <a:p>
            <a:pPr algn="ctr"/>
            <a:r>
              <a:rPr lang="fr-FR" sz="900" dirty="0">
                <a:solidFill>
                  <a:schemeClr val="accent1"/>
                </a:solidFill>
                <a:latin typeface="Arial" panose="020B0604020202020204" pitchFamily="34" charset="0"/>
                <a:cs typeface="Arial" panose="020B0604020202020204" pitchFamily="34" charset="0"/>
              </a:rPr>
              <a:t>3</a:t>
            </a:r>
          </a:p>
        </p:txBody>
      </p:sp>
      <p:sp>
        <p:nvSpPr>
          <p:cNvPr id="71" name="Text Box 122">
            <a:extLst>
              <a:ext uri="{FF2B5EF4-FFF2-40B4-BE49-F238E27FC236}">
                <a16:creationId xmlns:a16="http://schemas.microsoft.com/office/drawing/2014/main" id="{72C0E710-9B60-45F4-8B1F-59E90914A8E8}"/>
              </a:ext>
            </a:extLst>
          </p:cNvPr>
          <p:cNvSpPr txBox="1">
            <a:spLocks noChangeArrowheads="1"/>
          </p:cNvSpPr>
          <p:nvPr/>
        </p:nvSpPr>
        <p:spPr bwMode="auto">
          <a:xfrm>
            <a:off x="3949243" y="8248568"/>
            <a:ext cx="3223501" cy="445331"/>
          </a:xfrm>
          <a:prstGeom prst="roundRect">
            <a:avLst>
              <a:gd name="adj" fmla="val 0"/>
            </a:avLst>
          </a:prstGeom>
          <a:solidFill>
            <a:schemeClr val="accent1">
              <a:lumMod val="20000"/>
              <a:lumOff val="80000"/>
            </a:schemeClr>
          </a:solidFill>
        </p:spPr>
        <p:txBody>
          <a:bodyPr wrap="square" lIns="0" tIns="0" rIns="0" bIns="0" anchor="ctr">
            <a:noAutofit/>
          </a:bodyPr>
          <a:lstStyle>
            <a:defPPr>
              <a:defRPr lang="en-US"/>
            </a:defPPr>
            <a:lvl1pPr algn="ctr">
              <a:buNone/>
              <a:defRPr sz="1100">
                <a:effectLst/>
                <a:latin typeface="Arial" panose="020B0604020202020204" pitchFamily="34" charset="0"/>
                <a:cs typeface="Arial" panose="020B0604020202020204" pitchFamily="34" charset="0"/>
              </a:defRPr>
            </a:lvl1pPr>
          </a:lstStyle>
          <a:p>
            <a:r>
              <a:rPr lang="fr-FR" dirty="0">
                <a:latin typeface="Helvetica Light" pitchFamily="34" charset="0"/>
              </a:rPr>
              <a:t>Retour/ destruction des produits périmés</a:t>
            </a:r>
          </a:p>
        </p:txBody>
      </p:sp>
      <p:sp>
        <p:nvSpPr>
          <p:cNvPr id="94" name="Forme libre 93">
            <a:extLst>
              <a:ext uri="{FF2B5EF4-FFF2-40B4-BE49-F238E27FC236}">
                <a16:creationId xmlns:a16="http://schemas.microsoft.com/office/drawing/2014/main" id="{BABE257F-1908-F7CB-39C8-B7067C33A86B}"/>
              </a:ext>
            </a:extLst>
          </p:cNvPr>
          <p:cNvSpPr/>
          <p:nvPr/>
        </p:nvSpPr>
        <p:spPr>
          <a:xfrm flipV="1">
            <a:off x="390717" y="6435823"/>
            <a:ext cx="2739638" cy="45719"/>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 name="csX0" fmla="*/ 5975350 w 5975350"/>
              <a:gd name="csY0" fmla="*/ 89212 h 94661"/>
              <a:gd name="csX1" fmla="*/ 2915833 w 5975350"/>
              <a:gd name="csY1" fmla="*/ 89521 h 94661"/>
              <a:gd name="csX2" fmla="*/ 2841347 w 5975350"/>
              <a:gd name="csY2" fmla="*/ 0 h 94661"/>
              <a:gd name="csX3" fmla="*/ 2766861 w 5975350"/>
              <a:gd name="csY3" fmla="*/ 89521 h 94661"/>
              <a:gd name="csX4" fmla="*/ 1438275 w 5975350"/>
              <a:gd name="csY4" fmla="*/ 94661 h 94661"/>
              <a:gd name="csX5" fmla="*/ 0 w 5975350"/>
              <a:gd name="csY5" fmla="*/ 92387 h 94661"/>
              <a:gd name="csX0" fmla="*/ 4537075 w 4537075"/>
              <a:gd name="csY0" fmla="*/ 89212 h 94661"/>
              <a:gd name="csX1" fmla="*/ 1477558 w 4537075"/>
              <a:gd name="csY1" fmla="*/ 89521 h 94661"/>
              <a:gd name="csX2" fmla="*/ 1403072 w 4537075"/>
              <a:gd name="csY2" fmla="*/ 0 h 94661"/>
              <a:gd name="csX3" fmla="*/ 1328586 w 4537075"/>
              <a:gd name="csY3" fmla="*/ 89521 h 94661"/>
              <a:gd name="csX4" fmla="*/ 0 w 4537075"/>
              <a:gd name="csY4" fmla="*/ 94661 h 94661"/>
              <a:gd name="csX0" fmla="*/ 4537075 w 4537075"/>
              <a:gd name="csY0" fmla="*/ 89212 h 94661"/>
              <a:gd name="csX1" fmla="*/ 2768600 w 4537075"/>
              <a:gd name="csY1" fmla="*/ 91486 h 94661"/>
              <a:gd name="csX2" fmla="*/ 1477558 w 4537075"/>
              <a:gd name="csY2" fmla="*/ 89521 h 94661"/>
              <a:gd name="csX3" fmla="*/ 1403072 w 4537075"/>
              <a:gd name="csY3" fmla="*/ 0 h 94661"/>
              <a:gd name="csX4" fmla="*/ 1328586 w 4537075"/>
              <a:gd name="csY4" fmla="*/ 89521 h 94661"/>
              <a:gd name="csX5" fmla="*/ 0 w 4537075"/>
              <a:gd name="csY5" fmla="*/ 94661 h 94661"/>
              <a:gd name="csX0" fmla="*/ 2768600 w 2768600"/>
              <a:gd name="csY0" fmla="*/ 91486 h 94661"/>
              <a:gd name="csX1" fmla="*/ 1477558 w 2768600"/>
              <a:gd name="csY1" fmla="*/ 89521 h 94661"/>
              <a:gd name="csX2" fmla="*/ 1403072 w 2768600"/>
              <a:gd name="csY2" fmla="*/ 0 h 94661"/>
              <a:gd name="csX3" fmla="*/ 1328586 w 2768600"/>
              <a:gd name="csY3" fmla="*/ 89521 h 94661"/>
              <a:gd name="csX4" fmla="*/ 0 w 2768600"/>
              <a:gd name="csY4" fmla="*/ 94661 h 94661"/>
            </a:gdLst>
            <a:ahLst/>
            <a:cxnLst>
              <a:cxn ang="0">
                <a:pos x="csX0" y="csY0"/>
              </a:cxn>
              <a:cxn ang="0">
                <a:pos x="csX1" y="csY1"/>
              </a:cxn>
              <a:cxn ang="0">
                <a:pos x="csX2" y="csY2"/>
              </a:cxn>
              <a:cxn ang="0">
                <a:pos x="csX3" y="csY3"/>
              </a:cxn>
              <a:cxn ang="0">
                <a:pos x="csX4" y="csY4"/>
              </a:cxn>
            </a:cxnLst>
            <a:rect l="l" t="t" r="r" b="b"/>
            <a:pathLst>
              <a:path w="2768600" h="94661">
                <a:moveTo>
                  <a:pt x="2768600" y="91486"/>
                </a:moveTo>
                <a:lnTo>
                  <a:pt x="1477558" y="89521"/>
                </a:lnTo>
                <a:lnTo>
                  <a:pt x="1403072" y="0"/>
                </a:lnTo>
                <a:lnTo>
                  <a:pt x="1328586" y="89521"/>
                </a:lnTo>
                <a:lnTo>
                  <a:pt x="0" y="9466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97" name="Forme libre 96">
            <a:extLst>
              <a:ext uri="{FF2B5EF4-FFF2-40B4-BE49-F238E27FC236}">
                <a16:creationId xmlns:a16="http://schemas.microsoft.com/office/drawing/2014/main" id="{BABE257F-1908-F7CB-39C8-B7067C33A86B}"/>
              </a:ext>
            </a:extLst>
          </p:cNvPr>
          <p:cNvSpPr/>
          <p:nvPr/>
        </p:nvSpPr>
        <p:spPr>
          <a:xfrm flipV="1">
            <a:off x="3949246" y="8076987"/>
            <a:ext cx="3230911" cy="45719"/>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 name="csX0" fmla="*/ 5975350 w 5975350"/>
              <a:gd name="csY0" fmla="*/ 89212 h 94661"/>
              <a:gd name="csX1" fmla="*/ 2915833 w 5975350"/>
              <a:gd name="csY1" fmla="*/ 89521 h 94661"/>
              <a:gd name="csX2" fmla="*/ 2841347 w 5975350"/>
              <a:gd name="csY2" fmla="*/ 0 h 94661"/>
              <a:gd name="csX3" fmla="*/ 2766861 w 5975350"/>
              <a:gd name="csY3" fmla="*/ 89521 h 94661"/>
              <a:gd name="csX4" fmla="*/ 1438275 w 5975350"/>
              <a:gd name="csY4" fmla="*/ 94661 h 94661"/>
              <a:gd name="csX5" fmla="*/ 0 w 5975350"/>
              <a:gd name="csY5" fmla="*/ 92387 h 94661"/>
              <a:gd name="csX0" fmla="*/ 4537075 w 4537075"/>
              <a:gd name="csY0" fmla="*/ 89212 h 94661"/>
              <a:gd name="csX1" fmla="*/ 1477558 w 4537075"/>
              <a:gd name="csY1" fmla="*/ 89521 h 94661"/>
              <a:gd name="csX2" fmla="*/ 1403072 w 4537075"/>
              <a:gd name="csY2" fmla="*/ 0 h 94661"/>
              <a:gd name="csX3" fmla="*/ 1328586 w 4537075"/>
              <a:gd name="csY3" fmla="*/ 89521 h 94661"/>
              <a:gd name="csX4" fmla="*/ 0 w 4537075"/>
              <a:gd name="csY4" fmla="*/ 94661 h 94661"/>
              <a:gd name="csX0" fmla="*/ 4537075 w 4537075"/>
              <a:gd name="csY0" fmla="*/ 89212 h 94661"/>
              <a:gd name="csX1" fmla="*/ 2768600 w 4537075"/>
              <a:gd name="csY1" fmla="*/ 91486 h 94661"/>
              <a:gd name="csX2" fmla="*/ 1477558 w 4537075"/>
              <a:gd name="csY2" fmla="*/ 89521 h 94661"/>
              <a:gd name="csX3" fmla="*/ 1403072 w 4537075"/>
              <a:gd name="csY3" fmla="*/ 0 h 94661"/>
              <a:gd name="csX4" fmla="*/ 1328586 w 4537075"/>
              <a:gd name="csY4" fmla="*/ 89521 h 94661"/>
              <a:gd name="csX5" fmla="*/ 0 w 4537075"/>
              <a:gd name="csY5" fmla="*/ 94661 h 94661"/>
              <a:gd name="csX0" fmla="*/ 2768600 w 2768600"/>
              <a:gd name="csY0" fmla="*/ 91486 h 94661"/>
              <a:gd name="csX1" fmla="*/ 1477558 w 2768600"/>
              <a:gd name="csY1" fmla="*/ 89521 h 94661"/>
              <a:gd name="csX2" fmla="*/ 1403072 w 2768600"/>
              <a:gd name="csY2" fmla="*/ 0 h 94661"/>
              <a:gd name="csX3" fmla="*/ 1328586 w 2768600"/>
              <a:gd name="csY3" fmla="*/ 89521 h 94661"/>
              <a:gd name="csX4" fmla="*/ 0 w 2768600"/>
              <a:gd name="csY4" fmla="*/ 94661 h 94661"/>
            </a:gdLst>
            <a:ahLst/>
            <a:cxnLst>
              <a:cxn ang="0">
                <a:pos x="csX0" y="csY0"/>
              </a:cxn>
              <a:cxn ang="0">
                <a:pos x="csX1" y="csY1"/>
              </a:cxn>
              <a:cxn ang="0">
                <a:pos x="csX2" y="csY2"/>
              </a:cxn>
              <a:cxn ang="0">
                <a:pos x="csX3" y="csY3"/>
              </a:cxn>
              <a:cxn ang="0">
                <a:pos x="csX4" y="csY4"/>
              </a:cxn>
            </a:cxnLst>
            <a:rect l="l" t="t" r="r" b="b"/>
            <a:pathLst>
              <a:path w="2768600" h="94661">
                <a:moveTo>
                  <a:pt x="2768600" y="91486"/>
                </a:moveTo>
                <a:lnTo>
                  <a:pt x="1477558" y="89521"/>
                </a:lnTo>
                <a:lnTo>
                  <a:pt x="1403072" y="0"/>
                </a:lnTo>
                <a:lnTo>
                  <a:pt x="1328586" y="89521"/>
                </a:lnTo>
                <a:lnTo>
                  <a:pt x="0" y="9466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36" name="Espace réservé du pied de page 29">
            <a:extLst>
              <a:ext uri="{FF2B5EF4-FFF2-40B4-BE49-F238E27FC236}">
                <a16:creationId xmlns:a16="http://schemas.microsoft.com/office/drawing/2014/main" id="{D3434E79-A65F-A99C-4B77-9B29037F4446}"/>
              </a:ext>
            </a:extLst>
          </p:cNvPr>
          <p:cNvSpPr txBox="1">
            <a:spLocks/>
          </p:cNvSpPr>
          <p:nvPr/>
        </p:nvSpPr>
        <p:spPr>
          <a:xfrm>
            <a:off x="3114294" y="9979818"/>
            <a:ext cx="2341614"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a:t>
            </a:r>
            <a:r>
              <a:rPr lang="en-US" dirty="0">
                <a:latin typeface="Arial" panose="020B0604020202020204" pitchFamily="34" charset="0"/>
                <a:cs typeface="Arial" panose="020B0604020202020204" pitchFamily="34" charset="0"/>
              </a:rPr>
              <a:t> : </a:t>
            </a:r>
          </a:p>
          <a:p>
            <a:r>
              <a:rPr lang="en-US" dirty="0" smtClean="0">
                <a:latin typeface="Arial" panose="020B0604020202020204" pitchFamily="34" charset="0"/>
                <a:cs typeface="Arial" panose="020B0604020202020204" pitchFamily="34" charset="0"/>
              </a:rPr>
              <a:t>Principe 37 : </a:t>
            </a:r>
            <a:r>
              <a:rPr lang="en-US" dirty="0" err="1" smtClean="0">
                <a:latin typeface="Arial" panose="020B0604020202020204" pitchFamily="34" charset="0"/>
                <a:cs typeface="Arial" panose="020B0604020202020204" pitchFamily="34" charset="0"/>
              </a:rPr>
              <a:t>Gestion</a:t>
            </a:r>
            <a:r>
              <a:rPr lang="en-US" dirty="0" smtClean="0">
                <a:latin typeface="Arial" panose="020B0604020202020204" pitchFamily="34" charset="0"/>
                <a:cs typeface="Arial" panose="020B0604020202020204" pitchFamily="34" charset="0"/>
              </a:rPr>
              <a:t> des stocks</a:t>
            </a:r>
            <a:endParaRPr lang="en-US" dirty="0">
              <a:latin typeface="Arial" panose="020B0604020202020204" pitchFamily="34" charset="0"/>
              <a:cs typeface="Arial" panose="020B0604020202020204" pitchFamily="34" charset="0"/>
            </a:endParaRPr>
          </a:p>
        </p:txBody>
      </p:sp>
      <p:sp>
        <p:nvSpPr>
          <p:cNvPr id="37" name="ZoneTexte 36">
            <a:extLst>
              <a:ext uri="{FF2B5EF4-FFF2-40B4-BE49-F238E27FC236}">
                <a16:creationId xmlns:a16="http://schemas.microsoft.com/office/drawing/2014/main" id="{CDC9D813-6FC0-C6DB-6D60-5713EA4D726A}"/>
              </a:ext>
            </a:extLst>
          </p:cNvPr>
          <p:cNvSpPr txBox="1"/>
          <p:nvPr/>
        </p:nvSpPr>
        <p:spPr>
          <a:xfrm>
            <a:off x="4568801" y="2272650"/>
            <a:ext cx="2620007" cy="836709"/>
          </a:xfrm>
          <a:prstGeom prst="rect">
            <a:avLst/>
          </a:prstGeom>
          <a:noFill/>
          <a:ln>
            <a:solidFill>
              <a:schemeClr val="accent1"/>
            </a:solidFill>
          </a:ln>
        </p:spPr>
        <p:txBody>
          <a:bodyPr wrap="square" lIns="0" tIns="0" rIns="0" bIns="0" anchor="ctr">
            <a:noAutofit/>
          </a:bodyPr>
          <a:lstStyle/>
          <a:p>
            <a:pPr lvl="0" algn="ctr"/>
            <a:r>
              <a:rPr lang="fr-FR" sz="1100" b="1" dirty="0">
                <a:solidFill>
                  <a:schemeClr val="accent1"/>
                </a:solidFill>
                <a:latin typeface="Helvetica Light" pitchFamily="34" charset="0"/>
              </a:rPr>
              <a:t>Contrôle de Livraison</a:t>
            </a:r>
          </a:p>
          <a:p>
            <a:pPr lvl="0" algn="just"/>
            <a:r>
              <a:rPr lang="fr-FR" sz="1100" dirty="0">
                <a:latin typeface="Helvetica Light" pitchFamily="34" charset="0"/>
              </a:rPr>
              <a:t>Détection d’un produit sensible à péremption proche (péremption avant le prochain inventaire) lors des réceptions</a:t>
            </a:r>
          </a:p>
        </p:txBody>
      </p:sp>
      <p:sp>
        <p:nvSpPr>
          <p:cNvPr id="40" name="ZoneTexte 39">
            <a:extLst>
              <a:ext uri="{FF2B5EF4-FFF2-40B4-BE49-F238E27FC236}">
                <a16:creationId xmlns:a16="http://schemas.microsoft.com/office/drawing/2014/main" id="{CDC9D813-6FC0-C6DB-6D60-5713EA4D726A}"/>
              </a:ext>
            </a:extLst>
          </p:cNvPr>
          <p:cNvSpPr txBox="1"/>
          <p:nvPr/>
        </p:nvSpPr>
        <p:spPr>
          <a:xfrm>
            <a:off x="323075" y="6644870"/>
            <a:ext cx="2791220" cy="1290058"/>
          </a:xfrm>
          <a:prstGeom prst="rect">
            <a:avLst/>
          </a:prstGeom>
          <a:noFill/>
          <a:ln>
            <a:solidFill>
              <a:schemeClr val="accent1"/>
            </a:solidFill>
          </a:ln>
        </p:spPr>
        <p:txBody>
          <a:bodyPr wrap="square" lIns="0" tIns="0" rIns="0" bIns="0" anchor="ctr">
            <a:noAutofit/>
          </a:bodyPr>
          <a:lstStyle/>
          <a:p>
            <a:pPr lvl="0" algn="ctr"/>
            <a:r>
              <a:rPr lang="fr-FR" sz="1100" b="1" dirty="0">
                <a:solidFill>
                  <a:schemeClr val="accent1"/>
                </a:solidFill>
                <a:latin typeface="Helvetica Light" pitchFamily="34" charset="0"/>
              </a:rPr>
              <a:t>Mise en avant des produits pour garantir leur rotation </a:t>
            </a:r>
          </a:p>
          <a:p>
            <a:pPr lvl="0" algn="just"/>
            <a:r>
              <a:rPr lang="fr-FR" sz="1100" dirty="0">
                <a:latin typeface="Helvetica Light" pitchFamily="34" charset="0"/>
              </a:rPr>
              <a:t>Positionner les produits à péremption courte de manière à les vendre en premier</a:t>
            </a:r>
          </a:p>
        </p:txBody>
      </p:sp>
      <p:sp>
        <p:nvSpPr>
          <p:cNvPr id="41" name="ZoneTexte 40">
            <a:extLst>
              <a:ext uri="{FF2B5EF4-FFF2-40B4-BE49-F238E27FC236}">
                <a16:creationId xmlns:a16="http://schemas.microsoft.com/office/drawing/2014/main" id="{CDC9D813-6FC0-C6DB-6D60-5713EA4D726A}"/>
              </a:ext>
            </a:extLst>
          </p:cNvPr>
          <p:cNvSpPr txBox="1"/>
          <p:nvPr/>
        </p:nvSpPr>
        <p:spPr>
          <a:xfrm>
            <a:off x="3955880" y="6644869"/>
            <a:ext cx="3216867" cy="1290058"/>
          </a:xfrm>
          <a:prstGeom prst="rect">
            <a:avLst/>
          </a:prstGeom>
          <a:noFill/>
          <a:ln>
            <a:solidFill>
              <a:schemeClr val="accent1"/>
            </a:solidFill>
          </a:ln>
        </p:spPr>
        <p:txBody>
          <a:bodyPr wrap="square" lIns="0" tIns="0" rIns="0" bIns="0" anchor="ctr">
            <a:noAutofit/>
          </a:bodyPr>
          <a:lstStyle/>
          <a:p>
            <a:pPr lvl="0" algn="ctr"/>
            <a:r>
              <a:rPr lang="fr-FR" sz="1100" b="1" dirty="0">
                <a:solidFill>
                  <a:schemeClr val="accent1"/>
                </a:solidFill>
                <a:latin typeface="Helvetica Light" pitchFamily="34" charset="0"/>
              </a:rPr>
              <a:t>Retrait des Produits du Circuit des Ventes</a:t>
            </a:r>
          </a:p>
          <a:p>
            <a:pPr marL="171450" lvl="0" indent="-171450">
              <a:buClr>
                <a:schemeClr val="accent1"/>
              </a:buClr>
              <a:buFont typeface="Courier New" panose="02070309020205020404" pitchFamily="49" charset="0"/>
              <a:buChar char="o"/>
            </a:pPr>
            <a:r>
              <a:rPr lang="fr-FR" sz="1100" dirty="0">
                <a:latin typeface="Helvetica Light" pitchFamily="34" charset="0"/>
              </a:rPr>
              <a:t>Mise en zone de quarantaine identifiée des produits concernés</a:t>
            </a:r>
          </a:p>
          <a:p>
            <a:pPr marL="171450" lvl="0" indent="-171450">
              <a:buClr>
                <a:schemeClr val="accent1"/>
              </a:buClr>
              <a:buFont typeface="Courier New" panose="02070309020205020404" pitchFamily="49" charset="0"/>
              <a:buChar char="o"/>
            </a:pPr>
            <a:r>
              <a:rPr lang="fr-FR" sz="1100" dirty="0">
                <a:latin typeface="Helvetica Light" pitchFamily="34" charset="0"/>
              </a:rPr>
              <a:t>Inscrire la date de retrait et les quantités retirées dans le </a:t>
            </a:r>
            <a:r>
              <a:rPr lang="fr-FR" sz="1100" u="sng" dirty="0">
                <a:solidFill>
                  <a:schemeClr val="accent2"/>
                </a:solidFill>
                <a:latin typeface="Helvetica Light" pitchFamily="34" charset="0"/>
              </a:rPr>
              <a:t>registre de recensement des produits à risque de péremption</a:t>
            </a:r>
            <a:r>
              <a:rPr lang="fr-FR" sz="1100" dirty="0">
                <a:solidFill>
                  <a:schemeClr val="accent2"/>
                </a:solidFill>
                <a:latin typeface="Helvetica Light" pitchFamily="34" charset="0"/>
              </a:rPr>
              <a:t> </a:t>
            </a:r>
            <a:endParaRPr lang="fr-FR" sz="1100" u="sng" dirty="0">
              <a:solidFill>
                <a:srgbClr val="660033"/>
              </a:solidFill>
              <a:latin typeface="Helvetica Light" pitchFamily="34" charset="0"/>
            </a:endParaRPr>
          </a:p>
        </p:txBody>
      </p:sp>
      <p:sp>
        <p:nvSpPr>
          <p:cNvPr id="48" name="Forme libre 47">
            <a:extLst>
              <a:ext uri="{FF2B5EF4-FFF2-40B4-BE49-F238E27FC236}">
                <a16:creationId xmlns:a16="http://schemas.microsoft.com/office/drawing/2014/main" id="{BABE257F-1908-F7CB-39C8-B7067C33A86B}"/>
              </a:ext>
            </a:extLst>
          </p:cNvPr>
          <p:cNvSpPr/>
          <p:nvPr/>
        </p:nvSpPr>
        <p:spPr>
          <a:xfrm flipV="1">
            <a:off x="3971940" y="6416712"/>
            <a:ext cx="3208217" cy="57727"/>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 name="csX0" fmla="*/ 5975350 w 5975350"/>
              <a:gd name="csY0" fmla="*/ 89212 h 94661"/>
              <a:gd name="csX1" fmla="*/ 2915833 w 5975350"/>
              <a:gd name="csY1" fmla="*/ 89521 h 94661"/>
              <a:gd name="csX2" fmla="*/ 2841347 w 5975350"/>
              <a:gd name="csY2" fmla="*/ 0 h 94661"/>
              <a:gd name="csX3" fmla="*/ 2766861 w 5975350"/>
              <a:gd name="csY3" fmla="*/ 89521 h 94661"/>
              <a:gd name="csX4" fmla="*/ 1438275 w 5975350"/>
              <a:gd name="csY4" fmla="*/ 94661 h 94661"/>
              <a:gd name="csX5" fmla="*/ 0 w 5975350"/>
              <a:gd name="csY5" fmla="*/ 92387 h 94661"/>
              <a:gd name="csX0" fmla="*/ 4537075 w 4537075"/>
              <a:gd name="csY0" fmla="*/ 89212 h 94661"/>
              <a:gd name="csX1" fmla="*/ 1477558 w 4537075"/>
              <a:gd name="csY1" fmla="*/ 89521 h 94661"/>
              <a:gd name="csX2" fmla="*/ 1403072 w 4537075"/>
              <a:gd name="csY2" fmla="*/ 0 h 94661"/>
              <a:gd name="csX3" fmla="*/ 1328586 w 4537075"/>
              <a:gd name="csY3" fmla="*/ 89521 h 94661"/>
              <a:gd name="csX4" fmla="*/ 0 w 4537075"/>
              <a:gd name="csY4" fmla="*/ 94661 h 94661"/>
              <a:gd name="csX0" fmla="*/ 4537075 w 4537075"/>
              <a:gd name="csY0" fmla="*/ 89212 h 94661"/>
              <a:gd name="csX1" fmla="*/ 2768600 w 4537075"/>
              <a:gd name="csY1" fmla="*/ 91486 h 94661"/>
              <a:gd name="csX2" fmla="*/ 1477558 w 4537075"/>
              <a:gd name="csY2" fmla="*/ 89521 h 94661"/>
              <a:gd name="csX3" fmla="*/ 1403072 w 4537075"/>
              <a:gd name="csY3" fmla="*/ 0 h 94661"/>
              <a:gd name="csX4" fmla="*/ 1328586 w 4537075"/>
              <a:gd name="csY4" fmla="*/ 89521 h 94661"/>
              <a:gd name="csX5" fmla="*/ 0 w 4537075"/>
              <a:gd name="csY5" fmla="*/ 94661 h 94661"/>
              <a:gd name="csX0" fmla="*/ 2768600 w 2768600"/>
              <a:gd name="csY0" fmla="*/ 91486 h 94661"/>
              <a:gd name="csX1" fmla="*/ 1477558 w 2768600"/>
              <a:gd name="csY1" fmla="*/ 89521 h 94661"/>
              <a:gd name="csX2" fmla="*/ 1403072 w 2768600"/>
              <a:gd name="csY2" fmla="*/ 0 h 94661"/>
              <a:gd name="csX3" fmla="*/ 1328586 w 2768600"/>
              <a:gd name="csY3" fmla="*/ 89521 h 94661"/>
              <a:gd name="csX4" fmla="*/ 0 w 2768600"/>
              <a:gd name="csY4" fmla="*/ 94661 h 94661"/>
            </a:gdLst>
            <a:ahLst/>
            <a:cxnLst>
              <a:cxn ang="0">
                <a:pos x="csX0" y="csY0"/>
              </a:cxn>
              <a:cxn ang="0">
                <a:pos x="csX1" y="csY1"/>
              </a:cxn>
              <a:cxn ang="0">
                <a:pos x="csX2" y="csY2"/>
              </a:cxn>
              <a:cxn ang="0">
                <a:pos x="csX3" y="csY3"/>
              </a:cxn>
              <a:cxn ang="0">
                <a:pos x="csX4" y="csY4"/>
              </a:cxn>
            </a:cxnLst>
            <a:rect l="l" t="t" r="r" b="b"/>
            <a:pathLst>
              <a:path w="2768600" h="94661">
                <a:moveTo>
                  <a:pt x="2768600" y="91486"/>
                </a:moveTo>
                <a:lnTo>
                  <a:pt x="1477558" y="89521"/>
                </a:lnTo>
                <a:lnTo>
                  <a:pt x="1403072" y="0"/>
                </a:lnTo>
                <a:lnTo>
                  <a:pt x="1328586" y="89521"/>
                </a:lnTo>
                <a:lnTo>
                  <a:pt x="0" y="9466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53" name="Forme libre 52">
            <a:extLst>
              <a:ext uri="{FF2B5EF4-FFF2-40B4-BE49-F238E27FC236}">
                <a16:creationId xmlns:a16="http://schemas.microsoft.com/office/drawing/2014/main" id="{BABE257F-1908-F7CB-39C8-B7067C33A86B}"/>
              </a:ext>
            </a:extLst>
          </p:cNvPr>
          <p:cNvSpPr/>
          <p:nvPr/>
        </p:nvSpPr>
        <p:spPr>
          <a:xfrm flipV="1">
            <a:off x="5455907" y="5602007"/>
            <a:ext cx="1732900" cy="67817"/>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 name="csX0" fmla="*/ 5975350 w 5975350"/>
              <a:gd name="csY0" fmla="*/ 89212 h 94661"/>
              <a:gd name="csX1" fmla="*/ 2915833 w 5975350"/>
              <a:gd name="csY1" fmla="*/ 89521 h 94661"/>
              <a:gd name="csX2" fmla="*/ 2841347 w 5975350"/>
              <a:gd name="csY2" fmla="*/ 0 h 94661"/>
              <a:gd name="csX3" fmla="*/ 2766861 w 5975350"/>
              <a:gd name="csY3" fmla="*/ 89521 h 94661"/>
              <a:gd name="csX4" fmla="*/ 1438275 w 5975350"/>
              <a:gd name="csY4" fmla="*/ 94661 h 94661"/>
              <a:gd name="csX5" fmla="*/ 0 w 5975350"/>
              <a:gd name="csY5" fmla="*/ 92387 h 94661"/>
              <a:gd name="csX0" fmla="*/ 4537075 w 4537075"/>
              <a:gd name="csY0" fmla="*/ 89212 h 94661"/>
              <a:gd name="csX1" fmla="*/ 1477558 w 4537075"/>
              <a:gd name="csY1" fmla="*/ 89521 h 94661"/>
              <a:gd name="csX2" fmla="*/ 1403072 w 4537075"/>
              <a:gd name="csY2" fmla="*/ 0 h 94661"/>
              <a:gd name="csX3" fmla="*/ 1328586 w 4537075"/>
              <a:gd name="csY3" fmla="*/ 89521 h 94661"/>
              <a:gd name="csX4" fmla="*/ 0 w 4537075"/>
              <a:gd name="csY4" fmla="*/ 94661 h 94661"/>
              <a:gd name="csX0" fmla="*/ 4537075 w 4537075"/>
              <a:gd name="csY0" fmla="*/ 89212 h 94661"/>
              <a:gd name="csX1" fmla="*/ 2768600 w 4537075"/>
              <a:gd name="csY1" fmla="*/ 91486 h 94661"/>
              <a:gd name="csX2" fmla="*/ 1477558 w 4537075"/>
              <a:gd name="csY2" fmla="*/ 89521 h 94661"/>
              <a:gd name="csX3" fmla="*/ 1403072 w 4537075"/>
              <a:gd name="csY3" fmla="*/ 0 h 94661"/>
              <a:gd name="csX4" fmla="*/ 1328586 w 4537075"/>
              <a:gd name="csY4" fmla="*/ 89521 h 94661"/>
              <a:gd name="csX5" fmla="*/ 0 w 4537075"/>
              <a:gd name="csY5" fmla="*/ 94661 h 94661"/>
              <a:gd name="csX0" fmla="*/ 2768600 w 2768600"/>
              <a:gd name="csY0" fmla="*/ 91486 h 94661"/>
              <a:gd name="csX1" fmla="*/ 1477558 w 2768600"/>
              <a:gd name="csY1" fmla="*/ 89521 h 94661"/>
              <a:gd name="csX2" fmla="*/ 1403072 w 2768600"/>
              <a:gd name="csY2" fmla="*/ 0 h 94661"/>
              <a:gd name="csX3" fmla="*/ 1328586 w 2768600"/>
              <a:gd name="csY3" fmla="*/ 89521 h 94661"/>
              <a:gd name="csX4" fmla="*/ 0 w 2768600"/>
              <a:gd name="csY4" fmla="*/ 94661 h 94661"/>
            </a:gdLst>
            <a:ahLst/>
            <a:cxnLst>
              <a:cxn ang="0">
                <a:pos x="csX0" y="csY0"/>
              </a:cxn>
              <a:cxn ang="0">
                <a:pos x="csX1" y="csY1"/>
              </a:cxn>
              <a:cxn ang="0">
                <a:pos x="csX2" y="csY2"/>
              </a:cxn>
              <a:cxn ang="0">
                <a:pos x="csX3" y="csY3"/>
              </a:cxn>
              <a:cxn ang="0">
                <a:pos x="csX4" y="csY4"/>
              </a:cxn>
            </a:cxnLst>
            <a:rect l="l" t="t" r="r" b="b"/>
            <a:pathLst>
              <a:path w="2768600" h="94661">
                <a:moveTo>
                  <a:pt x="2768600" y="91486"/>
                </a:moveTo>
                <a:lnTo>
                  <a:pt x="1477558" y="89521"/>
                </a:lnTo>
                <a:lnTo>
                  <a:pt x="1403072" y="0"/>
                </a:lnTo>
                <a:lnTo>
                  <a:pt x="1328586" y="89521"/>
                </a:lnTo>
                <a:lnTo>
                  <a:pt x="0" y="9466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cxnSp>
        <p:nvCxnSpPr>
          <p:cNvPr id="54" name="Connecteur droit 53"/>
          <p:cNvCxnSpPr>
            <a:stCxn id="59" idx="0"/>
            <a:endCxn id="53" idx="4"/>
          </p:cNvCxnSpPr>
          <p:nvPr/>
        </p:nvCxnSpPr>
        <p:spPr>
          <a:xfrm>
            <a:off x="3184774" y="5601987"/>
            <a:ext cx="2271133" cy="20"/>
          </a:xfrm>
          <a:prstGeom prst="line">
            <a:avLst/>
          </a:pr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cxnSp>
      <p:sp>
        <p:nvSpPr>
          <p:cNvPr id="59" name="Forme libre 58">
            <a:extLst>
              <a:ext uri="{FF2B5EF4-FFF2-40B4-BE49-F238E27FC236}">
                <a16:creationId xmlns:a16="http://schemas.microsoft.com/office/drawing/2014/main" id="{BABE257F-1908-F7CB-39C8-B7067C33A86B}"/>
              </a:ext>
            </a:extLst>
          </p:cNvPr>
          <p:cNvSpPr/>
          <p:nvPr/>
        </p:nvSpPr>
        <p:spPr>
          <a:xfrm flipV="1">
            <a:off x="1451874" y="5599712"/>
            <a:ext cx="1732900" cy="67817"/>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 name="csX0" fmla="*/ 5975350 w 5975350"/>
              <a:gd name="csY0" fmla="*/ 89212 h 94661"/>
              <a:gd name="csX1" fmla="*/ 2915833 w 5975350"/>
              <a:gd name="csY1" fmla="*/ 89521 h 94661"/>
              <a:gd name="csX2" fmla="*/ 2841347 w 5975350"/>
              <a:gd name="csY2" fmla="*/ 0 h 94661"/>
              <a:gd name="csX3" fmla="*/ 2766861 w 5975350"/>
              <a:gd name="csY3" fmla="*/ 89521 h 94661"/>
              <a:gd name="csX4" fmla="*/ 1438275 w 5975350"/>
              <a:gd name="csY4" fmla="*/ 94661 h 94661"/>
              <a:gd name="csX5" fmla="*/ 0 w 5975350"/>
              <a:gd name="csY5" fmla="*/ 92387 h 94661"/>
              <a:gd name="csX0" fmla="*/ 4537075 w 4537075"/>
              <a:gd name="csY0" fmla="*/ 89212 h 94661"/>
              <a:gd name="csX1" fmla="*/ 1477558 w 4537075"/>
              <a:gd name="csY1" fmla="*/ 89521 h 94661"/>
              <a:gd name="csX2" fmla="*/ 1403072 w 4537075"/>
              <a:gd name="csY2" fmla="*/ 0 h 94661"/>
              <a:gd name="csX3" fmla="*/ 1328586 w 4537075"/>
              <a:gd name="csY3" fmla="*/ 89521 h 94661"/>
              <a:gd name="csX4" fmla="*/ 0 w 4537075"/>
              <a:gd name="csY4" fmla="*/ 94661 h 94661"/>
              <a:gd name="csX0" fmla="*/ 4537075 w 4537075"/>
              <a:gd name="csY0" fmla="*/ 89212 h 94661"/>
              <a:gd name="csX1" fmla="*/ 2768600 w 4537075"/>
              <a:gd name="csY1" fmla="*/ 91486 h 94661"/>
              <a:gd name="csX2" fmla="*/ 1477558 w 4537075"/>
              <a:gd name="csY2" fmla="*/ 89521 h 94661"/>
              <a:gd name="csX3" fmla="*/ 1403072 w 4537075"/>
              <a:gd name="csY3" fmla="*/ 0 h 94661"/>
              <a:gd name="csX4" fmla="*/ 1328586 w 4537075"/>
              <a:gd name="csY4" fmla="*/ 89521 h 94661"/>
              <a:gd name="csX5" fmla="*/ 0 w 4537075"/>
              <a:gd name="csY5" fmla="*/ 94661 h 94661"/>
              <a:gd name="csX0" fmla="*/ 2768600 w 2768600"/>
              <a:gd name="csY0" fmla="*/ 91486 h 94661"/>
              <a:gd name="csX1" fmla="*/ 1477558 w 2768600"/>
              <a:gd name="csY1" fmla="*/ 89521 h 94661"/>
              <a:gd name="csX2" fmla="*/ 1403072 w 2768600"/>
              <a:gd name="csY2" fmla="*/ 0 h 94661"/>
              <a:gd name="csX3" fmla="*/ 1328586 w 2768600"/>
              <a:gd name="csY3" fmla="*/ 89521 h 94661"/>
              <a:gd name="csX4" fmla="*/ 0 w 2768600"/>
              <a:gd name="csY4" fmla="*/ 94661 h 94661"/>
            </a:gdLst>
            <a:ahLst/>
            <a:cxnLst>
              <a:cxn ang="0">
                <a:pos x="csX0" y="csY0"/>
              </a:cxn>
              <a:cxn ang="0">
                <a:pos x="csX1" y="csY1"/>
              </a:cxn>
              <a:cxn ang="0">
                <a:pos x="csX2" y="csY2"/>
              </a:cxn>
              <a:cxn ang="0">
                <a:pos x="csX3" y="csY3"/>
              </a:cxn>
              <a:cxn ang="0">
                <a:pos x="csX4" y="csY4"/>
              </a:cxn>
            </a:cxnLst>
            <a:rect l="l" t="t" r="r" b="b"/>
            <a:pathLst>
              <a:path w="2768600" h="94661">
                <a:moveTo>
                  <a:pt x="2768600" y="91486"/>
                </a:moveTo>
                <a:lnTo>
                  <a:pt x="1477558" y="89521"/>
                </a:lnTo>
                <a:lnTo>
                  <a:pt x="1403072" y="0"/>
                </a:lnTo>
                <a:lnTo>
                  <a:pt x="1328586" y="89521"/>
                </a:lnTo>
                <a:lnTo>
                  <a:pt x="0" y="9466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cxnSp>
        <p:nvCxnSpPr>
          <p:cNvPr id="61" name="Connecteur droit 60"/>
          <p:cNvCxnSpPr>
            <a:endCxn id="59" idx="4"/>
          </p:cNvCxnSpPr>
          <p:nvPr/>
        </p:nvCxnSpPr>
        <p:spPr>
          <a:xfrm flipV="1">
            <a:off x="370740" y="5599712"/>
            <a:ext cx="1081134" cy="2275"/>
          </a:xfrm>
          <a:prstGeom prst="line">
            <a:avLst/>
          </a:pr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cxnSp>
      <p:sp>
        <p:nvSpPr>
          <p:cNvPr id="69" name="Forme libre 68">
            <a:extLst>
              <a:ext uri="{FF2B5EF4-FFF2-40B4-BE49-F238E27FC236}">
                <a16:creationId xmlns:a16="http://schemas.microsoft.com/office/drawing/2014/main" id="{BABE257F-1908-F7CB-39C8-B7067C33A86B}"/>
              </a:ext>
            </a:extLst>
          </p:cNvPr>
          <p:cNvSpPr/>
          <p:nvPr/>
        </p:nvSpPr>
        <p:spPr>
          <a:xfrm flipV="1">
            <a:off x="355547" y="3243175"/>
            <a:ext cx="3657601" cy="75920"/>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 name="csX0" fmla="*/ 5975350 w 5975350"/>
              <a:gd name="csY0" fmla="*/ 89212 h 94661"/>
              <a:gd name="csX1" fmla="*/ 2915833 w 5975350"/>
              <a:gd name="csY1" fmla="*/ 89521 h 94661"/>
              <a:gd name="csX2" fmla="*/ 2841347 w 5975350"/>
              <a:gd name="csY2" fmla="*/ 0 h 94661"/>
              <a:gd name="csX3" fmla="*/ 2766861 w 5975350"/>
              <a:gd name="csY3" fmla="*/ 89521 h 94661"/>
              <a:gd name="csX4" fmla="*/ 1438275 w 5975350"/>
              <a:gd name="csY4" fmla="*/ 94661 h 94661"/>
              <a:gd name="csX5" fmla="*/ 0 w 5975350"/>
              <a:gd name="csY5" fmla="*/ 92387 h 94661"/>
              <a:gd name="csX0" fmla="*/ 4537075 w 4537075"/>
              <a:gd name="csY0" fmla="*/ 89212 h 94661"/>
              <a:gd name="csX1" fmla="*/ 1477558 w 4537075"/>
              <a:gd name="csY1" fmla="*/ 89521 h 94661"/>
              <a:gd name="csX2" fmla="*/ 1403072 w 4537075"/>
              <a:gd name="csY2" fmla="*/ 0 h 94661"/>
              <a:gd name="csX3" fmla="*/ 1328586 w 4537075"/>
              <a:gd name="csY3" fmla="*/ 89521 h 94661"/>
              <a:gd name="csX4" fmla="*/ 0 w 4537075"/>
              <a:gd name="csY4" fmla="*/ 94661 h 94661"/>
              <a:gd name="csX0" fmla="*/ 4537075 w 4537075"/>
              <a:gd name="csY0" fmla="*/ 89212 h 94661"/>
              <a:gd name="csX1" fmla="*/ 2768600 w 4537075"/>
              <a:gd name="csY1" fmla="*/ 91486 h 94661"/>
              <a:gd name="csX2" fmla="*/ 1477558 w 4537075"/>
              <a:gd name="csY2" fmla="*/ 89521 h 94661"/>
              <a:gd name="csX3" fmla="*/ 1403072 w 4537075"/>
              <a:gd name="csY3" fmla="*/ 0 h 94661"/>
              <a:gd name="csX4" fmla="*/ 1328586 w 4537075"/>
              <a:gd name="csY4" fmla="*/ 89521 h 94661"/>
              <a:gd name="csX5" fmla="*/ 0 w 4537075"/>
              <a:gd name="csY5" fmla="*/ 94661 h 94661"/>
              <a:gd name="csX0" fmla="*/ 2768600 w 2768600"/>
              <a:gd name="csY0" fmla="*/ 91486 h 94661"/>
              <a:gd name="csX1" fmla="*/ 1477558 w 2768600"/>
              <a:gd name="csY1" fmla="*/ 89521 h 94661"/>
              <a:gd name="csX2" fmla="*/ 1403072 w 2768600"/>
              <a:gd name="csY2" fmla="*/ 0 h 94661"/>
              <a:gd name="csX3" fmla="*/ 1328586 w 2768600"/>
              <a:gd name="csY3" fmla="*/ 89521 h 94661"/>
              <a:gd name="csX4" fmla="*/ 0 w 2768600"/>
              <a:gd name="csY4" fmla="*/ 94661 h 94661"/>
            </a:gdLst>
            <a:ahLst/>
            <a:cxnLst>
              <a:cxn ang="0">
                <a:pos x="csX0" y="csY0"/>
              </a:cxn>
              <a:cxn ang="0">
                <a:pos x="csX1" y="csY1"/>
              </a:cxn>
              <a:cxn ang="0">
                <a:pos x="csX2" y="csY2"/>
              </a:cxn>
              <a:cxn ang="0">
                <a:pos x="csX3" y="csY3"/>
              </a:cxn>
              <a:cxn ang="0">
                <a:pos x="csX4" y="csY4"/>
              </a:cxn>
            </a:cxnLst>
            <a:rect l="l" t="t" r="r" b="b"/>
            <a:pathLst>
              <a:path w="2768600" h="94661">
                <a:moveTo>
                  <a:pt x="2768600" y="91486"/>
                </a:moveTo>
                <a:lnTo>
                  <a:pt x="1477558" y="89521"/>
                </a:lnTo>
                <a:lnTo>
                  <a:pt x="1403072" y="0"/>
                </a:lnTo>
                <a:lnTo>
                  <a:pt x="1328586" y="89521"/>
                </a:lnTo>
                <a:lnTo>
                  <a:pt x="0" y="9466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70" name="Forme libre 69">
            <a:extLst>
              <a:ext uri="{FF2B5EF4-FFF2-40B4-BE49-F238E27FC236}">
                <a16:creationId xmlns:a16="http://schemas.microsoft.com/office/drawing/2014/main" id="{BABE257F-1908-F7CB-39C8-B7067C33A86B}"/>
              </a:ext>
            </a:extLst>
          </p:cNvPr>
          <p:cNvSpPr/>
          <p:nvPr/>
        </p:nvSpPr>
        <p:spPr>
          <a:xfrm flipV="1">
            <a:off x="339134" y="4679748"/>
            <a:ext cx="3664762" cy="84026"/>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 name="csX0" fmla="*/ 5975350 w 5975350"/>
              <a:gd name="csY0" fmla="*/ 89212 h 94661"/>
              <a:gd name="csX1" fmla="*/ 2915833 w 5975350"/>
              <a:gd name="csY1" fmla="*/ 89521 h 94661"/>
              <a:gd name="csX2" fmla="*/ 2841347 w 5975350"/>
              <a:gd name="csY2" fmla="*/ 0 h 94661"/>
              <a:gd name="csX3" fmla="*/ 2766861 w 5975350"/>
              <a:gd name="csY3" fmla="*/ 89521 h 94661"/>
              <a:gd name="csX4" fmla="*/ 1438275 w 5975350"/>
              <a:gd name="csY4" fmla="*/ 94661 h 94661"/>
              <a:gd name="csX5" fmla="*/ 0 w 5975350"/>
              <a:gd name="csY5" fmla="*/ 92387 h 94661"/>
              <a:gd name="csX0" fmla="*/ 4537075 w 4537075"/>
              <a:gd name="csY0" fmla="*/ 89212 h 94661"/>
              <a:gd name="csX1" fmla="*/ 1477558 w 4537075"/>
              <a:gd name="csY1" fmla="*/ 89521 h 94661"/>
              <a:gd name="csX2" fmla="*/ 1403072 w 4537075"/>
              <a:gd name="csY2" fmla="*/ 0 h 94661"/>
              <a:gd name="csX3" fmla="*/ 1328586 w 4537075"/>
              <a:gd name="csY3" fmla="*/ 89521 h 94661"/>
              <a:gd name="csX4" fmla="*/ 0 w 4537075"/>
              <a:gd name="csY4" fmla="*/ 94661 h 94661"/>
              <a:gd name="csX0" fmla="*/ 4537075 w 4537075"/>
              <a:gd name="csY0" fmla="*/ 89212 h 94661"/>
              <a:gd name="csX1" fmla="*/ 2768600 w 4537075"/>
              <a:gd name="csY1" fmla="*/ 91486 h 94661"/>
              <a:gd name="csX2" fmla="*/ 1477558 w 4537075"/>
              <a:gd name="csY2" fmla="*/ 89521 h 94661"/>
              <a:gd name="csX3" fmla="*/ 1403072 w 4537075"/>
              <a:gd name="csY3" fmla="*/ 0 h 94661"/>
              <a:gd name="csX4" fmla="*/ 1328586 w 4537075"/>
              <a:gd name="csY4" fmla="*/ 89521 h 94661"/>
              <a:gd name="csX5" fmla="*/ 0 w 4537075"/>
              <a:gd name="csY5" fmla="*/ 94661 h 94661"/>
              <a:gd name="csX0" fmla="*/ 2768600 w 2768600"/>
              <a:gd name="csY0" fmla="*/ 91486 h 94661"/>
              <a:gd name="csX1" fmla="*/ 1477558 w 2768600"/>
              <a:gd name="csY1" fmla="*/ 89521 h 94661"/>
              <a:gd name="csX2" fmla="*/ 1403072 w 2768600"/>
              <a:gd name="csY2" fmla="*/ 0 h 94661"/>
              <a:gd name="csX3" fmla="*/ 1328586 w 2768600"/>
              <a:gd name="csY3" fmla="*/ 89521 h 94661"/>
              <a:gd name="csX4" fmla="*/ 0 w 2768600"/>
              <a:gd name="csY4" fmla="*/ 94661 h 94661"/>
            </a:gdLst>
            <a:ahLst/>
            <a:cxnLst>
              <a:cxn ang="0">
                <a:pos x="csX0" y="csY0"/>
              </a:cxn>
              <a:cxn ang="0">
                <a:pos x="csX1" y="csY1"/>
              </a:cxn>
              <a:cxn ang="0">
                <a:pos x="csX2" y="csY2"/>
              </a:cxn>
              <a:cxn ang="0">
                <a:pos x="csX3" y="csY3"/>
              </a:cxn>
              <a:cxn ang="0">
                <a:pos x="csX4" y="csY4"/>
              </a:cxn>
            </a:cxnLst>
            <a:rect l="l" t="t" r="r" b="b"/>
            <a:pathLst>
              <a:path w="2768600" h="94661">
                <a:moveTo>
                  <a:pt x="2768600" y="91486"/>
                </a:moveTo>
                <a:lnTo>
                  <a:pt x="1477558" y="89521"/>
                </a:lnTo>
                <a:lnTo>
                  <a:pt x="1403072" y="0"/>
                </a:lnTo>
                <a:lnTo>
                  <a:pt x="1328586" y="89521"/>
                </a:lnTo>
                <a:lnTo>
                  <a:pt x="0" y="9466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77" name="ZoneTexte 76">
            <a:extLst>
              <a:ext uri="{FF2B5EF4-FFF2-40B4-BE49-F238E27FC236}">
                <a16:creationId xmlns:a16="http://schemas.microsoft.com/office/drawing/2014/main" id="{1800BA03-1B51-30AD-D789-7563AC0C6BED}"/>
              </a:ext>
            </a:extLst>
          </p:cNvPr>
          <p:cNvSpPr txBox="1"/>
          <p:nvPr/>
        </p:nvSpPr>
        <p:spPr>
          <a:xfrm>
            <a:off x="5770803" y="2137175"/>
            <a:ext cx="216000" cy="216000"/>
          </a:xfrm>
          <a:prstGeom prst="ellipse">
            <a:avLst/>
          </a:prstGeom>
          <a:solidFill>
            <a:schemeClr val="bg1"/>
          </a:solidFill>
          <a:ln w="3175">
            <a:solidFill>
              <a:schemeClr val="accent1"/>
            </a:solidFill>
          </a:ln>
        </p:spPr>
        <p:txBody>
          <a:bodyPr wrap="square" lIns="0" tIns="0" rIns="0" bIns="0" rtlCol="0" anchor="ctr">
            <a:noAutofit/>
          </a:bodyPr>
          <a:lstStyle/>
          <a:p>
            <a:pPr algn="ctr"/>
            <a:r>
              <a:rPr lang="fr-FR" sz="900" dirty="0">
                <a:solidFill>
                  <a:schemeClr val="accent1"/>
                </a:solidFill>
                <a:latin typeface="Arial" panose="020B0604020202020204" pitchFamily="34" charset="0"/>
                <a:cs typeface="Arial" panose="020B0604020202020204" pitchFamily="34" charset="0"/>
              </a:rPr>
              <a:t>1</a:t>
            </a:r>
          </a:p>
        </p:txBody>
      </p:sp>
      <p:sp>
        <p:nvSpPr>
          <p:cNvPr id="78" name="Forme libre 77">
            <a:extLst>
              <a:ext uri="{FF2B5EF4-FFF2-40B4-BE49-F238E27FC236}">
                <a16:creationId xmlns:a16="http://schemas.microsoft.com/office/drawing/2014/main" id="{BABE257F-1908-F7CB-39C8-B7067C33A86B}"/>
              </a:ext>
            </a:extLst>
          </p:cNvPr>
          <p:cNvSpPr/>
          <p:nvPr/>
        </p:nvSpPr>
        <p:spPr>
          <a:xfrm flipV="1">
            <a:off x="4568800" y="3229875"/>
            <a:ext cx="2620007" cy="89220"/>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 name="csX0" fmla="*/ 5975350 w 5975350"/>
              <a:gd name="csY0" fmla="*/ 89212 h 94661"/>
              <a:gd name="csX1" fmla="*/ 2915833 w 5975350"/>
              <a:gd name="csY1" fmla="*/ 89521 h 94661"/>
              <a:gd name="csX2" fmla="*/ 2841347 w 5975350"/>
              <a:gd name="csY2" fmla="*/ 0 h 94661"/>
              <a:gd name="csX3" fmla="*/ 2766861 w 5975350"/>
              <a:gd name="csY3" fmla="*/ 89521 h 94661"/>
              <a:gd name="csX4" fmla="*/ 1438275 w 5975350"/>
              <a:gd name="csY4" fmla="*/ 94661 h 94661"/>
              <a:gd name="csX5" fmla="*/ 0 w 5975350"/>
              <a:gd name="csY5" fmla="*/ 92387 h 94661"/>
              <a:gd name="csX0" fmla="*/ 4537075 w 4537075"/>
              <a:gd name="csY0" fmla="*/ 89212 h 94661"/>
              <a:gd name="csX1" fmla="*/ 1477558 w 4537075"/>
              <a:gd name="csY1" fmla="*/ 89521 h 94661"/>
              <a:gd name="csX2" fmla="*/ 1403072 w 4537075"/>
              <a:gd name="csY2" fmla="*/ 0 h 94661"/>
              <a:gd name="csX3" fmla="*/ 1328586 w 4537075"/>
              <a:gd name="csY3" fmla="*/ 89521 h 94661"/>
              <a:gd name="csX4" fmla="*/ 0 w 4537075"/>
              <a:gd name="csY4" fmla="*/ 94661 h 94661"/>
              <a:gd name="csX0" fmla="*/ 4537075 w 4537075"/>
              <a:gd name="csY0" fmla="*/ 89212 h 94661"/>
              <a:gd name="csX1" fmla="*/ 2768600 w 4537075"/>
              <a:gd name="csY1" fmla="*/ 91486 h 94661"/>
              <a:gd name="csX2" fmla="*/ 1477558 w 4537075"/>
              <a:gd name="csY2" fmla="*/ 89521 h 94661"/>
              <a:gd name="csX3" fmla="*/ 1403072 w 4537075"/>
              <a:gd name="csY3" fmla="*/ 0 h 94661"/>
              <a:gd name="csX4" fmla="*/ 1328586 w 4537075"/>
              <a:gd name="csY4" fmla="*/ 89521 h 94661"/>
              <a:gd name="csX5" fmla="*/ 0 w 4537075"/>
              <a:gd name="csY5" fmla="*/ 94661 h 94661"/>
              <a:gd name="csX0" fmla="*/ 2768600 w 2768600"/>
              <a:gd name="csY0" fmla="*/ 91486 h 94661"/>
              <a:gd name="csX1" fmla="*/ 1477558 w 2768600"/>
              <a:gd name="csY1" fmla="*/ 89521 h 94661"/>
              <a:gd name="csX2" fmla="*/ 1403072 w 2768600"/>
              <a:gd name="csY2" fmla="*/ 0 h 94661"/>
              <a:gd name="csX3" fmla="*/ 1328586 w 2768600"/>
              <a:gd name="csY3" fmla="*/ 89521 h 94661"/>
              <a:gd name="csX4" fmla="*/ 0 w 2768600"/>
              <a:gd name="csY4" fmla="*/ 94661 h 94661"/>
            </a:gdLst>
            <a:ahLst/>
            <a:cxnLst>
              <a:cxn ang="0">
                <a:pos x="csX0" y="csY0"/>
              </a:cxn>
              <a:cxn ang="0">
                <a:pos x="csX1" y="csY1"/>
              </a:cxn>
              <a:cxn ang="0">
                <a:pos x="csX2" y="csY2"/>
              </a:cxn>
              <a:cxn ang="0">
                <a:pos x="csX3" y="csY3"/>
              </a:cxn>
              <a:cxn ang="0">
                <a:pos x="csX4" y="csY4"/>
              </a:cxn>
            </a:cxnLst>
            <a:rect l="l" t="t" r="r" b="b"/>
            <a:pathLst>
              <a:path w="2768600" h="94661">
                <a:moveTo>
                  <a:pt x="2768600" y="91486"/>
                </a:moveTo>
                <a:lnTo>
                  <a:pt x="1477558" y="89521"/>
                </a:lnTo>
                <a:lnTo>
                  <a:pt x="1403072" y="0"/>
                </a:lnTo>
                <a:lnTo>
                  <a:pt x="1328586" y="89521"/>
                </a:lnTo>
                <a:lnTo>
                  <a:pt x="0" y="9466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79" name="ZoneTexte 78">
            <a:extLst>
              <a:ext uri="{FF2B5EF4-FFF2-40B4-BE49-F238E27FC236}">
                <a16:creationId xmlns:a16="http://schemas.microsoft.com/office/drawing/2014/main" id="{1800BA03-1B51-30AD-D789-7563AC0C6BED}"/>
              </a:ext>
            </a:extLst>
          </p:cNvPr>
          <p:cNvSpPr txBox="1"/>
          <p:nvPr/>
        </p:nvSpPr>
        <p:spPr>
          <a:xfrm>
            <a:off x="1636476" y="6548497"/>
            <a:ext cx="216000" cy="216000"/>
          </a:xfrm>
          <a:prstGeom prst="ellipse">
            <a:avLst/>
          </a:prstGeom>
          <a:solidFill>
            <a:schemeClr val="bg1"/>
          </a:solidFill>
          <a:ln w="3175">
            <a:solidFill>
              <a:schemeClr val="accent1"/>
            </a:solidFill>
          </a:ln>
        </p:spPr>
        <p:txBody>
          <a:bodyPr wrap="square" lIns="0" tIns="0" rIns="0" bIns="0" rtlCol="0" anchor="ctr">
            <a:noAutofit/>
          </a:bodyPr>
          <a:lstStyle/>
          <a:p>
            <a:pPr algn="ctr"/>
            <a:r>
              <a:rPr lang="fr-FR" sz="900" dirty="0" smtClean="0">
                <a:solidFill>
                  <a:schemeClr val="accent1"/>
                </a:solidFill>
                <a:latin typeface="Arial" panose="020B0604020202020204" pitchFamily="34" charset="0"/>
                <a:cs typeface="Arial" panose="020B0604020202020204" pitchFamily="34" charset="0"/>
              </a:rPr>
              <a:t>4</a:t>
            </a:r>
            <a:endParaRPr lang="fr-FR" sz="900" dirty="0">
              <a:solidFill>
                <a:schemeClr val="accent1"/>
              </a:solidFill>
              <a:latin typeface="Arial" panose="020B0604020202020204" pitchFamily="34" charset="0"/>
              <a:cs typeface="Arial" panose="020B0604020202020204" pitchFamily="34" charset="0"/>
            </a:endParaRPr>
          </a:p>
        </p:txBody>
      </p:sp>
      <p:sp>
        <p:nvSpPr>
          <p:cNvPr id="8" name="Rectangle 7"/>
          <p:cNvSpPr/>
          <p:nvPr/>
        </p:nvSpPr>
        <p:spPr>
          <a:xfrm>
            <a:off x="397593" y="5797595"/>
            <a:ext cx="6791214" cy="430457"/>
          </a:xfrm>
          <a:prstGeom prst="rect">
            <a:avLst/>
          </a:prstGeom>
          <a:solidFill>
            <a:schemeClr val="accent1">
              <a:lumMod val="40000"/>
              <a:lumOff val="60000"/>
            </a:schemeClr>
          </a:solidFill>
        </p:spPr>
        <p:txBody>
          <a:bodyPr wrap="square" lIns="0" tIns="0" rIns="0" bIns="0" anchor="ctr">
            <a:noAutofit/>
          </a:bodyPr>
          <a:lstStyle/>
          <a:p>
            <a:pPr algn="ctr"/>
            <a:r>
              <a:rPr lang="fr-FR" sz="1100" b="1" dirty="0" smtClean="0">
                <a:latin typeface="Helvetica Light" panose="020B0403020202020204" pitchFamily="34" charset="0"/>
                <a:cs typeface="Calibri" pitchFamily="34" charset="0"/>
              </a:rPr>
              <a:t>Selon la date de péremption, le type de produit, son packaging,…</a:t>
            </a:r>
            <a:endParaRPr lang="fr-FR" sz="1100" b="1" dirty="0">
              <a:latin typeface="Helvetica Light" panose="020B0403020202020204" pitchFamily="34" charset="0"/>
              <a:cs typeface="Calibri" pitchFamily="34" charset="0"/>
            </a:endParaRPr>
          </a:p>
        </p:txBody>
      </p:sp>
      <p:sp>
        <p:nvSpPr>
          <p:cNvPr id="43" name="ZoneTexte 42">
            <a:extLst>
              <a:ext uri="{FF2B5EF4-FFF2-40B4-BE49-F238E27FC236}">
                <a16:creationId xmlns:a16="http://schemas.microsoft.com/office/drawing/2014/main" id="{1800BA03-1B51-30AD-D789-7563AC0C6BED}"/>
              </a:ext>
            </a:extLst>
          </p:cNvPr>
          <p:cNvSpPr txBox="1"/>
          <p:nvPr/>
        </p:nvSpPr>
        <p:spPr>
          <a:xfrm>
            <a:off x="3319209" y="7172878"/>
            <a:ext cx="405034" cy="371419"/>
          </a:xfrm>
          <a:prstGeom prst="ellipse">
            <a:avLst/>
          </a:prstGeom>
          <a:solidFill>
            <a:schemeClr val="bg1"/>
          </a:solidFill>
          <a:ln w="3175">
            <a:solidFill>
              <a:schemeClr val="accent1"/>
            </a:solidFill>
          </a:ln>
        </p:spPr>
        <p:txBody>
          <a:bodyPr wrap="square" lIns="0" tIns="0" rIns="0" bIns="0" rtlCol="0" anchor="ctr">
            <a:noAutofit/>
          </a:bodyPr>
          <a:lstStyle/>
          <a:p>
            <a:pPr algn="ctr"/>
            <a:r>
              <a:rPr lang="fr-FR" sz="900" dirty="0" smtClean="0">
                <a:solidFill>
                  <a:schemeClr val="accent1"/>
                </a:solidFill>
                <a:latin typeface="Arial" panose="020B0604020202020204" pitchFamily="34" charset="0"/>
                <a:cs typeface="Arial" panose="020B0604020202020204" pitchFamily="34" charset="0"/>
              </a:rPr>
              <a:t>Et / ou</a:t>
            </a:r>
            <a:endParaRPr lang="fr-FR" sz="900" dirty="0">
              <a:solidFill>
                <a:schemeClr val="accent1"/>
              </a:solidFill>
              <a:latin typeface="Arial" panose="020B0604020202020204" pitchFamily="34" charset="0"/>
              <a:cs typeface="Arial" panose="020B0604020202020204" pitchFamily="34" charset="0"/>
            </a:endParaRPr>
          </a:p>
        </p:txBody>
      </p:sp>
      <p:sp>
        <p:nvSpPr>
          <p:cNvPr id="46" name="Text Box 122">
            <a:extLst>
              <a:ext uri="{FF2B5EF4-FFF2-40B4-BE49-F238E27FC236}">
                <a16:creationId xmlns:a16="http://schemas.microsoft.com/office/drawing/2014/main" id="{72C0E710-9B60-45F4-8B1F-59E90914A8E8}"/>
              </a:ext>
            </a:extLst>
          </p:cNvPr>
          <p:cNvSpPr txBox="1">
            <a:spLocks noChangeArrowheads="1"/>
          </p:cNvSpPr>
          <p:nvPr/>
        </p:nvSpPr>
        <p:spPr bwMode="auto">
          <a:xfrm>
            <a:off x="323074" y="8272942"/>
            <a:ext cx="2791220" cy="445331"/>
          </a:xfrm>
          <a:prstGeom prst="roundRect">
            <a:avLst>
              <a:gd name="adj" fmla="val 0"/>
            </a:avLst>
          </a:prstGeom>
          <a:solidFill>
            <a:schemeClr val="accent1">
              <a:lumMod val="20000"/>
              <a:lumOff val="80000"/>
            </a:schemeClr>
          </a:solidFill>
        </p:spPr>
        <p:txBody>
          <a:bodyPr wrap="square" lIns="0" tIns="0" rIns="0" bIns="0" anchor="ctr">
            <a:noAutofit/>
          </a:bodyPr>
          <a:lstStyle>
            <a:defPPr>
              <a:defRPr lang="en-US"/>
            </a:defPPr>
            <a:lvl1pPr algn="ctr">
              <a:buNone/>
              <a:defRPr sz="1100">
                <a:effectLst/>
                <a:latin typeface="Arial" panose="020B0604020202020204" pitchFamily="34" charset="0"/>
                <a:cs typeface="Arial" panose="020B0604020202020204" pitchFamily="34" charset="0"/>
              </a:defRPr>
            </a:lvl1pPr>
          </a:lstStyle>
          <a:p>
            <a:r>
              <a:rPr lang="fr-FR" dirty="0" smtClean="0">
                <a:latin typeface="Helvetica Light" pitchFamily="34" charset="0"/>
              </a:rPr>
              <a:t>Informer le patient si la date de péremption est proche </a:t>
            </a:r>
            <a:endParaRPr lang="fr-FR" dirty="0">
              <a:latin typeface="Helvetica Light" pitchFamily="34" charset="0"/>
            </a:endParaRPr>
          </a:p>
        </p:txBody>
      </p:sp>
      <p:sp>
        <p:nvSpPr>
          <p:cNvPr id="49" name="Forme libre 48">
            <a:extLst>
              <a:ext uri="{FF2B5EF4-FFF2-40B4-BE49-F238E27FC236}">
                <a16:creationId xmlns:a16="http://schemas.microsoft.com/office/drawing/2014/main" id="{BABE257F-1908-F7CB-39C8-B7067C33A86B}"/>
              </a:ext>
            </a:extLst>
          </p:cNvPr>
          <p:cNvSpPr/>
          <p:nvPr/>
        </p:nvSpPr>
        <p:spPr>
          <a:xfrm flipV="1">
            <a:off x="323074" y="8095167"/>
            <a:ext cx="2791220" cy="45719"/>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 name="csX0" fmla="*/ 5975350 w 5975350"/>
              <a:gd name="csY0" fmla="*/ 89212 h 94661"/>
              <a:gd name="csX1" fmla="*/ 2915833 w 5975350"/>
              <a:gd name="csY1" fmla="*/ 89521 h 94661"/>
              <a:gd name="csX2" fmla="*/ 2841347 w 5975350"/>
              <a:gd name="csY2" fmla="*/ 0 h 94661"/>
              <a:gd name="csX3" fmla="*/ 2766861 w 5975350"/>
              <a:gd name="csY3" fmla="*/ 89521 h 94661"/>
              <a:gd name="csX4" fmla="*/ 1438275 w 5975350"/>
              <a:gd name="csY4" fmla="*/ 94661 h 94661"/>
              <a:gd name="csX5" fmla="*/ 0 w 5975350"/>
              <a:gd name="csY5" fmla="*/ 92387 h 94661"/>
              <a:gd name="csX0" fmla="*/ 4537075 w 4537075"/>
              <a:gd name="csY0" fmla="*/ 89212 h 94661"/>
              <a:gd name="csX1" fmla="*/ 1477558 w 4537075"/>
              <a:gd name="csY1" fmla="*/ 89521 h 94661"/>
              <a:gd name="csX2" fmla="*/ 1403072 w 4537075"/>
              <a:gd name="csY2" fmla="*/ 0 h 94661"/>
              <a:gd name="csX3" fmla="*/ 1328586 w 4537075"/>
              <a:gd name="csY3" fmla="*/ 89521 h 94661"/>
              <a:gd name="csX4" fmla="*/ 0 w 4537075"/>
              <a:gd name="csY4" fmla="*/ 94661 h 94661"/>
              <a:gd name="csX0" fmla="*/ 4537075 w 4537075"/>
              <a:gd name="csY0" fmla="*/ 89212 h 94661"/>
              <a:gd name="csX1" fmla="*/ 2768600 w 4537075"/>
              <a:gd name="csY1" fmla="*/ 91486 h 94661"/>
              <a:gd name="csX2" fmla="*/ 1477558 w 4537075"/>
              <a:gd name="csY2" fmla="*/ 89521 h 94661"/>
              <a:gd name="csX3" fmla="*/ 1403072 w 4537075"/>
              <a:gd name="csY3" fmla="*/ 0 h 94661"/>
              <a:gd name="csX4" fmla="*/ 1328586 w 4537075"/>
              <a:gd name="csY4" fmla="*/ 89521 h 94661"/>
              <a:gd name="csX5" fmla="*/ 0 w 4537075"/>
              <a:gd name="csY5" fmla="*/ 94661 h 94661"/>
              <a:gd name="csX0" fmla="*/ 2768600 w 2768600"/>
              <a:gd name="csY0" fmla="*/ 91486 h 94661"/>
              <a:gd name="csX1" fmla="*/ 1477558 w 2768600"/>
              <a:gd name="csY1" fmla="*/ 89521 h 94661"/>
              <a:gd name="csX2" fmla="*/ 1403072 w 2768600"/>
              <a:gd name="csY2" fmla="*/ 0 h 94661"/>
              <a:gd name="csX3" fmla="*/ 1328586 w 2768600"/>
              <a:gd name="csY3" fmla="*/ 89521 h 94661"/>
              <a:gd name="csX4" fmla="*/ 0 w 2768600"/>
              <a:gd name="csY4" fmla="*/ 94661 h 94661"/>
            </a:gdLst>
            <a:ahLst/>
            <a:cxnLst>
              <a:cxn ang="0">
                <a:pos x="csX0" y="csY0"/>
              </a:cxn>
              <a:cxn ang="0">
                <a:pos x="csX1" y="csY1"/>
              </a:cxn>
              <a:cxn ang="0">
                <a:pos x="csX2" y="csY2"/>
              </a:cxn>
              <a:cxn ang="0">
                <a:pos x="csX3" y="csY3"/>
              </a:cxn>
              <a:cxn ang="0">
                <a:pos x="csX4" y="csY4"/>
              </a:cxn>
            </a:cxnLst>
            <a:rect l="l" t="t" r="r" b="b"/>
            <a:pathLst>
              <a:path w="2768600" h="94661">
                <a:moveTo>
                  <a:pt x="2768600" y="91486"/>
                </a:moveTo>
                <a:lnTo>
                  <a:pt x="1477558" y="89521"/>
                </a:lnTo>
                <a:lnTo>
                  <a:pt x="1403072" y="0"/>
                </a:lnTo>
                <a:lnTo>
                  <a:pt x="1328586" y="89521"/>
                </a:lnTo>
                <a:lnTo>
                  <a:pt x="0" y="9466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51" name="ZoneTexte 50">
            <a:extLst>
              <a:ext uri="{FF2B5EF4-FFF2-40B4-BE49-F238E27FC236}">
                <a16:creationId xmlns:a16="http://schemas.microsoft.com/office/drawing/2014/main" id="{1800BA03-1B51-30AD-D789-7563AC0C6BED}"/>
              </a:ext>
            </a:extLst>
          </p:cNvPr>
          <p:cNvSpPr txBox="1"/>
          <p:nvPr/>
        </p:nvSpPr>
        <p:spPr>
          <a:xfrm>
            <a:off x="5481856" y="6561199"/>
            <a:ext cx="216000" cy="216000"/>
          </a:xfrm>
          <a:prstGeom prst="ellipse">
            <a:avLst/>
          </a:prstGeom>
          <a:solidFill>
            <a:schemeClr val="bg1"/>
          </a:solidFill>
          <a:ln w="3175">
            <a:solidFill>
              <a:schemeClr val="accent1"/>
            </a:solidFill>
          </a:ln>
        </p:spPr>
        <p:txBody>
          <a:bodyPr wrap="square" lIns="0" tIns="0" rIns="0" bIns="0" rtlCol="0" anchor="ctr">
            <a:noAutofit/>
          </a:bodyPr>
          <a:lstStyle/>
          <a:p>
            <a:pPr algn="ctr"/>
            <a:r>
              <a:rPr lang="fr-FR" sz="900" dirty="0" smtClean="0">
                <a:solidFill>
                  <a:schemeClr val="accent1"/>
                </a:solidFill>
                <a:latin typeface="Arial" panose="020B0604020202020204" pitchFamily="34" charset="0"/>
                <a:cs typeface="Arial" panose="020B0604020202020204" pitchFamily="34" charset="0"/>
              </a:rPr>
              <a:t>4</a:t>
            </a:r>
            <a:endParaRPr lang="fr-FR" sz="900" dirty="0">
              <a:solidFill>
                <a:schemeClr val="accent1"/>
              </a:solidFill>
              <a:latin typeface="Arial" panose="020B0604020202020204" pitchFamily="34" charset="0"/>
              <a:cs typeface="Arial" panose="020B0604020202020204" pitchFamily="34" charset="0"/>
            </a:endParaRPr>
          </a:p>
        </p:txBody>
      </p:sp>
      <p:sp>
        <p:nvSpPr>
          <p:cNvPr id="9" name="Rectangle 8"/>
          <p:cNvSpPr/>
          <p:nvPr/>
        </p:nvSpPr>
        <p:spPr>
          <a:xfrm>
            <a:off x="3971940" y="9400570"/>
            <a:ext cx="3172441" cy="430887"/>
          </a:xfrm>
          <a:prstGeom prst="rect">
            <a:avLst/>
          </a:prstGeom>
          <a:noFill/>
        </p:spPr>
        <p:txBody>
          <a:bodyPr wrap="square" lIns="0" tIns="0" rIns="0" bIns="0" anchor="ctr">
            <a:noAutofit/>
          </a:bodyPr>
          <a:lstStyle/>
          <a:p>
            <a:pPr algn="ctr"/>
            <a:r>
              <a:rPr lang="fr-FR" sz="1100" dirty="0">
                <a:latin typeface="Arial" panose="020B0604020202020204" pitchFamily="34" charset="0"/>
                <a:cs typeface="Arial" panose="020B0604020202020204" pitchFamily="34" charset="0"/>
              </a:rPr>
              <a:t>M.32 - Collecte et élimination des déchets générés par l'officine</a:t>
            </a:r>
          </a:p>
        </p:txBody>
      </p:sp>
      <p:sp>
        <p:nvSpPr>
          <p:cNvPr id="42" name="Forme libre 41">
            <a:extLst>
              <a:ext uri="{FF2B5EF4-FFF2-40B4-BE49-F238E27FC236}">
                <a16:creationId xmlns:a16="http://schemas.microsoft.com/office/drawing/2014/main" id="{BABE257F-1908-F7CB-39C8-B7067C33A86B}"/>
              </a:ext>
            </a:extLst>
          </p:cNvPr>
          <p:cNvSpPr/>
          <p:nvPr/>
        </p:nvSpPr>
        <p:spPr>
          <a:xfrm flipV="1">
            <a:off x="364801" y="1935724"/>
            <a:ext cx="3657601" cy="75920"/>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 name="csX0" fmla="*/ 5975350 w 5975350"/>
              <a:gd name="csY0" fmla="*/ 89212 h 94661"/>
              <a:gd name="csX1" fmla="*/ 2915833 w 5975350"/>
              <a:gd name="csY1" fmla="*/ 89521 h 94661"/>
              <a:gd name="csX2" fmla="*/ 2841347 w 5975350"/>
              <a:gd name="csY2" fmla="*/ 0 h 94661"/>
              <a:gd name="csX3" fmla="*/ 2766861 w 5975350"/>
              <a:gd name="csY3" fmla="*/ 89521 h 94661"/>
              <a:gd name="csX4" fmla="*/ 1438275 w 5975350"/>
              <a:gd name="csY4" fmla="*/ 94661 h 94661"/>
              <a:gd name="csX5" fmla="*/ 0 w 5975350"/>
              <a:gd name="csY5" fmla="*/ 92387 h 94661"/>
              <a:gd name="csX0" fmla="*/ 4537075 w 4537075"/>
              <a:gd name="csY0" fmla="*/ 89212 h 94661"/>
              <a:gd name="csX1" fmla="*/ 1477558 w 4537075"/>
              <a:gd name="csY1" fmla="*/ 89521 h 94661"/>
              <a:gd name="csX2" fmla="*/ 1403072 w 4537075"/>
              <a:gd name="csY2" fmla="*/ 0 h 94661"/>
              <a:gd name="csX3" fmla="*/ 1328586 w 4537075"/>
              <a:gd name="csY3" fmla="*/ 89521 h 94661"/>
              <a:gd name="csX4" fmla="*/ 0 w 4537075"/>
              <a:gd name="csY4" fmla="*/ 94661 h 94661"/>
              <a:gd name="csX0" fmla="*/ 4537075 w 4537075"/>
              <a:gd name="csY0" fmla="*/ 89212 h 94661"/>
              <a:gd name="csX1" fmla="*/ 2768600 w 4537075"/>
              <a:gd name="csY1" fmla="*/ 91486 h 94661"/>
              <a:gd name="csX2" fmla="*/ 1477558 w 4537075"/>
              <a:gd name="csY2" fmla="*/ 89521 h 94661"/>
              <a:gd name="csX3" fmla="*/ 1403072 w 4537075"/>
              <a:gd name="csY3" fmla="*/ 0 h 94661"/>
              <a:gd name="csX4" fmla="*/ 1328586 w 4537075"/>
              <a:gd name="csY4" fmla="*/ 89521 h 94661"/>
              <a:gd name="csX5" fmla="*/ 0 w 4537075"/>
              <a:gd name="csY5" fmla="*/ 94661 h 94661"/>
              <a:gd name="csX0" fmla="*/ 2768600 w 2768600"/>
              <a:gd name="csY0" fmla="*/ 91486 h 94661"/>
              <a:gd name="csX1" fmla="*/ 1477558 w 2768600"/>
              <a:gd name="csY1" fmla="*/ 89521 h 94661"/>
              <a:gd name="csX2" fmla="*/ 1403072 w 2768600"/>
              <a:gd name="csY2" fmla="*/ 0 h 94661"/>
              <a:gd name="csX3" fmla="*/ 1328586 w 2768600"/>
              <a:gd name="csY3" fmla="*/ 89521 h 94661"/>
              <a:gd name="csX4" fmla="*/ 0 w 2768600"/>
              <a:gd name="csY4" fmla="*/ 94661 h 94661"/>
            </a:gdLst>
            <a:ahLst/>
            <a:cxnLst>
              <a:cxn ang="0">
                <a:pos x="csX0" y="csY0"/>
              </a:cxn>
              <a:cxn ang="0">
                <a:pos x="csX1" y="csY1"/>
              </a:cxn>
              <a:cxn ang="0">
                <a:pos x="csX2" y="csY2"/>
              </a:cxn>
              <a:cxn ang="0">
                <a:pos x="csX3" y="csY3"/>
              </a:cxn>
              <a:cxn ang="0">
                <a:pos x="csX4" y="csY4"/>
              </a:cxn>
            </a:cxnLst>
            <a:rect l="l" t="t" r="r" b="b"/>
            <a:pathLst>
              <a:path w="2768600" h="94661">
                <a:moveTo>
                  <a:pt x="2768600" y="91486"/>
                </a:moveTo>
                <a:lnTo>
                  <a:pt x="1477558" y="89521"/>
                </a:lnTo>
                <a:lnTo>
                  <a:pt x="1403072" y="0"/>
                </a:lnTo>
                <a:lnTo>
                  <a:pt x="1328586" y="89521"/>
                </a:lnTo>
                <a:lnTo>
                  <a:pt x="0" y="9466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44" name="Forme libre 43">
            <a:extLst>
              <a:ext uri="{FF2B5EF4-FFF2-40B4-BE49-F238E27FC236}">
                <a16:creationId xmlns:a16="http://schemas.microsoft.com/office/drawing/2014/main" id="{BABE257F-1908-F7CB-39C8-B7067C33A86B}"/>
              </a:ext>
            </a:extLst>
          </p:cNvPr>
          <p:cNvSpPr/>
          <p:nvPr/>
        </p:nvSpPr>
        <p:spPr>
          <a:xfrm flipV="1">
            <a:off x="4578054" y="1937664"/>
            <a:ext cx="2620007" cy="89220"/>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 name="csX0" fmla="*/ 5975350 w 5975350"/>
              <a:gd name="csY0" fmla="*/ 89212 h 94661"/>
              <a:gd name="csX1" fmla="*/ 2915833 w 5975350"/>
              <a:gd name="csY1" fmla="*/ 89521 h 94661"/>
              <a:gd name="csX2" fmla="*/ 2841347 w 5975350"/>
              <a:gd name="csY2" fmla="*/ 0 h 94661"/>
              <a:gd name="csX3" fmla="*/ 2766861 w 5975350"/>
              <a:gd name="csY3" fmla="*/ 89521 h 94661"/>
              <a:gd name="csX4" fmla="*/ 1438275 w 5975350"/>
              <a:gd name="csY4" fmla="*/ 94661 h 94661"/>
              <a:gd name="csX5" fmla="*/ 0 w 5975350"/>
              <a:gd name="csY5" fmla="*/ 92387 h 94661"/>
              <a:gd name="csX0" fmla="*/ 4537075 w 4537075"/>
              <a:gd name="csY0" fmla="*/ 89212 h 94661"/>
              <a:gd name="csX1" fmla="*/ 1477558 w 4537075"/>
              <a:gd name="csY1" fmla="*/ 89521 h 94661"/>
              <a:gd name="csX2" fmla="*/ 1403072 w 4537075"/>
              <a:gd name="csY2" fmla="*/ 0 h 94661"/>
              <a:gd name="csX3" fmla="*/ 1328586 w 4537075"/>
              <a:gd name="csY3" fmla="*/ 89521 h 94661"/>
              <a:gd name="csX4" fmla="*/ 0 w 4537075"/>
              <a:gd name="csY4" fmla="*/ 94661 h 94661"/>
              <a:gd name="csX0" fmla="*/ 4537075 w 4537075"/>
              <a:gd name="csY0" fmla="*/ 89212 h 94661"/>
              <a:gd name="csX1" fmla="*/ 2768600 w 4537075"/>
              <a:gd name="csY1" fmla="*/ 91486 h 94661"/>
              <a:gd name="csX2" fmla="*/ 1477558 w 4537075"/>
              <a:gd name="csY2" fmla="*/ 89521 h 94661"/>
              <a:gd name="csX3" fmla="*/ 1403072 w 4537075"/>
              <a:gd name="csY3" fmla="*/ 0 h 94661"/>
              <a:gd name="csX4" fmla="*/ 1328586 w 4537075"/>
              <a:gd name="csY4" fmla="*/ 89521 h 94661"/>
              <a:gd name="csX5" fmla="*/ 0 w 4537075"/>
              <a:gd name="csY5" fmla="*/ 94661 h 94661"/>
              <a:gd name="csX0" fmla="*/ 2768600 w 2768600"/>
              <a:gd name="csY0" fmla="*/ 91486 h 94661"/>
              <a:gd name="csX1" fmla="*/ 1477558 w 2768600"/>
              <a:gd name="csY1" fmla="*/ 89521 h 94661"/>
              <a:gd name="csX2" fmla="*/ 1403072 w 2768600"/>
              <a:gd name="csY2" fmla="*/ 0 h 94661"/>
              <a:gd name="csX3" fmla="*/ 1328586 w 2768600"/>
              <a:gd name="csY3" fmla="*/ 89521 h 94661"/>
              <a:gd name="csX4" fmla="*/ 0 w 2768600"/>
              <a:gd name="csY4" fmla="*/ 94661 h 94661"/>
            </a:gdLst>
            <a:ahLst/>
            <a:cxnLst>
              <a:cxn ang="0">
                <a:pos x="csX0" y="csY0"/>
              </a:cxn>
              <a:cxn ang="0">
                <a:pos x="csX1" y="csY1"/>
              </a:cxn>
              <a:cxn ang="0">
                <a:pos x="csX2" y="csY2"/>
              </a:cxn>
              <a:cxn ang="0">
                <a:pos x="csX3" y="csY3"/>
              </a:cxn>
              <a:cxn ang="0">
                <a:pos x="csX4" y="csY4"/>
              </a:cxn>
            </a:cxnLst>
            <a:rect l="l" t="t" r="r" b="b"/>
            <a:pathLst>
              <a:path w="2768600" h="94661">
                <a:moveTo>
                  <a:pt x="2768600" y="91486"/>
                </a:moveTo>
                <a:lnTo>
                  <a:pt x="1477558" y="89521"/>
                </a:lnTo>
                <a:lnTo>
                  <a:pt x="1403072" y="0"/>
                </a:lnTo>
                <a:lnTo>
                  <a:pt x="1328586" y="89521"/>
                </a:lnTo>
                <a:lnTo>
                  <a:pt x="0" y="9466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cxnSp>
        <p:nvCxnSpPr>
          <p:cNvPr id="11" name="Connecteur droit 10"/>
          <p:cNvCxnSpPr>
            <a:stCxn id="42" idx="0"/>
            <a:endCxn id="44" idx="4"/>
          </p:cNvCxnSpPr>
          <p:nvPr/>
        </p:nvCxnSpPr>
        <p:spPr>
          <a:xfrm flipV="1">
            <a:off x="4022402" y="1937664"/>
            <a:ext cx="555652" cy="606"/>
          </a:xfrm>
          <a:prstGeom prst="line">
            <a:avLst/>
          </a:pr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cxnSp>
      <p:sp>
        <p:nvSpPr>
          <p:cNvPr id="45" name="ZoneTexte 44">
            <a:extLst>
              <a:ext uri="{FF2B5EF4-FFF2-40B4-BE49-F238E27FC236}">
                <a16:creationId xmlns:a16="http://schemas.microsoft.com/office/drawing/2014/main" id="{8063640D-98DF-1F54-08F1-73F6DC143F16}"/>
              </a:ext>
            </a:extLst>
          </p:cNvPr>
          <p:cNvSpPr txBox="1"/>
          <p:nvPr/>
        </p:nvSpPr>
        <p:spPr>
          <a:xfrm>
            <a:off x="3949243" y="8795205"/>
            <a:ext cx="3223501" cy="541285"/>
          </a:xfrm>
          <a:prstGeom prst="rect">
            <a:avLst/>
          </a:prstGeom>
          <a:solidFill>
            <a:schemeClr val="accent1">
              <a:lumMod val="40000"/>
              <a:lumOff val="60000"/>
            </a:schemeClr>
          </a:solidFill>
        </p:spPr>
        <p:txBody>
          <a:bodyPr wrap="square" lIns="0" tIns="0" rIns="0" bIns="0" anchor="ctr">
            <a:noAutofit/>
          </a:bodyPr>
          <a:lstStyle>
            <a:defPPr>
              <a:defRPr lang="en-US"/>
            </a:defPPr>
            <a:lvl1pPr algn="ctr">
              <a:defRPr sz="1100" b="1">
                <a:latin typeface="Helvetica Light" panose="020B0403020202020204" pitchFamily="34" charset="0"/>
                <a:cs typeface="Calibri" pitchFamily="34" charset="0"/>
              </a:defRPr>
            </a:lvl1pPr>
          </a:lstStyle>
          <a:p>
            <a:r>
              <a:rPr lang="fr-FR" b="0" dirty="0" smtClean="0"/>
              <a:t>Destruction </a:t>
            </a:r>
            <a:r>
              <a:rPr lang="fr-FR" b="0" dirty="0"/>
              <a:t>des médicaments stupéfiants </a:t>
            </a:r>
            <a:r>
              <a:rPr lang="fr-FR" b="0" dirty="0" smtClean="0"/>
              <a:t>: </a:t>
            </a:r>
            <a:r>
              <a:rPr lang="fr-FR" b="0" dirty="0">
                <a:hlinkClick r:id="rId4"/>
              </a:rPr>
              <a:t>Destruction des médicaments stupéfiants à </a:t>
            </a:r>
            <a:r>
              <a:rPr lang="fr-FR" b="0" dirty="0" smtClean="0">
                <a:hlinkClick r:id="rId4"/>
              </a:rPr>
              <a:t>l’officine</a:t>
            </a:r>
            <a:endParaRPr lang="fr-FR" dirty="0"/>
          </a:p>
        </p:txBody>
      </p:sp>
    </p:spTree>
    <p:extLst>
      <p:ext uri="{BB962C8B-B14F-4D97-AF65-F5344CB8AC3E}">
        <p14:creationId xmlns:p14="http://schemas.microsoft.com/office/powerpoint/2010/main" val="26242451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B0EB0-AD3B-C866-2814-31C4B3C5E94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64DD5E1-9C80-E60B-7B3E-E00628A6D600}"/>
              </a:ext>
            </a:extLst>
          </p:cNvPr>
          <p:cNvSpPr>
            <a:spLocks noGrp="1"/>
          </p:cNvSpPr>
          <p:nvPr>
            <p:ph type="title"/>
          </p:nvPr>
        </p:nvSpPr>
        <p:spPr/>
        <p:txBody>
          <a:bodyPr/>
          <a:lstStyle/>
          <a:p>
            <a:r>
              <a:rPr lang="fr-FR"/>
              <a:t>PROCÉDURE</a:t>
            </a:r>
            <a:endParaRPr lang="fr-FR" dirty="0"/>
          </a:p>
        </p:txBody>
      </p:sp>
      <p:sp>
        <p:nvSpPr>
          <p:cNvPr id="4" name="Espace réservé du numéro de diapositive 3">
            <a:extLst>
              <a:ext uri="{FF2B5EF4-FFF2-40B4-BE49-F238E27FC236}">
                <a16:creationId xmlns:a16="http://schemas.microsoft.com/office/drawing/2014/main" id="{7020B98D-C35E-1BE7-D3C3-CAE18BD1FEC5}"/>
              </a:ext>
            </a:extLst>
          </p:cNvPr>
          <p:cNvSpPr>
            <a:spLocks noGrp="1"/>
          </p:cNvSpPr>
          <p:nvPr>
            <p:ph type="sldNum" sz="quarter" idx="12"/>
          </p:nvPr>
        </p:nvSpPr>
        <p:spPr/>
        <p:txBody>
          <a:bodyPr/>
          <a:lstStyle/>
          <a:p>
            <a:fld id="{48F63A3B-78C7-47BE-AE5E-E10140E04643}" type="slidenum">
              <a:rPr lang="en-US" smtClean="0"/>
              <a:pPr/>
              <a:t>2</a:t>
            </a:fld>
            <a:r>
              <a:rPr lang="en-US" dirty="0"/>
              <a:t>/2</a:t>
            </a:r>
          </a:p>
        </p:txBody>
      </p:sp>
      <p:sp>
        <p:nvSpPr>
          <p:cNvPr id="5" name="Espace réservé du texte 4">
            <a:extLst>
              <a:ext uri="{FF2B5EF4-FFF2-40B4-BE49-F238E27FC236}">
                <a16:creationId xmlns:a16="http://schemas.microsoft.com/office/drawing/2014/main" id="{95A451F5-2E7A-61AC-2D5A-B14387588359}"/>
              </a:ext>
            </a:extLst>
          </p:cNvPr>
          <p:cNvSpPr>
            <a:spLocks noGrp="1"/>
          </p:cNvSpPr>
          <p:nvPr>
            <p:ph type="body" sz="quarter" idx="13"/>
          </p:nvPr>
        </p:nvSpPr>
        <p:spPr>
          <a:ln>
            <a:solidFill>
              <a:schemeClr val="accent1"/>
            </a:solidFill>
          </a:ln>
        </p:spPr>
        <p:txBody>
          <a:bodyPr/>
          <a:lstStyle/>
          <a:p>
            <a:r>
              <a:rPr lang="fr-FR" b="1" dirty="0"/>
              <a:t>P.09 </a:t>
            </a:r>
            <a:r>
              <a:rPr lang="fr-FR" dirty="0"/>
              <a:t>Gestion des périmés</a:t>
            </a:r>
          </a:p>
        </p:txBody>
      </p:sp>
      <p:sp>
        <p:nvSpPr>
          <p:cNvPr id="6" name="Espace réservé du texte 5">
            <a:extLst>
              <a:ext uri="{FF2B5EF4-FFF2-40B4-BE49-F238E27FC236}">
                <a16:creationId xmlns:a16="http://schemas.microsoft.com/office/drawing/2014/main" id="{D76547D4-1EFE-2F55-F077-BB55E895FA36}"/>
              </a:ext>
            </a:extLst>
          </p:cNvPr>
          <p:cNvSpPr>
            <a:spLocks noGrp="1"/>
          </p:cNvSpPr>
          <p:nvPr>
            <p:ph type="body" sz="quarter" idx="14"/>
          </p:nvPr>
        </p:nvSpPr>
        <p:spPr>
          <a:ln>
            <a:solidFill>
              <a:schemeClr val="accent1"/>
            </a:solidFill>
          </a:ln>
        </p:spPr>
        <p:txBody>
          <a:bodyPr/>
          <a:lstStyle/>
          <a:p>
            <a:r>
              <a:rPr lang="fr-FR" dirty="0"/>
              <a:t>Pharmacie :</a:t>
            </a:r>
          </a:p>
        </p:txBody>
      </p:sp>
      <p:sp>
        <p:nvSpPr>
          <p:cNvPr id="7" name="Espace réservé du texte 6">
            <a:extLst>
              <a:ext uri="{FF2B5EF4-FFF2-40B4-BE49-F238E27FC236}">
                <a16:creationId xmlns:a16="http://schemas.microsoft.com/office/drawing/2014/main" id="{3F833AC8-DDE9-6665-AF9B-353D4B93F06D}"/>
              </a:ext>
            </a:extLst>
          </p:cNvPr>
          <p:cNvSpPr>
            <a:spLocks noGrp="1"/>
          </p:cNvSpPr>
          <p:nvPr>
            <p:ph type="body" sz="quarter" idx="15"/>
          </p:nvPr>
        </p:nvSpPr>
        <p:spPr/>
        <p:txBody>
          <a:bodyPr/>
          <a:lstStyle/>
          <a:p>
            <a:r>
              <a:rPr lang="fr-FR" b="0" dirty="0"/>
              <a:t>Personnaliser l’en-tête</a:t>
            </a:r>
          </a:p>
        </p:txBody>
      </p:sp>
      <p:sp>
        <p:nvSpPr>
          <p:cNvPr id="8" name="Espace réservé du contenu 2">
            <a:extLst>
              <a:ext uri="{FF2B5EF4-FFF2-40B4-BE49-F238E27FC236}">
                <a16:creationId xmlns:a16="http://schemas.microsoft.com/office/drawing/2014/main" id="{F400EAED-EBEC-16FC-A539-B962E2D867DE}"/>
              </a:ext>
            </a:extLst>
          </p:cNvPr>
          <p:cNvSpPr txBox="1">
            <a:spLocks/>
          </p:cNvSpPr>
          <p:nvPr/>
        </p:nvSpPr>
        <p:spPr>
          <a:xfrm>
            <a:off x="739499" y="2127387"/>
            <a:ext cx="1402249" cy="399096"/>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2"/>
                </a:solidFill>
                <a:latin typeface="Azo Sans" panose="020B0603030503020204" pitchFamily="34" charset="77"/>
                <a:ea typeface="+mn-ea"/>
                <a:cs typeface="+mn-cs"/>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zo Sans" panose="020B0603030503020204" pitchFamily="34" charset="77"/>
                <a:ea typeface="+mn-ea"/>
                <a:cs typeface="+mn-cs"/>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18000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dirty="0">
                <a:solidFill>
                  <a:schemeClr val="accent1"/>
                </a:solidFill>
                <a:latin typeface="Arial" panose="020B0604020202020204" pitchFamily="34" charset="0"/>
                <a:cs typeface="Arial" panose="020B0604020202020204" pitchFamily="34" charset="0"/>
              </a:rPr>
              <a:t>Légende</a:t>
            </a:r>
          </a:p>
        </p:txBody>
      </p:sp>
      <p:grpSp>
        <p:nvGrpSpPr>
          <p:cNvPr id="9" name="Groupe 8">
            <a:extLst>
              <a:ext uri="{FF2B5EF4-FFF2-40B4-BE49-F238E27FC236}">
                <a16:creationId xmlns:a16="http://schemas.microsoft.com/office/drawing/2014/main" id="{D0A21799-1FCA-5765-60B0-71ADFDEF8028}"/>
              </a:ext>
            </a:extLst>
          </p:cNvPr>
          <p:cNvGrpSpPr/>
          <p:nvPr/>
        </p:nvGrpSpPr>
        <p:grpSpPr>
          <a:xfrm>
            <a:off x="364586" y="2077672"/>
            <a:ext cx="290053" cy="292100"/>
            <a:chOff x="225503" y="2443266"/>
            <a:chExt cx="290053" cy="292100"/>
          </a:xfrm>
        </p:grpSpPr>
        <p:cxnSp>
          <p:nvCxnSpPr>
            <p:cNvPr id="10" name="Connecteur droit 9">
              <a:extLst>
                <a:ext uri="{FF2B5EF4-FFF2-40B4-BE49-F238E27FC236}">
                  <a16:creationId xmlns:a16="http://schemas.microsoft.com/office/drawing/2014/main" id="{2897D6B8-B37F-CCD0-BF49-EECA3F2431E0}"/>
                </a:ext>
              </a:extLst>
            </p:cNvPr>
            <p:cNvCxnSpPr>
              <a:cxnSpLocks/>
            </p:cNvCxnSpPr>
            <p:nvPr/>
          </p:nvCxnSpPr>
          <p:spPr>
            <a:xfrm>
              <a:off x="225503" y="2443266"/>
              <a:ext cx="290053" cy="185496"/>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12" name="Connecteur droit 11">
              <a:extLst>
                <a:ext uri="{FF2B5EF4-FFF2-40B4-BE49-F238E27FC236}">
                  <a16:creationId xmlns:a16="http://schemas.microsoft.com/office/drawing/2014/main" id="{7E1D4AFC-9127-56D6-9CC3-310EF5494A19}"/>
                </a:ext>
              </a:extLst>
            </p:cNvPr>
            <p:cNvCxnSpPr>
              <a:cxnSpLocks/>
            </p:cNvCxnSpPr>
            <p:nvPr/>
          </p:nvCxnSpPr>
          <p:spPr>
            <a:xfrm flipV="1">
              <a:off x="350588" y="2629157"/>
              <a:ext cx="158386" cy="106209"/>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grpSp>
      <p:sp>
        <p:nvSpPr>
          <p:cNvPr id="24" name="Espace réservé du contenu 2">
            <a:extLst>
              <a:ext uri="{FF2B5EF4-FFF2-40B4-BE49-F238E27FC236}">
                <a16:creationId xmlns:a16="http://schemas.microsoft.com/office/drawing/2014/main" id="{46B25CAB-7192-AF1E-13F4-A611BCD7822F}"/>
              </a:ext>
            </a:extLst>
          </p:cNvPr>
          <p:cNvSpPr txBox="1">
            <a:spLocks/>
          </p:cNvSpPr>
          <p:nvPr/>
        </p:nvSpPr>
        <p:spPr>
          <a:xfrm>
            <a:off x="739499" y="3123521"/>
            <a:ext cx="5338820" cy="399096"/>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2"/>
                </a:solidFill>
                <a:latin typeface="Azo Sans" panose="020B0603030503020204" pitchFamily="34" charset="77"/>
                <a:ea typeface="+mn-ea"/>
                <a:cs typeface="+mn-cs"/>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zo Sans" panose="020B0603030503020204" pitchFamily="34" charset="77"/>
                <a:ea typeface="+mn-ea"/>
                <a:cs typeface="+mn-cs"/>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18000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dirty="0">
                <a:solidFill>
                  <a:schemeClr val="accent1"/>
                </a:solidFill>
                <a:latin typeface="Arial" panose="020B0604020202020204" pitchFamily="34" charset="0"/>
                <a:cs typeface="Arial" panose="020B0604020202020204" pitchFamily="34" charset="0"/>
              </a:rPr>
              <a:t>Commentaires pour un bon usage</a:t>
            </a:r>
          </a:p>
        </p:txBody>
      </p:sp>
      <p:grpSp>
        <p:nvGrpSpPr>
          <p:cNvPr id="25" name="Groupe 24">
            <a:extLst>
              <a:ext uri="{FF2B5EF4-FFF2-40B4-BE49-F238E27FC236}">
                <a16:creationId xmlns:a16="http://schemas.microsoft.com/office/drawing/2014/main" id="{CB50C5BE-5A43-3A9B-802B-F0E7E1AE52BE}"/>
              </a:ext>
            </a:extLst>
          </p:cNvPr>
          <p:cNvGrpSpPr/>
          <p:nvPr/>
        </p:nvGrpSpPr>
        <p:grpSpPr>
          <a:xfrm>
            <a:off x="364587" y="3073806"/>
            <a:ext cx="290053" cy="292100"/>
            <a:chOff x="225503" y="2443266"/>
            <a:chExt cx="290053" cy="292100"/>
          </a:xfrm>
        </p:grpSpPr>
        <p:cxnSp>
          <p:nvCxnSpPr>
            <p:cNvPr id="26" name="Connecteur droit 25">
              <a:extLst>
                <a:ext uri="{FF2B5EF4-FFF2-40B4-BE49-F238E27FC236}">
                  <a16:creationId xmlns:a16="http://schemas.microsoft.com/office/drawing/2014/main" id="{9A13B3F2-8B2F-850A-0F91-A4397DCC2339}"/>
                </a:ext>
              </a:extLst>
            </p:cNvPr>
            <p:cNvCxnSpPr>
              <a:cxnSpLocks/>
            </p:cNvCxnSpPr>
            <p:nvPr/>
          </p:nvCxnSpPr>
          <p:spPr>
            <a:xfrm>
              <a:off x="225503" y="2443266"/>
              <a:ext cx="290053" cy="185496"/>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7" name="Connecteur droit 26">
              <a:extLst>
                <a:ext uri="{FF2B5EF4-FFF2-40B4-BE49-F238E27FC236}">
                  <a16:creationId xmlns:a16="http://schemas.microsoft.com/office/drawing/2014/main" id="{0337E093-04CD-718E-D42D-DD2BBE51B31B}"/>
                </a:ext>
              </a:extLst>
            </p:cNvPr>
            <p:cNvCxnSpPr>
              <a:cxnSpLocks/>
            </p:cNvCxnSpPr>
            <p:nvPr/>
          </p:nvCxnSpPr>
          <p:spPr>
            <a:xfrm flipV="1">
              <a:off x="350588" y="2629157"/>
              <a:ext cx="158386" cy="106209"/>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grpSp>
      <p:sp>
        <p:nvSpPr>
          <p:cNvPr id="45" name="Espace réservé du contenu 2">
            <a:extLst>
              <a:ext uri="{FF2B5EF4-FFF2-40B4-BE49-F238E27FC236}">
                <a16:creationId xmlns:a16="http://schemas.microsoft.com/office/drawing/2014/main" id="{0F42AA74-ED70-C0B6-225D-96AB187005B8}"/>
              </a:ext>
            </a:extLst>
          </p:cNvPr>
          <p:cNvSpPr txBox="1">
            <a:spLocks/>
          </p:cNvSpPr>
          <p:nvPr/>
        </p:nvSpPr>
        <p:spPr>
          <a:xfrm>
            <a:off x="489670" y="6269102"/>
            <a:ext cx="3155231" cy="1376581"/>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spcBef>
                <a:spcPts val="200"/>
              </a:spcBef>
              <a:buClr>
                <a:srgbClr val="258BA4"/>
              </a:buClr>
            </a:pPr>
            <a:r>
              <a:rPr lang="fr-FR" dirty="0">
                <a:solidFill>
                  <a:schemeClr val="accent1"/>
                </a:solidFill>
                <a:latin typeface="Arial" panose="020B0604020202020204" pitchFamily="34" charset="0"/>
                <a:cs typeface="Arial" panose="020B0604020202020204" pitchFamily="34" charset="0"/>
              </a:rPr>
              <a:t>Inventaire </a:t>
            </a:r>
            <a:r>
              <a:rPr lang="fr-FR" dirty="0" smtClean="0">
                <a:solidFill>
                  <a:schemeClr val="accent1"/>
                </a:solidFill>
                <a:latin typeface="Arial" panose="020B0604020202020204" pitchFamily="34" charset="0"/>
                <a:cs typeface="Arial" panose="020B0604020202020204" pitchFamily="34" charset="0"/>
              </a:rPr>
              <a:t>périodique des Produits à Risque de Péremption :</a:t>
            </a:r>
            <a:endParaRPr lang="fr-FR" dirty="0">
              <a:solidFill>
                <a:schemeClr val="accent1"/>
              </a:solidFill>
              <a:latin typeface="Arial" panose="020B0604020202020204" pitchFamily="34" charset="0"/>
              <a:cs typeface="Arial" panose="020B0604020202020204" pitchFamily="34" charset="0"/>
            </a:endParaRPr>
          </a:p>
          <a:p>
            <a:pPr marL="171450" lvl="3" indent="-171450" algn="just">
              <a:lnSpc>
                <a:spcPts val="1220"/>
              </a:lnSpc>
              <a:spcBef>
                <a:spcPts val="200"/>
              </a:spcBef>
              <a:buClr>
                <a:srgbClr val="258BA4"/>
              </a:buClr>
              <a:buFont typeface="Courier New" panose="02070309020205020404" pitchFamily="49" charset="0"/>
              <a:buChar char="o"/>
            </a:pPr>
            <a:r>
              <a:rPr lang="fr-FR" dirty="0">
                <a:latin typeface="Arial" panose="020B0604020202020204" pitchFamily="34" charset="0"/>
                <a:cs typeface="Arial" panose="020B0604020202020204" pitchFamily="34" charset="0"/>
              </a:rPr>
              <a:t>Afin que le retrait de produits périmés soit pleinement opérant il est impératif que le recensement des produits à risque de péremption se fasse à des fréquences régulières (au minimum une fois par an).</a:t>
            </a:r>
          </a:p>
        </p:txBody>
      </p:sp>
      <p:grpSp>
        <p:nvGrpSpPr>
          <p:cNvPr id="34" name="Groupe 33">
            <a:extLst>
              <a:ext uri="{FF2B5EF4-FFF2-40B4-BE49-F238E27FC236}">
                <a16:creationId xmlns:a16="http://schemas.microsoft.com/office/drawing/2014/main" id="{018213C6-C5B6-48DE-85A8-EFC4C0C843C5}"/>
              </a:ext>
            </a:extLst>
          </p:cNvPr>
          <p:cNvGrpSpPr/>
          <p:nvPr/>
        </p:nvGrpSpPr>
        <p:grpSpPr>
          <a:xfrm>
            <a:off x="489671" y="3805307"/>
            <a:ext cx="1140562" cy="211541"/>
            <a:chOff x="4820850" y="4231021"/>
            <a:chExt cx="1140562" cy="211541"/>
          </a:xfrm>
        </p:grpSpPr>
        <p:sp>
          <p:nvSpPr>
            <p:cNvPr id="35" name="Ellipse 34">
              <a:extLst>
                <a:ext uri="{FF2B5EF4-FFF2-40B4-BE49-F238E27FC236}">
                  <a16:creationId xmlns:a16="http://schemas.microsoft.com/office/drawing/2014/main" id="{4F090028-5A44-9CE8-E1D5-BE67C954563A}"/>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6" name="Ellipse 35">
              <a:extLst>
                <a:ext uri="{FF2B5EF4-FFF2-40B4-BE49-F238E27FC236}">
                  <a16:creationId xmlns:a16="http://schemas.microsoft.com/office/drawing/2014/main" id="{EBD22574-EB6E-9D5F-A2C7-D450F7FAB7DF}"/>
                </a:ext>
              </a:extLst>
            </p:cNvPr>
            <p:cNvSpPr/>
            <p:nvPr/>
          </p:nvSpPr>
          <p:spPr>
            <a:xfrm>
              <a:off x="5371514" y="4328662"/>
              <a:ext cx="50400" cy="50400"/>
            </a:xfrm>
            <a:prstGeom prst="ellipse">
              <a:avLst/>
            </a:prstGeom>
            <a:solidFill>
              <a:schemeClr val="accent1">
                <a:lumMod val="40000"/>
                <a:lumOff val="60000"/>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7" name="Forme libre 36">
              <a:extLst>
                <a:ext uri="{FF2B5EF4-FFF2-40B4-BE49-F238E27FC236}">
                  <a16:creationId xmlns:a16="http://schemas.microsoft.com/office/drawing/2014/main" id="{2ACDABF2-D1FC-7671-9564-372F0C28A4F3}"/>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52" name="Espace réservé du contenu 2">
            <a:extLst>
              <a:ext uri="{FF2B5EF4-FFF2-40B4-BE49-F238E27FC236}">
                <a16:creationId xmlns:a16="http://schemas.microsoft.com/office/drawing/2014/main" id="{BC6A9B13-FD6C-D97A-3AC4-B324E167A68A}"/>
              </a:ext>
            </a:extLst>
          </p:cNvPr>
          <p:cNvSpPr txBox="1">
            <a:spLocks/>
          </p:cNvSpPr>
          <p:nvPr/>
        </p:nvSpPr>
        <p:spPr>
          <a:xfrm>
            <a:off x="4272987" y="4198654"/>
            <a:ext cx="2941273" cy="1106461"/>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spcBef>
                <a:spcPts val="200"/>
              </a:spcBef>
              <a:buClr>
                <a:srgbClr val="258BA4"/>
              </a:buClr>
            </a:pPr>
            <a:r>
              <a:rPr lang="fr-FR" dirty="0">
                <a:solidFill>
                  <a:schemeClr val="accent1"/>
                </a:solidFill>
                <a:latin typeface="Arial" panose="020B0604020202020204" pitchFamily="34" charset="0"/>
                <a:cs typeface="Arial" panose="020B0604020202020204" pitchFamily="34" charset="0"/>
              </a:rPr>
              <a:t>Mise à l’écart des périmés</a:t>
            </a:r>
          </a:p>
          <a:p>
            <a:pPr marL="171450" lvl="3" indent="-171450" algn="just">
              <a:lnSpc>
                <a:spcPts val="1220"/>
              </a:lnSpc>
              <a:spcBef>
                <a:spcPts val="200"/>
              </a:spcBef>
              <a:buClr>
                <a:srgbClr val="258BA4"/>
              </a:buClr>
              <a:buFont typeface="Courier New" panose="02070309020205020404" pitchFamily="49" charset="0"/>
              <a:buChar char="o"/>
            </a:pPr>
            <a:r>
              <a:rPr lang="fr-FR" dirty="0">
                <a:latin typeface="Arial" panose="020B0604020202020204" pitchFamily="34" charset="0"/>
                <a:cs typeface="Arial" panose="020B0604020202020204" pitchFamily="34" charset="0"/>
              </a:rPr>
              <a:t>Une fois retirés du stock, les produits périmés doivent être isolés physiquement, dans un espace clairement identifié en attendant la destruction ou la reprise par le fournisseur.</a:t>
            </a:r>
          </a:p>
        </p:txBody>
      </p:sp>
      <p:sp>
        <p:nvSpPr>
          <p:cNvPr id="57" name="Espace réservé du contenu 2">
            <a:extLst>
              <a:ext uri="{FF2B5EF4-FFF2-40B4-BE49-F238E27FC236}">
                <a16:creationId xmlns:a16="http://schemas.microsoft.com/office/drawing/2014/main" id="{6704A284-9EA9-F8BF-2182-822105ACE130}"/>
              </a:ext>
            </a:extLst>
          </p:cNvPr>
          <p:cNvSpPr txBox="1">
            <a:spLocks/>
          </p:cNvSpPr>
          <p:nvPr/>
        </p:nvSpPr>
        <p:spPr>
          <a:xfrm>
            <a:off x="4272987" y="6262283"/>
            <a:ext cx="2941273" cy="1548437"/>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spcBef>
                <a:spcPts val="200"/>
              </a:spcBef>
              <a:buClr>
                <a:srgbClr val="258BA4"/>
              </a:buClr>
            </a:pPr>
            <a:r>
              <a:rPr lang="fr-FR" dirty="0">
                <a:solidFill>
                  <a:schemeClr val="accent1"/>
                </a:solidFill>
                <a:latin typeface="Arial" panose="020B0604020202020204" pitchFamily="34" charset="0"/>
                <a:cs typeface="Arial" panose="020B0604020202020204" pitchFamily="34" charset="0"/>
              </a:rPr>
              <a:t>Contrôle au fil de l’eau (lors des livraisons)</a:t>
            </a:r>
          </a:p>
          <a:p>
            <a:pPr marL="171450" lvl="3" indent="-171450" algn="just">
              <a:lnSpc>
                <a:spcPts val="1220"/>
              </a:lnSpc>
              <a:spcBef>
                <a:spcPts val="200"/>
              </a:spcBef>
              <a:buClr>
                <a:srgbClr val="258BA4"/>
              </a:buClr>
              <a:buFont typeface="Courier New" panose="02070309020205020404" pitchFamily="49" charset="0"/>
              <a:buChar char="o"/>
            </a:pPr>
            <a:r>
              <a:rPr lang="fr-FR" dirty="0">
                <a:latin typeface="Arial" panose="020B0604020202020204" pitchFamily="34" charset="0"/>
                <a:cs typeface="Arial" panose="020B0604020202020204" pitchFamily="34" charset="0"/>
              </a:rPr>
              <a:t>Il arrive parfois que l’officine réceptionne des produits à péremption très courte qui périmeront avant le prochain inventaire annuel. Une vigilance doit donc être observée lors de la réception des commandes afin de renseigner le cas échéant ces produits dans le registre de </a:t>
            </a:r>
            <a:r>
              <a:rPr lang="fr-FR" u="sng" dirty="0">
                <a:solidFill>
                  <a:schemeClr val="accent1"/>
                </a:solidFill>
                <a:latin typeface="Arial" panose="020B0604020202020204" pitchFamily="34" charset="0"/>
                <a:cs typeface="Arial" panose="020B0604020202020204" pitchFamily="34" charset="0"/>
              </a:rPr>
              <a:t>recensement des produits à risque de péremption</a:t>
            </a:r>
            <a:r>
              <a:rPr lang="fr-FR" dirty="0">
                <a:latin typeface="Arial" panose="020B0604020202020204" pitchFamily="34" charset="0"/>
                <a:cs typeface="Arial" panose="020B0604020202020204" pitchFamily="34" charset="0"/>
              </a:rPr>
              <a:t>.</a:t>
            </a:r>
          </a:p>
        </p:txBody>
      </p:sp>
      <p:sp>
        <p:nvSpPr>
          <p:cNvPr id="65" name="ZoneTexte 64">
            <a:extLst>
              <a:ext uri="{FF2B5EF4-FFF2-40B4-BE49-F238E27FC236}">
                <a16:creationId xmlns:a16="http://schemas.microsoft.com/office/drawing/2014/main" id="{B8DCBB26-EA07-D54D-B863-EF86E3191154}"/>
              </a:ext>
            </a:extLst>
          </p:cNvPr>
          <p:cNvSpPr txBox="1"/>
          <p:nvPr/>
        </p:nvSpPr>
        <p:spPr>
          <a:xfrm>
            <a:off x="489669" y="8266161"/>
            <a:ext cx="6733844" cy="962971"/>
          </a:xfrm>
          <a:prstGeom prst="rect">
            <a:avLst/>
          </a:prstGeom>
          <a:solidFill>
            <a:schemeClr val="accent1">
              <a:lumMod val="20000"/>
              <a:lumOff val="80000"/>
            </a:schemeClr>
          </a:solidFill>
        </p:spPr>
        <p:txBody>
          <a:bodyPr wrap="square" lIns="0" tIns="0" rIns="0" bIns="0" anchor="ctr">
            <a:noAutofit/>
          </a:bodyPr>
          <a:lstStyle>
            <a:defPPr>
              <a:defRPr lang="en-US"/>
            </a:defPPr>
            <a:lvl1pPr algn="ctr">
              <a:buNone/>
              <a:defRPr sz="1100">
                <a:effectLst/>
                <a:latin typeface="Arial" panose="020B0604020202020204" pitchFamily="34" charset="0"/>
                <a:cs typeface="Arial" panose="020B0604020202020204" pitchFamily="34" charset="0"/>
              </a:defRPr>
            </a:lvl1pPr>
          </a:lstStyle>
          <a:p>
            <a:pPr algn="just"/>
            <a:r>
              <a:rPr lang="fr-FR" b="1" dirty="0"/>
              <a:t>Autres Méthodes :</a:t>
            </a:r>
          </a:p>
          <a:p>
            <a:pPr algn="just"/>
            <a:r>
              <a:rPr lang="fr-FR" dirty="0"/>
              <a:t>Dans la plupart des logiciels, il est possible d’indiquer une date de péremption pour chaque produit.</a:t>
            </a:r>
          </a:p>
          <a:p>
            <a:pPr algn="just"/>
            <a:r>
              <a:rPr lang="fr-FR" dirty="0"/>
              <a:t>L’édition régulière de la liste depuis le logiciel peut dans ce cas remplacer le registre mensuel.</a:t>
            </a:r>
          </a:p>
          <a:p>
            <a:pPr algn="just"/>
            <a:r>
              <a:rPr lang="fr-FR" dirty="0"/>
              <a:t>Cependant, il est impératif que les dates de péremption soient régulièrement mises à jour lors des vérifications mensuelles </a:t>
            </a:r>
          </a:p>
        </p:txBody>
      </p:sp>
      <p:sp>
        <p:nvSpPr>
          <p:cNvPr id="68" name="ZoneTexte 67">
            <a:extLst>
              <a:ext uri="{FF2B5EF4-FFF2-40B4-BE49-F238E27FC236}">
                <a16:creationId xmlns:a16="http://schemas.microsoft.com/office/drawing/2014/main" id="{CDC9D813-6FC0-C6DB-6D60-5713EA4D726A}"/>
              </a:ext>
            </a:extLst>
          </p:cNvPr>
          <p:cNvSpPr txBox="1"/>
          <p:nvPr/>
        </p:nvSpPr>
        <p:spPr>
          <a:xfrm>
            <a:off x="2112882" y="2047886"/>
            <a:ext cx="898048" cy="504000"/>
          </a:xfrm>
          <a:prstGeom prst="rect">
            <a:avLst/>
          </a:prstGeom>
          <a:noFill/>
          <a:ln>
            <a:solidFill>
              <a:schemeClr val="accent1"/>
            </a:solidFill>
          </a:ln>
        </p:spPr>
        <p:txBody>
          <a:bodyPr wrap="square" lIns="0" tIns="0" rIns="0" bIns="0" anchor="ctr">
            <a:noAutofit/>
          </a:bodyPr>
          <a:lstStyle/>
          <a:p>
            <a:pPr algn="ctr">
              <a:buNone/>
            </a:pPr>
            <a:r>
              <a:rPr lang="fr-FR" sz="1100" dirty="0">
                <a:effectLst/>
                <a:latin typeface="Arial" panose="020B0604020202020204" pitchFamily="34" charset="0"/>
                <a:cs typeface="Arial" panose="020B0604020202020204" pitchFamily="34" charset="0"/>
              </a:rPr>
              <a:t>Action </a:t>
            </a:r>
            <a:br>
              <a:rPr lang="fr-FR" sz="1100" dirty="0">
                <a:effectLst/>
                <a:latin typeface="Arial" panose="020B0604020202020204" pitchFamily="34" charset="0"/>
                <a:cs typeface="Arial" panose="020B0604020202020204" pitchFamily="34" charset="0"/>
              </a:rPr>
            </a:br>
            <a:r>
              <a:rPr lang="fr-FR" sz="1100" dirty="0">
                <a:effectLst/>
                <a:latin typeface="Arial" panose="020B0604020202020204" pitchFamily="34" charset="0"/>
                <a:cs typeface="Arial" panose="020B0604020202020204" pitchFamily="34" charset="0"/>
              </a:rPr>
              <a:t>à Réaliser</a:t>
            </a:r>
          </a:p>
        </p:txBody>
      </p:sp>
      <p:sp>
        <p:nvSpPr>
          <p:cNvPr id="69" name="ZoneTexte 68">
            <a:extLst>
              <a:ext uri="{FF2B5EF4-FFF2-40B4-BE49-F238E27FC236}">
                <a16:creationId xmlns:a16="http://schemas.microsoft.com/office/drawing/2014/main" id="{8063640D-98DF-1F54-08F1-73F6DC143F16}"/>
              </a:ext>
            </a:extLst>
          </p:cNvPr>
          <p:cNvSpPr txBox="1"/>
          <p:nvPr/>
        </p:nvSpPr>
        <p:spPr>
          <a:xfrm>
            <a:off x="3186308" y="2047886"/>
            <a:ext cx="898048" cy="504000"/>
          </a:xfrm>
          <a:prstGeom prst="rect">
            <a:avLst/>
          </a:prstGeom>
          <a:solidFill>
            <a:schemeClr val="accent1">
              <a:lumMod val="40000"/>
              <a:lumOff val="60000"/>
            </a:schemeClr>
          </a:solidFill>
        </p:spPr>
        <p:txBody>
          <a:bodyPr wrap="square" lIns="0" tIns="0" rIns="0" bIns="0" anchor="ctr">
            <a:noAutofit/>
          </a:bodyPr>
          <a:lstStyle/>
          <a:p>
            <a:pPr algn="ctr">
              <a:buNone/>
            </a:pPr>
            <a:r>
              <a:rPr lang="fr-FR" sz="1100" dirty="0">
                <a:effectLst/>
                <a:latin typeface="Arial" panose="020B0604020202020204" pitchFamily="34" charset="0"/>
                <a:cs typeface="Arial" panose="020B0604020202020204" pitchFamily="34" charset="0"/>
              </a:rPr>
              <a:t>Point</a:t>
            </a:r>
          </a:p>
          <a:p>
            <a:pPr algn="ctr">
              <a:buNone/>
            </a:pPr>
            <a:r>
              <a:rPr lang="fr-FR" sz="1100" dirty="0">
                <a:effectLst/>
                <a:latin typeface="Arial" panose="020B0604020202020204" pitchFamily="34" charset="0"/>
                <a:cs typeface="Arial" panose="020B0604020202020204" pitchFamily="34" charset="0"/>
              </a:rPr>
              <a:t>de Vigilance</a:t>
            </a:r>
          </a:p>
        </p:txBody>
      </p:sp>
      <p:sp>
        <p:nvSpPr>
          <p:cNvPr id="70" name="ZoneTexte 69">
            <a:extLst>
              <a:ext uri="{FF2B5EF4-FFF2-40B4-BE49-F238E27FC236}">
                <a16:creationId xmlns:a16="http://schemas.microsoft.com/office/drawing/2014/main" id="{DBAD544C-B7D8-378D-F2B6-A8F2984E99C5}"/>
              </a:ext>
            </a:extLst>
          </p:cNvPr>
          <p:cNvSpPr txBox="1"/>
          <p:nvPr/>
        </p:nvSpPr>
        <p:spPr>
          <a:xfrm>
            <a:off x="4272987" y="2047886"/>
            <a:ext cx="898048" cy="504000"/>
          </a:xfrm>
          <a:prstGeom prst="rect">
            <a:avLst/>
          </a:prstGeom>
          <a:solidFill>
            <a:schemeClr val="accent1">
              <a:lumMod val="20000"/>
              <a:lumOff val="80000"/>
            </a:schemeClr>
          </a:solidFill>
        </p:spPr>
        <p:txBody>
          <a:bodyPr wrap="square" lIns="0" tIns="0" rIns="0" bIns="0" anchor="ctr">
            <a:noAutofit/>
          </a:bodyPr>
          <a:lstStyle/>
          <a:p>
            <a:pPr algn="ctr">
              <a:buNone/>
            </a:pPr>
            <a:r>
              <a:rPr lang="fr-FR" sz="1100" dirty="0">
                <a:effectLst/>
                <a:latin typeface="Arial" panose="020B0604020202020204" pitchFamily="34" charset="0"/>
                <a:cs typeface="Arial" panose="020B0604020202020204" pitchFamily="34" charset="0"/>
              </a:rPr>
              <a:t>Procédé</a:t>
            </a:r>
          </a:p>
          <a:p>
            <a:pPr algn="ctr">
              <a:buNone/>
            </a:pPr>
            <a:r>
              <a:rPr lang="fr-FR" sz="1100" dirty="0">
                <a:effectLst/>
                <a:latin typeface="Arial" panose="020B0604020202020204" pitchFamily="34" charset="0"/>
                <a:cs typeface="Arial" panose="020B0604020202020204" pitchFamily="34" charset="0"/>
              </a:rPr>
              <a:t>Non Détaillé</a:t>
            </a:r>
          </a:p>
        </p:txBody>
      </p:sp>
      <p:sp>
        <p:nvSpPr>
          <p:cNvPr id="71" name="ZoneTexte 70">
            <a:extLst>
              <a:ext uri="{FF2B5EF4-FFF2-40B4-BE49-F238E27FC236}">
                <a16:creationId xmlns:a16="http://schemas.microsoft.com/office/drawing/2014/main" id="{19C6D915-5DF2-AB6D-C0BD-DE0C9BE5E8BD}"/>
              </a:ext>
            </a:extLst>
          </p:cNvPr>
          <p:cNvSpPr txBox="1"/>
          <p:nvPr/>
        </p:nvSpPr>
        <p:spPr>
          <a:xfrm>
            <a:off x="5379262" y="2047886"/>
            <a:ext cx="1141266" cy="504000"/>
          </a:xfrm>
          <a:prstGeom prst="rect">
            <a:avLst/>
          </a:prstGeom>
          <a:noFill/>
        </p:spPr>
        <p:txBody>
          <a:bodyPr wrap="square" lIns="0" tIns="0" rIns="0" bIns="0" anchor="ctr">
            <a:noAutofit/>
          </a:bodyPr>
          <a:lstStyle/>
          <a:p>
            <a:pPr>
              <a:buNone/>
            </a:pPr>
            <a:r>
              <a:rPr lang="fr-FR" sz="1100" dirty="0">
                <a:effectLst/>
                <a:latin typeface="Arial" panose="020B0604020202020204" pitchFamily="34" charset="0"/>
                <a:cs typeface="Arial" panose="020B0604020202020204" pitchFamily="34" charset="0"/>
              </a:rPr>
              <a:t>Enregistrement (traçabilité) </a:t>
            </a:r>
          </a:p>
          <a:p>
            <a:pPr>
              <a:buNone/>
            </a:pPr>
            <a:r>
              <a:rPr lang="fr-FR" sz="1100" dirty="0">
                <a:effectLst/>
                <a:latin typeface="Arial" panose="020B0604020202020204" pitchFamily="34" charset="0"/>
                <a:cs typeface="Arial" panose="020B0604020202020204" pitchFamily="34" charset="0"/>
              </a:rPr>
              <a:t>à effectuer</a:t>
            </a:r>
          </a:p>
        </p:txBody>
      </p:sp>
      <p:sp>
        <p:nvSpPr>
          <p:cNvPr id="76" name="Forme libre 75">
            <a:extLst>
              <a:ext uri="{FF2B5EF4-FFF2-40B4-BE49-F238E27FC236}">
                <a16:creationId xmlns:a16="http://schemas.microsoft.com/office/drawing/2014/main" id="{84AE0063-E89E-78A9-5DAA-99313F4B1B50}"/>
              </a:ext>
            </a:extLst>
          </p:cNvPr>
          <p:cNvSpPr/>
          <p:nvPr/>
        </p:nvSpPr>
        <p:spPr>
          <a:xfrm rot="16200000">
            <a:off x="5051848" y="2268239"/>
            <a:ext cx="498463" cy="58301"/>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p>
        </p:txBody>
      </p:sp>
      <p:sp>
        <p:nvSpPr>
          <p:cNvPr id="77" name="Forme libre 76">
            <a:extLst>
              <a:ext uri="{FF2B5EF4-FFF2-40B4-BE49-F238E27FC236}">
                <a16:creationId xmlns:a16="http://schemas.microsoft.com/office/drawing/2014/main" id="{46F5DA9F-E345-4053-5ED7-84743F32338B}"/>
              </a:ext>
            </a:extLst>
          </p:cNvPr>
          <p:cNvSpPr/>
          <p:nvPr/>
        </p:nvSpPr>
        <p:spPr>
          <a:xfrm rot="16200000">
            <a:off x="3949286" y="2268239"/>
            <a:ext cx="498463" cy="58301"/>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78" name="Forme libre 77">
            <a:extLst>
              <a:ext uri="{FF2B5EF4-FFF2-40B4-BE49-F238E27FC236}">
                <a16:creationId xmlns:a16="http://schemas.microsoft.com/office/drawing/2014/main" id="{A145A9D4-0E14-B710-4B8C-17A7D08BB628}"/>
              </a:ext>
            </a:extLst>
          </p:cNvPr>
          <p:cNvSpPr/>
          <p:nvPr/>
        </p:nvSpPr>
        <p:spPr>
          <a:xfrm rot="16200000">
            <a:off x="2873133" y="2268239"/>
            <a:ext cx="498463" cy="58301"/>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pic>
        <p:nvPicPr>
          <p:cNvPr id="11" name="Graphique 10">
            <a:extLst>
              <a:ext uri="{FF2B5EF4-FFF2-40B4-BE49-F238E27FC236}">
                <a16:creationId xmlns:a16="http://schemas.microsoft.com/office/drawing/2014/main" id="{E83167DE-55ED-F561-C00B-F67E89A6EBE5}"/>
              </a:ext>
            </a:extLst>
          </p:cNvPr>
          <p:cNvPicPr>
            <a:picLocks noChangeAspect="1"/>
          </p:cNvPicPr>
          <p:nvPr/>
        </p:nvPicPr>
        <p:blipFill>
          <a:blip r:embed="rId3">
            <a:extLst>
              <a:ext uri="{96DAC541-7B7A-43D3-8B79-37D633B846F1}">
                <asvg:svgBlip xmlns="" xmlns:asvg="http://schemas.microsoft.com/office/drawing/2016/SVG/main" r:embed="rId4"/>
              </a:ext>
            </a:extLst>
          </a:blip>
          <a:srcRect/>
          <a:stretch/>
        </p:blipFill>
        <p:spPr>
          <a:xfrm>
            <a:off x="182989" y="10016236"/>
            <a:ext cx="312290" cy="431258"/>
          </a:xfrm>
          <a:prstGeom prst="rect">
            <a:avLst/>
          </a:prstGeom>
        </p:spPr>
      </p:pic>
      <p:grpSp>
        <p:nvGrpSpPr>
          <p:cNvPr id="21" name="Groupe 20">
            <a:extLst>
              <a:ext uri="{FF2B5EF4-FFF2-40B4-BE49-F238E27FC236}">
                <a16:creationId xmlns:a16="http://schemas.microsoft.com/office/drawing/2014/main" id="{E98E88E1-E46E-7BC0-EB2B-2792781BE823}"/>
              </a:ext>
            </a:extLst>
          </p:cNvPr>
          <p:cNvGrpSpPr/>
          <p:nvPr/>
        </p:nvGrpSpPr>
        <p:grpSpPr>
          <a:xfrm>
            <a:off x="4272987" y="3768157"/>
            <a:ext cx="1140562" cy="211541"/>
            <a:chOff x="4820850" y="4231021"/>
            <a:chExt cx="1140562" cy="211541"/>
          </a:xfrm>
        </p:grpSpPr>
        <p:sp>
          <p:nvSpPr>
            <p:cNvPr id="22" name="Ellipse 21">
              <a:extLst>
                <a:ext uri="{FF2B5EF4-FFF2-40B4-BE49-F238E27FC236}">
                  <a16:creationId xmlns:a16="http://schemas.microsoft.com/office/drawing/2014/main" id="{045294F9-7ADD-076C-82E1-010D7B4BBE1D}"/>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28" name="Ellipse 27">
              <a:extLst>
                <a:ext uri="{FF2B5EF4-FFF2-40B4-BE49-F238E27FC236}">
                  <a16:creationId xmlns:a16="http://schemas.microsoft.com/office/drawing/2014/main" id="{EE1FE90E-85BF-A2B8-DE02-88C37FA4885E}"/>
                </a:ext>
              </a:extLst>
            </p:cNvPr>
            <p:cNvSpPr/>
            <p:nvPr/>
          </p:nvSpPr>
          <p:spPr>
            <a:xfrm>
              <a:off x="5371514" y="4328662"/>
              <a:ext cx="50400" cy="50400"/>
            </a:xfrm>
            <a:prstGeom prst="ellipse">
              <a:avLst/>
            </a:prstGeom>
            <a:solidFill>
              <a:schemeClr val="accent1">
                <a:lumMod val="40000"/>
                <a:lumOff val="60000"/>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1" name="Forme libre 30">
              <a:extLst>
                <a:ext uri="{FF2B5EF4-FFF2-40B4-BE49-F238E27FC236}">
                  <a16:creationId xmlns:a16="http://schemas.microsoft.com/office/drawing/2014/main" id="{8CC2D4F0-A229-0C62-B87F-1970ABB8E34D}"/>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grpSp>
        <p:nvGrpSpPr>
          <p:cNvPr id="67" name="Groupe 66">
            <a:extLst>
              <a:ext uri="{FF2B5EF4-FFF2-40B4-BE49-F238E27FC236}">
                <a16:creationId xmlns:a16="http://schemas.microsoft.com/office/drawing/2014/main" id="{BFC67B17-18E1-6227-72EB-3C3BBF58BEE7}"/>
              </a:ext>
            </a:extLst>
          </p:cNvPr>
          <p:cNvGrpSpPr/>
          <p:nvPr/>
        </p:nvGrpSpPr>
        <p:grpSpPr>
          <a:xfrm>
            <a:off x="489670" y="6004143"/>
            <a:ext cx="1140562" cy="211541"/>
            <a:chOff x="4820850" y="4231021"/>
            <a:chExt cx="1140562" cy="211541"/>
          </a:xfrm>
        </p:grpSpPr>
        <p:sp>
          <p:nvSpPr>
            <p:cNvPr id="72" name="Ellipse 71">
              <a:extLst>
                <a:ext uri="{FF2B5EF4-FFF2-40B4-BE49-F238E27FC236}">
                  <a16:creationId xmlns:a16="http://schemas.microsoft.com/office/drawing/2014/main" id="{0129FAED-D532-C6EF-6816-DCAD3617B644}"/>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73" name="Ellipse 72">
              <a:extLst>
                <a:ext uri="{FF2B5EF4-FFF2-40B4-BE49-F238E27FC236}">
                  <a16:creationId xmlns:a16="http://schemas.microsoft.com/office/drawing/2014/main" id="{0792EABC-7B6C-0FA7-08F7-0FA8EBF65983}"/>
                </a:ext>
              </a:extLst>
            </p:cNvPr>
            <p:cNvSpPr/>
            <p:nvPr/>
          </p:nvSpPr>
          <p:spPr>
            <a:xfrm>
              <a:off x="5371514" y="4328662"/>
              <a:ext cx="50400" cy="50400"/>
            </a:xfrm>
            <a:prstGeom prst="ellipse">
              <a:avLst/>
            </a:prstGeom>
            <a:solidFill>
              <a:schemeClr val="accent1">
                <a:lumMod val="40000"/>
                <a:lumOff val="60000"/>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74" name="Forme libre 73">
              <a:extLst>
                <a:ext uri="{FF2B5EF4-FFF2-40B4-BE49-F238E27FC236}">
                  <a16:creationId xmlns:a16="http://schemas.microsoft.com/office/drawing/2014/main" id="{9A3A741C-326A-0EA2-FB5E-A5C232207110}"/>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grpSp>
        <p:nvGrpSpPr>
          <p:cNvPr id="75" name="Groupe 74">
            <a:extLst>
              <a:ext uri="{FF2B5EF4-FFF2-40B4-BE49-F238E27FC236}">
                <a16:creationId xmlns:a16="http://schemas.microsoft.com/office/drawing/2014/main" id="{656AC77C-7157-B856-DEA6-60A6EDBEE482}"/>
              </a:ext>
            </a:extLst>
          </p:cNvPr>
          <p:cNvGrpSpPr/>
          <p:nvPr/>
        </p:nvGrpSpPr>
        <p:grpSpPr>
          <a:xfrm>
            <a:off x="4272987" y="5981152"/>
            <a:ext cx="1140562" cy="211541"/>
            <a:chOff x="4820850" y="4231021"/>
            <a:chExt cx="1140562" cy="211541"/>
          </a:xfrm>
        </p:grpSpPr>
        <p:sp>
          <p:nvSpPr>
            <p:cNvPr id="79" name="Ellipse 78">
              <a:extLst>
                <a:ext uri="{FF2B5EF4-FFF2-40B4-BE49-F238E27FC236}">
                  <a16:creationId xmlns:a16="http://schemas.microsoft.com/office/drawing/2014/main" id="{696FF381-189D-F7A6-9B7C-91ABADBFC12D}"/>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80" name="Ellipse 79">
              <a:extLst>
                <a:ext uri="{FF2B5EF4-FFF2-40B4-BE49-F238E27FC236}">
                  <a16:creationId xmlns:a16="http://schemas.microsoft.com/office/drawing/2014/main" id="{B24C6A10-2B72-0E6B-C632-9378AAB84AAC}"/>
                </a:ext>
              </a:extLst>
            </p:cNvPr>
            <p:cNvSpPr/>
            <p:nvPr/>
          </p:nvSpPr>
          <p:spPr>
            <a:xfrm>
              <a:off x="5371514" y="4328662"/>
              <a:ext cx="50400" cy="50400"/>
            </a:xfrm>
            <a:prstGeom prst="ellipse">
              <a:avLst/>
            </a:prstGeom>
            <a:solidFill>
              <a:schemeClr val="accent1">
                <a:lumMod val="40000"/>
                <a:lumOff val="60000"/>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81" name="Forme libre 80">
              <a:extLst>
                <a:ext uri="{FF2B5EF4-FFF2-40B4-BE49-F238E27FC236}">
                  <a16:creationId xmlns:a16="http://schemas.microsoft.com/office/drawing/2014/main" id="{CC0BA9EB-950A-22CD-B862-2B704AC94455}"/>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59" name="Espace réservé de la date 28">
            <a:extLst>
              <a:ext uri="{FF2B5EF4-FFF2-40B4-BE49-F238E27FC236}">
                <a16:creationId xmlns:a16="http://schemas.microsoft.com/office/drawing/2014/main" id="{1984E629-75CB-E67F-64B3-41EB75180F3E}"/>
              </a:ext>
            </a:extLst>
          </p:cNvPr>
          <p:cNvSpPr>
            <a:spLocks noGrp="1"/>
          </p:cNvSpPr>
          <p:nvPr>
            <p:ph type="dt" sz="half" idx="10"/>
          </p:nvPr>
        </p:nvSpPr>
        <p:spPr>
          <a:xfrm>
            <a:off x="662824" y="10401255"/>
            <a:ext cx="1700927" cy="161841"/>
          </a:xfrm>
        </p:spPr>
        <p:txBody>
          <a:bodyPr/>
          <a:lstStyle/>
          <a:p>
            <a:r>
              <a:rPr lang="fr-FR" dirty="0"/>
              <a:t>Version </a:t>
            </a:r>
            <a:r>
              <a:rPr lang="fr-FR" dirty="0" smtClean="0"/>
              <a:t>2.1 </a:t>
            </a:r>
            <a:r>
              <a:rPr lang="fr-FR" dirty="0">
                <a:solidFill>
                  <a:schemeClr val="tx1"/>
                </a:solidFill>
              </a:rPr>
              <a:t>/ </a:t>
            </a:r>
            <a:r>
              <a:rPr lang="fr-FR" dirty="0" smtClean="0"/>
              <a:t>Février 2026</a:t>
            </a:r>
            <a:endParaRPr lang="en-US" dirty="0"/>
          </a:p>
        </p:txBody>
      </p:sp>
      <p:sp>
        <p:nvSpPr>
          <p:cNvPr id="48" name="Espace réservé du texte 30">
            <a:extLst>
              <a:ext uri="{FF2B5EF4-FFF2-40B4-BE49-F238E27FC236}">
                <a16:creationId xmlns:a16="http://schemas.microsoft.com/office/drawing/2014/main" id="{8F33BC0D-148C-48B4-80BE-00460C6D194C}"/>
              </a:ext>
            </a:extLst>
          </p:cNvPr>
          <p:cNvSpPr txBox="1">
            <a:spLocks/>
          </p:cNvSpPr>
          <p:nvPr/>
        </p:nvSpPr>
        <p:spPr>
          <a:xfrm>
            <a:off x="489669" y="4126600"/>
            <a:ext cx="3155231" cy="1503255"/>
          </a:xfrm>
          <a:prstGeom prst="rect">
            <a:avLst/>
          </a:prstGeom>
        </p:spPr>
        <p:txBody>
          <a:bodyPr vert="horz" lIns="0" tIns="46800" rIns="0" bIns="0" rtlCol="0" anchor="t"/>
          <a:lstStyle>
            <a:defPPr>
              <a:defRPr lang="en-US"/>
            </a:defPPr>
            <a:lvl1pPr marL="0" algn="l" defTabSz="457200" rtl="0" eaLnBrk="1" latinLnBrk="0" hangingPunct="1">
              <a:defRPr sz="700" b="1" i="0" kern="1200">
                <a:solidFill>
                  <a:schemeClr val="tx1"/>
                </a:solidFill>
                <a:latin typeface="Arial" panose="020B0604020202020204" pitchFamily="34" charset="0"/>
                <a:ea typeface="+mn-ea"/>
                <a:cs typeface="Arial" panose="020B060402020202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spcBef>
                <a:spcPts val="200"/>
              </a:spcBef>
            </a:pPr>
            <a:r>
              <a:rPr lang="fr-FR" sz="1100" b="0" dirty="0">
                <a:solidFill>
                  <a:schemeClr val="accent1"/>
                </a:solidFill>
              </a:rPr>
              <a:t>Détection informatisée des produits périmés :</a:t>
            </a:r>
          </a:p>
          <a:p>
            <a:pPr marL="171450" lvl="3" indent="-171450" algn="just" defTabSz="755934">
              <a:lnSpc>
                <a:spcPts val="1220"/>
              </a:lnSpc>
              <a:buClr>
                <a:srgbClr val="258BA4"/>
              </a:buClr>
              <a:buFont typeface="Courier New" panose="02070309020205020404" pitchFamily="49" charset="0"/>
              <a:buChar char="o"/>
            </a:pPr>
            <a:r>
              <a:rPr lang="fr-FR" sz="1100" dirty="0">
                <a:latin typeface="Arial" panose="020B0604020202020204" pitchFamily="34" charset="0"/>
                <a:cs typeface="Arial" panose="020B0604020202020204" pitchFamily="34" charset="0"/>
              </a:rPr>
              <a:t>Ces dernières années la modernisation de la traçabilité a permis la détection informatisée des péremptions pour certains produits. Cependant les systèmes existants n’étant pas encore généralisés à l’ensemble des produits de l’officine il reste nécessaire d’engager une surveillance interne des péremptions à l’aide d’une méthodologie </a:t>
            </a:r>
            <a:r>
              <a:rPr lang="fr-FR" sz="1100" dirty="0" smtClean="0">
                <a:latin typeface="Arial" panose="020B0604020202020204" pitchFamily="34" charset="0"/>
                <a:cs typeface="Arial" panose="020B0604020202020204" pitchFamily="34" charset="0"/>
              </a:rPr>
              <a:t>définie</a:t>
            </a:r>
            <a:r>
              <a:rPr lang="fr-FR" sz="1100" dirty="0">
                <a:latin typeface="Arial" panose="020B0604020202020204" pitchFamily="34" charset="0"/>
                <a:cs typeface="Arial" panose="020B0604020202020204" pitchFamily="34" charset="0"/>
              </a:rPr>
              <a:t>.</a:t>
            </a:r>
          </a:p>
        </p:txBody>
      </p:sp>
      <p:sp>
        <p:nvSpPr>
          <p:cNvPr id="47"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65603" y="9979818"/>
            <a:ext cx="2322786" cy="409702"/>
          </a:xfrm>
        </p:spPr>
        <p:txBody>
          <a:bodyPr/>
          <a:lstStyle/>
          <a:p>
            <a:r>
              <a:rPr lang="en-US" dirty="0" smtClean="0"/>
              <a:t>Sous-</a:t>
            </a:r>
            <a:r>
              <a:rPr lang="en-US" dirty="0" err="1" smtClean="0"/>
              <a:t>thèmes</a:t>
            </a:r>
            <a:r>
              <a:rPr lang="en-US" dirty="0" smtClean="0"/>
              <a:t> : </a:t>
            </a:r>
          </a:p>
          <a:p>
            <a:r>
              <a:rPr lang="fr-FR" dirty="0"/>
              <a:t>4.4 </a:t>
            </a:r>
            <a:r>
              <a:rPr lang="fr-FR" b="0" dirty="0"/>
              <a:t>Gestion des locaux, des équipements et des stocks</a:t>
            </a:r>
            <a:endParaRPr lang="en-US" dirty="0"/>
          </a:p>
        </p:txBody>
      </p:sp>
      <p:sp>
        <p:nvSpPr>
          <p:cNvPr id="49" name="Espace réservé du pied de page 29">
            <a:extLst>
              <a:ext uri="{FF2B5EF4-FFF2-40B4-BE49-F238E27FC236}">
                <a16:creationId xmlns:a16="http://schemas.microsoft.com/office/drawing/2014/main" id="{D3434E79-A65F-A99C-4B77-9B29037F4446}"/>
              </a:ext>
            </a:extLst>
          </p:cNvPr>
          <p:cNvSpPr txBox="1">
            <a:spLocks/>
          </p:cNvSpPr>
          <p:nvPr/>
        </p:nvSpPr>
        <p:spPr>
          <a:xfrm>
            <a:off x="3037648" y="9991553"/>
            <a:ext cx="2341614"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a:t>
            </a:r>
            <a:r>
              <a:rPr lang="en-US" dirty="0">
                <a:latin typeface="Arial" panose="020B0604020202020204" pitchFamily="34" charset="0"/>
                <a:cs typeface="Arial" panose="020B0604020202020204" pitchFamily="34" charset="0"/>
              </a:rPr>
              <a:t> : </a:t>
            </a:r>
          </a:p>
          <a:p>
            <a:r>
              <a:rPr lang="en-US" dirty="0" smtClean="0">
                <a:latin typeface="Arial" panose="020B0604020202020204" pitchFamily="34" charset="0"/>
                <a:cs typeface="Arial" panose="020B0604020202020204" pitchFamily="34" charset="0"/>
              </a:rPr>
              <a:t>Principe 37 : </a:t>
            </a:r>
            <a:r>
              <a:rPr lang="en-US" dirty="0" err="1" smtClean="0">
                <a:latin typeface="Arial" panose="020B0604020202020204" pitchFamily="34" charset="0"/>
                <a:cs typeface="Arial" panose="020B0604020202020204" pitchFamily="34" charset="0"/>
              </a:rPr>
              <a:t>Gestion</a:t>
            </a:r>
            <a:r>
              <a:rPr lang="en-US" dirty="0" smtClean="0">
                <a:latin typeface="Arial" panose="020B0604020202020204" pitchFamily="34" charset="0"/>
                <a:cs typeface="Arial" panose="020B0604020202020204" pitchFamily="34" charset="0"/>
              </a:rPr>
              <a:t> des stocks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2857944"/>
      </p:ext>
    </p:extLst>
  </p:cSld>
  <p:clrMapOvr>
    <a:masterClrMapping/>
  </p:clrMapOvr>
</p:sld>
</file>

<file path=ppt/theme/theme1.xml><?xml version="1.0" encoding="utf-8"?>
<a:theme xmlns:a="http://schemas.openxmlformats.org/drawingml/2006/main" name="Thème Office">
  <a:themeElements>
    <a:clrScheme name="CNOP">
      <a:dk1>
        <a:srgbClr val="000000"/>
      </a:dk1>
      <a:lt1>
        <a:srgbClr val="FFFFFF"/>
      </a:lt1>
      <a:dk2>
        <a:srgbClr val="239B38"/>
      </a:dk2>
      <a:lt2>
        <a:srgbClr val="D25D30"/>
      </a:lt2>
      <a:accent1>
        <a:srgbClr val="248BA3"/>
      </a:accent1>
      <a:accent2>
        <a:srgbClr val="832A4E"/>
      </a:accent2>
      <a:accent3>
        <a:srgbClr val="376159"/>
      </a:accent3>
      <a:accent4>
        <a:srgbClr val="FFFFFF"/>
      </a:accent4>
      <a:accent5>
        <a:srgbClr val="FFFFFF"/>
      </a:accent5>
      <a:accent6>
        <a:srgbClr val="FFFFFF"/>
      </a:accent6>
      <a:hlink>
        <a:srgbClr val="467886"/>
      </a:hlink>
      <a:folHlink>
        <a:srgbClr val="96607D"/>
      </a:folHlink>
    </a:clrScheme>
    <a:fontScheme name="Thème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912</TotalTime>
  <Words>577</Words>
  <Application>Microsoft Office PowerPoint</Application>
  <PresentationFormat>Personnalisé</PresentationFormat>
  <Paragraphs>68</Paragraphs>
  <Slides>2</Slides>
  <Notes>1</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2</vt:i4>
      </vt:variant>
    </vt:vector>
  </HeadingPairs>
  <TitlesOfParts>
    <vt:vector size="9" baseType="lpstr">
      <vt:lpstr>Aptos</vt:lpstr>
      <vt:lpstr>Arial</vt:lpstr>
      <vt:lpstr>Azo Sans</vt:lpstr>
      <vt:lpstr>Calibri</vt:lpstr>
      <vt:lpstr>Courier New</vt:lpstr>
      <vt:lpstr>Helvetica Light</vt:lpstr>
      <vt:lpstr>Thème Office</vt:lpstr>
      <vt:lpstr>PROCÉDURE</vt:lpstr>
      <vt:lpstr>PROCÉDURE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PROCÉDURE</dc:title>
  <dc:creator>Sébastien QUESSON</dc:creator>
  <cp:lastModifiedBy>Cécile LUGAND</cp:lastModifiedBy>
  <cp:revision>160</cp:revision>
  <dcterms:created xsi:type="dcterms:W3CDTF">2025-12-16T10:16:15Z</dcterms:created>
  <dcterms:modified xsi:type="dcterms:W3CDTF">2026-05-28T09:55:22Z</dcterms:modified>
</cp:coreProperties>
</file>