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"/>
  </p:sldMasterIdLst>
  <p:notesMasterIdLst>
    <p:notesMasterId r:id="rId3"/>
  </p:notesMasterIdLst>
  <p:sldIdLst>
    <p:sldId id="259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5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26"/>
  </p:normalViewPr>
  <p:slideViewPr>
    <p:cSldViewPr snapToGrid="0">
      <p:cViewPr>
        <p:scale>
          <a:sx n="100" d="100"/>
          <a:sy n="100" d="100"/>
        </p:scale>
        <p:origin x="3006" y="-1236"/>
      </p:cViewPr>
      <p:guideLst>
        <p:guide orient="horz" pos="55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89E7D-7BD7-2140-936A-F37B5FC833D0}" type="datetimeFigureOut">
              <a:rPr lang="fr-FR" smtClean="0"/>
              <a:t>23/07/2026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43146-8646-4440-8AE6-AAF59580FB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110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4586" y="468000"/>
            <a:ext cx="5929058" cy="499917"/>
          </a:xfrm>
        </p:spPr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Check-list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586" y="3076939"/>
            <a:ext cx="3415251" cy="1787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buFontTx/>
              <a:buNone/>
              <a:defRPr sz="1100" b="1" i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1200" indent="-152984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88000" indent="-97200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0000">
              <a:lnSpc>
                <a:spcPts val="1320"/>
              </a:lnSpc>
              <a:spcBef>
                <a:spcPts val="0"/>
              </a:spcBef>
              <a:buFontTx/>
              <a:buNone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Tx/>
              <a:buNone/>
              <a:defRPr sz="1100"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Version 2.2 / Mois année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65603" y="9979818"/>
            <a:ext cx="2131036" cy="409702"/>
          </a:xfrm>
          <a:prstGeom prst="rect">
            <a:avLst/>
          </a:prstGeom>
        </p:spPr>
        <p:txBody>
          <a:bodyPr/>
          <a:lstStyle>
            <a:lvl1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‹N°›</a:t>
            </a:fld>
            <a:r>
              <a:rPr lang="en-US" dirty="0"/>
              <a:t>/3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FB36146-7DD3-D62B-56A5-D59463281C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5126" y="938026"/>
            <a:ext cx="4878388" cy="720000"/>
          </a:xfrm>
          <a:prstGeom prst="rect">
            <a:avLst/>
          </a:prstGeom>
          <a:ln w="3175">
            <a:solidFill>
              <a:schemeClr val="accent2"/>
            </a:solidFill>
          </a:ln>
        </p:spPr>
        <p:txBody>
          <a:bodyPr lIns="72000" tIns="0" rIns="0" bIns="0" anchor="ctr">
            <a:noAutofit/>
          </a:bodyPr>
          <a:lstStyle>
            <a:lvl1pPr>
              <a:buFontTx/>
              <a:buNone/>
              <a:defRPr sz="16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>
                <a:latin typeface="Azo Sans" panose="020B0603030503020204" pitchFamily="34" charset="77"/>
              </a:defRPr>
            </a:lvl2pPr>
            <a:lvl3pPr>
              <a:buFontTx/>
              <a:buNone/>
              <a:defRPr>
                <a:latin typeface="Azo Sans" panose="020B0603030503020204" pitchFamily="34" charset="77"/>
              </a:defRPr>
            </a:lvl3pPr>
            <a:lvl4pPr>
              <a:buFontTx/>
              <a:buNone/>
              <a:defRPr>
                <a:latin typeface="Azo Sans" panose="020B0603030503020204" pitchFamily="34" charset="77"/>
              </a:defRPr>
            </a:lvl4pPr>
            <a:lvl5pPr>
              <a:buFontTx/>
              <a:buNone/>
              <a:defRPr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C09. Référencement d’un produit à l’</a:t>
            </a:r>
            <a:r>
              <a:rPr lang="fr-FR" dirty="0" err="1"/>
              <a:t>officne</a:t>
            </a:r>
            <a:endParaRPr lang="fr-FR" dirty="0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148CBA0-6226-CE1E-2226-4E116497AEE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43513" y="938026"/>
            <a:ext cx="1980000" cy="720000"/>
          </a:xfrm>
          <a:prstGeom prst="rect">
            <a:avLst/>
          </a:prstGeom>
          <a:ln w="3175">
            <a:solidFill>
              <a:schemeClr val="accent2"/>
            </a:solidFill>
          </a:ln>
        </p:spPr>
        <p:txBody>
          <a:bodyPr tIns="72000" rIns="0" bIns="0">
            <a:noAutofit/>
          </a:bodyPr>
          <a:lstStyle>
            <a:lvl1pPr>
              <a:buFontTx/>
              <a:buNone/>
              <a:defRPr sz="7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2pPr>
            <a:lvl3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3pPr>
            <a:lvl4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4pPr>
            <a:lvl5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Pharmacie :</a:t>
            </a:r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AC9BA212-F7B9-DE76-EF9B-39E2114833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43513" y="1675672"/>
            <a:ext cx="1980000" cy="188847"/>
          </a:xfrm>
          <a:prstGeom prst="rect">
            <a:avLst/>
          </a:prstGeom>
          <a:ln w="3175">
            <a:noFill/>
          </a:ln>
        </p:spPr>
        <p:txBody>
          <a:bodyPr tIns="36000" rIns="0" bIns="0">
            <a:noAutofit/>
          </a:bodyPr>
          <a:lstStyle>
            <a:lvl1pPr>
              <a:buFontTx/>
              <a:buNone/>
              <a:defRPr sz="700" i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2pPr>
            <a:lvl3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3pPr>
            <a:lvl4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4pPr>
            <a:lvl5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Personnaliser l’en-tête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855720-B7EE-7E2C-4646-76E2F9F892AF}"/>
              </a:ext>
            </a:extLst>
          </p:cNvPr>
          <p:cNvSpPr txBox="1">
            <a:spLocks/>
          </p:cNvSpPr>
          <p:nvPr userDrawn="1"/>
        </p:nvSpPr>
        <p:spPr>
          <a:xfrm>
            <a:off x="3005042" y="9979818"/>
            <a:ext cx="2131036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09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67">
          <p15:clr>
            <a:srgbClr val="FBAE40"/>
          </p15:clr>
        </p15:guide>
        <p15:guide id="2" pos="238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4586" y="468000"/>
            <a:ext cx="3091850" cy="49991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fr-FR" dirty="0"/>
              <a:t>Check-list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2824" y="10401255"/>
            <a:ext cx="1700927" cy="161841"/>
          </a:xfrm>
          <a:prstGeom prst="rect">
            <a:avLst/>
          </a:prstGeom>
        </p:spPr>
        <p:txBody>
          <a:bodyPr vert="horz" lIns="0" tIns="36000" rIns="0" bIns="0" rtlCol="0" anchor="t"/>
          <a:lstStyle>
            <a:lvl1pPr algn="l">
              <a:defRPr sz="7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Version 2.2 / Mois année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5603" y="9979818"/>
            <a:ext cx="2131036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lvl1pPr algn="l">
              <a:defRPr sz="7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26431" y="10395457"/>
            <a:ext cx="587829" cy="177501"/>
          </a:xfrm>
          <a:prstGeom prst="rect">
            <a:avLst/>
          </a:prstGeom>
        </p:spPr>
        <p:txBody>
          <a:bodyPr vert="horz" lIns="0" tIns="36000" rIns="0" bIns="0" rtlCol="0" anchor="t"/>
          <a:lstStyle>
            <a:lvl1pPr algn="r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‹N°›</a:t>
            </a:fld>
            <a:r>
              <a:rPr lang="en-US" dirty="0"/>
              <a:t>/3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A061ADE-C662-5848-4D24-73ABEE516F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89483" y="417487"/>
            <a:ext cx="1066800" cy="457200"/>
          </a:xfrm>
          <a:prstGeom prst="rect">
            <a:avLst/>
          </a:prstGeom>
        </p:spPr>
      </p:pic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A6D05801-FC9C-BDA2-75CB-72ADB9C6AA5A}"/>
              </a:ext>
            </a:extLst>
          </p:cNvPr>
          <p:cNvCxnSpPr>
            <a:cxnSpLocks/>
          </p:cNvCxnSpPr>
          <p:nvPr userDrawn="1"/>
        </p:nvCxnSpPr>
        <p:spPr>
          <a:xfrm>
            <a:off x="650948" y="9979821"/>
            <a:ext cx="6563312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6E0DDFF9-EDA2-C9E9-CFDD-E556AFD2A828}"/>
              </a:ext>
            </a:extLst>
          </p:cNvPr>
          <p:cNvCxnSpPr>
            <a:cxnSpLocks/>
          </p:cNvCxnSpPr>
          <p:nvPr userDrawn="1"/>
        </p:nvCxnSpPr>
        <p:spPr>
          <a:xfrm>
            <a:off x="650948" y="10389519"/>
            <a:ext cx="6563312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8FBEEB2C-90AF-7E0A-956E-AA06CC259101}"/>
              </a:ext>
            </a:extLst>
          </p:cNvPr>
          <p:cNvCxnSpPr>
            <a:cxnSpLocks/>
          </p:cNvCxnSpPr>
          <p:nvPr userDrawn="1"/>
        </p:nvCxnSpPr>
        <p:spPr>
          <a:xfrm>
            <a:off x="3191927" y="10041125"/>
            <a:ext cx="0" cy="287088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593E12C0-24B4-C04C-A10A-F9BFD7F6BC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42833" y="9971653"/>
            <a:ext cx="2657227" cy="406131"/>
          </a:xfrm>
          <a:prstGeom prst="rect">
            <a:avLst/>
          </a:prstGeom>
        </p:spPr>
        <p:txBody>
          <a:bodyPr vert="horz" lIns="72000" tIns="4680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102396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4000" b="1" i="0" kern="1200" cap="all" baseline="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755934" rtl="0" eaLnBrk="1" latinLnBrk="0" hangingPunct="1">
        <a:lnSpc>
          <a:spcPct val="90000"/>
        </a:lnSpc>
        <a:spcBef>
          <a:spcPts val="0"/>
        </a:spcBef>
        <a:spcAft>
          <a:spcPts val="300"/>
        </a:spcAft>
        <a:buFontTx/>
        <a:buNone/>
        <a:defRPr sz="7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755934" rtl="0" eaLnBrk="1" latinLnBrk="0" hangingPunct="1">
        <a:lnSpc>
          <a:spcPct val="90000"/>
        </a:lnSpc>
        <a:spcBef>
          <a:spcPts val="0"/>
        </a:spcBef>
        <a:buFontTx/>
        <a:buNone/>
        <a:defRPr sz="7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55934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3pPr>
      <a:lvl4pPr marL="1133901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4pPr>
      <a:lvl5pPr marL="1511869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5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ameli.fr/medecin/exercice-liberal/facturation-remuneration/consultations-actes/tarifs/depassement-honoraire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2A6561-608E-EFA5-6E3F-28BF3FD6F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586" y="468000"/>
            <a:ext cx="5929058" cy="499917"/>
          </a:xfrm>
        </p:spPr>
        <p:txBody>
          <a:bodyPr/>
          <a:lstStyle/>
          <a:p>
            <a:r>
              <a:rPr lang="fr-FR" dirty="0" smtClean="0"/>
              <a:t>AFFICHAGE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C19CDE4-F5E8-F1BB-443D-044C5A04F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1/1</a:t>
            </a:r>
            <a:endParaRPr lang="en-US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76FF2F-64DC-76CB-7A2D-98B44E0F16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A.04</a:t>
            </a:r>
            <a:r>
              <a:rPr lang="fr-FR" b="0" dirty="0" smtClean="0"/>
              <a:t> Affichette </a:t>
            </a:r>
            <a:r>
              <a:rPr lang="fr-FR" b="0" dirty="0"/>
              <a:t>d’information sur les produits et prestations remboursables</a:t>
            </a:r>
            <a:endParaRPr lang="fr-FR" b="0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EBF844-3015-7D8F-607C-C8D2D2B120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43513" y="935611"/>
            <a:ext cx="1980000" cy="720000"/>
          </a:xfrm>
        </p:spPr>
        <p:txBody>
          <a:bodyPr/>
          <a:lstStyle/>
          <a:p>
            <a:r>
              <a:rPr lang="fr-FR" dirty="0"/>
              <a:t>Pharmacie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602130F-85FB-5806-6A54-BC1EE03F79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b="0" dirty="0"/>
              <a:t>Personnaliser l’en-tête</a:t>
            </a:r>
          </a:p>
        </p:txBody>
      </p:sp>
      <p:sp>
        <p:nvSpPr>
          <p:cNvPr id="29" name="Espace réservé de la date 28">
            <a:extLst>
              <a:ext uri="{FF2B5EF4-FFF2-40B4-BE49-F238E27FC236}">
                <a16:creationId xmlns:a16="http://schemas.microsoft.com/office/drawing/2014/main" id="{1984E629-75CB-E67F-64B3-41EB75180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Version </a:t>
            </a:r>
            <a:r>
              <a:rPr lang="fr-FR" dirty="0" smtClean="0"/>
              <a:t>2.0 </a:t>
            </a:r>
            <a:r>
              <a:rPr lang="fr-FR" dirty="0"/>
              <a:t>/ </a:t>
            </a:r>
            <a:r>
              <a:rPr lang="fr-FR" dirty="0" smtClean="0"/>
              <a:t>Juillet 2026</a:t>
            </a:r>
            <a:endParaRPr lang="en-US" dirty="0"/>
          </a:p>
        </p:txBody>
      </p:sp>
      <p:sp>
        <p:nvSpPr>
          <p:cNvPr id="30" name="Espace réservé du pied de page 29">
            <a:extLst>
              <a:ext uri="{FF2B5EF4-FFF2-40B4-BE49-F238E27FC236}">
                <a16:creationId xmlns:a16="http://schemas.microsoft.com/office/drawing/2014/main" id="{6D1954D0-F1E8-BC9A-14A1-A49C9365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5602" y="9979818"/>
            <a:ext cx="2579881" cy="409702"/>
          </a:xfrm>
        </p:spPr>
        <p:txBody>
          <a:bodyPr/>
          <a:lstStyle/>
          <a:p>
            <a:r>
              <a:rPr lang="en-US" dirty="0" smtClean="0"/>
              <a:t>Sous-theme : </a:t>
            </a:r>
          </a:p>
          <a:p>
            <a:r>
              <a:rPr lang="fr-FR" b="0" dirty="0" smtClean="0"/>
              <a:t>1.1 Accueil </a:t>
            </a:r>
            <a:r>
              <a:rPr lang="fr-FR" b="0" dirty="0"/>
              <a:t>et identification de l’usager du système de santé</a:t>
            </a:r>
            <a:endParaRPr lang="en-US" dirty="0"/>
          </a:p>
        </p:txBody>
      </p:sp>
      <p:pic>
        <p:nvPicPr>
          <p:cNvPr id="41" name="Graphique 40">
            <a:extLst>
              <a:ext uri="{FF2B5EF4-FFF2-40B4-BE49-F238E27FC236}">
                <a16:creationId xmlns:a16="http://schemas.microsoft.com/office/drawing/2014/main" id="{DCD27629-E795-ACB4-3E21-EAE224419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141220" y="9939635"/>
            <a:ext cx="408389" cy="490067"/>
          </a:xfrm>
          <a:prstGeom prst="rect">
            <a:avLst/>
          </a:prstGeom>
        </p:spPr>
      </p:pic>
      <p:sp>
        <p:nvSpPr>
          <p:cNvPr id="47" name="Espace réservé du pied de page 29">
            <a:extLst>
              <a:ext uri="{FF2B5EF4-FFF2-40B4-BE49-F238E27FC236}">
                <a16:creationId xmlns:a16="http://schemas.microsoft.com/office/drawing/2014/main" id="{D3434E79-A65F-A99C-4B77-9B29037F4446}"/>
              </a:ext>
            </a:extLst>
          </p:cNvPr>
          <p:cNvSpPr txBox="1">
            <a:spLocks/>
          </p:cNvSpPr>
          <p:nvPr/>
        </p:nvSpPr>
        <p:spPr>
          <a:xfrm>
            <a:off x="3261451" y="9991553"/>
            <a:ext cx="3658894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Principes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1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Accueil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l’usager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système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santé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2824" y="2487501"/>
            <a:ext cx="6215648" cy="99001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ts val="3500"/>
              </a:lnSpc>
            </a:pPr>
            <a:r>
              <a:rPr lang="fr-FR" sz="3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 sur les produits et prestations remboursables :</a:t>
            </a:r>
          </a:p>
        </p:txBody>
      </p:sp>
      <p:cxnSp>
        <p:nvCxnSpPr>
          <p:cNvPr id="49" name="Connecteur droit 48"/>
          <p:cNvCxnSpPr/>
          <p:nvPr/>
        </p:nvCxnSpPr>
        <p:spPr>
          <a:xfrm>
            <a:off x="1290621" y="3836215"/>
            <a:ext cx="4716379" cy="0"/>
          </a:xfrm>
          <a:prstGeom prst="line">
            <a:avLst/>
          </a:prstGeom>
          <a:ln w="19050">
            <a:solidFill>
              <a:srgbClr val="812A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662825" y="4217723"/>
            <a:ext cx="6215648" cy="403187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fr-FR" sz="32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L’équipe officinale doit vous remettre un devis lorsque le prix public TTC est supérieur ou égal à </a:t>
            </a:r>
            <a:r>
              <a:rPr lang="fr-FR" sz="3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70 €</a:t>
            </a:r>
            <a:r>
              <a:rPr lang="fr-FR" sz="32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2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 </a:t>
            </a:r>
            <a:r>
              <a:rPr lang="fr-FR" sz="32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lorsque le prix </a:t>
            </a:r>
            <a:r>
              <a:rPr lang="fr-FR" sz="32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 </a:t>
            </a:r>
            <a:r>
              <a:rPr lang="fr-FR" sz="32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supérieur à la base du </a:t>
            </a:r>
            <a:r>
              <a:rPr lang="fr-FR" sz="32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remboursement </a:t>
            </a:r>
            <a:r>
              <a:rPr lang="fr-FR" sz="32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la sécurité sociale ou encore lorsque le produit est réalisé sur mesure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49609" y="9612156"/>
            <a:ext cx="65412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 </a:t>
            </a:r>
            <a:r>
              <a:rPr lang="fr-FR" sz="1200" b="1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Dépassement </a:t>
            </a:r>
            <a:r>
              <a:rPr lang="fr-FR" sz="1200" b="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d’honoraires : un devis dès 70 </a:t>
            </a:r>
            <a:r>
              <a:rPr lang="fr-FR" sz="1200" b="1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€</a:t>
            </a:r>
            <a:r>
              <a:rPr lang="fr-F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 » - Assurance Maladie</a:t>
            </a:r>
            <a:endParaRPr lang="fr-FR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381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NOP">
      <a:dk1>
        <a:srgbClr val="000000"/>
      </a:dk1>
      <a:lt1>
        <a:srgbClr val="FFFFFF"/>
      </a:lt1>
      <a:dk2>
        <a:srgbClr val="239B38"/>
      </a:dk2>
      <a:lt2>
        <a:srgbClr val="D25D30"/>
      </a:lt2>
      <a:accent1>
        <a:srgbClr val="248BA3"/>
      </a:accent1>
      <a:accent2>
        <a:srgbClr val="832A4E"/>
      </a:accent2>
      <a:accent3>
        <a:srgbClr val="376159"/>
      </a:accent3>
      <a:accent4>
        <a:srgbClr val="FFFFFF"/>
      </a:accent4>
      <a:accent5>
        <a:srgbClr val="FFFFFF"/>
      </a:accent5>
      <a:accent6>
        <a:srgbClr val="FFFFFF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704</TotalTime>
  <Words>110</Words>
  <Application>Microsoft Office PowerPoint</Application>
  <PresentationFormat>Personnalisé</PresentationFormat>
  <Paragraphs>13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Aptos</vt:lpstr>
      <vt:lpstr>Arial</vt:lpstr>
      <vt:lpstr>Azo Sans</vt:lpstr>
      <vt:lpstr>Courier New</vt:lpstr>
      <vt:lpstr>Thème Office</vt:lpstr>
      <vt:lpstr>AFFICHAGE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AFFICHAGE</dc:title>
  <dc:creator>Sébastien QUESSON</dc:creator>
  <cp:lastModifiedBy>Cécile LUGAND</cp:lastModifiedBy>
  <cp:revision>132</cp:revision>
  <dcterms:created xsi:type="dcterms:W3CDTF">2025-12-16T10:16:15Z</dcterms:created>
  <dcterms:modified xsi:type="dcterms:W3CDTF">2026-07-23T09:42:59Z</dcterms:modified>
</cp:coreProperties>
</file>