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"/>
  </p:notesMasterIdLst>
  <p:sldIdLst>
    <p:sldId id="261" r:id="rId2"/>
    <p:sldId id="260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6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558"/>
  </p:normalViewPr>
  <p:slideViewPr>
    <p:cSldViewPr snapToGrid="0">
      <p:cViewPr varScale="1">
        <p:scale>
          <a:sx n="70" d="100"/>
          <a:sy n="70" d="100"/>
        </p:scale>
        <p:origin x="3726" y="72"/>
      </p:cViewPr>
      <p:guideLst>
        <p:guide orient="horz" pos="706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626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619" y="2627705"/>
            <a:ext cx="6046437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2400" b="0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 algn="ctr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035394" cy="409702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bg2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Le Double contrôle, en pratique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bg2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5" userDrawn="1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2077594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21810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4576671" y="10035029"/>
            <a:ext cx="0" cy="287088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28288" y="9983386"/>
            <a:ext cx="3231032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bg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calameo.com/read/00244939584716ea497e1" TargetMode="External"/><Relationship Id="rId4" Type="http://schemas.openxmlformats.org/officeDocument/2006/relationships/hyperlink" Target="https://www.legifrance.gouv.fr/loda/id/JORFTEXT000000593784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PROCÉDURE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P.02 </a:t>
            </a:r>
            <a:r>
              <a:rPr lang="fr-FR" dirty="0"/>
              <a:t>Dispensation d’un médicament sans ordonnance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3.2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</a:t>
            </a:r>
            <a:r>
              <a:rPr lang="fr-FR" dirty="0" smtClean="0"/>
              <a:t>Mars </a:t>
            </a:r>
            <a:r>
              <a:rPr lang="fr-FR" dirty="0"/>
              <a:t>2026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41220" y="9956913"/>
            <a:ext cx="408389" cy="455510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939800" y="2330686"/>
            <a:ext cx="6303178" cy="5040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lvl="0" algn="ctr" defTabSz="755934">
              <a:defRPr/>
            </a:pP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du Patient</a:t>
            </a:r>
          </a:p>
          <a:p>
            <a:pPr lvl="0" algn="ctr" defTabSz="755934">
              <a:defRPr/>
            </a:pPr>
            <a:r>
              <a:rPr lang="fr-FR" sz="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(dans le cas d’une tierce personne (autre qu’un des représentant légaux ou un professionnel de santé), obligation de respecter le secret médical : si besoin, rédiger une fiche de liaison)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1800BA03-1B51-30AD-D789-7563AC0C6BED}"/>
              </a:ext>
            </a:extLst>
          </p:cNvPr>
          <p:cNvSpPr txBox="1"/>
          <p:nvPr/>
        </p:nvSpPr>
        <p:spPr>
          <a:xfrm>
            <a:off x="3830345" y="2201381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7" name="Forme libre 66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946458" y="2951455"/>
            <a:ext cx="6296520" cy="65026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939798" y="3178653"/>
            <a:ext cx="6303179" cy="59407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et analyse des symptômes  </a:t>
            </a:r>
          </a:p>
          <a:p>
            <a:pPr algn="ctr"/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Définir la localisation, l’intensité, la durée etc.</a:t>
            </a:r>
          </a:p>
          <a:p>
            <a:pPr algn="ctr"/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Valider l’indication thérapeutique dans le cas d’une demande d’un produit précis 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E96BC2D9-1FC8-7021-C84B-603EE728D304}"/>
              </a:ext>
            </a:extLst>
          </p:cNvPr>
          <p:cNvSpPr txBox="1"/>
          <p:nvPr/>
        </p:nvSpPr>
        <p:spPr>
          <a:xfrm>
            <a:off x="3874769" y="3052582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8063640D-98DF-1F54-08F1-73F6DC143F16}"/>
              </a:ext>
            </a:extLst>
          </p:cNvPr>
          <p:cNvSpPr txBox="1"/>
          <p:nvPr/>
        </p:nvSpPr>
        <p:spPr>
          <a:xfrm>
            <a:off x="5897880" y="3960451"/>
            <a:ext cx="1345097" cy="61565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Orientation : </a:t>
            </a:r>
          </a:p>
          <a:p>
            <a:pPr algn="ctr"/>
            <a:r>
              <a:rPr lang="fr-F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Consultation médicale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8063640D-98DF-1F54-08F1-73F6DC143F16}"/>
              </a:ext>
            </a:extLst>
          </p:cNvPr>
          <p:cNvSpPr txBox="1"/>
          <p:nvPr/>
        </p:nvSpPr>
        <p:spPr>
          <a:xfrm>
            <a:off x="939799" y="3960451"/>
            <a:ext cx="1494375" cy="61565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Orientation : </a:t>
            </a:r>
          </a:p>
          <a:p>
            <a:pPr algn="ctr"/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prise en </a:t>
            </a:r>
            <a:r>
              <a:rPr lang="fr-F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charge par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les urgences</a:t>
            </a:r>
          </a:p>
        </p:txBody>
      </p:sp>
      <p:sp>
        <p:nvSpPr>
          <p:cNvPr id="75" name="Forme libre 74">
            <a:extLst>
              <a:ext uri="{FF2B5EF4-FFF2-40B4-BE49-F238E27FC236}">
                <a16:creationId xmlns:a16="http://schemas.microsoft.com/office/drawing/2014/main" id="{E8A49952-F004-146A-0FD4-D0C4151A7678}"/>
              </a:ext>
            </a:extLst>
          </p:cNvPr>
          <p:cNvSpPr/>
          <p:nvPr/>
        </p:nvSpPr>
        <p:spPr>
          <a:xfrm rot="16200000">
            <a:off x="4886773" y="4250334"/>
            <a:ext cx="605822" cy="45719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0 w 1140562"/>
              <a:gd name="csY5" fmla="*/ 2244 h 58301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337026 w 1140562"/>
              <a:gd name="csY5" fmla="*/ 1 h 58301"/>
              <a:gd name="csX6" fmla="*/ 0 w 1140562"/>
              <a:gd name="csY6" fmla="*/ 2244 h 58301"/>
              <a:gd name="csX0" fmla="*/ 803536 w 803536"/>
              <a:gd name="csY0" fmla="*/ 2244 h 58301"/>
              <a:gd name="csX1" fmla="*/ 498463 w 803536"/>
              <a:gd name="csY1" fmla="*/ 0 h 58301"/>
              <a:gd name="csX2" fmla="*/ 274236 w 803536"/>
              <a:gd name="csY2" fmla="*/ 2244 h 58301"/>
              <a:gd name="csX3" fmla="*/ 233274 w 803536"/>
              <a:gd name="csY3" fmla="*/ 58301 h 58301"/>
              <a:gd name="csX4" fmla="*/ 192313 w 803536"/>
              <a:gd name="csY4" fmla="*/ 2244 h 58301"/>
              <a:gd name="csX5" fmla="*/ 0 w 803536"/>
              <a:gd name="csY5" fmla="*/ 1 h 58301"/>
              <a:gd name="csX0" fmla="*/ 498463 w 498463"/>
              <a:gd name="csY0" fmla="*/ 0 h 58301"/>
              <a:gd name="csX1" fmla="*/ 274236 w 498463"/>
              <a:gd name="csY1" fmla="*/ 2244 h 58301"/>
              <a:gd name="csX2" fmla="*/ 233274 w 498463"/>
              <a:gd name="csY2" fmla="*/ 58301 h 58301"/>
              <a:gd name="csX3" fmla="*/ 192313 w 498463"/>
              <a:gd name="csY3" fmla="*/ 2244 h 58301"/>
              <a:gd name="csX4" fmla="*/ 0 w 498463"/>
              <a:gd name="csY4" fmla="*/ 1 h 583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98463" h="58301">
                <a:moveTo>
                  <a:pt x="498463" y="0"/>
                </a:moveTo>
                <a:lnTo>
                  <a:pt x="274236" y="2244"/>
                </a:lnTo>
                <a:lnTo>
                  <a:pt x="233274" y="58301"/>
                </a:lnTo>
                <a:lnTo>
                  <a:pt x="192313" y="2244"/>
                </a:lnTo>
                <a:lnTo>
                  <a:pt x="0" y="1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3142558" y="3961478"/>
            <a:ext cx="1881092" cy="6146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lIns="0" tIns="0" rIns="0" bIns="0" anchor="ctr">
            <a:noAutofit/>
          </a:bodyPr>
          <a:lstStyle>
            <a:defPPr>
              <a:defRPr lang="en-US"/>
            </a:defPPr>
            <a:lvl1pPr algn="ctr">
              <a:buNone/>
              <a:defRPr sz="110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1050" b="1" dirty="0"/>
              <a:t>Prise en charge possible à l’officine 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D70461C8-F96C-0347-DB2F-F21BD7279CD4}"/>
              </a:ext>
            </a:extLst>
          </p:cNvPr>
          <p:cNvSpPr txBox="1"/>
          <p:nvPr/>
        </p:nvSpPr>
        <p:spPr>
          <a:xfrm>
            <a:off x="3874768" y="3854104"/>
            <a:ext cx="224785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946458" y="5141526"/>
            <a:ext cx="6283715" cy="32231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de l’historique &amp; du </a:t>
            </a:r>
            <a:r>
              <a:rPr lang="fr-FR" sz="10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demande de la carte vitale)</a:t>
            </a:r>
          </a:p>
        </p:txBody>
      </p:sp>
      <p:sp>
        <p:nvSpPr>
          <p:cNvPr id="97" name="ZoneTexte 96">
            <a:extLst>
              <a:ext uri="{FF2B5EF4-FFF2-40B4-BE49-F238E27FC236}">
                <a16:creationId xmlns:a16="http://schemas.microsoft.com/office/drawing/2014/main" id="{F9AB7693-5DA0-7C1C-D286-3AA1B409AC04}"/>
              </a:ext>
            </a:extLst>
          </p:cNvPr>
          <p:cNvSpPr txBox="1"/>
          <p:nvPr/>
        </p:nvSpPr>
        <p:spPr>
          <a:xfrm>
            <a:off x="3881789" y="4993857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fr-FR" sz="9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939801" y="5726196"/>
            <a:ext cx="1928882" cy="13355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t">
            <a:noAutofit/>
          </a:bodyPr>
          <a:lstStyle/>
          <a:p>
            <a:pPr algn="ctr">
              <a:lnSpc>
                <a:spcPts val="980"/>
              </a:lnSpc>
            </a:pPr>
            <a:endParaRPr lang="fr-FR" sz="1000" b="1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980"/>
              </a:lnSpc>
            </a:pPr>
            <a:r>
              <a:rPr lang="fr-FR" sz="10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</a:t>
            </a: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risques </a:t>
            </a:r>
          </a:p>
          <a:p>
            <a:pPr algn="ctr">
              <a:lnSpc>
                <a:spcPts val="980"/>
              </a:lnSpc>
            </a:pP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(automédication)</a:t>
            </a:r>
          </a:p>
          <a:p>
            <a:pPr algn="ctr">
              <a:lnSpc>
                <a:spcPts val="980"/>
              </a:lnSpc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Prévention des risques </a:t>
            </a:r>
          </a:p>
          <a:p>
            <a:pPr algn="ctr">
              <a:lnSpc>
                <a:spcPts val="980"/>
              </a:lnSpc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d’interactions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939797" y="8124837"/>
            <a:ext cx="2538972" cy="108541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ts val="980"/>
              </a:lnSpc>
            </a:pP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Délivrance </a:t>
            </a:r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99450" indent="-99450" algn="just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Indication des produits </a:t>
            </a:r>
          </a:p>
          <a:p>
            <a:pPr marL="99450" indent="-99450" algn="just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Modalités (mode d’administration posologie, durée, et moment de prise)</a:t>
            </a:r>
          </a:p>
          <a:p>
            <a:pPr marL="99450" indent="-99450" algn="just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Précautions d’emploi &amp; effets secondaires</a:t>
            </a:r>
          </a:p>
          <a:p>
            <a:pPr marL="99450" indent="-99450" algn="just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Rappel des contre-indications</a:t>
            </a:r>
          </a:p>
        </p:txBody>
      </p:sp>
      <p:sp>
        <p:nvSpPr>
          <p:cNvPr id="114" name="ZoneTexte 113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3908384" y="8134058"/>
            <a:ext cx="3305876" cy="108231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Conseils  </a:t>
            </a:r>
          </a:p>
          <a:p>
            <a:pPr marL="99450" indent="-99450" algn="just" defTabSz="755934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Mesures hygiéno-diététiques adaptées </a:t>
            </a:r>
            <a:b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aux symptômes ou au traitement</a:t>
            </a:r>
          </a:p>
          <a:p>
            <a:pPr marL="99450" indent="-99450" algn="just" defTabSz="755934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Conseils pour une bonne observance </a:t>
            </a:r>
          </a:p>
          <a:p>
            <a:pPr marL="99450" indent="-99450" algn="just" defTabSz="755934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Mise en garde en cas d’</a:t>
            </a:r>
            <a:r>
              <a:rPr lang="fr-FR" sz="9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auto-médication</a:t>
            </a:r>
            <a: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(redondances ou contre-indications)</a:t>
            </a:r>
          </a:p>
          <a:p>
            <a:pPr marL="99450" indent="-99450" algn="just" defTabSz="755934">
              <a:lnSpc>
                <a:spcPts val="980"/>
              </a:lnSpc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 vers le médecin (si nécessaire)</a:t>
            </a: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8063640D-98DF-1F54-08F1-73F6DC143F16}"/>
              </a:ext>
            </a:extLst>
          </p:cNvPr>
          <p:cNvSpPr txBox="1"/>
          <p:nvPr/>
        </p:nvSpPr>
        <p:spPr>
          <a:xfrm>
            <a:off x="3908384" y="9460289"/>
            <a:ext cx="3305876" cy="3904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ts val="980"/>
              </a:lnSpc>
              <a:buClr>
                <a:schemeClr val="accent2"/>
              </a:buClr>
            </a:pPr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Enregistrements   </a:t>
            </a:r>
          </a:p>
          <a:p>
            <a:pPr algn="ctr">
              <a:lnSpc>
                <a:spcPts val="980"/>
              </a:lnSpc>
              <a:buClr>
                <a:schemeClr val="accent2"/>
              </a:buClr>
            </a:pPr>
            <a:r>
              <a:rPr lang="fr-FR" sz="1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Historique patient &amp; DP (création / MAJ)</a:t>
            </a:r>
          </a:p>
        </p:txBody>
      </p:sp>
      <p:sp>
        <p:nvSpPr>
          <p:cNvPr id="118" name="ZoneTexte 117">
            <a:extLst>
              <a:ext uri="{FF2B5EF4-FFF2-40B4-BE49-F238E27FC236}">
                <a16:creationId xmlns:a16="http://schemas.microsoft.com/office/drawing/2014/main" id="{A198C029-0302-265F-BFA4-D8F9F044485E}"/>
              </a:ext>
            </a:extLst>
          </p:cNvPr>
          <p:cNvSpPr txBox="1"/>
          <p:nvPr/>
        </p:nvSpPr>
        <p:spPr>
          <a:xfrm>
            <a:off x="2056249" y="8046141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62" name="Forme libre 61">
            <a:extLst>
              <a:ext uri="{FF2B5EF4-FFF2-40B4-BE49-F238E27FC236}">
                <a16:creationId xmlns:a16="http://schemas.microsoft.com/office/drawing/2014/main" id="{E8A49952-F004-146A-0FD4-D0C4151A7678}"/>
              </a:ext>
            </a:extLst>
          </p:cNvPr>
          <p:cNvSpPr/>
          <p:nvPr/>
        </p:nvSpPr>
        <p:spPr>
          <a:xfrm rot="5400000">
            <a:off x="2663140" y="4250335"/>
            <a:ext cx="605822" cy="45719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0 w 1140562"/>
              <a:gd name="csY5" fmla="*/ 2244 h 58301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337026 w 1140562"/>
              <a:gd name="csY5" fmla="*/ 1 h 58301"/>
              <a:gd name="csX6" fmla="*/ 0 w 1140562"/>
              <a:gd name="csY6" fmla="*/ 2244 h 58301"/>
              <a:gd name="csX0" fmla="*/ 803536 w 803536"/>
              <a:gd name="csY0" fmla="*/ 2244 h 58301"/>
              <a:gd name="csX1" fmla="*/ 498463 w 803536"/>
              <a:gd name="csY1" fmla="*/ 0 h 58301"/>
              <a:gd name="csX2" fmla="*/ 274236 w 803536"/>
              <a:gd name="csY2" fmla="*/ 2244 h 58301"/>
              <a:gd name="csX3" fmla="*/ 233274 w 803536"/>
              <a:gd name="csY3" fmla="*/ 58301 h 58301"/>
              <a:gd name="csX4" fmla="*/ 192313 w 803536"/>
              <a:gd name="csY4" fmla="*/ 2244 h 58301"/>
              <a:gd name="csX5" fmla="*/ 0 w 803536"/>
              <a:gd name="csY5" fmla="*/ 1 h 58301"/>
              <a:gd name="csX0" fmla="*/ 498463 w 498463"/>
              <a:gd name="csY0" fmla="*/ 0 h 58301"/>
              <a:gd name="csX1" fmla="*/ 274236 w 498463"/>
              <a:gd name="csY1" fmla="*/ 2244 h 58301"/>
              <a:gd name="csX2" fmla="*/ 233274 w 498463"/>
              <a:gd name="csY2" fmla="*/ 58301 h 58301"/>
              <a:gd name="csX3" fmla="*/ 192313 w 498463"/>
              <a:gd name="csY3" fmla="*/ 2244 h 58301"/>
              <a:gd name="csX4" fmla="*/ 0 w 498463"/>
              <a:gd name="csY4" fmla="*/ 1 h 583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98463" h="58301">
                <a:moveTo>
                  <a:pt x="498463" y="0"/>
                </a:moveTo>
                <a:lnTo>
                  <a:pt x="274236" y="2244"/>
                </a:lnTo>
                <a:lnTo>
                  <a:pt x="233274" y="58301"/>
                </a:lnTo>
                <a:lnTo>
                  <a:pt x="192313" y="2244"/>
                </a:lnTo>
                <a:lnTo>
                  <a:pt x="0" y="1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9B39ADC0-3E88-8D9D-E3E2-11577DF3E389}"/>
              </a:ext>
            </a:extLst>
          </p:cNvPr>
          <p:cNvSpPr txBox="1"/>
          <p:nvPr/>
        </p:nvSpPr>
        <p:spPr>
          <a:xfrm>
            <a:off x="2508682" y="4065352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 lIns="36000" tIns="0" rIns="0" bIns="0" anchor="ctr">
            <a:noAutofit/>
          </a:bodyPr>
          <a:lstStyle/>
          <a:p>
            <a:pPr>
              <a:buNone/>
            </a:pPr>
            <a:r>
              <a:rPr lang="fr-FR" sz="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F94EFCB2-E741-BC9A-D123-C8165322FCE5}"/>
              </a:ext>
            </a:extLst>
          </p:cNvPr>
          <p:cNvSpPr txBox="1"/>
          <p:nvPr/>
        </p:nvSpPr>
        <p:spPr>
          <a:xfrm>
            <a:off x="5381322" y="4087054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 lIns="36000" tIns="0" rIns="0" bIns="0" anchor="ctr">
            <a:noAutofit/>
          </a:bodyPr>
          <a:lstStyle/>
          <a:p>
            <a:pPr>
              <a:buNone/>
            </a:pPr>
            <a:r>
              <a:rPr lang="fr-FR" sz="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Non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8AB40A1B-E943-BCD7-4690-624B41195905}"/>
              </a:ext>
            </a:extLst>
          </p:cNvPr>
          <p:cNvSpPr txBox="1"/>
          <p:nvPr/>
        </p:nvSpPr>
        <p:spPr>
          <a:xfrm>
            <a:off x="3802769" y="4588813"/>
            <a:ext cx="360000" cy="360000"/>
          </a:xfrm>
          <a:prstGeom prst="ellipse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square" lIns="36000" tIns="0" rIns="0" bIns="0" anchor="ctr">
            <a:noAutofit/>
          </a:bodyPr>
          <a:lstStyle/>
          <a:p>
            <a:pPr>
              <a:buNone/>
            </a:pPr>
            <a:r>
              <a:rPr lang="fr-FR" sz="7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Oui</a:t>
            </a: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79153E7E-0E50-B590-FC11-55E5081FF11D}"/>
              </a:ext>
            </a:extLst>
          </p:cNvPr>
          <p:cNvSpPr txBox="1"/>
          <p:nvPr/>
        </p:nvSpPr>
        <p:spPr>
          <a:xfrm rot="16200000">
            <a:off x="-1607137" y="4304538"/>
            <a:ext cx="427576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5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ANALYSE DE LA DEMANDE</a:t>
            </a:r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12A80095-0984-712E-26C6-4BE56A92DED6}"/>
              </a:ext>
            </a:extLst>
          </p:cNvPr>
          <p:cNvSpPr txBox="1"/>
          <p:nvPr/>
        </p:nvSpPr>
        <p:spPr>
          <a:xfrm rot="16200000">
            <a:off x="-826102" y="8421204"/>
            <a:ext cx="271369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fr-FR" sz="15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DELIVRANCE &amp; CONSEILS</a:t>
            </a:r>
          </a:p>
        </p:txBody>
      </p: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71133B70-7162-AE93-77BC-5C5F2FFC439F}"/>
              </a:ext>
            </a:extLst>
          </p:cNvPr>
          <p:cNvCxnSpPr/>
          <p:nvPr/>
        </p:nvCxnSpPr>
        <p:spPr>
          <a:xfrm>
            <a:off x="692328" y="7225938"/>
            <a:ext cx="0" cy="2608605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BD278DEC-8D33-4C61-2975-95371FFE4023}"/>
              </a:ext>
            </a:extLst>
          </p:cNvPr>
          <p:cNvCxnSpPr>
            <a:cxnSpLocks/>
          </p:cNvCxnSpPr>
          <p:nvPr/>
        </p:nvCxnSpPr>
        <p:spPr>
          <a:xfrm>
            <a:off x="692328" y="2324100"/>
            <a:ext cx="0" cy="4475143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8" name="ZoneTexte 127">
            <a:extLst>
              <a:ext uri="{FF2B5EF4-FFF2-40B4-BE49-F238E27FC236}">
                <a16:creationId xmlns:a16="http://schemas.microsoft.com/office/drawing/2014/main" id="{405CEECB-3802-F827-5174-81A0D5442003}"/>
              </a:ext>
            </a:extLst>
          </p:cNvPr>
          <p:cNvSpPr txBox="1"/>
          <p:nvPr/>
        </p:nvSpPr>
        <p:spPr>
          <a:xfrm>
            <a:off x="886741" y="1834527"/>
            <a:ext cx="378264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000" b="1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DEMANDE DE CONSEIL</a:t>
            </a:r>
            <a:endParaRPr lang="fr-FR" sz="1000" dirty="0">
              <a:solidFill>
                <a:schemeClr val="bg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4F814785-05E6-DF26-613F-F0314D36EF9E}"/>
              </a:ext>
            </a:extLst>
          </p:cNvPr>
          <p:cNvSpPr txBox="1"/>
          <p:nvPr/>
        </p:nvSpPr>
        <p:spPr>
          <a:xfrm>
            <a:off x="5083602" y="1834527"/>
            <a:ext cx="213991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000" b="1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Demande de Médicament</a:t>
            </a:r>
            <a:endParaRPr lang="fr-FR" sz="1000" dirty="0">
              <a:solidFill>
                <a:schemeClr val="bg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Forme libre 129">
            <a:extLst>
              <a:ext uri="{FF2B5EF4-FFF2-40B4-BE49-F238E27FC236}">
                <a16:creationId xmlns:a16="http://schemas.microsoft.com/office/drawing/2014/main" id="{90709288-6013-2A27-3B17-90A4E4199435}"/>
              </a:ext>
            </a:extLst>
          </p:cNvPr>
          <p:cNvSpPr/>
          <p:nvPr/>
        </p:nvSpPr>
        <p:spPr>
          <a:xfrm flipV="1">
            <a:off x="939799" y="2083031"/>
            <a:ext cx="6303179" cy="60405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3094768" y="5726196"/>
            <a:ext cx="1928882" cy="13355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t">
            <a:noAutofit/>
          </a:bodyPr>
          <a:lstStyle/>
          <a:p>
            <a:pPr algn="ctr">
              <a:lnSpc>
                <a:spcPts val="980"/>
              </a:lnSpc>
            </a:pPr>
            <a:endParaRPr lang="fr-FR" sz="1000" b="1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980"/>
              </a:lnSpc>
            </a:pPr>
            <a:r>
              <a:rPr lang="fr-FR" sz="10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</a:t>
            </a: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risques </a:t>
            </a:r>
          </a:p>
          <a:p>
            <a:pPr algn="ctr">
              <a:lnSpc>
                <a:spcPts val="980"/>
              </a:lnSpc>
            </a:pP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(traitements en cours) </a:t>
            </a:r>
          </a:p>
          <a:p>
            <a:pPr algn="ctr">
              <a:lnSpc>
                <a:spcPts val="980"/>
              </a:lnSpc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Prévention des risques </a:t>
            </a:r>
          </a:p>
          <a:p>
            <a:pPr algn="ctr">
              <a:lnSpc>
                <a:spcPts val="980"/>
              </a:lnSpc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iatrogéniques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5278251" y="5726196"/>
            <a:ext cx="1964726" cy="13355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t">
            <a:noAutofit/>
          </a:bodyPr>
          <a:lstStyle/>
          <a:p>
            <a:pPr algn="ctr">
              <a:lnSpc>
                <a:spcPts val="980"/>
              </a:lnSpc>
            </a:pPr>
            <a:endParaRPr lang="fr-FR" sz="1000" b="1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980"/>
              </a:lnSpc>
            </a:pPr>
            <a:r>
              <a:rPr lang="fr-FR" sz="10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</a:t>
            </a: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risques </a:t>
            </a:r>
          </a:p>
          <a:p>
            <a:pPr algn="ctr">
              <a:lnSpc>
                <a:spcPts val="980"/>
              </a:lnSpc>
            </a:pP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(état physiopathologique et antécédents) </a:t>
            </a:r>
          </a:p>
          <a:p>
            <a:pPr algn="ctr">
              <a:lnSpc>
                <a:spcPts val="980"/>
              </a:lnSpc>
            </a:pP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Prévention des contre-indications &amp; des allergies</a:t>
            </a:r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A2B623D7-7E75-0E02-B4E8-D7C100A02390}"/>
              </a:ext>
            </a:extLst>
          </p:cNvPr>
          <p:cNvSpPr txBox="1"/>
          <p:nvPr/>
        </p:nvSpPr>
        <p:spPr>
          <a:xfrm>
            <a:off x="7050173" y="2156504"/>
            <a:ext cx="360000" cy="36000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 wrap="square" lIns="36000" tIns="0" rIns="0" bIns="0" anchor="ctr">
            <a:noAutofit/>
          </a:bodyPr>
          <a:lstStyle/>
          <a:p>
            <a:pPr>
              <a:buNone/>
            </a:pPr>
            <a:r>
              <a:rPr lang="fr-FR" sz="7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br>
              <a:rPr lang="fr-FR" sz="7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7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qui ?</a:t>
            </a:r>
            <a:endParaRPr lang="fr-FR" sz="7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ZoneTexte 134">
            <a:extLst>
              <a:ext uri="{FF2B5EF4-FFF2-40B4-BE49-F238E27FC236}">
                <a16:creationId xmlns:a16="http://schemas.microsoft.com/office/drawing/2014/main" id="{6106EA8E-09DD-1E18-ED3C-FE53BE06FEC9}"/>
              </a:ext>
            </a:extLst>
          </p:cNvPr>
          <p:cNvSpPr txBox="1">
            <a:spLocks noChangeAspect="1"/>
          </p:cNvSpPr>
          <p:nvPr/>
        </p:nvSpPr>
        <p:spPr>
          <a:xfrm>
            <a:off x="1513840" y="6593843"/>
            <a:ext cx="863922" cy="457736"/>
          </a:xfrm>
          <a:custGeom>
            <a:avLst/>
            <a:gdLst>
              <a:gd name="csX0" fmla="*/ 504000 w 1008000"/>
              <a:gd name="csY0" fmla="*/ 0 h 542861"/>
              <a:gd name="csX1" fmla="*/ 1008000 w 1008000"/>
              <a:gd name="csY1" fmla="*/ 504000 h 542861"/>
              <a:gd name="csX2" fmla="*/ 1004083 w 1008000"/>
              <a:gd name="csY2" fmla="*/ 542861 h 542861"/>
              <a:gd name="csX3" fmla="*/ 3918 w 1008000"/>
              <a:gd name="csY3" fmla="*/ 542861 h 542861"/>
              <a:gd name="csX4" fmla="*/ 0 w 1008000"/>
              <a:gd name="csY4" fmla="*/ 504000 h 542861"/>
              <a:gd name="csX5" fmla="*/ 504000 w 1008000"/>
              <a:gd name="csY5" fmla="*/ 0 h 542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1008000" h="542861">
                <a:moveTo>
                  <a:pt x="504000" y="0"/>
                </a:moveTo>
                <a:cubicBezTo>
                  <a:pt x="782352" y="0"/>
                  <a:pt x="1008000" y="225648"/>
                  <a:pt x="1008000" y="504000"/>
                </a:cubicBezTo>
                <a:lnTo>
                  <a:pt x="1004083" y="542861"/>
                </a:lnTo>
                <a:lnTo>
                  <a:pt x="3918" y="542861"/>
                </a:lnTo>
                <a:lnTo>
                  <a:pt x="0" y="504000"/>
                </a:lnTo>
                <a:cubicBezTo>
                  <a:pt x="0" y="225648"/>
                  <a:pt x="225648" y="0"/>
                  <a:pt x="50400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 wrap="square" lIns="36000" tIns="0" rIns="0" bIns="0" anchor="t">
            <a:noAutofit/>
          </a:bodyPr>
          <a:lstStyle/>
          <a:p>
            <a:pPr algn="ctr">
              <a:buNone/>
            </a:pPr>
            <a:r>
              <a:rPr lang="fr-FR" sz="8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8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Qu’avez-vous</a:t>
            </a:r>
            <a:r>
              <a:rPr lang="fr-FR" sz="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déjà pris ?</a:t>
            </a:r>
          </a:p>
        </p:txBody>
      </p:sp>
      <p:sp>
        <p:nvSpPr>
          <p:cNvPr id="136" name="ZoneTexte 135">
            <a:extLst>
              <a:ext uri="{FF2B5EF4-FFF2-40B4-BE49-F238E27FC236}">
                <a16:creationId xmlns:a16="http://schemas.microsoft.com/office/drawing/2014/main" id="{6106EA8E-09DD-1E18-ED3C-FE53BE06FEC9}"/>
              </a:ext>
            </a:extLst>
          </p:cNvPr>
          <p:cNvSpPr txBox="1">
            <a:spLocks noChangeAspect="1"/>
          </p:cNvSpPr>
          <p:nvPr/>
        </p:nvSpPr>
        <p:spPr>
          <a:xfrm>
            <a:off x="3478769" y="6510662"/>
            <a:ext cx="1008000" cy="541510"/>
          </a:xfrm>
          <a:custGeom>
            <a:avLst/>
            <a:gdLst>
              <a:gd name="csX0" fmla="*/ 504000 w 1008000"/>
              <a:gd name="csY0" fmla="*/ 0 h 542861"/>
              <a:gd name="csX1" fmla="*/ 1008000 w 1008000"/>
              <a:gd name="csY1" fmla="*/ 504000 h 542861"/>
              <a:gd name="csX2" fmla="*/ 1004083 w 1008000"/>
              <a:gd name="csY2" fmla="*/ 542861 h 542861"/>
              <a:gd name="csX3" fmla="*/ 3918 w 1008000"/>
              <a:gd name="csY3" fmla="*/ 542861 h 542861"/>
              <a:gd name="csX4" fmla="*/ 0 w 1008000"/>
              <a:gd name="csY4" fmla="*/ 504000 h 542861"/>
              <a:gd name="csX5" fmla="*/ 504000 w 1008000"/>
              <a:gd name="csY5" fmla="*/ 0 h 542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1008000" h="542861">
                <a:moveTo>
                  <a:pt x="504000" y="0"/>
                </a:moveTo>
                <a:cubicBezTo>
                  <a:pt x="782352" y="0"/>
                  <a:pt x="1008000" y="225648"/>
                  <a:pt x="1008000" y="504000"/>
                </a:cubicBezTo>
                <a:lnTo>
                  <a:pt x="1004083" y="542861"/>
                </a:lnTo>
                <a:lnTo>
                  <a:pt x="3918" y="542861"/>
                </a:lnTo>
                <a:lnTo>
                  <a:pt x="0" y="504000"/>
                </a:lnTo>
                <a:cubicBezTo>
                  <a:pt x="0" y="225648"/>
                  <a:pt x="225648" y="0"/>
                  <a:pt x="50400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 wrap="square" lIns="36000" tIns="0" rIns="0" bIns="0" anchor="t">
            <a:noAutofit/>
          </a:bodyPr>
          <a:lstStyle>
            <a:defPPr>
              <a:defRPr lang="en-US"/>
            </a:defPPr>
            <a:lvl1pPr algn="ctr">
              <a:buNone/>
              <a:defRPr sz="800" b="1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Avez-vous </a:t>
            </a:r>
          </a:p>
          <a:p>
            <a:r>
              <a:rPr lang="fr-FR" dirty="0"/>
              <a:t>des traitements </a:t>
            </a:r>
            <a:br>
              <a:rPr lang="fr-FR" dirty="0"/>
            </a:br>
            <a:r>
              <a:rPr lang="fr-FR" dirty="0"/>
              <a:t>en cours ?</a:t>
            </a: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6106EA8E-09DD-1E18-ED3C-FE53BE06FEC9}"/>
              </a:ext>
            </a:extLst>
          </p:cNvPr>
          <p:cNvSpPr txBox="1">
            <a:spLocks noChangeAspect="1"/>
          </p:cNvSpPr>
          <p:nvPr/>
        </p:nvSpPr>
        <p:spPr>
          <a:xfrm>
            <a:off x="5729512" y="6510068"/>
            <a:ext cx="1057367" cy="541510"/>
          </a:xfrm>
          <a:custGeom>
            <a:avLst/>
            <a:gdLst>
              <a:gd name="csX0" fmla="*/ 504000 w 1008000"/>
              <a:gd name="csY0" fmla="*/ 0 h 542861"/>
              <a:gd name="csX1" fmla="*/ 1008000 w 1008000"/>
              <a:gd name="csY1" fmla="*/ 504000 h 542861"/>
              <a:gd name="csX2" fmla="*/ 1004083 w 1008000"/>
              <a:gd name="csY2" fmla="*/ 542861 h 542861"/>
              <a:gd name="csX3" fmla="*/ 3918 w 1008000"/>
              <a:gd name="csY3" fmla="*/ 542861 h 542861"/>
              <a:gd name="csX4" fmla="*/ 0 w 1008000"/>
              <a:gd name="csY4" fmla="*/ 504000 h 542861"/>
              <a:gd name="csX5" fmla="*/ 504000 w 1008000"/>
              <a:gd name="csY5" fmla="*/ 0 h 54286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1008000" h="542861">
                <a:moveTo>
                  <a:pt x="504000" y="0"/>
                </a:moveTo>
                <a:cubicBezTo>
                  <a:pt x="782352" y="0"/>
                  <a:pt x="1008000" y="225648"/>
                  <a:pt x="1008000" y="504000"/>
                </a:cubicBezTo>
                <a:lnTo>
                  <a:pt x="1004083" y="542861"/>
                </a:lnTo>
                <a:lnTo>
                  <a:pt x="3918" y="542861"/>
                </a:lnTo>
                <a:lnTo>
                  <a:pt x="0" y="504000"/>
                </a:lnTo>
                <a:cubicBezTo>
                  <a:pt x="0" y="225648"/>
                  <a:pt x="225648" y="0"/>
                  <a:pt x="50400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 wrap="square" lIns="36000" tIns="0" rIns="0" bIns="0" anchor="t">
            <a:noAutofit/>
          </a:bodyPr>
          <a:lstStyle>
            <a:defPPr>
              <a:defRPr lang="en-US"/>
            </a:defPPr>
            <a:lvl1pPr algn="ctr">
              <a:buNone/>
              <a:defRPr sz="800" b="1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/>
            </a:r>
            <a:br>
              <a:rPr lang="fr-FR" dirty="0"/>
            </a:br>
            <a:r>
              <a:rPr lang="fr-FR" dirty="0"/>
              <a:t>Avez-vous </a:t>
            </a:r>
          </a:p>
          <a:p>
            <a:r>
              <a:rPr lang="fr-FR" dirty="0"/>
              <a:t>des allergies / des contre-indications ?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939798" y="7446469"/>
            <a:ext cx="6303179" cy="36818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ts val="880"/>
              </a:lnSpc>
            </a:pPr>
            <a:r>
              <a:rPr lang="fr-FR" sz="10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Préconisation d’un traitement </a:t>
            </a:r>
          </a:p>
          <a:p>
            <a:pPr algn="ctr">
              <a:lnSpc>
                <a:spcPts val="880"/>
              </a:lnSpc>
            </a:pPr>
            <a:r>
              <a:rPr lang="fr-FR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adapté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aux symptômes &amp; </a:t>
            </a:r>
            <a:r>
              <a:rPr lang="fr-FR" sz="1000" b="1" u="sng" dirty="0">
                <a:latin typeface="Arial" panose="020B0604020202020204" pitchFamily="34" charset="0"/>
                <a:cs typeface="Arial" panose="020B0604020202020204" pitchFamily="34" charset="0"/>
              </a:rPr>
              <a:t>compatible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avec les risques identifiés</a:t>
            </a:r>
          </a:p>
        </p:txBody>
      </p:sp>
      <p:sp>
        <p:nvSpPr>
          <p:cNvPr id="139" name="ZoneTexte 138">
            <a:extLst>
              <a:ext uri="{FF2B5EF4-FFF2-40B4-BE49-F238E27FC236}">
                <a16:creationId xmlns:a16="http://schemas.microsoft.com/office/drawing/2014/main" id="{CCB1AB16-E029-3250-6D06-62796188F96E}"/>
              </a:ext>
            </a:extLst>
          </p:cNvPr>
          <p:cNvSpPr txBox="1"/>
          <p:nvPr/>
        </p:nvSpPr>
        <p:spPr>
          <a:xfrm>
            <a:off x="3915614" y="5611680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F9AB7693-5DA0-7C1C-D286-3AA1B409AC04}"/>
              </a:ext>
            </a:extLst>
          </p:cNvPr>
          <p:cNvSpPr txBox="1"/>
          <p:nvPr/>
        </p:nvSpPr>
        <p:spPr>
          <a:xfrm>
            <a:off x="1761631" y="5613395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41" name="ZoneTexte 140">
            <a:extLst>
              <a:ext uri="{FF2B5EF4-FFF2-40B4-BE49-F238E27FC236}">
                <a16:creationId xmlns:a16="http://schemas.microsoft.com/office/drawing/2014/main" id="{919C9FD0-AA00-22FD-1C06-71833ED6EDB5}"/>
              </a:ext>
            </a:extLst>
          </p:cNvPr>
          <p:cNvSpPr txBox="1"/>
          <p:nvPr/>
        </p:nvSpPr>
        <p:spPr>
          <a:xfrm>
            <a:off x="6125513" y="5617136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42" name="ZoneTexte 141">
            <a:extLst>
              <a:ext uri="{FF2B5EF4-FFF2-40B4-BE49-F238E27FC236}">
                <a16:creationId xmlns:a16="http://schemas.microsoft.com/office/drawing/2014/main" id="{06B71021-3B71-A6A2-8EB8-6A7A082943B4}"/>
              </a:ext>
            </a:extLst>
          </p:cNvPr>
          <p:cNvSpPr txBox="1"/>
          <p:nvPr/>
        </p:nvSpPr>
        <p:spPr>
          <a:xfrm>
            <a:off x="3874768" y="7263609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43" name="ZoneTexte 142">
            <a:extLst>
              <a:ext uri="{FF2B5EF4-FFF2-40B4-BE49-F238E27FC236}">
                <a16:creationId xmlns:a16="http://schemas.microsoft.com/office/drawing/2014/main" id="{9EAB6879-CD78-B58C-A8A1-01935E2B88E6}"/>
              </a:ext>
            </a:extLst>
          </p:cNvPr>
          <p:cNvSpPr txBox="1"/>
          <p:nvPr/>
        </p:nvSpPr>
        <p:spPr>
          <a:xfrm>
            <a:off x="5453322" y="8019197"/>
            <a:ext cx="216000" cy="2160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44" name="Forme libre 143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952601" y="7143199"/>
            <a:ext cx="6290376" cy="45719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Forme libre 144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939797" y="7920675"/>
            <a:ext cx="2538971" cy="61724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Forme libre 145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3908384" y="9331237"/>
            <a:ext cx="3315129" cy="64525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Forme libre 146">
            <a:extLst>
              <a:ext uri="{FF2B5EF4-FFF2-40B4-BE49-F238E27FC236}">
                <a16:creationId xmlns:a16="http://schemas.microsoft.com/office/drawing/2014/main" id="{E8A49952-F004-146A-0FD4-D0C4151A7678}"/>
              </a:ext>
            </a:extLst>
          </p:cNvPr>
          <p:cNvSpPr/>
          <p:nvPr/>
        </p:nvSpPr>
        <p:spPr>
          <a:xfrm rot="16200000">
            <a:off x="3141964" y="8619043"/>
            <a:ext cx="1079433" cy="91020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0 w 1140562"/>
              <a:gd name="csY5" fmla="*/ 2244 h 58301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337026 w 1140562"/>
              <a:gd name="csY5" fmla="*/ 1 h 58301"/>
              <a:gd name="csX6" fmla="*/ 0 w 1140562"/>
              <a:gd name="csY6" fmla="*/ 2244 h 58301"/>
              <a:gd name="csX0" fmla="*/ 803536 w 803536"/>
              <a:gd name="csY0" fmla="*/ 2244 h 58301"/>
              <a:gd name="csX1" fmla="*/ 498463 w 803536"/>
              <a:gd name="csY1" fmla="*/ 0 h 58301"/>
              <a:gd name="csX2" fmla="*/ 274236 w 803536"/>
              <a:gd name="csY2" fmla="*/ 2244 h 58301"/>
              <a:gd name="csX3" fmla="*/ 233274 w 803536"/>
              <a:gd name="csY3" fmla="*/ 58301 h 58301"/>
              <a:gd name="csX4" fmla="*/ 192313 w 803536"/>
              <a:gd name="csY4" fmla="*/ 2244 h 58301"/>
              <a:gd name="csX5" fmla="*/ 0 w 803536"/>
              <a:gd name="csY5" fmla="*/ 1 h 58301"/>
              <a:gd name="csX0" fmla="*/ 498463 w 498463"/>
              <a:gd name="csY0" fmla="*/ 0 h 58301"/>
              <a:gd name="csX1" fmla="*/ 274236 w 498463"/>
              <a:gd name="csY1" fmla="*/ 2244 h 58301"/>
              <a:gd name="csX2" fmla="*/ 233274 w 498463"/>
              <a:gd name="csY2" fmla="*/ 58301 h 58301"/>
              <a:gd name="csX3" fmla="*/ 192313 w 498463"/>
              <a:gd name="csY3" fmla="*/ 2244 h 58301"/>
              <a:gd name="csX4" fmla="*/ 0 w 498463"/>
              <a:gd name="csY4" fmla="*/ 1 h 583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98463" h="58301">
                <a:moveTo>
                  <a:pt x="498463" y="0"/>
                </a:moveTo>
                <a:lnTo>
                  <a:pt x="274236" y="2244"/>
                </a:lnTo>
                <a:lnTo>
                  <a:pt x="233274" y="58301"/>
                </a:lnTo>
                <a:lnTo>
                  <a:pt x="192313" y="2244"/>
                </a:lnTo>
                <a:lnTo>
                  <a:pt x="0" y="1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Connecteur droit 8"/>
          <p:cNvCxnSpPr>
            <a:stCxn id="145" idx="0"/>
          </p:cNvCxnSpPr>
          <p:nvPr/>
        </p:nvCxnSpPr>
        <p:spPr>
          <a:xfrm>
            <a:off x="3478768" y="7922796"/>
            <a:ext cx="3805951" cy="2064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8" name="Forme libre 147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945580" y="5540693"/>
            <a:ext cx="1923102" cy="45719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Forme libre 148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3094768" y="5541685"/>
            <a:ext cx="1923102" cy="45719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Forme libre 149">
            <a:extLst>
              <a:ext uri="{FF2B5EF4-FFF2-40B4-BE49-F238E27FC236}">
                <a16:creationId xmlns:a16="http://schemas.microsoft.com/office/drawing/2014/main" id="{6E8FDA7F-7A6E-8058-DA6B-2B757B192546}"/>
              </a:ext>
            </a:extLst>
          </p:cNvPr>
          <p:cNvSpPr/>
          <p:nvPr/>
        </p:nvSpPr>
        <p:spPr>
          <a:xfrm flipV="1">
            <a:off x="5278251" y="5544400"/>
            <a:ext cx="1951922" cy="45719"/>
          </a:xfrm>
          <a:custGeom>
            <a:avLst/>
            <a:gdLst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0 w 6425586"/>
              <a:gd name="csY0" fmla="*/ 269206 h 360646"/>
              <a:gd name="csX1" fmla="*/ 6425586 w 6425586"/>
              <a:gd name="csY1" fmla="*/ 269206 h 360646"/>
              <a:gd name="csX2" fmla="*/ 6425586 w 6425586"/>
              <a:gd name="csY2" fmla="*/ 89521 h 360646"/>
              <a:gd name="csX3" fmla="*/ 3287279 w 6425586"/>
              <a:gd name="csY3" fmla="*/ 89521 h 360646"/>
              <a:gd name="csX4" fmla="*/ 3212793 w 6425586"/>
              <a:gd name="csY4" fmla="*/ 0 h 360646"/>
              <a:gd name="csX5" fmla="*/ 3138307 w 6425586"/>
              <a:gd name="csY5" fmla="*/ 89521 h 360646"/>
              <a:gd name="csX6" fmla="*/ 0 w 6425586"/>
              <a:gd name="csY6" fmla="*/ 89521 h 360646"/>
              <a:gd name="csX7" fmla="*/ 91440 w 6425586"/>
              <a:gd name="csY7" fmla="*/ 360646 h 360646"/>
              <a:gd name="csX0" fmla="*/ 0 w 6425586"/>
              <a:gd name="csY0" fmla="*/ 269206 h 269206"/>
              <a:gd name="csX1" fmla="*/ 6425586 w 6425586"/>
              <a:gd name="csY1" fmla="*/ 269206 h 269206"/>
              <a:gd name="csX2" fmla="*/ 6425586 w 6425586"/>
              <a:gd name="csY2" fmla="*/ 89521 h 269206"/>
              <a:gd name="csX3" fmla="*/ 3287279 w 6425586"/>
              <a:gd name="csY3" fmla="*/ 89521 h 269206"/>
              <a:gd name="csX4" fmla="*/ 3212793 w 6425586"/>
              <a:gd name="csY4" fmla="*/ 0 h 269206"/>
              <a:gd name="csX5" fmla="*/ 3138307 w 6425586"/>
              <a:gd name="csY5" fmla="*/ 89521 h 269206"/>
              <a:gd name="csX6" fmla="*/ 0 w 6425586"/>
              <a:gd name="csY6" fmla="*/ 89521 h 269206"/>
              <a:gd name="csX0" fmla="*/ 6425586 w 6425586"/>
              <a:gd name="csY0" fmla="*/ 269206 h 269206"/>
              <a:gd name="csX1" fmla="*/ 6425586 w 6425586"/>
              <a:gd name="csY1" fmla="*/ 89521 h 269206"/>
              <a:gd name="csX2" fmla="*/ 3287279 w 6425586"/>
              <a:gd name="csY2" fmla="*/ 89521 h 269206"/>
              <a:gd name="csX3" fmla="*/ 3212793 w 6425586"/>
              <a:gd name="csY3" fmla="*/ 0 h 269206"/>
              <a:gd name="csX4" fmla="*/ 3138307 w 6425586"/>
              <a:gd name="csY4" fmla="*/ 89521 h 269206"/>
              <a:gd name="csX5" fmla="*/ 0 w 6425586"/>
              <a:gd name="csY5" fmla="*/ 89521 h 269206"/>
              <a:gd name="csX0" fmla="*/ 6425586 w 6425586"/>
              <a:gd name="csY0" fmla="*/ 89521 h 89521"/>
              <a:gd name="csX1" fmla="*/ 3287279 w 6425586"/>
              <a:gd name="csY1" fmla="*/ 89521 h 89521"/>
              <a:gd name="csX2" fmla="*/ 3212793 w 6425586"/>
              <a:gd name="csY2" fmla="*/ 0 h 89521"/>
              <a:gd name="csX3" fmla="*/ 3138307 w 6425586"/>
              <a:gd name="csY3" fmla="*/ 89521 h 89521"/>
              <a:gd name="csX4" fmla="*/ 0 w 6425586"/>
              <a:gd name="csY4" fmla="*/ 89521 h 89521"/>
              <a:gd name="csX0" fmla="*/ 6425586 w 6425586"/>
              <a:gd name="csY0" fmla="*/ 89521 h 92387"/>
              <a:gd name="csX1" fmla="*/ 3287279 w 6425586"/>
              <a:gd name="csY1" fmla="*/ 89521 h 92387"/>
              <a:gd name="csX2" fmla="*/ 3212793 w 6425586"/>
              <a:gd name="csY2" fmla="*/ 0 h 92387"/>
              <a:gd name="csX3" fmla="*/ 3138307 w 6425586"/>
              <a:gd name="csY3" fmla="*/ 89521 h 92387"/>
              <a:gd name="csX4" fmla="*/ 371446 w 6425586"/>
              <a:gd name="csY4" fmla="*/ 92387 h 92387"/>
              <a:gd name="csX5" fmla="*/ 0 w 6425586"/>
              <a:gd name="csY5" fmla="*/ 89521 h 92387"/>
              <a:gd name="csX0" fmla="*/ 6054140 w 6054140"/>
              <a:gd name="csY0" fmla="*/ 89521 h 92387"/>
              <a:gd name="csX1" fmla="*/ 2915833 w 6054140"/>
              <a:gd name="csY1" fmla="*/ 89521 h 92387"/>
              <a:gd name="csX2" fmla="*/ 2841347 w 6054140"/>
              <a:gd name="csY2" fmla="*/ 0 h 92387"/>
              <a:gd name="csX3" fmla="*/ 2766861 w 6054140"/>
              <a:gd name="csY3" fmla="*/ 89521 h 92387"/>
              <a:gd name="csX4" fmla="*/ 0 w 6054140"/>
              <a:gd name="csY4" fmla="*/ 92387 h 92387"/>
              <a:gd name="csX0" fmla="*/ 6054140 w 6054140"/>
              <a:gd name="csY0" fmla="*/ 89521 h 92387"/>
              <a:gd name="csX1" fmla="*/ 5975350 w 6054140"/>
              <a:gd name="csY1" fmla="*/ 89212 h 92387"/>
              <a:gd name="csX2" fmla="*/ 2915833 w 6054140"/>
              <a:gd name="csY2" fmla="*/ 89521 h 92387"/>
              <a:gd name="csX3" fmla="*/ 2841347 w 6054140"/>
              <a:gd name="csY3" fmla="*/ 0 h 92387"/>
              <a:gd name="csX4" fmla="*/ 2766861 w 6054140"/>
              <a:gd name="csY4" fmla="*/ 89521 h 92387"/>
              <a:gd name="csX5" fmla="*/ 0 w 6054140"/>
              <a:gd name="csY5" fmla="*/ 92387 h 92387"/>
              <a:gd name="csX0" fmla="*/ 5975350 w 5975350"/>
              <a:gd name="csY0" fmla="*/ 89212 h 92387"/>
              <a:gd name="csX1" fmla="*/ 2915833 w 5975350"/>
              <a:gd name="csY1" fmla="*/ 89521 h 92387"/>
              <a:gd name="csX2" fmla="*/ 2841347 w 5975350"/>
              <a:gd name="csY2" fmla="*/ 0 h 92387"/>
              <a:gd name="csX3" fmla="*/ 2766861 w 5975350"/>
              <a:gd name="csY3" fmla="*/ 89521 h 92387"/>
              <a:gd name="csX4" fmla="*/ 0 w 5975350"/>
              <a:gd name="csY4" fmla="*/ 92387 h 9238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5975350" h="92387">
                <a:moveTo>
                  <a:pt x="5975350" y="89212"/>
                </a:moveTo>
                <a:lnTo>
                  <a:pt x="2915833" y="89521"/>
                </a:lnTo>
                <a:lnTo>
                  <a:pt x="2841347" y="0"/>
                </a:lnTo>
                <a:lnTo>
                  <a:pt x="2766861" y="89521"/>
                </a:lnTo>
                <a:lnTo>
                  <a:pt x="0" y="92387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1" name="Connecteur droit 150"/>
          <p:cNvCxnSpPr>
            <a:stCxn id="148" idx="0"/>
            <a:endCxn id="149" idx="4"/>
          </p:cNvCxnSpPr>
          <p:nvPr/>
        </p:nvCxnSpPr>
        <p:spPr>
          <a:xfrm flipV="1">
            <a:off x="2868682" y="5541685"/>
            <a:ext cx="226086" cy="579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Connecteur droit 151"/>
          <p:cNvCxnSpPr>
            <a:stCxn id="149" idx="0"/>
            <a:endCxn id="150" idx="4"/>
          </p:cNvCxnSpPr>
          <p:nvPr/>
        </p:nvCxnSpPr>
        <p:spPr>
          <a:xfrm>
            <a:off x="5017870" y="5543256"/>
            <a:ext cx="260381" cy="1144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 txBox="1">
            <a:spLocks/>
          </p:cNvSpPr>
          <p:nvPr/>
        </p:nvSpPr>
        <p:spPr>
          <a:xfrm>
            <a:off x="657656" y="10002721"/>
            <a:ext cx="3874364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</a:t>
            </a:r>
          </a:p>
          <a:p>
            <a:r>
              <a:rPr lang="fr-FR" b="0" dirty="0" smtClean="0"/>
              <a:t>1.2 Écoute et information de l’usager du système de santé</a:t>
            </a:r>
            <a:endParaRPr lang="fr-FR" b="0" dirty="0"/>
          </a:p>
          <a:p>
            <a:r>
              <a:rPr lang="fr-FR" b="0" dirty="0"/>
              <a:t>2.2 Dispensation de médicaments sans prescription et des autres produits </a:t>
            </a:r>
            <a:r>
              <a:rPr lang="fr-FR" sz="600" b="0" dirty="0"/>
              <a:t>(marchandises autorisées)</a:t>
            </a:r>
            <a:endParaRPr lang="en-US" sz="600" b="0" dirty="0"/>
          </a:p>
        </p:txBody>
      </p:sp>
      <p:sp>
        <p:nvSpPr>
          <p:cNvPr id="68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4614672" y="9991552"/>
            <a:ext cx="2682240" cy="409703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besoins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5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Conseil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pharmaceutique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11 : Dispensation de medicaments sans prescription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A2B623D7-7E75-0E02-B4E8-D7C100A02390}"/>
              </a:ext>
            </a:extLst>
          </p:cNvPr>
          <p:cNvSpPr txBox="1"/>
          <p:nvPr/>
        </p:nvSpPr>
        <p:spPr>
          <a:xfrm>
            <a:off x="7025740" y="3058591"/>
            <a:ext cx="360000" cy="360000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 wrap="square" lIns="36000" tIns="0" rIns="0" bIns="0" anchor="ctr">
            <a:noAutofit/>
          </a:bodyPr>
          <a:lstStyle/>
          <a:p>
            <a:pPr>
              <a:buNone/>
            </a:pPr>
            <a:r>
              <a:rPr lang="fr-FR" sz="7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br>
              <a:rPr lang="fr-FR" sz="7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700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quoi</a:t>
            </a:r>
            <a:endParaRPr lang="fr-FR" sz="7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812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0EB0-AD3B-C866-2814-31C4B3C5E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DD5E1-9C80-E60B-7B3E-E00628A6D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PROCÉDURE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20B98D-C35E-1BE7-D3C3-CAE18BD1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5A451F5-2E7A-61AC-2D5A-B143875883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P.02 </a:t>
            </a:r>
            <a:r>
              <a:rPr lang="fr-FR" dirty="0"/>
              <a:t>Dispensation d’un médicament sans ordonnance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76547D4-1EFE-2F55-F077-BB55E895FA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F833AC8-DDE9-6665-AF9B-353D4B93F0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0F868B09-AFAB-BA69-2090-C8045BD20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3.2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Mars 2026</a:t>
            </a:r>
            <a:endParaRPr lang="en-US" dirty="0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400EAED-EBEC-16FC-A539-B962E2D867DE}"/>
              </a:ext>
            </a:extLst>
          </p:cNvPr>
          <p:cNvSpPr txBox="1">
            <a:spLocks/>
          </p:cNvSpPr>
          <p:nvPr/>
        </p:nvSpPr>
        <p:spPr>
          <a:xfrm>
            <a:off x="720841" y="2165861"/>
            <a:ext cx="1402249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zo Sans" panose="020B0603030503020204" pitchFamily="34" charset="77"/>
                <a:ea typeface="+mn-ea"/>
                <a:cs typeface="+mn-cs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Légende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D0A21799-1FCA-5765-60B0-71ADFDEF8028}"/>
              </a:ext>
            </a:extLst>
          </p:cNvPr>
          <p:cNvGrpSpPr/>
          <p:nvPr/>
        </p:nvGrpSpPr>
        <p:grpSpPr>
          <a:xfrm>
            <a:off x="345928" y="2116146"/>
            <a:ext cx="290053" cy="292100"/>
            <a:chOff x="225503" y="2443266"/>
            <a:chExt cx="290053" cy="292100"/>
          </a:xfrm>
        </p:grpSpPr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897D6B8-B37F-CCD0-BF49-EECA3F2431E0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7E1D4AFC-9127-56D6-9CC3-310EF5494A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6776B1C6-98B8-FE60-B8E2-82D955256907}"/>
              </a:ext>
            </a:extLst>
          </p:cNvPr>
          <p:cNvSpPr txBox="1">
            <a:spLocks/>
          </p:cNvSpPr>
          <p:nvPr/>
        </p:nvSpPr>
        <p:spPr>
          <a:xfrm>
            <a:off x="720840" y="2769941"/>
            <a:ext cx="1983437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zo Sans" panose="020B0603030503020204" pitchFamily="34" charset="77"/>
                <a:ea typeface="+mn-ea"/>
                <a:cs typeface="+mn-cs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Abréviations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84455435-E2F4-69B2-1A79-9D3BFF73F436}"/>
              </a:ext>
            </a:extLst>
          </p:cNvPr>
          <p:cNvGrpSpPr/>
          <p:nvPr/>
        </p:nvGrpSpPr>
        <p:grpSpPr>
          <a:xfrm>
            <a:off x="345928" y="2720226"/>
            <a:ext cx="290053" cy="292100"/>
            <a:chOff x="225503" y="2443266"/>
            <a:chExt cx="290053" cy="292100"/>
          </a:xfrm>
        </p:grpSpPr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F82707D5-B3F4-176B-CD9C-F0506AB035CC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20BE5E0E-9550-9B3E-E65E-259356598D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CA2DDF9-F279-866C-0643-3A575EB89032}"/>
              </a:ext>
            </a:extLst>
          </p:cNvPr>
          <p:cNvSpPr txBox="1">
            <a:spLocks/>
          </p:cNvSpPr>
          <p:nvPr/>
        </p:nvSpPr>
        <p:spPr>
          <a:xfrm>
            <a:off x="2683145" y="2870918"/>
            <a:ext cx="2131036" cy="2981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DP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Dossier Pharmaceutique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46B25CAB-7192-AF1E-13F4-A611BCD7822F}"/>
              </a:ext>
            </a:extLst>
          </p:cNvPr>
          <p:cNvSpPr txBox="1">
            <a:spLocks/>
          </p:cNvSpPr>
          <p:nvPr/>
        </p:nvSpPr>
        <p:spPr>
          <a:xfrm>
            <a:off x="720840" y="3352085"/>
            <a:ext cx="5338820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zo Sans" panose="020B0603030503020204" pitchFamily="34" charset="77"/>
                <a:ea typeface="+mn-ea"/>
                <a:cs typeface="+mn-cs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Commentaires pour un bon usage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CB50C5BE-5A43-3A9B-802B-F0E7E1AE52BE}"/>
              </a:ext>
            </a:extLst>
          </p:cNvPr>
          <p:cNvGrpSpPr/>
          <p:nvPr/>
        </p:nvGrpSpPr>
        <p:grpSpPr>
          <a:xfrm>
            <a:off x="345928" y="3302370"/>
            <a:ext cx="290053" cy="292100"/>
            <a:chOff x="225503" y="2443266"/>
            <a:chExt cx="290053" cy="292100"/>
          </a:xfrm>
        </p:grpSpPr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9A13B3F2-8B2F-850A-0F91-A4397DCC2339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0337E093-04CD-718E-D42D-DD2BBE51B3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7CF0611A-621D-49BD-317A-CFC483527CD2}"/>
              </a:ext>
            </a:extLst>
          </p:cNvPr>
          <p:cNvSpPr txBox="1">
            <a:spLocks/>
          </p:cNvSpPr>
          <p:nvPr/>
        </p:nvSpPr>
        <p:spPr>
          <a:xfrm>
            <a:off x="723040" y="4283155"/>
            <a:ext cx="2610710" cy="13958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Premier recours : </a:t>
            </a:r>
          </a:p>
          <a:p>
            <a:pPr lvl="3" algn="just">
              <a:lnSpc>
                <a:spcPts val="122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chaque délivrance de médicament conseil </a:t>
            </a:r>
          </a:p>
          <a:p>
            <a:pPr lvl="3" algn="just">
              <a:lnSpc>
                <a:spcPts val="122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personne qualifiée en charge de la délivrance </a:t>
            </a:r>
          </a:p>
          <a:p>
            <a:pPr lvl="3" algn="just">
              <a:lnSpc>
                <a:spcPts val="122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doit réaliser son rôle de premier recours dans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parcours de soins. Elle doit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orienter si nécessaire (en fonction des symptômes par exemple) le patient vers une autre ressource du système de santé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(professionnel libéral, hôpital...).</a:t>
            </a:r>
          </a:p>
        </p:txBody>
      </p:sp>
      <p:pic>
        <p:nvPicPr>
          <p:cNvPr id="33" name="Graphique 32">
            <a:extLst>
              <a:ext uri="{FF2B5EF4-FFF2-40B4-BE49-F238E27FC236}">
                <a16:creationId xmlns:a16="http://schemas.microsoft.com/office/drawing/2014/main" id="{F3FF50E1-4659-1FEF-6D3E-F79F68500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41220" y="9956913"/>
            <a:ext cx="408389" cy="455510"/>
          </a:xfrm>
          <a:prstGeom prst="rect">
            <a:avLst/>
          </a:prstGeom>
        </p:spPr>
      </p:pic>
      <p:sp>
        <p:nvSpPr>
          <p:cNvPr id="45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720840" y="8560664"/>
            <a:ext cx="2608426" cy="11819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questions incontournables : </a:t>
            </a:r>
          </a:p>
          <a:p>
            <a:pPr marL="0" lvl="2" algn="just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qui ? </a:t>
            </a:r>
          </a:p>
          <a:p>
            <a:pPr marL="0" lvl="2" algn="just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quoi ? </a:t>
            </a:r>
          </a:p>
          <a:p>
            <a:pPr marL="0" lvl="2" algn="just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Qu’avez-vous pris ? </a:t>
            </a:r>
          </a:p>
          <a:p>
            <a:pPr marL="0" lvl="2" algn="just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Avez-vous des traitements en cours ? </a:t>
            </a:r>
          </a:p>
          <a:p>
            <a:pPr marL="0" lvl="2" algn="just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Avez-vous des allergies / </a:t>
            </a:r>
          </a:p>
          <a:p>
            <a:pPr marL="0" lvl="2" algn="just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contre-indications ?</a:t>
            </a:r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018213C6-C5B6-48DE-85A8-EFC4C0C843C5}"/>
              </a:ext>
            </a:extLst>
          </p:cNvPr>
          <p:cNvGrpSpPr/>
          <p:nvPr/>
        </p:nvGrpSpPr>
        <p:grpSpPr>
          <a:xfrm>
            <a:off x="723038" y="4025362"/>
            <a:ext cx="1140562" cy="211541"/>
            <a:chOff x="4820850" y="4231021"/>
            <a:chExt cx="1140562" cy="211541"/>
          </a:xfrm>
        </p:grpSpPr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4F090028-5A44-9CE8-E1D5-BE67C954563A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EBD22574-EB6E-9D5F-A2C7-D450F7FAB7DF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orme libre 36">
              <a:extLst>
                <a:ext uri="{FF2B5EF4-FFF2-40B4-BE49-F238E27FC236}">
                  <a16:creationId xmlns:a16="http://schemas.microsoft.com/office/drawing/2014/main" id="{2ACDABF2-D1FC-7671-9564-372F0C28A4F3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2" name="Espace réservé du contenu 2">
            <a:extLst>
              <a:ext uri="{FF2B5EF4-FFF2-40B4-BE49-F238E27FC236}">
                <a16:creationId xmlns:a16="http://schemas.microsoft.com/office/drawing/2014/main" id="{BC6A9B13-FD6C-D97A-3AC4-B324E167A68A}"/>
              </a:ext>
            </a:extLst>
          </p:cNvPr>
          <p:cNvSpPr txBox="1">
            <a:spLocks/>
          </p:cNvSpPr>
          <p:nvPr/>
        </p:nvSpPr>
        <p:spPr>
          <a:xfrm>
            <a:off x="3867150" y="4283155"/>
            <a:ext cx="3347109" cy="13958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Accompagner l’automédication : </a:t>
            </a:r>
          </a:p>
          <a:p>
            <a:pPr lvl="3" algn="just">
              <a:lnSpc>
                <a:spcPts val="122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majorité des cas de comptoir concernent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demandes spontanées de produits. Il est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du devoir du diplômé de questionner systématiquement le patient même lorsque celui-ci ne demande pas directement conseil.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 cas d’impossibilité à échanger avec le patient,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une vigilance indispensable est de mise notamment pour le rappel des contre-indications et pour le rappel du bon usage.</a:t>
            </a:r>
          </a:p>
        </p:txBody>
      </p:sp>
      <p:sp>
        <p:nvSpPr>
          <p:cNvPr id="57" name="Espace réservé du contenu 2">
            <a:extLst>
              <a:ext uri="{FF2B5EF4-FFF2-40B4-BE49-F238E27FC236}">
                <a16:creationId xmlns:a16="http://schemas.microsoft.com/office/drawing/2014/main" id="{6704A284-9EA9-F8BF-2182-822105ACE130}"/>
              </a:ext>
            </a:extLst>
          </p:cNvPr>
          <p:cNvSpPr txBox="1">
            <a:spLocks/>
          </p:cNvSpPr>
          <p:nvPr/>
        </p:nvSpPr>
        <p:spPr>
          <a:xfrm>
            <a:off x="3867150" y="6357358"/>
            <a:ext cx="3347109" cy="22881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pharmaciens contribuent à la lutte contre </a:t>
            </a:r>
            <a:b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falsification des médicaments : </a:t>
            </a:r>
          </a:p>
          <a:p>
            <a:pPr marL="144000" lvl="2" indent="-133200">
              <a:lnSpc>
                <a:spcPts val="1220"/>
              </a:lnSpc>
              <a:buClr>
                <a:schemeClr val="bg2"/>
              </a:buClr>
            </a:pPr>
            <a:r>
              <a:rPr lang="fr-FR" kern="0" spc="-30" dirty="0">
                <a:latin typeface="Arial" panose="020B0604020202020204" pitchFamily="34" charset="0"/>
                <a:cs typeface="Arial" panose="020B0604020202020204" pitchFamily="34" charset="0"/>
              </a:rPr>
              <a:t>les médicaments concernés sont tous les médicaments soumis à prescription médicale obligatoire sauf exception, et certains médicaments sur prescription médicale facultative</a:t>
            </a:r>
          </a:p>
          <a:p>
            <a:pPr marL="144000" lvl="2" indent="-133200">
              <a:lnSpc>
                <a:spcPts val="1220"/>
              </a:lnSpc>
              <a:buClr>
                <a:schemeClr val="bg2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tous ces médicaments comportent deux types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dispositifs de sécurité présents sur les boîtes de ces médicaments : un dispositif antieffraction et un identifiant unique</a:t>
            </a:r>
          </a:p>
          <a:p>
            <a:pPr marL="144000" lvl="2" indent="-133200">
              <a:lnSpc>
                <a:spcPts val="1220"/>
              </a:lnSpc>
              <a:buClr>
                <a:schemeClr val="bg2"/>
              </a:buClr>
            </a:pPr>
            <a:r>
              <a:rPr lang="fr-FR" kern="0" spc="-20" dirty="0">
                <a:latin typeface="Arial" panose="020B0604020202020204" pitchFamily="34" charset="0"/>
                <a:cs typeface="Arial" panose="020B0604020202020204" pitchFamily="34" charset="0"/>
              </a:rPr>
              <a:t>Pour de plus amples informations sur les modalités de connexion, les pharmaciens sont invités à se connecter sur le site internet de France MVO à l’adresse suivante : </a:t>
            </a:r>
            <a:r>
              <a:rPr lang="fr-FR" kern="0" spc="-2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www.france-mvo.fr</a:t>
            </a:r>
            <a:r>
              <a:rPr lang="fr-FR" kern="0" spc="-2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B8DCBB26-EA07-D54D-B863-EF86E3191154}"/>
              </a:ext>
            </a:extLst>
          </p:cNvPr>
          <p:cNvSpPr txBox="1"/>
          <p:nvPr/>
        </p:nvSpPr>
        <p:spPr>
          <a:xfrm>
            <a:off x="3867150" y="8698204"/>
            <a:ext cx="3356363" cy="1044456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 lIns="180000" tIns="108000" anchor="ctr">
            <a:noAutofit/>
          </a:bodyPr>
          <a:lstStyle/>
          <a:p>
            <a:r>
              <a:rPr lang="fr-FR" sz="105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Références :</a:t>
            </a:r>
          </a:p>
          <a:p>
            <a:pPr marL="171450" indent="-1714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Les Bonnes Pratiques de Dispensation (texte opposable</a:t>
            </a:r>
            <a:r>
              <a:rPr lang="fr-F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71450" indent="-1714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Arrêté du 15 février 2002 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fixant la liste des marchandises dont les pharmaciens peuvent faire le commerce dans leur </a:t>
            </a:r>
            <a:r>
              <a:rPr lang="fr-F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officine</a:t>
            </a:r>
          </a:p>
          <a:p>
            <a:pPr marL="171450" indent="-171450"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Code de déontologie</a:t>
            </a:r>
            <a:r>
              <a:rPr lang="fr-FR" sz="900" dirty="0">
                <a:latin typeface="Arial" panose="020B0604020202020204" pitchFamily="34" charset="0"/>
                <a:cs typeface="Arial" panose="020B0604020202020204" pitchFamily="34" charset="0"/>
              </a:rPr>
              <a:t> – version de mars </a:t>
            </a:r>
            <a:r>
              <a:rPr lang="fr-FR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endParaRPr lang="fr-FR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ZoneTexte 68">
            <a:extLst>
              <a:ext uri="{FF2B5EF4-FFF2-40B4-BE49-F238E27FC236}">
                <a16:creationId xmlns:a16="http://schemas.microsoft.com/office/drawing/2014/main" id="{8063640D-98DF-1F54-08F1-73F6DC143F16}"/>
              </a:ext>
            </a:extLst>
          </p:cNvPr>
          <p:cNvSpPr txBox="1"/>
          <p:nvPr/>
        </p:nvSpPr>
        <p:spPr>
          <a:xfrm>
            <a:off x="3167650" y="2086360"/>
            <a:ext cx="898048" cy="5040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Point</a:t>
            </a:r>
          </a:p>
          <a:p>
            <a:pPr algn="ctr">
              <a:buNone/>
            </a:pPr>
            <a:r>
              <a:rPr lang="fr-F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 Vigilance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DBAD544C-B7D8-378D-F2B6-A8F2984E99C5}"/>
              </a:ext>
            </a:extLst>
          </p:cNvPr>
          <p:cNvSpPr txBox="1"/>
          <p:nvPr/>
        </p:nvSpPr>
        <p:spPr>
          <a:xfrm>
            <a:off x="4254329" y="2086360"/>
            <a:ext cx="898048" cy="504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Procédé</a:t>
            </a:r>
          </a:p>
          <a:p>
            <a:pPr algn="ctr">
              <a:buNone/>
            </a:pPr>
            <a:r>
              <a:rPr lang="fr-F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Non Détaillé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9C6D915-5DF2-AB6D-C0BD-DE0C9BE5E8BD}"/>
              </a:ext>
            </a:extLst>
          </p:cNvPr>
          <p:cNvSpPr txBox="1"/>
          <p:nvPr/>
        </p:nvSpPr>
        <p:spPr>
          <a:xfrm>
            <a:off x="5360604" y="2086360"/>
            <a:ext cx="1141266" cy="504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>
              <a:buNone/>
            </a:pPr>
            <a:r>
              <a:rPr lang="fr-F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Enregistrement (traçabilité) </a:t>
            </a:r>
          </a:p>
          <a:p>
            <a:pPr>
              <a:buNone/>
            </a:pPr>
            <a:r>
              <a:rPr lang="fr-F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à effectuer</a:t>
            </a:r>
          </a:p>
        </p:txBody>
      </p:sp>
      <p:sp>
        <p:nvSpPr>
          <p:cNvPr id="76" name="Forme libre 75">
            <a:extLst>
              <a:ext uri="{FF2B5EF4-FFF2-40B4-BE49-F238E27FC236}">
                <a16:creationId xmlns:a16="http://schemas.microsoft.com/office/drawing/2014/main" id="{84AE0063-E89E-78A9-5DAA-99313F4B1B50}"/>
              </a:ext>
            </a:extLst>
          </p:cNvPr>
          <p:cNvSpPr/>
          <p:nvPr/>
        </p:nvSpPr>
        <p:spPr>
          <a:xfrm rot="16200000">
            <a:off x="5033190" y="2306713"/>
            <a:ext cx="498463" cy="58301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0 w 1140562"/>
              <a:gd name="csY5" fmla="*/ 2244 h 58301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337026 w 1140562"/>
              <a:gd name="csY5" fmla="*/ 1 h 58301"/>
              <a:gd name="csX6" fmla="*/ 0 w 1140562"/>
              <a:gd name="csY6" fmla="*/ 2244 h 58301"/>
              <a:gd name="csX0" fmla="*/ 803536 w 803536"/>
              <a:gd name="csY0" fmla="*/ 2244 h 58301"/>
              <a:gd name="csX1" fmla="*/ 498463 w 803536"/>
              <a:gd name="csY1" fmla="*/ 0 h 58301"/>
              <a:gd name="csX2" fmla="*/ 274236 w 803536"/>
              <a:gd name="csY2" fmla="*/ 2244 h 58301"/>
              <a:gd name="csX3" fmla="*/ 233274 w 803536"/>
              <a:gd name="csY3" fmla="*/ 58301 h 58301"/>
              <a:gd name="csX4" fmla="*/ 192313 w 803536"/>
              <a:gd name="csY4" fmla="*/ 2244 h 58301"/>
              <a:gd name="csX5" fmla="*/ 0 w 803536"/>
              <a:gd name="csY5" fmla="*/ 1 h 58301"/>
              <a:gd name="csX0" fmla="*/ 498463 w 498463"/>
              <a:gd name="csY0" fmla="*/ 0 h 58301"/>
              <a:gd name="csX1" fmla="*/ 274236 w 498463"/>
              <a:gd name="csY1" fmla="*/ 2244 h 58301"/>
              <a:gd name="csX2" fmla="*/ 233274 w 498463"/>
              <a:gd name="csY2" fmla="*/ 58301 h 58301"/>
              <a:gd name="csX3" fmla="*/ 192313 w 498463"/>
              <a:gd name="csY3" fmla="*/ 2244 h 58301"/>
              <a:gd name="csX4" fmla="*/ 0 w 498463"/>
              <a:gd name="csY4" fmla="*/ 1 h 583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98463" h="58301">
                <a:moveTo>
                  <a:pt x="498463" y="0"/>
                </a:moveTo>
                <a:lnTo>
                  <a:pt x="274236" y="2244"/>
                </a:lnTo>
                <a:lnTo>
                  <a:pt x="233274" y="58301"/>
                </a:lnTo>
                <a:lnTo>
                  <a:pt x="192313" y="2244"/>
                </a:lnTo>
                <a:lnTo>
                  <a:pt x="0" y="1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Forme libre 76">
            <a:extLst>
              <a:ext uri="{FF2B5EF4-FFF2-40B4-BE49-F238E27FC236}">
                <a16:creationId xmlns:a16="http://schemas.microsoft.com/office/drawing/2014/main" id="{46F5DA9F-E345-4053-5ED7-84743F32338B}"/>
              </a:ext>
            </a:extLst>
          </p:cNvPr>
          <p:cNvSpPr/>
          <p:nvPr/>
        </p:nvSpPr>
        <p:spPr>
          <a:xfrm rot="16200000">
            <a:off x="3930628" y="2306713"/>
            <a:ext cx="498463" cy="58301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0 w 1140562"/>
              <a:gd name="csY5" fmla="*/ 2244 h 58301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337026 w 1140562"/>
              <a:gd name="csY5" fmla="*/ 1 h 58301"/>
              <a:gd name="csX6" fmla="*/ 0 w 1140562"/>
              <a:gd name="csY6" fmla="*/ 2244 h 58301"/>
              <a:gd name="csX0" fmla="*/ 803536 w 803536"/>
              <a:gd name="csY0" fmla="*/ 2244 h 58301"/>
              <a:gd name="csX1" fmla="*/ 498463 w 803536"/>
              <a:gd name="csY1" fmla="*/ 0 h 58301"/>
              <a:gd name="csX2" fmla="*/ 274236 w 803536"/>
              <a:gd name="csY2" fmla="*/ 2244 h 58301"/>
              <a:gd name="csX3" fmla="*/ 233274 w 803536"/>
              <a:gd name="csY3" fmla="*/ 58301 h 58301"/>
              <a:gd name="csX4" fmla="*/ 192313 w 803536"/>
              <a:gd name="csY4" fmla="*/ 2244 h 58301"/>
              <a:gd name="csX5" fmla="*/ 0 w 803536"/>
              <a:gd name="csY5" fmla="*/ 1 h 58301"/>
              <a:gd name="csX0" fmla="*/ 498463 w 498463"/>
              <a:gd name="csY0" fmla="*/ 0 h 58301"/>
              <a:gd name="csX1" fmla="*/ 274236 w 498463"/>
              <a:gd name="csY1" fmla="*/ 2244 h 58301"/>
              <a:gd name="csX2" fmla="*/ 233274 w 498463"/>
              <a:gd name="csY2" fmla="*/ 58301 h 58301"/>
              <a:gd name="csX3" fmla="*/ 192313 w 498463"/>
              <a:gd name="csY3" fmla="*/ 2244 h 58301"/>
              <a:gd name="csX4" fmla="*/ 0 w 498463"/>
              <a:gd name="csY4" fmla="*/ 1 h 583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98463" h="58301">
                <a:moveTo>
                  <a:pt x="498463" y="0"/>
                </a:moveTo>
                <a:lnTo>
                  <a:pt x="274236" y="2244"/>
                </a:lnTo>
                <a:lnTo>
                  <a:pt x="233274" y="58301"/>
                </a:lnTo>
                <a:lnTo>
                  <a:pt x="192313" y="2244"/>
                </a:lnTo>
                <a:lnTo>
                  <a:pt x="0" y="1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Forme libre 77">
            <a:extLst>
              <a:ext uri="{FF2B5EF4-FFF2-40B4-BE49-F238E27FC236}">
                <a16:creationId xmlns:a16="http://schemas.microsoft.com/office/drawing/2014/main" id="{A145A9D4-0E14-B710-4B8C-17A7D08BB628}"/>
              </a:ext>
            </a:extLst>
          </p:cNvPr>
          <p:cNvSpPr/>
          <p:nvPr/>
        </p:nvSpPr>
        <p:spPr>
          <a:xfrm rot="16200000">
            <a:off x="2854475" y="2306713"/>
            <a:ext cx="498463" cy="58301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0 w 1140562"/>
              <a:gd name="csY5" fmla="*/ 2244 h 58301"/>
              <a:gd name="csX0" fmla="*/ 1140562 w 1140562"/>
              <a:gd name="csY0" fmla="*/ 2244 h 58301"/>
              <a:gd name="csX1" fmla="*/ 835489 w 1140562"/>
              <a:gd name="csY1" fmla="*/ 0 h 58301"/>
              <a:gd name="csX2" fmla="*/ 611262 w 1140562"/>
              <a:gd name="csY2" fmla="*/ 2244 h 58301"/>
              <a:gd name="csX3" fmla="*/ 570300 w 1140562"/>
              <a:gd name="csY3" fmla="*/ 58301 h 58301"/>
              <a:gd name="csX4" fmla="*/ 529339 w 1140562"/>
              <a:gd name="csY4" fmla="*/ 2244 h 58301"/>
              <a:gd name="csX5" fmla="*/ 337026 w 1140562"/>
              <a:gd name="csY5" fmla="*/ 1 h 58301"/>
              <a:gd name="csX6" fmla="*/ 0 w 1140562"/>
              <a:gd name="csY6" fmla="*/ 2244 h 58301"/>
              <a:gd name="csX0" fmla="*/ 803536 w 803536"/>
              <a:gd name="csY0" fmla="*/ 2244 h 58301"/>
              <a:gd name="csX1" fmla="*/ 498463 w 803536"/>
              <a:gd name="csY1" fmla="*/ 0 h 58301"/>
              <a:gd name="csX2" fmla="*/ 274236 w 803536"/>
              <a:gd name="csY2" fmla="*/ 2244 h 58301"/>
              <a:gd name="csX3" fmla="*/ 233274 w 803536"/>
              <a:gd name="csY3" fmla="*/ 58301 h 58301"/>
              <a:gd name="csX4" fmla="*/ 192313 w 803536"/>
              <a:gd name="csY4" fmla="*/ 2244 h 58301"/>
              <a:gd name="csX5" fmla="*/ 0 w 803536"/>
              <a:gd name="csY5" fmla="*/ 1 h 58301"/>
              <a:gd name="csX0" fmla="*/ 498463 w 498463"/>
              <a:gd name="csY0" fmla="*/ 0 h 58301"/>
              <a:gd name="csX1" fmla="*/ 274236 w 498463"/>
              <a:gd name="csY1" fmla="*/ 2244 h 58301"/>
              <a:gd name="csX2" fmla="*/ 233274 w 498463"/>
              <a:gd name="csY2" fmla="*/ 58301 h 58301"/>
              <a:gd name="csX3" fmla="*/ 192313 w 498463"/>
              <a:gd name="csY3" fmla="*/ 2244 h 58301"/>
              <a:gd name="csX4" fmla="*/ 0 w 498463"/>
              <a:gd name="csY4" fmla="*/ 1 h 583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498463" h="58301">
                <a:moveTo>
                  <a:pt x="498463" y="0"/>
                </a:moveTo>
                <a:lnTo>
                  <a:pt x="274236" y="2244"/>
                </a:lnTo>
                <a:lnTo>
                  <a:pt x="233274" y="58301"/>
                </a:lnTo>
                <a:lnTo>
                  <a:pt x="192313" y="2244"/>
                </a:lnTo>
                <a:lnTo>
                  <a:pt x="0" y="1"/>
                </a:lnTo>
              </a:path>
            </a:pathLst>
          </a:cu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BA6561B7-8BA5-9C3D-82D3-E021CC314F67}"/>
              </a:ext>
            </a:extLst>
          </p:cNvPr>
          <p:cNvGrpSpPr/>
          <p:nvPr/>
        </p:nvGrpSpPr>
        <p:grpSpPr>
          <a:xfrm>
            <a:off x="4014878" y="4025362"/>
            <a:ext cx="1140562" cy="211541"/>
            <a:chOff x="4820850" y="4231021"/>
            <a:chExt cx="1140562" cy="211541"/>
          </a:xfrm>
        </p:grpSpPr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96EE9D5A-8D61-061B-3FC4-47E1B3A68F1A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E0254BA4-0F82-1416-62BD-4F1EDE96E6B3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orme libre 27">
              <a:extLst>
                <a:ext uri="{FF2B5EF4-FFF2-40B4-BE49-F238E27FC236}">
                  <a16:creationId xmlns:a16="http://schemas.microsoft.com/office/drawing/2014/main" id="{8A129083-5A3D-73F3-A77A-4B3B160A0BCB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DE4D6E36-E1B1-47F3-BF67-AFCDED0BB9C8}"/>
              </a:ext>
            </a:extLst>
          </p:cNvPr>
          <p:cNvGrpSpPr/>
          <p:nvPr/>
        </p:nvGrpSpPr>
        <p:grpSpPr>
          <a:xfrm>
            <a:off x="720839" y="8295378"/>
            <a:ext cx="1140562" cy="211541"/>
            <a:chOff x="4820850" y="4231021"/>
            <a:chExt cx="1140562" cy="211541"/>
          </a:xfrm>
        </p:grpSpPr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D3F504C7-8A88-4343-607D-B086EFD17211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53A1FE01-F623-BE9F-AAD2-DB881A1A0F56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orme libre 43">
              <a:extLst>
                <a:ext uri="{FF2B5EF4-FFF2-40B4-BE49-F238E27FC236}">
                  <a16:creationId xmlns:a16="http://schemas.microsoft.com/office/drawing/2014/main" id="{41CCBE41-FC77-7C5B-4732-09AEE1C8BBC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D315C012-1FCA-656C-95DD-FC4459D7238D}"/>
              </a:ext>
            </a:extLst>
          </p:cNvPr>
          <p:cNvGrpSpPr/>
          <p:nvPr/>
        </p:nvGrpSpPr>
        <p:grpSpPr>
          <a:xfrm>
            <a:off x="4014877" y="6102394"/>
            <a:ext cx="1140562" cy="211541"/>
            <a:chOff x="4820850" y="4231021"/>
            <a:chExt cx="1140562" cy="211541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43D420CE-B7B1-4BC2-699E-203B2AF5804F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Ellipse 78">
              <a:extLst>
                <a:ext uri="{FF2B5EF4-FFF2-40B4-BE49-F238E27FC236}">
                  <a16:creationId xmlns:a16="http://schemas.microsoft.com/office/drawing/2014/main" id="{998368AE-A50D-0449-58C4-73825CBDFD82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orme libre 79">
              <a:extLst>
                <a:ext uri="{FF2B5EF4-FFF2-40B4-BE49-F238E27FC236}">
                  <a16:creationId xmlns:a16="http://schemas.microsoft.com/office/drawing/2014/main" id="{5844406F-A610-D09D-CCBE-998AA2F950A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1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 txBox="1">
            <a:spLocks/>
          </p:cNvSpPr>
          <p:nvPr/>
        </p:nvSpPr>
        <p:spPr>
          <a:xfrm>
            <a:off x="657656" y="10002721"/>
            <a:ext cx="3874364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</a:t>
            </a:r>
          </a:p>
          <a:p>
            <a:r>
              <a:rPr lang="fr-FR" b="0" dirty="0" smtClean="0"/>
              <a:t>1.2 Écoute et information de l’usager du système de santé</a:t>
            </a:r>
            <a:endParaRPr lang="fr-FR" b="0" dirty="0"/>
          </a:p>
          <a:p>
            <a:r>
              <a:rPr lang="fr-FR" b="0" dirty="0"/>
              <a:t>2.2 Dispensation de médicaments sans prescription et des autres produits </a:t>
            </a:r>
            <a:r>
              <a:rPr lang="fr-FR" sz="600" b="0" dirty="0"/>
              <a:t>(marchandises autorisées)</a:t>
            </a:r>
            <a:endParaRPr lang="en-US" sz="600" b="0" dirty="0"/>
          </a:p>
        </p:txBody>
      </p:sp>
      <p:sp>
        <p:nvSpPr>
          <p:cNvPr id="63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4614672" y="9991552"/>
            <a:ext cx="2682240" cy="409703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besoins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5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Conseil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pharmaceutique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11 : Dispensation de medicaments sans prescription</a:t>
            </a:r>
            <a:endParaRPr lang="en-US" sz="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CDC9D813-6FC0-C6DB-6D60-5713EA4D726A}"/>
              </a:ext>
            </a:extLst>
          </p:cNvPr>
          <p:cNvSpPr txBox="1"/>
          <p:nvPr/>
        </p:nvSpPr>
        <p:spPr>
          <a:xfrm>
            <a:off x="2044744" y="2088436"/>
            <a:ext cx="898048" cy="5040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1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Action </a:t>
            </a:r>
            <a:br>
              <a:rPr lang="fr-FR" sz="11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à Réaliser</a:t>
            </a:r>
          </a:p>
        </p:txBody>
      </p:sp>
      <p:sp>
        <p:nvSpPr>
          <p:cNvPr id="53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716357" y="6502181"/>
            <a:ext cx="2612909" cy="14345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Traçabilité :</a:t>
            </a:r>
            <a:endParaRPr lang="fr-FR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algn="just">
              <a:lnSpc>
                <a:spcPts val="1220"/>
              </a:lnSpc>
            </a:pP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Le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pharmacien refuse de réaliser un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acte professionnel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lorsque la santé du patient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lui paraît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l’exiger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S’il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refuse d’exécuter une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prescription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médicale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il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mentionne son refus sur l’ordonnance. Il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informe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immédiatement l’auteur de celle-ci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veille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la continuité de la prise en charge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patient. » (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Art. R. 4235-23 du code de déontologie)</a:t>
            </a:r>
          </a:p>
        </p:txBody>
      </p: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DE4D6E36-E1B1-47F3-BF67-AFCDED0BB9C8}"/>
              </a:ext>
            </a:extLst>
          </p:cNvPr>
          <p:cNvGrpSpPr/>
          <p:nvPr/>
        </p:nvGrpSpPr>
        <p:grpSpPr>
          <a:xfrm>
            <a:off x="718554" y="6248835"/>
            <a:ext cx="1140562" cy="211541"/>
            <a:chOff x="4820850" y="4231021"/>
            <a:chExt cx="1140562" cy="211541"/>
          </a:xfrm>
        </p:grpSpPr>
        <p:sp>
          <p:nvSpPr>
            <p:cNvPr id="55" name="Ellipse 54">
              <a:extLst>
                <a:ext uri="{FF2B5EF4-FFF2-40B4-BE49-F238E27FC236}">
                  <a16:creationId xmlns:a16="http://schemas.microsoft.com/office/drawing/2014/main" id="{D3F504C7-8A88-4343-607D-B086EFD17211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53A1FE01-F623-BE9F-AAD2-DB881A1A0F56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orme libre 57">
              <a:extLst>
                <a:ext uri="{FF2B5EF4-FFF2-40B4-BE49-F238E27FC236}">
                  <a16:creationId xmlns:a16="http://schemas.microsoft.com/office/drawing/2014/main" id="{41CCBE41-FC77-7C5B-4732-09AEE1C8BBC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28579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843</TotalTime>
  <Words>782</Words>
  <Application>Microsoft Office PowerPoint</Application>
  <PresentationFormat>Personnalisé</PresentationFormat>
  <Paragraphs>122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Arial</vt:lpstr>
      <vt:lpstr>Azo Sans</vt:lpstr>
      <vt:lpstr>Thème Office</vt:lpstr>
      <vt:lpstr>PROCÉDURE</vt:lpstr>
      <vt:lpstr>PROCÉDURE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PROCÉDURE</dc:title>
  <dc:creator>Sébastien QUESSON</dc:creator>
  <cp:lastModifiedBy>Cécile LUGAND</cp:lastModifiedBy>
  <cp:revision>159</cp:revision>
  <dcterms:created xsi:type="dcterms:W3CDTF">2025-12-16T10:16:15Z</dcterms:created>
  <dcterms:modified xsi:type="dcterms:W3CDTF">2026-05-28T09:51:17Z</dcterms:modified>
</cp:coreProperties>
</file>