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5"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558"/>
  </p:normalViewPr>
  <p:slideViewPr>
    <p:cSldViewPr snapToGrid="0">
      <p:cViewPr>
        <p:scale>
          <a:sx n="100" d="100"/>
          <a:sy n="100" d="100"/>
        </p:scale>
        <p:origin x="2226" y="-1974"/>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3"/>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3"/>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3"/>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3"/>
            </a:solidFill>
          </a:ln>
        </p:spPr>
        <p:txBody>
          <a:bodyPr lIns="72000" tIns="0" rIns="0" bIns="0" anchor="ctr">
            <a:noAutofit/>
          </a:bodyPr>
          <a:lstStyle>
            <a:lvl1pPr>
              <a:buFontTx/>
              <a:buNone/>
              <a:defRPr sz="1600" b="0">
                <a:solidFill>
                  <a:schemeClr val="accent3"/>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3"/>
            </a:solidFill>
          </a:ln>
        </p:spPr>
        <p:txBody>
          <a:bodyPr tIns="72000" rIns="0" bIns="0">
            <a:noAutofit/>
          </a:bodyPr>
          <a:lstStyle>
            <a:lvl1pPr>
              <a:buFontTx/>
              <a:buNone/>
              <a:defRPr sz="700">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3"/>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3"/>
                </a:solidFill>
                <a:latin typeface="Arial" panose="020B0604020202020204" pitchFamily="34" charset="0"/>
                <a:cs typeface="Arial" panose="020B0604020202020204" pitchFamily="34" charset="0"/>
              </a:defRPr>
            </a:lvl1pPr>
          </a:lstStyle>
          <a:p>
            <a:r>
              <a:rPr lang="fr-FR"/>
              <a:t>Version 2.2 / Mois année </a:t>
            </a:r>
            <a:endParaRPr lang="en-US" dirty="0"/>
          </a:p>
        </p:txBody>
      </p:sp>
      <p:sp>
        <p:nvSpPr>
          <p:cNvPr id="5" name="Footer Placeholder 4"/>
          <p:cNvSpPr>
            <a:spLocks noGrp="1"/>
          </p:cNvSpPr>
          <p:nvPr>
            <p:ph type="ftr" sz="quarter" idx="3"/>
          </p:nvPr>
        </p:nvSpPr>
        <p:spPr>
          <a:xfrm>
            <a:off x="665603" y="9979818"/>
            <a:ext cx="2131033"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3"/>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796639" y="9983386"/>
            <a:ext cx="2737506"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3"/>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7"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p:txBody>
          <a:bodyPr/>
          <a:lstStyle/>
          <a:p>
            <a:r>
              <a:rPr lang="fr-FR" dirty="0"/>
              <a:t>mémo</a:t>
            </a:r>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a:t>C.13 </a:t>
            </a:r>
            <a:r>
              <a:rPr lang="fr-FR" dirty="0"/>
              <a:t>Mise en place d'un nouveau service</a:t>
            </a:r>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3.0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085548" cy="409702"/>
          </a:xfrm>
        </p:spPr>
        <p:txBody>
          <a:bodyPr/>
          <a:lstStyle/>
          <a:p>
            <a:r>
              <a:rPr lang="en-US" dirty="0" smtClean="0"/>
              <a:t>Sous-</a:t>
            </a:r>
            <a:r>
              <a:rPr lang="en-US" dirty="0" err="1" smtClean="0"/>
              <a:t>thème</a:t>
            </a:r>
            <a:r>
              <a:rPr lang="en-US" dirty="0" smtClean="0"/>
              <a:t> : </a:t>
            </a:r>
          </a:p>
          <a:p>
            <a:r>
              <a:rPr lang="fr-FR" dirty="0"/>
              <a:t>3.1 </a:t>
            </a:r>
            <a:r>
              <a:rPr lang="fr-FR" b="0" dirty="0"/>
              <a:t>Stratégie de services</a:t>
            </a:r>
            <a:endParaRPr lang="en-US" dirty="0"/>
          </a:p>
        </p:txBody>
      </p:sp>
      <p:pic>
        <p:nvPicPr>
          <p:cNvPr id="41" name="Graphique 40">
            <a:extLst>
              <a:ext uri="{FF2B5EF4-FFF2-40B4-BE49-F238E27FC236}">
                <a16:creationId xmlns:a16="http://schemas.microsoft.com/office/drawing/2014/main" id="{DCD27629-E795-ACB4-3E21-EAE224419228}"/>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5723" y="9939635"/>
            <a:ext cx="359382" cy="490067"/>
          </a:xfrm>
          <a:prstGeom prst="rect">
            <a:avLst/>
          </a:prstGeom>
        </p:spPr>
      </p:pic>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b="1" dirty="0" smtClean="0">
                <a:latin typeface="Arial" panose="020B0604020202020204" pitchFamily="34" charset="0"/>
                <a:cs typeface="Arial" panose="020B0604020202020204" pitchFamily="34" charset="0"/>
              </a:rPr>
              <a:t>Principe 16 </a:t>
            </a:r>
            <a:r>
              <a:rPr lang="en-US" dirty="0" smtClean="0">
                <a:latin typeface="Arial" panose="020B0604020202020204" pitchFamily="34" charset="0"/>
                <a:cs typeface="Arial" panose="020B0604020202020204" pitchFamily="34" charset="0"/>
              </a:rPr>
              <a:t>: Missions et services </a:t>
            </a:r>
            <a:r>
              <a:rPr lang="en-US" dirty="0" err="1" smtClean="0">
                <a:latin typeface="Arial" panose="020B0604020202020204" pitchFamily="34" charset="0"/>
                <a:cs typeface="Arial" panose="020B0604020202020204" pitchFamily="34" charset="0"/>
              </a:rPr>
              <a:t>proposés</a:t>
            </a:r>
            <a:r>
              <a:rPr lang="en-US" dirty="0" smtClean="0">
                <a:latin typeface="Arial" panose="020B0604020202020204" pitchFamily="34" charset="0"/>
                <a:cs typeface="Arial" panose="020B0604020202020204" pitchFamily="34" charset="0"/>
              </a:rPr>
              <a:t> à </a:t>
            </a:r>
            <a:r>
              <a:rPr lang="en-US" dirty="0" err="1" smtClean="0">
                <a:latin typeface="Arial" panose="020B0604020202020204" pitchFamily="34" charset="0"/>
                <a:cs typeface="Arial" panose="020B0604020202020204" pitchFamily="34" charset="0"/>
              </a:rPr>
              <a:t>l’officine</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355332" y="1808129"/>
            <a:ext cx="6849674" cy="571252"/>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lgn="just"/>
            <a:r>
              <a:rPr lang="fr-FR" sz="1200" dirty="0">
                <a:latin typeface="Arial" panose="020B0604020202020204" pitchFamily="34" charset="0"/>
                <a:ea typeface="Helvetica Neue" panose="02000503000000020004" pitchFamily="2" charset="0"/>
                <a:cs typeface="Arial" panose="020B0604020202020204" pitchFamily="34" charset="0"/>
              </a:rPr>
              <a:t>Les étapes qui suivent résument les points clés à mettre en œuvre dans le cadre d’un projet d’accompagnement du patient (par ex. : suivi des patients </a:t>
            </a:r>
            <a:r>
              <a:rPr lang="fr-FR" sz="1200" dirty="0" smtClean="0">
                <a:latin typeface="Arial" panose="020B0604020202020204" pitchFamily="34" charset="0"/>
                <a:ea typeface="Helvetica Neue" panose="02000503000000020004" pitchFamily="2" charset="0"/>
                <a:cs typeface="Arial" panose="020B0604020202020204" pitchFamily="34" charset="0"/>
              </a:rPr>
              <a:t>sous </a:t>
            </a:r>
            <a:r>
              <a:rPr lang="fr-FR" sz="1200" dirty="0" smtClean="0">
                <a:latin typeface="Arial" panose="020B0604020202020204" pitchFamily="34" charset="0"/>
                <a:ea typeface="Helvetica Neue" panose="02000503000000020004" pitchFamily="2" charset="0"/>
                <a:cs typeface="Arial" panose="020B0604020202020204" pitchFamily="34" charset="0"/>
              </a:rPr>
              <a:t>anticoagulant</a:t>
            </a:r>
            <a:r>
              <a:rPr lang="fr-FR" sz="1200" dirty="0" smtClean="0">
                <a:latin typeface="Arial" panose="020B0604020202020204" pitchFamily="34" charset="0"/>
                <a:ea typeface="Helvetica Neue" panose="02000503000000020004" pitchFamily="2" charset="0"/>
                <a:cs typeface="Arial" panose="020B0604020202020204" pitchFamily="34" charset="0"/>
              </a:rPr>
              <a:t>,, </a:t>
            </a:r>
            <a:r>
              <a:rPr lang="fr-FR" sz="1200" dirty="0">
                <a:latin typeface="Arial" panose="020B0604020202020204" pitchFamily="34" charset="0"/>
                <a:ea typeface="Helvetica Neue" panose="02000503000000020004" pitchFamily="2" charset="0"/>
                <a:cs typeface="Arial" panose="020B0604020202020204" pitchFamily="34" charset="0"/>
              </a:rPr>
              <a:t>bilan partagé de médication, vaccination antigrippale…)</a:t>
            </a:r>
            <a:endParaRPr lang="fr-FR" sz="1200" dirty="0">
              <a:latin typeface="Arial" panose="020B0604020202020204" pitchFamily="34" charset="0"/>
              <a:cs typeface="Arial" panose="020B0604020202020204" pitchFamily="34" charset="0"/>
            </a:endParaRPr>
          </a:p>
        </p:txBody>
      </p:sp>
      <p:sp>
        <p:nvSpPr>
          <p:cNvPr id="22" name="Espace réservé du contenu 2">
            <a:extLst>
              <a:ext uri="{FF2B5EF4-FFF2-40B4-BE49-F238E27FC236}">
                <a16:creationId xmlns:a16="http://schemas.microsoft.com/office/drawing/2014/main" id="{6B22F8DC-FE66-F0E9-108A-5CE9C2F7E4EB}"/>
              </a:ext>
            </a:extLst>
          </p:cNvPr>
          <p:cNvSpPr txBox="1">
            <a:spLocks/>
          </p:cNvSpPr>
          <p:nvPr/>
        </p:nvSpPr>
        <p:spPr>
          <a:xfrm>
            <a:off x="355332" y="2751868"/>
            <a:ext cx="6849674" cy="1686957"/>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smtClean="0"/>
              <a:t>Pré-projet</a:t>
            </a:r>
          </a:p>
          <a:p>
            <a:pPr marL="285750" indent="-285750" algn="just">
              <a:buClr>
                <a:schemeClr val="accent3"/>
              </a:buClr>
              <a:buFont typeface="Wingdings" pitchFamily="2" charset="2"/>
              <a:buChar char="q"/>
            </a:pPr>
            <a:r>
              <a:rPr lang="fr-FR" sz="1100" dirty="0" smtClean="0">
                <a:solidFill>
                  <a:schemeClr val="tx1"/>
                </a:solidFill>
              </a:rPr>
              <a:t>Identification de la thématique d’accompagnement envisagée</a:t>
            </a:r>
          </a:p>
          <a:p>
            <a:pPr marL="285750" indent="-285750" algn="just">
              <a:buClr>
                <a:schemeClr val="accent3"/>
              </a:buClr>
              <a:buFont typeface="Wingdings" pitchFamily="2" charset="2"/>
              <a:buChar char="q"/>
            </a:pPr>
            <a:r>
              <a:rPr lang="fr-FR" sz="1100" dirty="0" smtClean="0">
                <a:solidFill>
                  <a:schemeClr val="tx1"/>
                </a:solidFill>
              </a:rPr>
              <a:t>Identification des enjeux de santé (quel intérêt pour les patients ?)</a:t>
            </a:r>
          </a:p>
          <a:p>
            <a:pPr marL="285750" indent="-285750" algn="just">
              <a:buClr>
                <a:schemeClr val="accent3"/>
              </a:buClr>
              <a:buFont typeface="Wingdings" pitchFamily="2" charset="2"/>
              <a:buChar char="q"/>
            </a:pPr>
            <a:r>
              <a:rPr lang="fr-FR" sz="1100" dirty="0" smtClean="0">
                <a:solidFill>
                  <a:schemeClr val="tx1"/>
                </a:solidFill>
              </a:rPr>
              <a:t>Repérage de la patientèle concernée (patients concernés par la thématique ?  En quelle proportion ?)</a:t>
            </a:r>
          </a:p>
          <a:p>
            <a:pPr marL="285750" indent="-285750" algn="just">
              <a:buClr>
                <a:schemeClr val="accent3"/>
              </a:buClr>
              <a:buFont typeface="Wingdings" pitchFamily="2" charset="2"/>
              <a:buChar char="q"/>
            </a:pPr>
            <a:r>
              <a:rPr lang="fr-FR" sz="1100" dirty="0" smtClean="0">
                <a:solidFill>
                  <a:schemeClr val="tx1"/>
                </a:solidFill>
              </a:rPr>
              <a:t>Examen approfondi du cadre réglementaire (service conventionné ? Activité autorisé au pharmacien ? Dans son champ de compétence ? Sans empiéter sur les activités de autres professions de santé ?)</a:t>
            </a:r>
          </a:p>
          <a:p>
            <a:pPr marL="285750" indent="-285750" algn="just">
              <a:buClr>
                <a:schemeClr val="accent3"/>
              </a:buClr>
              <a:buFont typeface="Wingdings" pitchFamily="2" charset="2"/>
              <a:buChar char="q"/>
            </a:pPr>
            <a:r>
              <a:rPr lang="fr-FR" sz="1100" dirty="0" smtClean="0">
                <a:solidFill>
                  <a:schemeClr val="tx1"/>
                </a:solidFill>
              </a:rPr>
              <a:t>Prévisionnel des ressources à allouer (en temps, en qualification et en matériels)</a:t>
            </a:r>
          </a:p>
          <a:p>
            <a:pPr marL="285750" indent="-285750" algn="just">
              <a:buClr>
                <a:schemeClr val="accent3"/>
              </a:buClr>
              <a:buFont typeface="Wingdings" pitchFamily="2" charset="2"/>
              <a:buChar char="q"/>
            </a:pPr>
            <a:r>
              <a:rPr lang="fr-FR" sz="1100" dirty="0" smtClean="0">
                <a:solidFill>
                  <a:schemeClr val="tx1"/>
                </a:solidFill>
              </a:rPr>
              <a:t>Identification des sources de rémunération directes (paiement de la prestation par l’assurance maladie par exemple) et indirectes (ventes de produits par exemple) et des modalités de facturation</a:t>
            </a:r>
          </a:p>
          <a:p>
            <a:pPr marL="285750" indent="-285750" algn="just">
              <a:buClr>
                <a:schemeClr val="accent3"/>
              </a:buClr>
              <a:buFont typeface="Wingdings" pitchFamily="2" charset="2"/>
              <a:buChar char="q"/>
            </a:pPr>
            <a:r>
              <a:rPr lang="fr-FR" sz="1100" dirty="0" smtClean="0">
                <a:solidFill>
                  <a:schemeClr val="tx1"/>
                </a:solidFill>
              </a:rPr>
              <a:t>Recueil de la documentation et des procédures existantes (CESPHARM, AMELI, ANSM, HAS…)</a:t>
            </a:r>
            <a:endParaRPr lang="fr-FR" sz="1100" dirty="0">
              <a:solidFill>
                <a:schemeClr val="tx1"/>
              </a:solidFill>
            </a:endParaRPr>
          </a:p>
        </p:txBody>
      </p:sp>
      <p:grpSp>
        <p:nvGrpSpPr>
          <p:cNvPr id="23" name="Groupe 22">
            <a:extLst>
              <a:ext uri="{FF2B5EF4-FFF2-40B4-BE49-F238E27FC236}">
                <a16:creationId xmlns:a16="http://schemas.microsoft.com/office/drawing/2014/main" id="{0BC287A3-EBBD-0228-38D9-E6CAFA8F1FC8}"/>
              </a:ext>
            </a:extLst>
          </p:cNvPr>
          <p:cNvGrpSpPr/>
          <p:nvPr/>
        </p:nvGrpSpPr>
        <p:grpSpPr>
          <a:xfrm>
            <a:off x="355331" y="2467841"/>
            <a:ext cx="1140562" cy="211541"/>
            <a:chOff x="4820850" y="4231021"/>
            <a:chExt cx="1140562" cy="211541"/>
          </a:xfrm>
        </p:grpSpPr>
        <p:sp>
          <p:nvSpPr>
            <p:cNvPr id="24" name="Ellipse 23">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5" name="Ellipse 24">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Forme libre 25">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17" name="Espace réservé du contenu 2">
            <a:extLst>
              <a:ext uri="{FF2B5EF4-FFF2-40B4-BE49-F238E27FC236}">
                <a16:creationId xmlns:a16="http://schemas.microsoft.com/office/drawing/2014/main" id="{6B22F8DC-FE66-F0E9-108A-5CE9C2F7E4EB}"/>
              </a:ext>
            </a:extLst>
          </p:cNvPr>
          <p:cNvSpPr txBox="1">
            <a:spLocks/>
          </p:cNvSpPr>
          <p:nvPr/>
        </p:nvSpPr>
        <p:spPr>
          <a:xfrm>
            <a:off x="355332" y="4944085"/>
            <a:ext cx="3807233" cy="141033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smtClean="0"/>
              <a:t>Formation</a:t>
            </a:r>
          </a:p>
          <a:p>
            <a:pPr marL="285750" indent="-285750" algn="just">
              <a:buClr>
                <a:schemeClr val="accent3"/>
              </a:buClr>
              <a:buFont typeface="Wingdings" pitchFamily="2" charset="2"/>
              <a:buChar char="q"/>
            </a:pPr>
            <a:r>
              <a:rPr lang="fr-FR" sz="1100" dirty="0">
                <a:solidFill>
                  <a:schemeClr val="tx1"/>
                </a:solidFill>
              </a:rPr>
              <a:t>Analyse des obligations de formations</a:t>
            </a:r>
          </a:p>
          <a:p>
            <a:pPr marL="285750" indent="-285750" algn="just">
              <a:buClr>
                <a:schemeClr val="accent3"/>
              </a:buClr>
              <a:buFont typeface="Wingdings" pitchFamily="2" charset="2"/>
              <a:buChar char="q"/>
            </a:pPr>
            <a:r>
              <a:rPr lang="fr-FR" sz="1100" dirty="0">
                <a:solidFill>
                  <a:schemeClr val="tx1"/>
                </a:solidFill>
              </a:rPr>
              <a:t>Plan de formation (Quels collaborateurs ? Quand ? En interne ou en externe ? En présentiel ou en e-learning ?) </a:t>
            </a:r>
          </a:p>
          <a:p>
            <a:pPr marL="285750" indent="-285750" algn="just">
              <a:buClr>
                <a:schemeClr val="accent3"/>
              </a:buClr>
              <a:buFont typeface="Wingdings" pitchFamily="2" charset="2"/>
              <a:buChar char="q"/>
            </a:pPr>
            <a:r>
              <a:rPr lang="fr-FR" sz="1100" dirty="0">
                <a:solidFill>
                  <a:schemeClr val="tx1"/>
                </a:solidFill>
              </a:rPr>
              <a:t>Sélection d’un organisme de formation répondant aux objectifs et aux obligations identifiés</a:t>
            </a:r>
          </a:p>
          <a:p>
            <a:pPr marL="285750" indent="-285750" algn="just">
              <a:buClr>
                <a:schemeClr val="accent3"/>
              </a:buClr>
              <a:buFont typeface="Wingdings" pitchFamily="2" charset="2"/>
              <a:buChar char="q"/>
            </a:pPr>
            <a:r>
              <a:rPr lang="fr-FR" sz="1100" dirty="0">
                <a:solidFill>
                  <a:schemeClr val="tx1"/>
                </a:solidFill>
              </a:rPr>
              <a:t>Réalisation de la formation</a:t>
            </a:r>
          </a:p>
          <a:p>
            <a:pPr marL="285750" indent="-285750" algn="just">
              <a:buClr>
                <a:schemeClr val="accent3"/>
              </a:buClr>
              <a:buFont typeface="Wingdings" pitchFamily="2" charset="2"/>
              <a:buChar char="q"/>
            </a:pPr>
            <a:r>
              <a:rPr lang="fr-FR" sz="1100" dirty="0">
                <a:solidFill>
                  <a:schemeClr val="tx1"/>
                </a:solidFill>
              </a:rPr>
              <a:t>Validation des connaissances acquises &amp; transmission synthétique aux autres membres de l’équipe</a:t>
            </a:r>
          </a:p>
        </p:txBody>
      </p:sp>
      <p:grpSp>
        <p:nvGrpSpPr>
          <p:cNvPr id="18" name="Groupe 17">
            <a:extLst>
              <a:ext uri="{FF2B5EF4-FFF2-40B4-BE49-F238E27FC236}">
                <a16:creationId xmlns:a16="http://schemas.microsoft.com/office/drawing/2014/main" id="{0BC287A3-EBBD-0228-38D9-E6CAFA8F1FC8}"/>
              </a:ext>
            </a:extLst>
          </p:cNvPr>
          <p:cNvGrpSpPr/>
          <p:nvPr/>
        </p:nvGrpSpPr>
        <p:grpSpPr>
          <a:xfrm>
            <a:off x="355332" y="4660058"/>
            <a:ext cx="1140562" cy="211541"/>
            <a:chOff x="4820850" y="4231021"/>
            <a:chExt cx="1140562" cy="211541"/>
          </a:xfrm>
        </p:grpSpPr>
        <p:sp>
          <p:nvSpPr>
            <p:cNvPr id="19" name="Ellipse 18">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0" name="Ellipse 19">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1" name="Forme libre 20">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7" name="Espace réservé du contenu 2">
            <a:extLst>
              <a:ext uri="{FF2B5EF4-FFF2-40B4-BE49-F238E27FC236}">
                <a16:creationId xmlns:a16="http://schemas.microsoft.com/office/drawing/2014/main" id="{6B22F8DC-FE66-F0E9-108A-5CE9C2F7E4EB}"/>
              </a:ext>
            </a:extLst>
          </p:cNvPr>
          <p:cNvSpPr txBox="1">
            <a:spLocks/>
          </p:cNvSpPr>
          <p:nvPr/>
        </p:nvSpPr>
        <p:spPr>
          <a:xfrm>
            <a:off x="383092" y="6941679"/>
            <a:ext cx="6840421" cy="191383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smtClean="0"/>
              <a:t>Organisation fonctionnelle</a:t>
            </a:r>
          </a:p>
          <a:p>
            <a:pPr marL="285750" indent="-285750" algn="just">
              <a:buClr>
                <a:schemeClr val="accent3"/>
              </a:buClr>
              <a:buFont typeface="Wingdings" pitchFamily="2" charset="2"/>
              <a:buChar char="q"/>
            </a:pPr>
            <a:r>
              <a:rPr lang="fr-FR" sz="1100" dirty="0">
                <a:solidFill>
                  <a:schemeClr val="tx1"/>
                </a:solidFill>
              </a:rPr>
              <a:t>Définition des critères et des méthodes de recrutement des patients</a:t>
            </a:r>
          </a:p>
          <a:p>
            <a:pPr marL="285750" indent="-285750" algn="just">
              <a:buClr>
                <a:schemeClr val="accent3"/>
              </a:buClr>
              <a:buFont typeface="Wingdings" pitchFamily="2" charset="2"/>
              <a:buChar char="q"/>
            </a:pPr>
            <a:r>
              <a:rPr lang="fr-FR" sz="1100" dirty="0">
                <a:solidFill>
                  <a:schemeClr val="tx1"/>
                </a:solidFill>
              </a:rPr>
              <a:t>Organisation temporelle (plages de rendez-vous, durée des entretiens, nombre de rendez-vous…)</a:t>
            </a:r>
          </a:p>
          <a:p>
            <a:pPr marL="285750" indent="-285750" algn="just">
              <a:buClr>
                <a:schemeClr val="accent3"/>
              </a:buClr>
              <a:buFont typeface="Wingdings" pitchFamily="2" charset="2"/>
              <a:buChar char="q"/>
            </a:pPr>
            <a:r>
              <a:rPr lang="fr-FR" sz="1100" dirty="0">
                <a:solidFill>
                  <a:schemeClr val="tx1"/>
                </a:solidFill>
              </a:rPr>
              <a:t>Désignation des collaborateurs en charge de la démarche (répartition des tâches)</a:t>
            </a:r>
          </a:p>
          <a:p>
            <a:pPr marL="285750" indent="-285750" algn="just">
              <a:buClr>
                <a:schemeClr val="accent3"/>
              </a:buClr>
              <a:buFont typeface="Wingdings" pitchFamily="2" charset="2"/>
              <a:buChar char="q"/>
            </a:pPr>
            <a:r>
              <a:rPr lang="fr-FR" sz="1100" dirty="0">
                <a:solidFill>
                  <a:schemeClr val="tx1"/>
                </a:solidFill>
              </a:rPr>
              <a:t>Méthodologie de l’accompagnement (par ex. définir les étapes du déroulé de l’entretien)</a:t>
            </a:r>
          </a:p>
          <a:p>
            <a:pPr marL="285750" indent="-285750" algn="just">
              <a:buClr>
                <a:schemeClr val="accent3"/>
              </a:buClr>
              <a:buFont typeface="Wingdings" pitchFamily="2" charset="2"/>
              <a:buChar char="q"/>
            </a:pPr>
            <a:r>
              <a:rPr lang="fr-FR" sz="1100" dirty="0">
                <a:solidFill>
                  <a:schemeClr val="tx1"/>
                </a:solidFill>
              </a:rPr>
              <a:t>Méthodologie administrative (quelles sont les traces à conserver et les déclarations officielles à effectuer)</a:t>
            </a:r>
          </a:p>
          <a:p>
            <a:pPr marL="285750" indent="-285750" algn="just">
              <a:buClr>
                <a:schemeClr val="accent3"/>
              </a:buClr>
              <a:buFont typeface="Wingdings" pitchFamily="2" charset="2"/>
              <a:buChar char="q"/>
            </a:pPr>
            <a:r>
              <a:rPr lang="fr-FR" sz="1100" dirty="0">
                <a:solidFill>
                  <a:schemeClr val="tx1"/>
                </a:solidFill>
              </a:rPr>
              <a:t>Information vers les professionnels de santé (Qui ? Quoi? Quand ? Comment?)</a:t>
            </a:r>
          </a:p>
          <a:p>
            <a:pPr marL="285750" indent="-285750" algn="just">
              <a:buClr>
                <a:schemeClr val="accent3"/>
              </a:buClr>
              <a:buFont typeface="Wingdings" pitchFamily="2" charset="2"/>
              <a:buChar char="q"/>
            </a:pPr>
            <a:r>
              <a:rPr lang="fr-FR" sz="1100" dirty="0">
                <a:solidFill>
                  <a:schemeClr val="tx1"/>
                </a:solidFill>
              </a:rPr>
              <a:t>Création / utilisation des supports destinés à l’accompagnement des patients </a:t>
            </a:r>
          </a:p>
          <a:p>
            <a:pPr marL="285750" indent="-285750" algn="just">
              <a:buClr>
                <a:schemeClr val="accent3"/>
              </a:buClr>
              <a:buFont typeface="Wingdings" pitchFamily="2" charset="2"/>
              <a:buChar char="q"/>
            </a:pPr>
            <a:r>
              <a:rPr lang="fr-FR" sz="1100" dirty="0">
                <a:solidFill>
                  <a:schemeClr val="tx1"/>
                </a:solidFill>
              </a:rPr>
              <a:t>Réunion d’équipe pour sensibiliser l’ensemble des collaborateurs aux enjeux de la démarche, valider les modalités de recrutement des patients et présenter l’organisation pratique</a:t>
            </a:r>
          </a:p>
        </p:txBody>
      </p:sp>
      <p:grpSp>
        <p:nvGrpSpPr>
          <p:cNvPr id="28" name="Groupe 27">
            <a:extLst>
              <a:ext uri="{FF2B5EF4-FFF2-40B4-BE49-F238E27FC236}">
                <a16:creationId xmlns:a16="http://schemas.microsoft.com/office/drawing/2014/main" id="{0BC287A3-EBBD-0228-38D9-E6CAFA8F1FC8}"/>
              </a:ext>
            </a:extLst>
          </p:cNvPr>
          <p:cNvGrpSpPr/>
          <p:nvPr/>
        </p:nvGrpSpPr>
        <p:grpSpPr>
          <a:xfrm>
            <a:off x="383092" y="6657652"/>
            <a:ext cx="1140562" cy="211541"/>
            <a:chOff x="4820850" y="4231021"/>
            <a:chExt cx="1140562" cy="211541"/>
          </a:xfrm>
        </p:grpSpPr>
        <p:sp>
          <p:nvSpPr>
            <p:cNvPr id="31" name="Ellipse 30">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2" name="Ellipse 31">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3" name="Forme libre 32">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4" name="Espace réservé du contenu 2">
            <a:extLst>
              <a:ext uri="{FF2B5EF4-FFF2-40B4-BE49-F238E27FC236}">
                <a16:creationId xmlns:a16="http://schemas.microsoft.com/office/drawing/2014/main" id="{6B22F8DC-FE66-F0E9-108A-5CE9C2F7E4EB}"/>
              </a:ext>
            </a:extLst>
          </p:cNvPr>
          <p:cNvSpPr txBox="1">
            <a:spLocks/>
          </p:cNvSpPr>
          <p:nvPr/>
        </p:nvSpPr>
        <p:spPr>
          <a:xfrm>
            <a:off x="4623284" y="4948361"/>
            <a:ext cx="2600229" cy="141033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smtClean="0"/>
              <a:t>Ressources matérielles</a:t>
            </a:r>
          </a:p>
          <a:p>
            <a:pPr marL="285750" indent="-285750" algn="just">
              <a:buClr>
                <a:schemeClr val="accent3"/>
              </a:buClr>
              <a:buFont typeface="Wingdings" pitchFamily="2" charset="2"/>
              <a:buChar char="q"/>
            </a:pPr>
            <a:r>
              <a:rPr lang="fr-FR" sz="1100" dirty="0">
                <a:solidFill>
                  <a:schemeClr val="tx1"/>
                </a:solidFill>
              </a:rPr>
              <a:t>Espace de confidentialité disponible pour recevoir le patient</a:t>
            </a:r>
          </a:p>
          <a:p>
            <a:pPr marL="285750" indent="-285750" algn="just">
              <a:buClr>
                <a:schemeClr val="accent3"/>
              </a:buClr>
              <a:buFont typeface="Wingdings" pitchFamily="2" charset="2"/>
              <a:buChar char="q"/>
            </a:pPr>
            <a:r>
              <a:rPr lang="fr-FR" sz="1100" dirty="0">
                <a:solidFill>
                  <a:schemeClr val="tx1"/>
                </a:solidFill>
              </a:rPr>
              <a:t>Présence des matériels et consommables nécessaires (en fonction des thématiques)</a:t>
            </a:r>
          </a:p>
          <a:p>
            <a:pPr marL="285750" indent="-285750" algn="just">
              <a:buClr>
                <a:schemeClr val="accent3"/>
              </a:buClr>
              <a:buFont typeface="Wingdings" pitchFamily="2" charset="2"/>
              <a:buChar char="q"/>
            </a:pPr>
            <a:r>
              <a:rPr lang="fr-FR" sz="1100" dirty="0">
                <a:solidFill>
                  <a:schemeClr val="tx1"/>
                </a:solidFill>
              </a:rPr>
              <a:t>Présence des outils informatiques nécessaires</a:t>
            </a:r>
          </a:p>
        </p:txBody>
      </p:sp>
      <p:grpSp>
        <p:nvGrpSpPr>
          <p:cNvPr id="35" name="Groupe 34">
            <a:extLst>
              <a:ext uri="{FF2B5EF4-FFF2-40B4-BE49-F238E27FC236}">
                <a16:creationId xmlns:a16="http://schemas.microsoft.com/office/drawing/2014/main" id="{0BC287A3-EBBD-0228-38D9-E6CAFA8F1FC8}"/>
              </a:ext>
            </a:extLst>
          </p:cNvPr>
          <p:cNvGrpSpPr/>
          <p:nvPr/>
        </p:nvGrpSpPr>
        <p:grpSpPr>
          <a:xfrm>
            <a:off x="4623284" y="4660677"/>
            <a:ext cx="1076176" cy="211541"/>
            <a:chOff x="4820850" y="4231021"/>
            <a:chExt cx="1140562" cy="211541"/>
          </a:xfrm>
        </p:grpSpPr>
        <p:sp>
          <p:nvSpPr>
            <p:cNvPr id="36" name="Ellipse 35">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Ellipse 36">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8" name="Forme libre 37">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9" name="Espace réservé du contenu 2">
            <a:extLst>
              <a:ext uri="{FF2B5EF4-FFF2-40B4-BE49-F238E27FC236}">
                <a16:creationId xmlns:a16="http://schemas.microsoft.com/office/drawing/2014/main" id="{6B22F8DC-FE66-F0E9-108A-5CE9C2F7E4EB}"/>
              </a:ext>
            </a:extLst>
          </p:cNvPr>
          <p:cNvSpPr txBox="1">
            <a:spLocks/>
          </p:cNvSpPr>
          <p:nvPr/>
        </p:nvSpPr>
        <p:spPr>
          <a:xfrm>
            <a:off x="396395" y="9212691"/>
            <a:ext cx="6808612" cy="751420"/>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3"/>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smtClean="0"/>
              <a:t>Information vers la patientèle</a:t>
            </a:r>
          </a:p>
          <a:p>
            <a:pPr marL="285750" indent="-285750" algn="just">
              <a:buClr>
                <a:schemeClr val="accent3"/>
              </a:buClr>
              <a:buFont typeface="Wingdings" pitchFamily="2" charset="2"/>
              <a:buChar char="q"/>
            </a:pPr>
            <a:r>
              <a:rPr lang="fr-FR" sz="1100" dirty="0">
                <a:solidFill>
                  <a:schemeClr val="tx1"/>
                </a:solidFill>
              </a:rPr>
              <a:t>Elaboration des contenus pour informer la patientèle</a:t>
            </a:r>
          </a:p>
          <a:p>
            <a:pPr marL="285750" indent="-285750" algn="just">
              <a:buClr>
                <a:schemeClr val="accent3"/>
              </a:buClr>
              <a:buFont typeface="Wingdings" pitchFamily="2" charset="2"/>
              <a:buChar char="q"/>
            </a:pPr>
            <a:r>
              <a:rPr lang="fr-FR" sz="1100" dirty="0">
                <a:solidFill>
                  <a:schemeClr val="tx1"/>
                </a:solidFill>
              </a:rPr>
              <a:t>Ciblage des canaux de communication (affiches, flyers, écrans, discours au comptoir…)</a:t>
            </a:r>
          </a:p>
        </p:txBody>
      </p:sp>
      <p:grpSp>
        <p:nvGrpSpPr>
          <p:cNvPr id="40" name="Groupe 39">
            <a:extLst>
              <a:ext uri="{FF2B5EF4-FFF2-40B4-BE49-F238E27FC236}">
                <a16:creationId xmlns:a16="http://schemas.microsoft.com/office/drawing/2014/main" id="{0BC287A3-EBBD-0228-38D9-E6CAFA8F1FC8}"/>
              </a:ext>
            </a:extLst>
          </p:cNvPr>
          <p:cNvGrpSpPr/>
          <p:nvPr/>
        </p:nvGrpSpPr>
        <p:grpSpPr>
          <a:xfrm>
            <a:off x="396395" y="8925006"/>
            <a:ext cx="1076176" cy="211541"/>
            <a:chOff x="4820850" y="4231021"/>
            <a:chExt cx="1140562" cy="211541"/>
          </a:xfrm>
        </p:grpSpPr>
        <p:sp>
          <p:nvSpPr>
            <p:cNvPr id="42" name="Ellipse 41">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3" name="Ellipse 42">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4" name="Forme libre 43">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p:txBody>
          <a:bodyPr/>
          <a:lstStyle/>
          <a:p>
            <a:r>
              <a:rPr lang="fr-FR" dirty="0"/>
              <a:t>mémo</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672817" y="1947040"/>
            <a:ext cx="5541629" cy="399096"/>
          </a:xfrm>
        </p:spPr>
        <p:txBody>
          <a:bodyPr/>
          <a:lstStyle/>
          <a:p>
            <a:r>
              <a:rPr lang="fr-FR" dirty="0" smtClean="0"/>
              <a:t>Commentaires pour un bon usage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C.13 </a:t>
            </a:r>
            <a:r>
              <a:rPr lang="fr-FR" dirty="0"/>
              <a:t>Mise en place d'un nouveau service</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3.0</a:t>
            </a:r>
            <a:r>
              <a:rPr lang="fr-FR" dirty="0">
                <a:solidFill>
                  <a:schemeClr val="tx1"/>
                </a:solidFill>
              </a:rPr>
              <a:t> /</a:t>
            </a:r>
            <a:r>
              <a:rPr lang="fr-FR" dirty="0"/>
              <a:t> Juillet 2026</a:t>
            </a:r>
            <a:endParaRPr lang="en-US" dirty="0"/>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297904" y="1897325"/>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67592AAB-AEA2-D912-3171-73DC20BA74BF}"/>
              </a:ext>
            </a:extLst>
          </p:cNvPr>
          <p:cNvPicPr>
            <a:picLocks noChangeAspect="1"/>
          </p:cNvPicPr>
          <p:nvPr/>
        </p:nvPicPr>
        <p:blipFill>
          <a:blip r:embed="rId2">
            <a:extLst>
              <a:ext uri="{96DAC541-7B7A-43D3-8B79-37D633B846F1}">
                <asvg:svgBlip xmlns:asvg="http://schemas.microsoft.com/office/drawing/2016/SVG/main" xmlns="" r:embed="rId7"/>
              </a:ext>
            </a:extLst>
          </a:blip>
          <a:srcRect/>
          <a:stretch/>
        </p:blipFill>
        <p:spPr>
          <a:xfrm>
            <a:off x="165723" y="9939635"/>
            <a:ext cx="359382" cy="490067"/>
          </a:xfrm>
          <a:prstGeom prst="rect">
            <a:avLst/>
          </a:prstGeom>
        </p:spPr>
      </p:pic>
      <p:sp>
        <p:nvSpPr>
          <p:cNvPr id="9" name="Rectangle 8"/>
          <p:cNvSpPr/>
          <p:nvPr/>
        </p:nvSpPr>
        <p:spPr>
          <a:xfrm>
            <a:off x="480268" y="2660778"/>
            <a:ext cx="6721326" cy="1700466"/>
          </a:xfrm>
          <a:prstGeom prst="rect">
            <a:avLst/>
          </a:prstGeom>
        </p:spPr>
        <p:txBody>
          <a:bodyPr wrap="square">
            <a:spAutoFit/>
          </a:bodyPr>
          <a:lstStyle/>
          <a:p>
            <a:pPr algn="just">
              <a:spcAft>
                <a:spcPts val="600"/>
              </a:spcAft>
              <a:buClr>
                <a:srgbClr val="4AB5C4"/>
              </a:buClr>
            </a:pPr>
            <a:r>
              <a:rPr lang="fr-FR" sz="1050" b="1" dirty="0">
                <a:solidFill>
                  <a:schemeClr val="accent3"/>
                </a:solidFill>
                <a:latin typeface="Arial" panose="020B0604020202020204" pitchFamily="34" charset="0"/>
                <a:ea typeface="Helvetica Neue" panose="02000503000000020004" pitchFamily="2" charset="0"/>
                <a:cs typeface="Arial" panose="020B0604020202020204" pitchFamily="34" charset="0"/>
              </a:rPr>
              <a:t>Analyse préalable de potentiel et de faisabilité</a:t>
            </a:r>
          </a:p>
          <a:p>
            <a:pPr algn="just">
              <a:spcBef>
                <a:spcPts val="0"/>
              </a:spcBef>
              <a:spcAft>
                <a:spcPts val="600"/>
              </a:spcAft>
              <a:buClr>
                <a:srgbClr val="4AB5C4"/>
              </a:buClr>
            </a:pPr>
            <a:r>
              <a:rPr lang="fr-FR" sz="1050" dirty="0">
                <a:latin typeface="Arial" panose="020B0604020202020204" pitchFamily="34" charset="0"/>
                <a:ea typeface="Helvetica Neue" panose="02000503000000020004" pitchFamily="2" charset="0"/>
                <a:cs typeface="Arial" panose="020B0604020202020204" pitchFamily="34" charset="0"/>
              </a:rPr>
              <a:t>Avant de s’engager dans un projet d’accompagnement de sa patientèle sur une thématique donnée, il est fondamental que le titulaire s’interroge attentivement sur la pertinence de celle-ci. Plusieurs critères doivent être vérifiés en amont pour s’assurer de la validité du projet</a:t>
            </a:r>
          </a:p>
          <a:p>
            <a:pPr marL="171450" indent="-171450" algn="just">
              <a:spcBef>
                <a:spcPts val="0"/>
              </a:spcBef>
              <a:buClr>
                <a:srgbClr val="34615A"/>
              </a:buClr>
              <a:buFont typeface="Wingdings" panose="05000000000000000000" pitchFamily="2" charset="2"/>
              <a:buChar char="l"/>
            </a:pPr>
            <a:r>
              <a:rPr lang="fr-FR" sz="1050" dirty="0">
                <a:latin typeface="Arial" panose="020B0604020202020204" pitchFamily="34" charset="0"/>
                <a:ea typeface="Helvetica Neue" panose="02000503000000020004" pitchFamily="2" charset="0"/>
                <a:cs typeface="Arial" panose="020B0604020202020204" pitchFamily="34" charset="0"/>
              </a:rPr>
              <a:t>Adhésion et réceptivité des patients </a:t>
            </a:r>
          </a:p>
          <a:p>
            <a:pPr marL="171450" indent="-171450" algn="just">
              <a:spcBef>
                <a:spcPts val="0"/>
              </a:spcBef>
              <a:buClr>
                <a:srgbClr val="34615A"/>
              </a:buClr>
              <a:buFont typeface="Wingdings" panose="05000000000000000000" pitchFamily="2" charset="2"/>
              <a:buChar char="l"/>
            </a:pPr>
            <a:r>
              <a:rPr lang="fr-FR" sz="1050" dirty="0">
                <a:latin typeface="Arial" panose="020B0604020202020204" pitchFamily="34" charset="0"/>
                <a:ea typeface="Helvetica Neue" panose="02000503000000020004" pitchFamily="2" charset="0"/>
                <a:cs typeface="Arial" panose="020B0604020202020204" pitchFamily="34" charset="0"/>
              </a:rPr>
              <a:t>Enjeux de santé</a:t>
            </a:r>
          </a:p>
          <a:p>
            <a:pPr marL="171450" indent="-171450" algn="just">
              <a:spcBef>
                <a:spcPts val="0"/>
              </a:spcBef>
              <a:buClr>
                <a:srgbClr val="34615A"/>
              </a:buClr>
              <a:buFont typeface="Wingdings" panose="05000000000000000000" pitchFamily="2" charset="2"/>
              <a:buChar char="l"/>
            </a:pPr>
            <a:r>
              <a:rPr lang="fr-FR" sz="1050" dirty="0">
                <a:latin typeface="Arial" panose="020B0604020202020204" pitchFamily="34" charset="0"/>
                <a:ea typeface="Helvetica Neue" panose="02000503000000020004" pitchFamily="2" charset="0"/>
                <a:cs typeface="Arial" panose="020B0604020202020204" pitchFamily="34" charset="0"/>
              </a:rPr>
              <a:t>Disponibilité des ressources (humaines et matérielles)</a:t>
            </a:r>
          </a:p>
          <a:p>
            <a:pPr marL="171450" indent="-171450" algn="just">
              <a:spcBef>
                <a:spcPts val="0"/>
              </a:spcBef>
              <a:buClr>
                <a:srgbClr val="34615A"/>
              </a:buClr>
              <a:buFont typeface="Wingdings" panose="05000000000000000000" pitchFamily="2" charset="2"/>
              <a:buChar char="l"/>
            </a:pPr>
            <a:r>
              <a:rPr lang="fr-FR" sz="1050" dirty="0">
                <a:latin typeface="Arial" panose="020B0604020202020204" pitchFamily="34" charset="0"/>
                <a:ea typeface="Helvetica Neue" panose="02000503000000020004" pitchFamily="2" charset="0"/>
                <a:cs typeface="Arial" panose="020B0604020202020204" pitchFamily="34" charset="0"/>
              </a:rPr>
              <a:t>Viabilité économique</a:t>
            </a:r>
          </a:p>
          <a:p>
            <a:pPr marL="171450" indent="-171450" algn="just">
              <a:spcBef>
                <a:spcPts val="0"/>
              </a:spcBef>
              <a:buClr>
                <a:srgbClr val="34615A"/>
              </a:buClr>
              <a:buFont typeface="Wingdings" panose="05000000000000000000" pitchFamily="2" charset="2"/>
              <a:buChar char="l"/>
            </a:pPr>
            <a:r>
              <a:rPr lang="fr-FR" sz="1050" dirty="0">
                <a:latin typeface="Arial" panose="020B0604020202020204" pitchFamily="34" charset="0"/>
                <a:ea typeface="Helvetica Neue" panose="02000503000000020004" pitchFamily="2" charset="0"/>
                <a:cs typeface="Arial" panose="020B0604020202020204" pitchFamily="34" charset="0"/>
              </a:rPr>
              <a:t>Contraintes administratives </a:t>
            </a:r>
          </a:p>
        </p:txBody>
      </p:sp>
      <p:grpSp>
        <p:nvGrpSpPr>
          <p:cNvPr id="24" name="Groupe 23">
            <a:extLst>
              <a:ext uri="{FF2B5EF4-FFF2-40B4-BE49-F238E27FC236}">
                <a16:creationId xmlns:a16="http://schemas.microsoft.com/office/drawing/2014/main" id="{0BC287A3-EBBD-0228-38D9-E6CAFA8F1FC8}"/>
              </a:ext>
            </a:extLst>
          </p:cNvPr>
          <p:cNvGrpSpPr/>
          <p:nvPr/>
        </p:nvGrpSpPr>
        <p:grpSpPr>
          <a:xfrm>
            <a:off x="645236" y="2436137"/>
            <a:ext cx="1140562" cy="211541"/>
            <a:chOff x="4820850" y="4231021"/>
            <a:chExt cx="1140562" cy="211541"/>
          </a:xfrm>
        </p:grpSpPr>
        <p:sp>
          <p:nvSpPr>
            <p:cNvPr id="25" name="Ellipse 24">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6" name="Ellipse 25">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7" name="Forme libre 26">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8" name="Rectangle 27"/>
          <p:cNvSpPr/>
          <p:nvPr/>
        </p:nvSpPr>
        <p:spPr>
          <a:xfrm>
            <a:off x="515702" y="4815095"/>
            <a:ext cx="6655786" cy="3139321"/>
          </a:xfrm>
          <a:prstGeom prst="rect">
            <a:avLst/>
          </a:prstGeom>
        </p:spPr>
        <p:txBody>
          <a:bodyPr wrap="square">
            <a:spAutoFit/>
          </a:bodyPr>
          <a:lstStyle/>
          <a:p>
            <a:pPr algn="just">
              <a:buClr>
                <a:srgbClr val="4AB5C4"/>
              </a:buClr>
            </a:pPr>
            <a:r>
              <a:rPr lang="fr-FR" sz="1100" b="1" dirty="0">
                <a:solidFill>
                  <a:schemeClr val="accent3"/>
                </a:solidFill>
                <a:latin typeface="Arial" panose="020B0604020202020204" pitchFamily="34" charset="0"/>
                <a:ea typeface="Helvetica Neue" panose="02000503000000020004" pitchFamily="2" charset="0"/>
                <a:cs typeface="Arial" panose="020B0604020202020204" pitchFamily="34" charset="0"/>
              </a:rPr>
              <a:t>Information vers la patientèle</a:t>
            </a:r>
          </a:p>
          <a:p>
            <a:pPr algn="just">
              <a:buClr>
                <a:srgbClr val="4AB5C4"/>
              </a:buClr>
            </a:pPr>
            <a:r>
              <a:rPr lang="fr-FR" sz="1100" dirty="0" smtClean="0">
                <a:latin typeface="Arial" panose="020B0604020202020204" pitchFamily="34" charset="0"/>
                <a:ea typeface="Helvetica Neue" panose="02000503000000020004" pitchFamily="2" charset="0"/>
                <a:cs typeface="Arial" panose="020B0604020202020204" pitchFamily="34" charset="0"/>
              </a:rPr>
              <a:t>Tout </a:t>
            </a:r>
            <a:r>
              <a:rPr lang="fr-FR" sz="1100" dirty="0">
                <a:latin typeface="Arial" panose="020B0604020202020204" pitchFamily="34" charset="0"/>
                <a:ea typeface="Helvetica Neue" panose="02000503000000020004" pitchFamily="2" charset="0"/>
                <a:cs typeface="Arial" panose="020B0604020202020204" pitchFamily="34" charset="0"/>
              </a:rPr>
              <a:t>projet d’accompagnement doit impérativement être soutenu par de la communication au sein de l’officine. </a:t>
            </a:r>
          </a:p>
          <a:p>
            <a:pPr algn="just">
              <a:buClr>
                <a:srgbClr val="4AB5C4"/>
              </a:buClr>
            </a:pPr>
            <a:r>
              <a:rPr lang="fr-FR" sz="1100" dirty="0">
                <a:latin typeface="Arial" panose="020B0604020202020204" pitchFamily="34" charset="0"/>
                <a:ea typeface="Helvetica Neue" panose="02000503000000020004" pitchFamily="2" charset="0"/>
                <a:cs typeface="Arial" panose="020B0604020202020204" pitchFamily="34" charset="0"/>
              </a:rPr>
              <a:t>Il est fondamental que les patients bénéficient d’une information claire et </a:t>
            </a:r>
            <a:r>
              <a:rPr lang="fr-FR" sz="1100" dirty="0" smtClean="0">
                <a:latin typeface="Arial" panose="020B0604020202020204" pitchFamily="34" charset="0"/>
                <a:ea typeface="Helvetica Neue" panose="02000503000000020004" pitchFamily="2" charset="0"/>
                <a:cs typeface="Arial" panose="020B0604020202020204" pitchFamily="34" charset="0"/>
              </a:rPr>
              <a:t>visible. </a:t>
            </a:r>
            <a:r>
              <a:rPr lang="fr-FR" sz="1100" dirty="0">
                <a:latin typeface="Arial" panose="020B0604020202020204" pitchFamily="34" charset="0"/>
                <a:ea typeface="Helvetica Neue" panose="02000503000000020004" pitchFamily="2" charset="0"/>
                <a:cs typeface="Arial" panose="020B0604020202020204" pitchFamily="34" charset="0"/>
              </a:rPr>
              <a:t>Le recours à des </a:t>
            </a:r>
            <a:r>
              <a:rPr lang="fr-FR" sz="1100" b="1" dirty="0">
                <a:latin typeface="Arial" panose="020B0604020202020204" pitchFamily="34" charset="0"/>
                <a:ea typeface="Helvetica Neue" panose="02000503000000020004" pitchFamily="2" charset="0"/>
                <a:cs typeface="Arial" panose="020B0604020202020204" pitchFamily="34" charset="0"/>
              </a:rPr>
              <a:t>supports de présentation</a:t>
            </a:r>
            <a:r>
              <a:rPr lang="fr-FR" sz="1100" dirty="0">
                <a:latin typeface="Arial" panose="020B0604020202020204" pitchFamily="34" charset="0"/>
                <a:ea typeface="Helvetica Neue" panose="02000503000000020004" pitchFamily="2" charset="0"/>
                <a:cs typeface="Arial" panose="020B0604020202020204" pitchFamily="34" charset="0"/>
              </a:rPr>
              <a:t> de la démarche d’accompagnement s’avère indispensable (brochures à remettre, affichage, communication sur les écrans…). </a:t>
            </a:r>
            <a:endParaRPr lang="fr-FR" sz="1100" dirty="0" smtClean="0">
              <a:latin typeface="Arial" panose="020B0604020202020204" pitchFamily="34" charset="0"/>
              <a:ea typeface="Helvetica Neue" panose="02000503000000020004" pitchFamily="2" charset="0"/>
              <a:cs typeface="Arial" panose="020B0604020202020204" pitchFamily="34" charset="0"/>
            </a:endParaRPr>
          </a:p>
          <a:p>
            <a:pPr marL="171450" indent="-171450" algn="just">
              <a:buClr>
                <a:srgbClr val="4AB5C4"/>
              </a:buClr>
              <a:buFont typeface="Arial" panose="020B0604020202020204" pitchFamily="34" charset="0"/>
              <a:buChar char="•"/>
            </a:pPr>
            <a:r>
              <a:rPr lang="fr-FR" sz="1100" dirty="0">
                <a:latin typeface="Arial" panose="020B0604020202020204" pitchFamily="34" charset="0"/>
                <a:ea typeface="Helvetica Neue" panose="02000503000000020004" pitchFamily="2" charset="0"/>
                <a:cs typeface="Arial" panose="020B0604020202020204" pitchFamily="34" charset="0"/>
              </a:rPr>
              <a:t>« Le pharmacien est libre de communiquer au public ou à des professionnels de santé, à des fins éducatives, sanitaires ou sociales, des informations scientifiquement étayées sur des questions relatives à son activité professionnelle ou à des enjeux de santé publique. Il formule ces informations avec tact et mesure, dans le respect des obligations déontologiques et se garde de présenter comme des données acquises des hypothèses non encore confirmées. » (Art. R. 4235-39 du CSP)</a:t>
            </a:r>
            <a:endParaRPr lang="fr-FR" sz="1100" dirty="0">
              <a:latin typeface="Arial" panose="020B0604020202020204" pitchFamily="34" charset="0"/>
              <a:ea typeface="Helvetica Neue" panose="02000503000000020004" pitchFamily="2" charset="0"/>
              <a:cs typeface="Arial" panose="020B0604020202020204" pitchFamily="34" charset="0"/>
            </a:endParaRPr>
          </a:p>
          <a:p>
            <a:pPr marL="171450" indent="-171450" algn="just">
              <a:buClr>
                <a:srgbClr val="4AB5C4"/>
              </a:buClr>
              <a:buFont typeface="Arial" panose="020B0604020202020204" pitchFamily="34" charset="0"/>
              <a:buChar char="•"/>
            </a:pPr>
            <a:r>
              <a:rPr lang="fr-FR" sz="1100" dirty="0">
                <a:latin typeface="Arial" panose="020B0604020202020204" pitchFamily="34" charset="0"/>
                <a:ea typeface="Helvetica Neue" panose="02000503000000020004" pitchFamily="2" charset="0"/>
                <a:cs typeface="Arial" panose="020B0604020202020204" pitchFamily="34" charset="0"/>
              </a:rPr>
              <a:t>« </a:t>
            </a:r>
            <a:r>
              <a:rPr lang="fr-FR" sz="1100" dirty="0">
                <a:latin typeface="Arial" panose="020B0604020202020204" pitchFamily="34" charset="0"/>
                <a:ea typeface="Helvetica Neue" panose="02000503000000020004" pitchFamily="2" charset="0"/>
                <a:cs typeface="Arial" panose="020B0604020202020204" pitchFamily="34" charset="0"/>
              </a:rPr>
              <a:t>Le pharmacien est libre de communiquer au public, par tout moyen, y compris sur un site internet, des informations de nature à contribuer au libre choix du pharmacien, </a:t>
            </a:r>
            <a:r>
              <a:rPr lang="fr-FR" sz="1100" dirty="0">
                <a:latin typeface="Arial" panose="020B0604020202020204" pitchFamily="34" charset="0"/>
                <a:ea typeface="Helvetica Neue" panose="02000503000000020004" pitchFamily="2" charset="0"/>
                <a:cs typeface="Arial" panose="020B0604020202020204" pitchFamily="34" charset="0"/>
              </a:rPr>
              <a:t>relatives notamment à ses compétences, à son parcours professionnel et aux conditions de son </a:t>
            </a:r>
            <a:r>
              <a:rPr lang="fr-FR" sz="1100" dirty="0">
                <a:latin typeface="Arial" panose="020B0604020202020204" pitchFamily="34" charset="0"/>
                <a:ea typeface="Helvetica Neue" panose="02000503000000020004" pitchFamily="2" charset="0"/>
                <a:cs typeface="Arial" panose="020B0604020202020204" pitchFamily="34" charset="0"/>
              </a:rPr>
              <a:t>exercice » (</a:t>
            </a:r>
            <a:r>
              <a:rPr lang="fr-FR" sz="1100" dirty="0">
                <a:latin typeface="Arial" panose="020B0604020202020204" pitchFamily="34" charset="0"/>
                <a:ea typeface="Helvetica Neue" panose="02000503000000020004" pitchFamily="2" charset="0"/>
                <a:cs typeface="Arial" panose="020B0604020202020204" pitchFamily="34" charset="0"/>
              </a:rPr>
              <a:t>Art. R. </a:t>
            </a:r>
            <a:r>
              <a:rPr lang="fr-FR" sz="1100" dirty="0">
                <a:latin typeface="Arial" panose="020B0604020202020204" pitchFamily="34" charset="0"/>
                <a:ea typeface="Helvetica Neue" panose="02000503000000020004" pitchFamily="2" charset="0"/>
                <a:cs typeface="Arial" panose="020B0604020202020204" pitchFamily="34" charset="0"/>
              </a:rPr>
              <a:t>4235-40 du CSP)</a:t>
            </a:r>
            <a:endParaRPr lang="fr-FR" sz="1100" dirty="0">
              <a:latin typeface="Arial" panose="020B0604020202020204" pitchFamily="34" charset="0"/>
              <a:ea typeface="Helvetica Neue" panose="02000503000000020004" pitchFamily="2" charset="0"/>
              <a:cs typeface="Arial" panose="020B0604020202020204" pitchFamily="34" charset="0"/>
            </a:endParaRPr>
          </a:p>
          <a:p>
            <a:pPr algn="just">
              <a:buClr>
                <a:srgbClr val="4AB5C4"/>
              </a:buClr>
            </a:pPr>
            <a:r>
              <a:rPr lang="fr-FR" sz="1100" dirty="0">
                <a:latin typeface="Arial" panose="020B0604020202020204" pitchFamily="34" charset="0"/>
                <a:ea typeface="Helvetica Neue" panose="02000503000000020004" pitchFamily="2" charset="0"/>
                <a:cs typeface="Arial" panose="020B0604020202020204" pitchFamily="34" charset="0"/>
              </a:rPr>
              <a:t>Les éléments clés de la communication vers les patients, le discours au comptoir doit être travaillé </a:t>
            </a:r>
            <a:r>
              <a:rPr lang="fr-FR" sz="1100" dirty="0">
                <a:latin typeface="Arial" panose="020B0604020202020204" pitchFamily="34" charset="0"/>
                <a:ea typeface="Helvetica Neue" panose="02000503000000020004" pitchFamily="2" charset="0"/>
                <a:cs typeface="Arial" panose="020B0604020202020204" pitchFamily="34" charset="0"/>
              </a:rPr>
              <a:t>avec l’ensemble de l’équipe lors d’une réunion</a:t>
            </a:r>
            <a:r>
              <a:rPr lang="fr-FR" sz="1100" dirty="0" smtClean="0">
                <a:latin typeface="Arial" panose="020B0604020202020204" pitchFamily="34" charset="0"/>
                <a:ea typeface="Helvetica Neue" panose="02000503000000020004" pitchFamily="2" charset="0"/>
                <a:cs typeface="Arial" panose="020B0604020202020204" pitchFamily="34" charset="0"/>
              </a:rPr>
              <a:t>.</a:t>
            </a:r>
            <a:endParaRPr lang="fr-FR" sz="1100" dirty="0">
              <a:latin typeface="Arial" panose="020B0604020202020204" pitchFamily="34" charset="0"/>
              <a:ea typeface="Helvetica Neue" panose="02000503000000020004" pitchFamily="2" charset="0"/>
              <a:cs typeface="Arial" panose="020B0604020202020204" pitchFamily="34" charset="0"/>
            </a:endParaRPr>
          </a:p>
          <a:p>
            <a:pPr algn="just">
              <a:buClr>
                <a:srgbClr val="4AB5C4"/>
              </a:buClr>
            </a:pPr>
            <a:endParaRPr lang="fr-FR" sz="1100" dirty="0">
              <a:latin typeface="Arial" panose="020B0604020202020204" pitchFamily="34" charset="0"/>
              <a:ea typeface="Helvetica Neue" panose="02000503000000020004" pitchFamily="2" charset="0"/>
              <a:cs typeface="Arial" panose="020B0604020202020204" pitchFamily="34" charset="0"/>
            </a:endParaRPr>
          </a:p>
        </p:txBody>
      </p:sp>
      <p:grpSp>
        <p:nvGrpSpPr>
          <p:cNvPr id="31" name="Groupe 30">
            <a:extLst>
              <a:ext uri="{FF2B5EF4-FFF2-40B4-BE49-F238E27FC236}">
                <a16:creationId xmlns:a16="http://schemas.microsoft.com/office/drawing/2014/main" id="{0BC287A3-EBBD-0228-38D9-E6CAFA8F1FC8}"/>
              </a:ext>
            </a:extLst>
          </p:cNvPr>
          <p:cNvGrpSpPr/>
          <p:nvPr/>
        </p:nvGrpSpPr>
        <p:grpSpPr>
          <a:xfrm>
            <a:off x="615130" y="4591959"/>
            <a:ext cx="1140562" cy="211541"/>
            <a:chOff x="4820850" y="4231021"/>
            <a:chExt cx="1140562" cy="211541"/>
          </a:xfrm>
        </p:grpSpPr>
        <p:sp>
          <p:nvSpPr>
            <p:cNvPr id="32" name="Ellipse 31">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3" name="Ellipse 32">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4" name="Forme libre 33">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10" name="Rectangle 9"/>
          <p:cNvSpPr/>
          <p:nvPr/>
        </p:nvSpPr>
        <p:spPr>
          <a:xfrm>
            <a:off x="480268" y="8116563"/>
            <a:ext cx="6655786" cy="1277273"/>
          </a:xfrm>
          <a:prstGeom prst="rect">
            <a:avLst/>
          </a:prstGeom>
        </p:spPr>
        <p:txBody>
          <a:bodyPr wrap="square">
            <a:spAutoFit/>
          </a:bodyPr>
          <a:lstStyle/>
          <a:p>
            <a:pPr algn="just">
              <a:buClr>
                <a:srgbClr val="4AB5C4"/>
              </a:buClr>
            </a:pPr>
            <a:r>
              <a:rPr lang="fr-FR" sz="1100" b="1" dirty="0">
                <a:latin typeface="Arial" panose="020B0604020202020204" pitchFamily="34" charset="0"/>
                <a:ea typeface="Helvetica Neue" panose="02000503000000020004" pitchFamily="2" charset="0"/>
                <a:cs typeface="Arial" panose="020B0604020202020204" pitchFamily="34" charset="0"/>
              </a:rPr>
              <a:t>Information vers les professionnels de santé</a:t>
            </a:r>
          </a:p>
          <a:p>
            <a:pPr algn="just">
              <a:buClr>
                <a:srgbClr val="4AB5C4"/>
              </a:buClr>
            </a:pPr>
            <a:r>
              <a:rPr lang="fr-FR" sz="1100" dirty="0">
                <a:latin typeface="Arial" panose="020B0604020202020204" pitchFamily="34" charset="0"/>
                <a:ea typeface="Helvetica Neue" panose="02000503000000020004" pitchFamily="2" charset="0"/>
                <a:cs typeface="Arial" panose="020B0604020202020204" pitchFamily="34" charset="0"/>
              </a:rPr>
              <a:t>Dans un souci de transparence et afin d’optimiser la coopération interprofessionnelle, il est conseillé de </a:t>
            </a:r>
            <a:r>
              <a:rPr lang="fr-FR" sz="1100" b="1" dirty="0">
                <a:latin typeface="Arial" panose="020B0604020202020204" pitchFamily="34" charset="0"/>
                <a:ea typeface="Helvetica Neue" panose="02000503000000020004" pitchFamily="2" charset="0"/>
                <a:cs typeface="Arial" panose="020B0604020202020204" pitchFamily="34" charset="0"/>
              </a:rPr>
              <a:t>systématiquement prévenir les autres acteurs de santé </a:t>
            </a:r>
            <a:r>
              <a:rPr lang="fr-FR" sz="1100" dirty="0">
                <a:latin typeface="Arial" panose="020B0604020202020204" pitchFamily="34" charset="0"/>
                <a:ea typeface="Helvetica Neue" panose="02000503000000020004" pitchFamily="2" charset="0"/>
                <a:cs typeface="Arial" panose="020B0604020202020204" pitchFamily="34" charset="0"/>
              </a:rPr>
              <a:t>en lien avec le patient de la démarche. Cette information a plusieurs finalités :</a:t>
            </a:r>
          </a:p>
          <a:p>
            <a:pPr marL="171450" indent="-171450" algn="just">
              <a:spcBef>
                <a:spcPts val="0"/>
              </a:spcBef>
              <a:buClr>
                <a:srgbClr val="34615A"/>
              </a:buClr>
              <a:buFont typeface="Wingdings" panose="05000000000000000000" pitchFamily="2" charset="2"/>
              <a:buChar char="l"/>
            </a:pPr>
            <a:r>
              <a:rPr lang="fr-FR" sz="1100" dirty="0">
                <a:latin typeface="Arial" panose="020B0604020202020204" pitchFamily="34" charset="0"/>
                <a:ea typeface="Helvetica Neue" panose="02000503000000020004" pitchFamily="2" charset="0"/>
                <a:cs typeface="Arial" panose="020B0604020202020204" pitchFamily="34" charset="0"/>
              </a:rPr>
              <a:t>Développer la compréhension du rôle de l’officine dans la chaîne de santé</a:t>
            </a:r>
          </a:p>
          <a:p>
            <a:pPr marL="171450" indent="-171450" algn="just">
              <a:spcBef>
                <a:spcPts val="0"/>
              </a:spcBef>
              <a:buClr>
                <a:srgbClr val="34615A"/>
              </a:buClr>
              <a:buFont typeface="Wingdings" panose="05000000000000000000" pitchFamily="2" charset="2"/>
              <a:buChar char="l"/>
            </a:pPr>
            <a:r>
              <a:rPr lang="fr-FR" sz="1100" dirty="0">
                <a:latin typeface="Arial" panose="020B0604020202020204" pitchFamily="34" charset="0"/>
                <a:ea typeface="Helvetica Neue" panose="02000503000000020004" pitchFamily="2" charset="0"/>
                <a:cs typeface="Arial" panose="020B0604020202020204" pitchFamily="34" charset="0"/>
              </a:rPr>
              <a:t>Identifier les possibilités de coopération</a:t>
            </a:r>
          </a:p>
          <a:p>
            <a:pPr marL="171450" indent="-171450" algn="just">
              <a:spcBef>
                <a:spcPts val="0"/>
              </a:spcBef>
              <a:buClr>
                <a:srgbClr val="34615A"/>
              </a:buClr>
              <a:buFont typeface="Wingdings" panose="05000000000000000000" pitchFamily="2" charset="2"/>
              <a:buChar char="l"/>
            </a:pPr>
            <a:r>
              <a:rPr lang="fr-FR" sz="1100" dirty="0">
                <a:latin typeface="Arial" panose="020B0604020202020204" pitchFamily="34" charset="0"/>
                <a:ea typeface="Helvetica Neue" panose="02000503000000020004" pitchFamily="2" charset="0"/>
                <a:cs typeface="Arial" panose="020B0604020202020204" pitchFamily="34" charset="0"/>
              </a:rPr>
              <a:t>Améliorer la continuité du suivi des patients</a:t>
            </a:r>
          </a:p>
        </p:txBody>
      </p:sp>
      <p:grpSp>
        <p:nvGrpSpPr>
          <p:cNvPr id="35" name="Groupe 34">
            <a:extLst>
              <a:ext uri="{FF2B5EF4-FFF2-40B4-BE49-F238E27FC236}">
                <a16:creationId xmlns:a16="http://schemas.microsoft.com/office/drawing/2014/main" id="{0BC287A3-EBBD-0228-38D9-E6CAFA8F1FC8}"/>
              </a:ext>
            </a:extLst>
          </p:cNvPr>
          <p:cNvGrpSpPr/>
          <p:nvPr/>
        </p:nvGrpSpPr>
        <p:grpSpPr>
          <a:xfrm>
            <a:off x="573114" y="7899154"/>
            <a:ext cx="1140562" cy="211541"/>
            <a:chOff x="4820850" y="4231021"/>
            <a:chExt cx="1140562" cy="211541"/>
          </a:xfrm>
        </p:grpSpPr>
        <p:sp>
          <p:nvSpPr>
            <p:cNvPr id="36" name="Ellipse 35">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3">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Ellipse 36">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3">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8" name="Forme libre 37">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9" name="Espace réservé du texte 2">
            <a:extLst>
              <a:ext uri="{FF2B5EF4-FFF2-40B4-BE49-F238E27FC236}">
                <a16:creationId xmlns:a16="http://schemas.microsoft.com/office/drawing/2014/main" id="{AAE196BE-636C-7440-B466-7559D9F3460F}"/>
              </a:ext>
            </a:extLst>
          </p:cNvPr>
          <p:cNvSpPr txBox="1">
            <a:spLocks/>
          </p:cNvSpPr>
          <p:nvPr/>
        </p:nvSpPr>
        <p:spPr>
          <a:xfrm>
            <a:off x="5495624" y="9397280"/>
            <a:ext cx="1705970" cy="503976"/>
          </a:xfrm>
          <a:prstGeom prst="rect">
            <a:avLst/>
          </a:prstGeom>
          <a:noFill/>
          <a:ln>
            <a:solidFill>
              <a:schemeClr val="accent3"/>
            </a:solidFill>
          </a:ln>
        </p:spPr>
        <p:txBody>
          <a:bodyPr/>
          <a:lstStyle>
            <a:lvl1pPr marL="0" indent="0" algn="l" defTabSz="685800" rtl="0" eaLnBrk="1" latinLnBrk="0" hangingPunct="1">
              <a:lnSpc>
                <a:spcPct val="90000"/>
              </a:lnSpc>
              <a:spcBef>
                <a:spcPts val="750"/>
              </a:spcBef>
              <a:buFont typeface="Arial" panose="020B0604020202020204" pitchFamily="34" charset="0"/>
              <a:buNone/>
              <a:defRPr sz="1100" kern="1200">
                <a:solidFill>
                  <a:schemeClr val="tx1">
                    <a:lumMod val="85000"/>
                    <a:lumOff val="1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lumMod val="85000"/>
                    <a:lumOff val="1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lumMod val="85000"/>
                    <a:lumOff val="1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b="1" dirty="0">
                <a:latin typeface="Arial" panose="020B0604020202020204" pitchFamily="34" charset="0"/>
                <a:cs typeface="Arial" panose="020B0604020202020204" pitchFamily="34" charset="0"/>
              </a:rPr>
              <a:t>Références : </a:t>
            </a:r>
            <a:endParaRPr lang="fr-FR" b="1" dirty="0" smtClean="0">
              <a:latin typeface="Arial" panose="020B0604020202020204" pitchFamily="34" charset="0"/>
              <a:cs typeface="Arial" panose="020B0604020202020204" pitchFamily="34" charset="0"/>
            </a:endParaRPr>
          </a:p>
          <a:p>
            <a:r>
              <a:rPr lang="fr-FR" dirty="0" smtClean="0">
                <a:solidFill>
                  <a:schemeClr val="tx1"/>
                </a:solidFill>
                <a:latin typeface="Arial" panose="020B0604020202020204" pitchFamily="34" charset="0"/>
                <a:cs typeface="Arial" panose="020B0604020202020204" pitchFamily="34" charset="0"/>
              </a:rPr>
              <a:t>Code de déontologie</a:t>
            </a:r>
            <a:endParaRPr lang="fr-FR" dirty="0">
              <a:solidFill>
                <a:schemeClr val="tx1"/>
              </a:solidFill>
              <a:latin typeface="Arial" panose="020B0604020202020204" pitchFamily="34" charset="0"/>
              <a:cs typeface="Arial" panose="020B0604020202020204" pitchFamily="34" charset="0"/>
            </a:endParaRPr>
          </a:p>
        </p:txBody>
      </p:sp>
      <p:sp>
        <p:nvSpPr>
          <p:cNvPr id="4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085548" cy="409702"/>
          </a:xfrm>
        </p:spPr>
        <p:txBody>
          <a:bodyPr/>
          <a:lstStyle/>
          <a:p>
            <a:r>
              <a:rPr lang="en-US" dirty="0" smtClean="0"/>
              <a:t>Sous-</a:t>
            </a:r>
            <a:r>
              <a:rPr lang="en-US" dirty="0" err="1" smtClean="0"/>
              <a:t>thème</a:t>
            </a:r>
            <a:r>
              <a:rPr lang="en-US" dirty="0" smtClean="0"/>
              <a:t> : </a:t>
            </a:r>
          </a:p>
          <a:p>
            <a:r>
              <a:rPr lang="fr-FR" dirty="0"/>
              <a:t>3.1 </a:t>
            </a:r>
            <a:r>
              <a:rPr lang="fr-FR" b="0" dirty="0"/>
              <a:t>Stratégie de services</a:t>
            </a:r>
            <a:endParaRPr lang="en-US" dirty="0"/>
          </a:p>
        </p:txBody>
      </p:sp>
      <p:sp>
        <p:nvSpPr>
          <p:cNvPr id="41"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b="1" dirty="0" smtClean="0">
                <a:latin typeface="Arial" panose="020B0604020202020204" pitchFamily="34" charset="0"/>
                <a:cs typeface="Arial" panose="020B0604020202020204" pitchFamily="34" charset="0"/>
              </a:rPr>
              <a:t>Principe 16 </a:t>
            </a:r>
            <a:r>
              <a:rPr lang="en-US" dirty="0" smtClean="0">
                <a:latin typeface="Arial" panose="020B0604020202020204" pitchFamily="34" charset="0"/>
                <a:cs typeface="Arial" panose="020B0604020202020204" pitchFamily="34" charset="0"/>
              </a:rPr>
              <a:t>: Missions et services </a:t>
            </a:r>
            <a:r>
              <a:rPr lang="en-US" dirty="0" err="1" smtClean="0">
                <a:latin typeface="Arial" panose="020B0604020202020204" pitchFamily="34" charset="0"/>
                <a:cs typeface="Arial" panose="020B0604020202020204" pitchFamily="34" charset="0"/>
              </a:rPr>
              <a:t>proposés</a:t>
            </a:r>
            <a:r>
              <a:rPr lang="en-US" dirty="0" smtClean="0">
                <a:latin typeface="Arial" panose="020B0604020202020204" pitchFamily="34" charset="0"/>
                <a:cs typeface="Arial" panose="020B0604020202020204" pitchFamily="34" charset="0"/>
              </a:rPr>
              <a:t> à </a:t>
            </a:r>
            <a:r>
              <a:rPr lang="en-US" dirty="0" err="1" smtClean="0">
                <a:latin typeface="Arial" panose="020B0604020202020204" pitchFamily="34" charset="0"/>
                <a:cs typeface="Arial" panose="020B0604020202020204" pitchFamily="34" charset="0"/>
              </a:rPr>
              <a:t>l’officine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735</TotalTime>
  <Words>846</Words>
  <Application>Microsoft Office PowerPoint</Application>
  <PresentationFormat>Personnalisé</PresentationFormat>
  <Paragraphs>72</Paragraphs>
  <Slides>2</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vt:i4>
      </vt:variant>
    </vt:vector>
  </HeadingPairs>
  <TitlesOfParts>
    <vt:vector size="8" baseType="lpstr">
      <vt:lpstr>Aptos</vt:lpstr>
      <vt:lpstr>Arial</vt:lpstr>
      <vt:lpstr>Azo Sans</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143</cp:revision>
  <dcterms:created xsi:type="dcterms:W3CDTF">2025-12-16T10:16:15Z</dcterms:created>
  <dcterms:modified xsi:type="dcterms:W3CDTF">2026-07-23T09:21:53Z</dcterms:modified>
</cp:coreProperties>
</file>