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2"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7" autoAdjust="0"/>
    <p:restoredTop sz="94575"/>
  </p:normalViewPr>
  <p:slideViewPr>
    <p:cSldViewPr snapToGrid="0">
      <p:cViewPr>
        <p:scale>
          <a:sx n="125" d="100"/>
          <a:sy n="125" d="100"/>
        </p:scale>
        <p:origin x="1944" y="-1794"/>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27DDD0-F9E6-4074-B2C9-1CC7DCDC0588}" type="doc">
      <dgm:prSet loTypeId="urn:microsoft.com/office/officeart/2005/8/layout/hProcess9" loCatId="process" qsTypeId="urn:microsoft.com/office/officeart/2005/8/quickstyle/simple1" qsCatId="simple" csTypeId="urn:microsoft.com/office/officeart/2005/8/colors/accent2_1" csCatId="accent2" phldr="1"/>
      <dgm:spPr/>
    </dgm:pt>
    <dgm:pt modelId="{D76A37B0-DF7E-465B-B20E-02F253FF7963}">
      <dgm:prSet phldrT="[Texte]" custT="1"/>
      <dgm:spPr>
        <a:ln>
          <a:solidFill>
            <a:srgbClr val="258BA4"/>
          </a:solidFill>
        </a:ln>
      </dgm:spPr>
      <dgm:t>
        <a:bodyPr/>
        <a:lstStyle/>
        <a:p>
          <a:r>
            <a:rPr lang="fr-FR" sz="1000" dirty="0">
              <a:latin typeface="Arial" panose="020B0604020202020204" pitchFamily="34" charset="0"/>
              <a:cs typeface="Arial" panose="020B0604020202020204" pitchFamily="34" charset="0"/>
            </a:rPr>
            <a:t>Recenser les fichiers contenant des données à protéger</a:t>
          </a:r>
        </a:p>
      </dgm:t>
    </dgm:pt>
    <dgm:pt modelId="{D0AD91B8-CC8C-49F8-BF0B-10C1D85C879C}" type="parTrans" cxnId="{9B327D08-6BCA-4B82-9077-ADFEE3530EF7}">
      <dgm:prSet/>
      <dgm:spPr/>
      <dgm:t>
        <a:bodyPr/>
        <a:lstStyle/>
        <a:p>
          <a:endParaRPr lang="fr-FR" sz="2400">
            <a:latin typeface="Arial" panose="020B0604020202020204" pitchFamily="34" charset="0"/>
            <a:cs typeface="Arial" panose="020B0604020202020204" pitchFamily="34" charset="0"/>
          </a:endParaRPr>
        </a:p>
      </dgm:t>
    </dgm:pt>
    <dgm:pt modelId="{32A26E87-28C2-4737-8E4F-7952F7182D48}" type="sibTrans" cxnId="{9B327D08-6BCA-4B82-9077-ADFEE3530EF7}">
      <dgm:prSet/>
      <dgm:spPr/>
      <dgm:t>
        <a:bodyPr/>
        <a:lstStyle/>
        <a:p>
          <a:endParaRPr lang="fr-FR" sz="2400">
            <a:latin typeface="Arial" panose="020B0604020202020204" pitchFamily="34" charset="0"/>
            <a:cs typeface="Arial" panose="020B0604020202020204" pitchFamily="34" charset="0"/>
          </a:endParaRPr>
        </a:p>
      </dgm:t>
    </dgm:pt>
    <dgm:pt modelId="{D6FDD4B0-4684-4B0C-85F3-4CA1483832C1}">
      <dgm:prSet custT="1"/>
      <dgm:spPr>
        <a:ln>
          <a:solidFill>
            <a:srgbClr val="258BA4"/>
          </a:solidFill>
        </a:ln>
      </dgm:spPr>
      <dgm:t>
        <a:bodyPr/>
        <a:lstStyle/>
        <a:p>
          <a:r>
            <a:rPr lang="fr-FR" sz="1000" dirty="0">
              <a:latin typeface="Arial" panose="020B0604020202020204" pitchFamily="34" charset="0"/>
              <a:cs typeface="Arial" panose="020B0604020202020204" pitchFamily="34" charset="0"/>
            </a:rPr>
            <a:t>Identifier les supports de stockage </a:t>
          </a:r>
          <a:r>
            <a:rPr lang="fr-FR" sz="800" dirty="0">
              <a:latin typeface="Arial" panose="020B0604020202020204" pitchFamily="34" charset="0"/>
              <a:cs typeface="Arial" panose="020B0604020202020204" pitchFamily="34" charset="0"/>
            </a:rPr>
            <a:t>(matériels, logiciels, canaux de transmission…)</a:t>
          </a:r>
          <a:endParaRPr lang="fr-FR" sz="1000" dirty="0">
            <a:latin typeface="Arial" panose="020B0604020202020204" pitchFamily="34" charset="0"/>
            <a:cs typeface="Arial" panose="020B0604020202020204" pitchFamily="34" charset="0"/>
          </a:endParaRPr>
        </a:p>
      </dgm:t>
    </dgm:pt>
    <dgm:pt modelId="{DEC3DB41-7DD8-4A54-BD0C-F6619742E804}" type="parTrans" cxnId="{7F054D47-93F3-42DA-802C-E5579D3DF863}">
      <dgm:prSet/>
      <dgm:spPr/>
      <dgm:t>
        <a:bodyPr/>
        <a:lstStyle/>
        <a:p>
          <a:endParaRPr lang="fr-FR" sz="2400">
            <a:latin typeface="Arial" panose="020B0604020202020204" pitchFamily="34" charset="0"/>
            <a:cs typeface="Arial" panose="020B0604020202020204" pitchFamily="34" charset="0"/>
          </a:endParaRPr>
        </a:p>
      </dgm:t>
    </dgm:pt>
    <dgm:pt modelId="{4CAB0EA7-5A4C-4DF7-9A20-D3A0FAE2AC30}" type="sibTrans" cxnId="{7F054D47-93F3-42DA-802C-E5579D3DF863}">
      <dgm:prSet/>
      <dgm:spPr/>
      <dgm:t>
        <a:bodyPr/>
        <a:lstStyle/>
        <a:p>
          <a:endParaRPr lang="fr-FR" sz="2400">
            <a:latin typeface="Arial" panose="020B0604020202020204" pitchFamily="34" charset="0"/>
            <a:cs typeface="Arial" panose="020B0604020202020204" pitchFamily="34" charset="0"/>
          </a:endParaRPr>
        </a:p>
      </dgm:t>
    </dgm:pt>
    <dgm:pt modelId="{6D5A5602-B54A-4E50-AB47-5891F4AFDDEB}">
      <dgm:prSet custT="1"/>
      <dgm:spPr>
        <a:ln>
          <a:solidFill>
            <a:srgbClr val="258BA4"/>
          </a:solidFill>
        </a:ln>
      </dgm:spPr>
      <dgm:t>
        <a:bodyPr/>
        <a:lstStyle/>
        <a:p>
          <a:r>
            <a:rPr lang="fr-FR" sz="1000" dirty="0">
              <a:latin typeface="Arial" panose="020B0604020202020204" pitchFamily="34" charset="0"/>
              <a:cs typeface="Arial" panose="020B0604020202020204" pitchFamily="34" charset="0"/>
            </a:rPr>
            <a:t>Déterminer les risques (violation, détérioration, perte…)</a:t>
          </a:r>
        </a:p>
      </dgm:t>
    </dgm:pt>
    <dgm:pt modelId="{FCA27B91-57E3-4C42-9C1A-1273FA476BAD}" type="parTrans" cxnId="{0384BA73-5B55-4484-A780-7CCD878CF310}">
      <dgm:prSet/>
      <dgm:spPr/>
      <dgm:t>
        <a:bodyPr/>
        <a:lstStyle/>
        <a:p>
          <a:endParaRPr lang="fr-FR" sz="2400">
            <a:latin typeface="Arial" panose="020B0604020202020204" pitchFamily="34" charset="0"/>
            <a:cs typeface="Arial" panose="020B0604020202020204" pitchFamily="34" charset="0"/>
          </a:endParaRPr>
        </a:p>
      </dgm:t>
    </dgm:pt>
    <dgm:pt modelId="{4A819735-2E8D-4D7A-9224-C057F9EDE6AF}" type="sibTrans" cxnId="{0384BA73-5B55-4484-A780-7CCD878CF310}">
      <dgm:prSet/>
      <dgm:spPr/>
      <dgm:t>
        <a:bodyPr/>
        <a:lstStyle/>
        <a:p>
          <a:endParaRPr lang="fr-FR" sz="2400">
            <a:latin typeface="Arial" panose="020B0604020202020204" pitchFamily="34" charset="0"/>
            <a:cs typeface="Arial" panose="020B0604020202020204" pitchFamily="34" charset="0"/>
          </a:endParaRPr>
        </a:p>
      </dgm:t>
    </dgm:pt>
    <dgm:pt modelId="{9F1CA570-B0A7-46E6-BE33-D7756B4BA743}">
      <dgm:prSet custT="1"/>
      <dgm:spPr>
        <a:ln>
          <a:solidFill>
            <a:srgbClr val="258BA4"/>
          </a:solidFill>
        </a:ln>
      </dgm:spPr>
      <dgm:t>
        <a:bodyPr/>
        <a:lstStyle/>
        <a:p>
          <a:r>
            <a:rPr lang="fr-FR" sz="1000" dirty="0">
              <a:latin typeface="Arial" panose="020B0604020202020204" pitchFamily="34" charset="0"/>
              <a:cs typeface="Arial" panose="020B0604020202020204" pitchFamily="34" charset="0"/>
            </a:rPr>
            <a:t>Déterminer les mesures de sécurité</a:t>
          </a:r>
        </a:p>
      </dgm:t>
    </dgm:pt>
    <dgm:pt modelId="{94FE8FCD-83F5-4647-9E9F-72CB4234B7C9}" type="parTrans" cxnId="{481CDDE5-60BA-4CC6-8BFB-E31388BF90E2}">
      <dgm:prSet/>
      <dgm:spPr/>
      <dgm:t>
        <a:bodyPr/>
        <a:lstStyle/>
        <a:p>
          <a:endParaRPr lang="fr-FR" sz="2400">
            <a:latin typeface="Arial" panose="020B0604020202020204" pitchFamily="34" charset="0"/>
            <a:cs typeface="Arial" panose="020B0604020202020204" pitchFamily="34" charset="0"/>
          </a:endParaRPr>
        </a:p>
      </dgm:t>
    </dgm:pt>
    <dgm:pt modelId="{A3CA0830-48C6-413F-832C-71B8AC93FCFE}" type="sibTrans" cxnId="{481CDDE5-60BA-4CC6-8BFB-E31388BF90E2}">
      <dgm:prSet/>
      <dgm:spPr/>
      <dgm:t>
        <a:bodyPr/>
        <a:lstStyle/>
        <a:p>
          <a:endParaRPr lang="fr-FR" sz="2400">
            <a:latin typeface="Arial" panose="020B0604020202020204" pitchFamily="34" charset="0"/>
            <a:cs typeface="Arial" panose="020B0604020202020204" pitchFamily="34" charset="0"/>
          </a:endParaRPr>
        </a:p>
      </dgm:t>
    </dgm:pt>
    <dgm:pt modelId="{A11B4157-AE00-4AF4-8E55-71E274010A0D}" type="pres">
      <dgm:prSet presAssocID="{3C27DDD0-F9E6-4074-B2C9-1CC7DCDC0588}" presName="CompostProcess" presStyleCnt="0">
        <dgm:presLayoutVars>
          <dgm:dir/>
          <dgm:resizeHandles val="exact"/>
        </dgm:presLayoutVars>
      </dgm:prSet>
      <dgm:spPr/>
    </dgm:pt>
    <dgm:pt modelId="{686DB811-BD7F-4D3D-AE50-0E5446EE1BB6}" type="pres">
      <dgm:prSet presAssocID="{3C27DDD0-F9E6-4074-B2C9-1CC7DCDC0588}" presName="arrow" presStyleLbl="bgShp" presStyleIdx="0" presStyleCnt="1" custLinFactNeighborX="0" custLinFactNeighborY="-10451"/>
      <dgm:spPr/>
    </dgm:pt>
    <dgm:pt modelId="{37D06706-840B-4DE2-AEDB-5231E81241D3}" type="pres">
      <dgm:prSet presAssocID="{3C27DDD0-F9E6-4074-B2C9-1CC7DCDC0588}" presName="linearProcess" presStyleCnt="0"/>
      <dgm:spPr/>
    </dgm:pt>
    <dgm:pt modelId="{B85D2E9C-59F5-4572-9C6C-1A5C2B3B4D8F}" type="pres">
      <dgm:prSet presAssocID="{D76A37B0-DF7E-465B-B20E-02F253FF7963}" presName="textNode" presStyleLbl="node1" presStyleIdx="0" presStyleCnt="4" custScaleY="136052">
        <dgm:presLayoutVars>
          <dgm:bulletEnabled val="1"/>
        </dgm:presLayoutVars>
      </dgm:prSet>
      <dgm:spPr/>
      <dgm:t>
        <a:bodyPr/>
        <a:lstStyle/>
        <a:p>
          <a:endParaRPr lang="fr-FR"/>
        </a:p>
      </dgm:t>
    </dgm:pt>
    <dgm:pt modelId="{A3BD1C35-470C-4BB0-9C8B-C2EFC28C3158}" type="pres">
      <dgm:prSet presAssocID="{32A26E87-28C2-4737-8E4F-7952F7182D48}" presName="sibTrans" presStyleCnt="0"/>
      <dgm:spPr/>
    </dgm:pt>
    <dgm:pt modelId="{7441F9E9-E6FF-490B-9A76-EC59E22975EA}" type="pres">
      <dgm:prSet presAssocID="{D6FDD4B0-4684-4B0C-85F3-4CA1483832C1}" presName="textNode" presStyleLbl="node1" presStyleIdx="1" presStyleCnt="4" custScaleY="136052">
        <dgm:presLayoutVars>
          <dgm:bulletEnabled val="1"/>
        </dgm:presLayoutVars>
      </dgm:prSet>
      <dgm:spPr/>
      <dgm:t>
        <a:bodyPr/>
        <a:lstStyle/>
        <a:p>
          <a:endParaRPr lang="fr-FR"/>
        </a:p>
      </dgm:t>
    </dgm:pt>
    <dgm:pt modelId="{049222E5-A92C-4EE0-A4FB-590D3019EC95}" type="pres">
      <dgm:prSet presAssocID="{4CAB0EA7-5A4C-4DF7-9A20-D3A0FAE2AC30}" presName="sibTrans" presStyleCnt="0"/>
      <dgm:spPr/>
    </dgm:pt>
    <dgm:pt modelId="{DDDCAF6F-C75B-4860-A351-7C8037C1BAA4}" type="pres">
      <dgm:prSet presAssocID="{6D5A5602-B54A-4E50-AB47-5891F4AFDDEB}" presName="textNode" presStyleLbl="node1" presStyleIdx="2" presStyleCnt="4" custScaleY="136052">
        <dgm:presLayoutVars>
          <dgm:bulletEnabled val="1"/>
        </dgm:presLayoutVars>
      </dgm:prSet>
      <dgm:spPr/>
      <dgm:t>
        <a:bodyPr/>
        <a:lstStyle/>
        <a:p>
          <a:endParaRPr lang="fr-FR"/>
        </a:p>
      </dgm:t>
    </dgm:pt>
    <dgm:pt modelId="{2A082972-03B8-428C-A0D6-A83117F76125}" type="pres">
      <dgm:prSet presAssocID="{4A819735-2E8D-4D7A-9224-C057F9EDE6AF}" presName="sibTrans" presStyleCnt="0"/>
      <dgm:spPr/>
    </dgm:pt>
    <dgm:pt modelId="{85E3DB1A-C570-4073-B6A2-3F5B648ABE05}" type="pres">
      <dgm:prSet presAssocID="{9F1CA570-B0A7-46E6-BE33-D7756B4BA743}" presName="textNode" presStyleLbl="node1" presStyleIdx="3" presStyleCnt="4" custScaleY="136052">
        <dgm:presLayoutVars>
          <dgm:bulletEnabled val="1"/>
        </dgm:presLayoutVars>
      </dgm:prSet>
      <dgm:spPr/>
      <dgm:t>
        <a:bodyPr/>
        <a:lstStyle/>
        <a:p>
          <a:endParaRPr lang="fr-FR"/>
        </a:p>
      </dgm:t>
    </dgm:pt>
  </dgm:ptLst>
  <dgm:cxnLst>
    <dgm:cxn modelId="{7F054D47-93F3-42DA-802C-E5579D3DF863}" srcId="{3C27DDD0-F9E6-4074-B2C9-1CC7DCDC0588}" destId="{D6FDD4B0-4684-4B0C-85F3-4CA1483832C1}" srcOrd="1" destOrd="0" parTransId="{DEC3DB41-7DD8-4A54-BD0C-F6619742E804}" sibTransId="{4CAB0EA7-5A4C-4DF7-9A20-D3A0FAE2AC30}"/>
    <dgm:cxn modelId="{B44CD3B3-A50A-4301-A497-06D2BF0D7973}" type="presOf" srcId="{D6FDD4B0-4684-4B0C-85F3-4CA1483832C1}" destId="{7441F9E9-E6FF-490B-9A76-EC59E22975EA}" srcOrd="0" destOrd="0" presId="urn:microsoft.com/office/officeart/2005/8/layout/hProcess9"/>
    <dgm:cxn modelId="{FEA66E41-2268-4F55-A711-1E29840456E3}" type="presOf" srcId="{3C27DDD0-F9E6-4074-B2C9-1CC7DCDC0588}" destId="{A11B4157-AE00-4AF4-8E55-71E274010A0D}" srcOrd="0" destOrd="0" presId="urn:microsoft.com/office/officeart/2005/8/layout/hProcess9"/>
    <dgm:cxn modelId="{CC133FD6-B9EA-4198-B778-86FDDC565EB7}" type="presOf" srcId="{9F1CA570-B0A7-46E6-BE33-D7756B4BA743}" destId="{85E3DB1A-C570-4073-B6A2-3F5B648ABE05}" srcOrd="0" destOrd="0" presId="urn:microsoft.com/office/officeart/2005/8/layout/hProcess9"/>
    <dgm:cxn modelId="{481CDDE5-60BA-4CC6-8BFB-E31388BF90E2}" srcId="{3C27DDD0-F9E6-4074-B2C9-1CC7DCDC0588}" destId="{9F1CA570-B0A7-46E6-BE33-D7756B4BA743}" srcOrd="3" destOrd="0" parTransId="{94FE8FCD-83F5-4647-9E9F-72CB4234B7C9}" sibTransId="{A3CA0830-48C6-413F-832C-71B8AC93FCFE}"/>
    <dgm:cxn modelId="{9B327D08-6BCA-4B82-9077-ADFEE3530EF7}" srcId="{3C27DDD0-F9E6-4074-B2C9-1CC7DCDC0588}" destId="{D76A37B0-DF7E-465B-B20E-02F253FF7963}" srcOrd="0" destOrd="0" parTransId="{D0AD91B8-CC8C-49F8-BF0B-10C1D85C879C}" sibTransId="{32A26E87-28C2-4737-8E4F-7952F7182D48}"/>
    <dgm:cxn modelId="{8258E9B9-9BD3-4B64-B6B0-61B4AFC95EE8}" type="presOf" srcId="{6D5A5602-B54A-4E50-AB47-5891F4AFDDEB}" destId="{DDDCAF6F-C75B-4860-A351-7C8037C1BAA4}" srcOrd="0" destOrd="0" presId="urn:microsoft.com/office/officeart/2005/8/layout/hProcess9"/>
    <dgm:cxn modelId="{0384BA73-5B55-4484-A780-7CCD878CF310}" srcId="{3C27DDD0-F9E6-4074-B2C9-1CC7DCDC0588}" destId="{6D5A5602-B54A-4E50-AB47-5891F4AFDDEB}" srcOrd="2" destOrd="0" parTransId="{FCA27B91-57E3-4C42-9C1A-1273FA476BAD}" sibTransId="{4A819735-2E8D-4D7A-9224-C057F9EDE6AF}"/>
    <dgm:cxn modelId="{EA32D918-B148-4A41-A6C7-133776E05DD7}" type="presOf" srcId="{D76A37B0-DF7E-465B-B20E-02F253FF7963}" destId="{B85D2E9C-59F5-4572-9C6C-1A5C2B3B4D8F}" srcOrd="0" destOrd="0" presId="urn:microsoft.com/office/officeart/2005/8/layout/hProcess9"/>
    <dgm:cxn modelId="{AC7120CD-EB3A-4036-B90D-15BBDC34D106}" type="presParOf" srcId="{A11B4157-AE00-4AF4-8E55-71E274010A0D}" destId="{686DB811-BD7F-4D3D-AE50-0E5446EE1BB6}" srcOrd="0" destOrd="0" presId="urn:microsoft.com/office/officeart/2005/8/layout/hProcess9"/>
    <dgm:cxn modelId="{8E4C34A3-49C5-44CC-ABB6-A736D2BDBA47}" type="presParOf" srcId="{A11B4157-AE00-4AF4-8E55-71E274010A0D}" destId="{37D06706-840B-4DE2-AEDB-5231E81241D3}" srcOrd="1" destOrd="0" presId="urn:microsoft.com/office/officeart/2005/8/layout/hProcess9"/>
    <dgm:cxn modelId="{F6DF2AC6-AB17-40F9-894C-BC42CF826EE6}" type="presParOf" srcId="{37D06706-840B-4DE2-AEDB-5231E81241D3}" destId="{B85D2E9C-59F5-4572-9C6C-1A5C2B3B4D8F}" srcOrd="0" destOrd="0" presId="urn:microsoft.com/office/officeart/2005/8/layout/hProcess9"/>
    <dgm:cxn modelId="{84B063E5-1026-4166-9496-89F9165AFD0D}" type="presParOf" srcId="{37D06706-840B-4DE2-AEDB-5231E81241D3}" destId="{A3BD1C35-470C-4BB0-9C8B-C2EFC28C3158}" srcOrd="1" destOrd="0" presId="urn:microsoft.com/office/officeart/2005/8/layout/hProcess9"/>
    <dgm:cxn modelId="{6C52FE76-51C1-4B7A-8910-CFD9E820A11A}" type="presParOf" srcId="{37D06706-840B-4DE2-AEDB-5231E81241D3}" destId="{7441F9E9-E6FF-490B-9A76-EC59E22975EA}" srcOrd="2" destOrd="0" presId="urn:microsoft.com/office/officeart/2005/8/layout/hProcess9"/>
    <dgm:cxn modelId="{9FD85B8D-6303-4CDB-871D-FA4DD5900D07}" type="presParOf" srcId="{37D06706-840B-4DE2-AEDB-5231E81241D3}" destId="{049222E5-A92C-4EE0-A4FB-590D3019EC95}" srcOrd="3" destOrd="0" presId="urn:microsoft.com/office/officeart/2005/8/layout/hProcess9"/>
    <dgm:cxn modelId="{947413C8-7465-41A1-9FE3-D0366208C32E}" type="presParOf" srcId="{37D06706-840B-4DE2-AEDB-5231E81241D3}" destId="{DDDCAF6F-C75B-4860-A351-7C8037C1BAA4}" srcOrd="4" destOrd="0" presId="urn:microsoft.com/office/officeart/2005/8/layout/hProcess9"/>
    <dgm:cxn modelId="{83C50574-0981-40EE-BB18-9114E96E5BBF}" type="presParOf" srcId="{37D06706-840B-4DE2-AEDB-5231E81241D3}" destId="{2A082972-03B8-428C-A0D6-A83117F76125}" srcOrd="5" destOrd="0" presId="urn:microsoft.com/office/officeart/2005/8/layout/hProcess9"/>
    <dgm:cxn modelId="{78EE0345-DF81-40D8-B989-0288441C8E93}" type="presParOf" srcId="{37D06706-840B-4DE2-AEDB-5231E81241D3}" destId="{85E3DB1A-C570-4073-B6A2-3F5B648ABE05}" srcOrd="6"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6DB811-BD7F-4D3D-AE50-0E5446EE1BB6}">
      <dsp:nvSpPr>
        <dsp:cNvPr id="0" name=""/>
        <dsp:cNvSpPr/>
      </dsp:nvSpPr>
      <dsp:spPr>
        <a:xfrm>
          <a:off x="463910" y="0"/>
          <a:ext cx="5257656" cy="112003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5D2E9C-59F5-4572-9C6C-1A5C2B3B4D8F}">
      <dsp:nvSpPr>
        <dsp:cNvPr id="0" name=""/>
        <dsp:cNvSpPr/>
      </dsp:nvSpPr>
      <dsp:spPr>
        <a:xfrm>
          <a:off x="3133" y="255250"/>
          <a:ext cx="1392581" cy="609529"/>
        </a:xfrm>
        <a:prstGeom prst="roundRect">
          <a:avLst/>
        </a:prstGeom>
        <a:solidFill>
          <a:schemeClr val="lt1">
            <a:hueOff val="0"/>
            <a:satOff val="0"/>
            <a:lumOff val="0"/>
            <a:alphaOff val="0"/>
          </a:schemeClr>
        </a:solidFill>
        <a:ln w="19050" cap="flat" cmpd="sng" algn="ctr">
          <a:solidFill>
            <a:srgbClr val="258BA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fr-FR" sz="1000" kern="1200" dirty="0">
              <a:latin typeface="Arial" panose="020B0604020202020204" pitchFamily="34" charset="0"/>
              <a:cs typeface="Arial" panose="020B0604020202020204" pitchFamily="34" charset="0"/>
            </a:rPr>
            <a:t>Recenser les fichiers contenant des données à protéger</a:t>
          </a:r>
        </a:p>
      </dsp:txBody>
      <dsp:txXfrm>
        <a:off x="32888" y="285005"/>
        <a:ext cx="1333071" cy="550019"/>
      </dsp:txXfrm>
    </dsp:sp>
    <dsp:sp modelId="{7441F9E9-E6FF-490B-9A76-EC59E22975EA}">
      <dsp:nvSpPr>
        <dsp:cNvPr id="0" name=""/>
        <dsp:cNvSpPr/>
      </dsp:nvSpPr>
      <dsp:spPr>
        <a:xfrm>
          <a:off x="1598676" y="255250"/>
          <a:ext cx="1392581" cy="609529"/>
        </a:xfrm>
        <a:prstGeom prst="roundRect">
          <a:avLst/>
        </a:prstGeom>
        <a:solidFill>
          <a:schemeClr val="lt1">
            <a:hueOff val="0"/>
            <a:satOff val="0"/>
            <a:lumOff val="0"/>
            <a:alphaOff val="0"/>
          </a:schemeClr>
        </a:solidFill>
        <a:ln w="19050" cap="flat" cmpd="sng" algn="ctr">
          <a:solidFill>
            <a:srgbClr val="258BA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fr-FR" sz="1000" kern="1200" dirty="0">
              <a:latin typeface="Arial" panose="020B0604020202020204" pitchFamily="34" charset="0"/>
              <a:cs typeface="Arial" panose="020B0604020202020204" pitchFamily="34" charset="0"/>
            </a:rPr>
            <a:t>Identifier les supports de stockage </a:t>
          </a:r>
          <a:r>
            <a:rPr lang="fr-FR" sz="800" kern="1200" dirty="0">
              <a:latin typeface="Arial" panose="020B0604020202020204" pitchFamily="34" charset="0"/>
              <a:cs typeface="Arial" panose="020B0604020202020204" pitchFamily="34" charset="0"/>
            </a:rPr>
            <a:t>(matériels, logiciels, canaux de transmission…)</a:t>
          </a:r>
          <a:endParaRPr lang="fr-FR" sz="1000" kern="1200" dirty="0">
            <a:latin typeface="Arial" panose="020B0604020202020204" pitchFamily="34" charset="0"/>
            <a:cs typeface="Arial" panose="020B0604020202020204" pitchFamily="34" charset="0"/>
          </a:endParaRPr>
        </a:p>
      </dsp:txBody>
      <dsp:txXfrm>
        <a:off x="1628431" y="285005"/>
        <a:ext cx="1333071" cy="550019"/>
      </dsp:txXfrm>
    </dsp:sp>
    <dsp:sp modelId="{DDDCAF6F-C75B-4860-A351-7C8037C1BAA4}">
      <dsp:nvSpPr>
        <dsp:cNvPr id="0" name=""/>
        <dsp:cNvSpPr/>
      </dsp:nvSpPr>
      <dsp:spPr>
        <a:xfrm>
          <a:off x="3194219" y="255250"/>
          <a:ext cx="1392581" cy="609529"/>
        </a:xfrm>
        <a:prstGeom prst="roundRect">
          <a:avLst/>
        </a:prstGeom>
        <a:solidFill>
          <a:schemeClr val="lt1">
            <a:hueOff val="0"/>
            <a:satOff val="0"/>
            <a:lumOff val="0"/>
            <a:alphaOff val="0"/>
          </a:schemeClr>
        </a:solidFill>
        <a:ln w="19050" cap="flat" cmpd="sng" algn="ctr">
          <a:solidFill>
            <a:srgbClr val="258BA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fr-FR" sz="1000" kern="1200" dirty="0">
              <a:latin typeface="Arial" panose="020B0604020202020204" pitchFamily="34" charset="0"/>
              <a:cs typeface="Arial" panose="020B0604020202020204" pitchFamily="34" charset="0"/>
            </a:rPr>
            <a:t>Déterminer les risques (violation, détérioration, perte…)</a:t>
          </a:r>
        </a:p>
      </dsp:txBody>
      <dsp:txXfrm>
        <a:off x="3223974" y="285005"/>
        <a:ext cx="1333071" cy="550019"/>
      </dsp:txXfrm>
    </dsp:sp>
    <dsp:sp modelId="{85E3DB1A-C570-4073-B6A2-3F5B648ABE05}">
      <dsp:nvSpPr>
        <dsp:cNvPr id="0" name=""/>
        <dsp:cNvSpPr/>
      </dsp:nvSpPr>
      <dsp:spPr>
        <a:xfrm>
          <a:off x="4789762" y="255250"/>
          <a:ext cx="1392581" cy="609529"/>
        </a:xfrm>
        <a:prstGeom prst="roundRect">
          <a:avLst/>
        </a:prstGeom>
        <a:solidFill>
          <a:schemeClr val="lt1">
            <a:hueOff val="0"/>
            <a:satOff val="0"/>
            <a:lumOff val="0"/>
            <a:alphaOff val="0"/>
          </a:schemeClr>
        </a:solidFill>
        <a:ln w="19050" cap="flat" cmpd="sng" algn="ctr">
          <a:solidFill>
            <a:srgbClr val="258BA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fr-FR" sz="1000" kern="1200" dirty="0">
              <a:latin typeface="Arial" panose="020B0604020202020204" pitchFamily="34" charset="0"/>
              <a:cs typeface="Arial" panose="020B0604020202020204" pitchFamily="34" charset="0"/>
            </a:rPr>
            <a:t>Déterminer les mesures de sécurité</a:t>
          </a:r>
        </a:p>
      </dsp:txBody>
      <dsp:txXfrm>
        <a:off x="4819517" y="285005"/>
        <a:ext cx="1333071" cy="55001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hyperlink" Target="https://www.cnil.fr/sites/cnil/files/atoms/files/referentiel_-_traitements_dans_le_domaine_de_la_sante_hors_recherches.pdf" TargetMode="External"/><Relationship Id="rId7" Type="http://schemas.openxmlformats.org/officeDocument/2006/relationships/image" Target="../media/image5.svg"/><Relationship Id="rId12" Type="http://schemas.microsoft.com/office/2007/relationships/diagramDrawing" Target="../diagrams/drawing1.xml"/><Relationship Id="rId2" Type="http://schemas.openxmlformats.org/officeDocument/2006/relationships/image" Target="../media/image3.png"/><Relationship Id="rId1" Type="http://schemas.openxmlformats.org/officeDocument/2006/relationships/slideLayout" Target="../slideLayouts/slideLayout1.xml"/><Relationship Id="rId11" Type="http://schemas.openxmlformats.org/officeDocument/2006/relationships/diagramColors" Target="../diagrams/colors1.xml"/><Relationship Id="rId10" Type="http://schemas.openxmlformats.org/officeDocument/2006/relationships/diagramQuickStyle" Target="../diagrams/quickStyle1.xml"/><Relationship Id="rId9"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52015" y="1898368"/>
            <a:ext cx="5562320" cy="399096"/>
          </a:xfrm>
        </p:spPr>
        <p:txBody>
          <a:bodyPr/>
          <a:lstStyle/>
          <a:p>
            <a:r>
              <a:rPr lang="fr-FR" sz="2000" dirty="0" smtClean="0">
                <a:solidFill>
                  <a:srgbClr val="258BA4"/>
                </a:solidFill>
                <a:latin typeface="Helvetica Neue" panose="020B0604020202020204" pitchFamily="34" charset="0"/>
                <a:ea typeface="Helvetica Neue" panose="020B0604020202020204" pitchFamily="34" charset="0"/>
              </a:rPr>
              <a:t>Les </a:t>
            </a:r>
            <a:r>
              <a:rPr lang="fr-FR" sz="2000" dirty="0">
                <a:solidFill>
                  <a:srgbClr val="258BA4"/>
                </a:solidFill>
                <a:latin typeface="Helvetica Neue" panose="020B0604020202020204" pitchFamily="34" charset="0"/>
                <a:ea typeface="Helvetica Neue" panose="020B0604020202020204" pitchFamily="34" charset="0"/>
              </a:rPr>
              <a:t>Données de Santé à Protéger </a:t>
            </a:r>
            <a:endParaRPr lang="fr-FR" sz="2000" dirty="0"/>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M.20 </a:t>
            </a:r>
            <a:r>
              <a:rPr lang="fr-FR" dirty="0" smtClean="0"/>
              <a:t>La </a:t>
            </a:r>
            <a:r>
              <a:rPr lang="fr-FR" dirty="0"/>
              <a:t>protection </a:t>
            </a:r>
            <a:r>
              <a:rPr lang="fr-FR" dirty="0" smtClean="0"/>
              <a:t>des données de santé</a:t>
            </a:r>
            <a:endParaRPr lang="fr-FR"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3.0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p:txBody>
          <a:bodyPr/>
          <a:lstStyle/>
          <a:p>
            <a:r>
              <a:rPr lang="en-US" dirty="0" smtClean="0"/>
              <a:t>Sous-themes : </a:t>
            </a:r>
          </a:p>
          <a:p>
            <a:r>
              <a:rPr lang="fr-FR" dirty="0"/>
              <a:t>4.5 </a:t>
            </a:r>
            <a:r>
              <a:rPr lang="fr-FR" b="0" dirty="0"/>
              <a:t>Gestion des systèmes d’information</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39 : </a:t>
            </a:r>
            <a:r>
              <a:rPr lang="en-US" dirty="0" err="1" smtClean="0">
                <a:latin typeface="Arial" panose="020B0604020202020204" pitchFamily="34" charset="0"/>
                <a:cs typeface="Arial" panose="020B0604020202020204" pitchFamily="34" charset="0"/>
              </a:rPr>
              <a:t>Traitement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sécurisé</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données</a:t>
            </a:r>
            <a:r>
              <a:rPr lang="en-US" dirty="0" smtClean="0">
                <a:latin typeface="Arial" panose="020B0604020202020204" pitchFamily="34" charset="0"/>
                <a:cs typeface="Arial" panose="020B0604020202020204" pitchFamily="34" charset="0"/>
              </a:rPr>
              <a:t> de santé</a:t>
            </a:r>
          </a:p>
          <a:p>
            <a:r>
              <a:rPr lang="en-US" dirty="0" smtClean="0">
                <a:latin typeface="Arial" panose="020B0604020202020204" pitchFamily="34" charset="0"/>
                <a:cs typeface="Arial" panose="020B0604020202020204" pitchFamily="34" charset="0"/>
              </a:rPr>
              <a:t>Principe 42 : Maintenance et </a:t>
            </a:r>
            <a:r>
              <a:rPr lang="en-US" dirty="0" err="1" smtClean="0">
                <a:latin typeface="Arial" panose="020B0604020202020204" pitchFamily="34" charset="0"/>
                <a:cs typeface="Arial" panose="020B0604020202020204" pitchFamily="34" charset="0"/>
              </a:rPr>
              <a:t>sauvegarde</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infomatiques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377102" y="2282520"/>
            <a:ext cx="5025237" cy="1643272"/>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050" dirty="0">
                <a:solidFill>
                  <a:schemeClr val="tx1"/>
                </a:solidFill>
                <a:latin typeface="Arial" panose="020B0604020202020204" pitchFamily="34" charset="0"/>
                <a:cs typeface="Arial" panose="020B0604020202020204" pitchFamily="34" charset="0"/>
              </a:rPr>
              <a:t>Les données de santé sont considérées comme des « </a:t>
            </a:r>
            <a:r>
              <a:rPr lang="fr-FR" sz="1050" b="1" dirty="0">
                <a:solidFill>
                  <a:schemeClr val="tx1"/>
                </a:solidFill>
                <a:latin typeface="Arial" panose="020B0604020202020204" pitchFamily="34" charset="0"/>
                <a:cs typeface="Arial" panose="020B0604020202020204" pitchFamily="34" charset="0"/>
              </a:rPr>
              <a:t>données personnelles sensibles </a:t>
            </a:r>
            <a:r>
              <a:rPr lang="fr-FR" sz="1050" dirty="0">
                <a:solidFill>
                  <a:schemeClr val="tx1"/>
                </a:solidFill>
                <a:latin typeface="Arial" panose="020B0604020202020204" pitchFamily="34" charset="0"/>
                <a:cs typeface="Arial" panose="020B0604020202020204" pitchFamily="34" charset="0"/>
              </a:rPr>
              <a:t>» et dont l’utilisation est très encadrée . </a:t>
            </a:r>
          </a:p>
          <a:p>
            <a:pPr algn="just"/>
            <a:r>
              <a:rPr lang="fr-FR" sz="1050" dirty="0">
                <a:solidFill>
                  <a:schemeClr val="tx1"/>
                </a:solidFill>
                <a:latin typeface="Arial" panose="020B0604020202020204" pitchFamily="34" charset="0"/>
                <a:cs typeface="Arial" panose="020B0604020202020204" pitchFamily="34" charset="0"/>
              </a:rPr>
              <a:t>Conformément au RGPD, les données à caractère personnel concernant la santé sont les données se rapportant à l’état de santé physique ou mental passé, présent ou futur, d’une personne physique (y compris la prestation de services de soins de santé).</a:t>
            </a:r>
          </a:p>
          <a:p>
            <a:pPr algn="just"/>
            <a:r>
              <a:rPr lang="fr-FR" sz="1050" dirty="0">
                <a:solidFill>
                  <a:schemeClr val="tx1"/>
                </a:solidFill>
                <a:latin typeface="Arial" panose="020B0604020202020204" pitchFamily="34" charset="0"/>
                <a:cs typeface="Arial" panose="020B0604020202020204" pitchFamily="34" charset="0"/>
              </a:rPr>
              <a:t>Elles regroupent notamment  :</a:t>
            </a:r>
          </a:p>
          <a:p>
            <a:pPr marL="171450" indent="-171450" algn="just">
              <a:buClr>
                <a:srgbClr val="258BA4"/>
              </a:buClr>
              <a:buFont typeface="Courier New" panose="02070309020205020404" pitchFamily="49" charset="0"/>
              <a:buChar char="o"/>
            </a:pPr>
            <a:r>
              <a:rPr lang="fr-FR" sz="1050" dirty="0">
                <a:solidFill>
                  <a:schemeClr val="tx1"/>
                </a:solidFill>
                <a:latin typeface="Arial" panose="020B0604020202020204" pitchFamily="34" charset="0"/>
                <a:cs typeface="Arial" panose="020B0604020202020204" pitchFamily="34" charset="0"/>
              </a:rPr>
              <a:t>Les </a:t>
            </a:r>
            <a:r>
              <a:rPr lang="fr-FR" sz="1050" b="1" dirty="0">
                <a:solidFill>
                  <a:schemeClr val="tx1"/>
                </a:solidFill>
                <a:latin typeface="Arial" panose="020B0604020202020204" pitchFamily="34" charset="0"/>
                <a:cs typeface="Arial" panose="020B0604020202020204" pitchFamily="34" charset="0"/>
              </a:rPr>
              <a:t>données à caractère personnel relatives à la santé des personnes </a:t>
            </a:r>
            <a:r>
              <a:rPr lang="fr-FR" sz="1050" dirty="0">
                <a:solidFill>
                  <a:schemeClr val="tx1"/>
                </a:solidFill>
                <a:latin typeface="Arial" panose="020B0604020202020204" pitchFamily="34" charset="0"/>
                <a:cs typeface="Arial" panose="020B0604020202020204" pitchFamily="34" charset="0"/>
              </a:rPr>
              <a:t>telles que les traitements en cours, pathologies, les données recueillies à l’occasion des activités de prévention ou de diagnostic, etc.</a:t>
            </a:r>
          </a:p>
          <a:p>
            <a:pPr marL="171450" indent="-171450" algn="just">
              <a:buClr>
                <a:srgbClr val="258BA4"/>
              </a:buClr>
              <a:buFont typeface="Courier New" panose="02070309020205020404" pitchFamily="49" charset="0"/>
              <a:buChar char="o"/>
            </a:pPr>
            <a:r>
              <a:rPr lang="fr-FR" sz="1050" dirty="0">
                <a:solidFill>
                  <a:schemeClr val="tx1"/>
                </a:solidFill>
                <a:latin typeface="Arial" panose="020B0604020202020204" pitchFamily="34" charset="0"/>
                <a:cs typeface="Arial" panose="020B0604020202020204" pitchFamily="34" charset="0"/>
              </a:rPr>
              <a:t>Toutes autres </a:t>
            </a:r>
            <a:r>
              <a:rPr lang="fr-FR" sz="1050" b="1" dirty="0">
                <a:solidFill>
                  <a:schemeClr val="tx1"/>
                </a:solidFill>
                <a:latin typeface="Arial" panose="020B0604020202020204" pitchFamily="34" charset="0"/>
                <a:cs typeface="Arial" panose="020B0604020202020204" pitchFamily="34" charset="0"/>
              </a:rPr>
              <a:t>informations venues à la connaissance du professionnel de santé et permettant de révéler des informations sur l’état de santé du </a:t>
            </a:r>
            <a:r>
              <a:rPr lang="fr-FR" sz="1050" b="1" dirty="0" smtClean="0">
                <a:solidFill>
                  <a:schemeClr val="tx1"/>
                </a:solidFill>
                <a:latin typeface="Arial" panose="020B0604020202020204" pitchFamily="34" charset="0"/>
                <a:cs typeface="Arial" panose="020B0604020202020204" pitchFamily="34" charset="0"/>
              </a:rPr>
              <a:t>patient</a:t>
            </a:r>
            <a:endParaRPr lang="fr-FR" sz="1200" dirty="0">
              <a:solidFill>
                <a:schemeClr val="tx1"/>
              </a:solidFill>
              <a:latin typeface="Arial" panose="020B0604020202020204" pitchFamily="34" charset="0"/>
              <a:cs typeface="Arial" panose="020B0604020202020204" pitchFamily="34" charset="0"/>
            </a:endParaRP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77102" y="1848653"/>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71" name="ZoneTexte 70">
            <a:extLst>
              <a:ext uri="{FF2B5EF4-FFF2-40B4-BE49-F238E27FC236}">
                <a16:creationId xmlns:a16="http://schemas.microsoft.com/office/drawing/2014/main" id="{B614A210-FFC7-7DF4-ED27-3D7F1B532CF3}"/>
              </a:ext>
            </a:extLst>
          </p:cNvPr>
          <p:cNvSpPr txBox="1"/>
          <p:nvPr/>
        </p:nvSpPr>
        <p:spPr>
          <a:xfrm>
            <a:off x="5733143" y="2525249"/>
            <a:ext cx="1473254" cy="1630566"/>
          </a:xfrm>
          <a:prstGeom prst="rect">
            <a:avLst/>
          </a:prstGeom>
          <a:solidFill>
            <a:schemeClr val="accent1"/>
          </a:solidFill>
        </p:spPr>
        <p:txBody>
          <a:bodyPr wrap="square" lIns="0" tIns="0" rIns="0" bIns="0" anchor="ctr">
            <a:noAutofit/>
          </a:bodyPr>
          <a:lstStyle/>
          <a:p>
            <a:pPr algn="ctr">
              <a:buNone/>
            </a:pPr>
            <a:r>
              <a:rPr lang="fr-FR" sz="1050" dirty="0" smtClean="0">
                <a:solidFill>
                  <a:schemeClr val="bg1"/>
                </a:solidFill>
                <a:latin typeface="Arial" panose="020B0604020202020204" pitchFamily="34" charset="0"/>
                <a:cs typeface="Arial" panose="020B0604020202020204" pitchFamily="34" charset="0"/>
              </a:rPr>
              <a:t>La protection </a:t>
            </a:r>
            <a:r>
              <a:rPr lang="fr-FR" sz="1050" dirty="0">
                <a:solidFill>
                  <a:schemeClr val="bg1"/>
                </a:solidFill>
                <a:latin typeface="Arial" panose="020B0604020202020204" pitchFamily="34" charset="0"/>
                <a:cs typeface="Arial" panose="020B0604020202020204" pitchFamily="34" charset="0"/>
              </a:rPr>
              <a:t>des données s’applique aux données dématérialisées (informatiques) mais également à toutes les données matérielles (copies d’ordonnances par exemple).</a:t>
            </a:r>
          </a:p>
        </p:txBody>
      </p:sp>
      <p:sp>
        <p:nvSpPr>
          <p:cNvPr id="73" name="ZoneTexte 72">
            <a:extLst>
              <a:ext uri="{FF2B5EF4-FFF2-40B4-BE49-F238E27FC236}">
                <a16:creationId xmlns:a16="http://schemas.microsoft.com/office/drawing/2014/main" id="{0C13C82D-8739-597E-7153-A3F1349FBAA4}"/>
              </a:ext>
            </a:extLst>
          </p:cNvPr>
          <p:cNvSpPr txBox="1"/>
          <p:nvPr/>
        </p:nvSpPr>
        <p:spPr>
          <a:xfrm>
            <a:off x="6294401" y="2244519"/>
            <a:ext cx="911996" cy="231953"/>
          </a:xfrm>
          <a:prstGeom prst="rect">
            <a:avLst/>
          </a:prstGeom>
          <a:noFill/>
        </p:spPr>
        <p:txBody>
          <a:bodyPr wrap="square" lIns="0" tIns="0" rIns="0" bIns="0">
            <a:noAutofit/>
          </a:bodyPr>
          <a:lstStyle/>
          <a:p>
            <a:pPr>
              <a:buNone/>
            </a:pPr>
            <a:r>
              <a:rPr lang="fr-FR" sz="1400" b="1" dirty="0">
                <a:solidFill>
                  <a:schemeClr val="accent1"/>
                </a:solidFill>
                <a:effectLst/>
                <a:latin typeface="Arial" panose="020B0604020202020204" pitchFamily="34" charset="0"/>
                <a:cs typeface="Arial" panose="020B0604020202020204" pitchFamily="34" charset="0"/>
              </a:rPr>
              <a:t>Attention</a:t>
            </a:r>
          </a:p>
        </p:txBody>
      </p:sp>
      <p:pic>
        <p:nvPicPr>
          <p:cNvPr id="75" name="Graphique 74">
            <a:extLst>
              <a:ext uri="{FF2B5EF4-FFF2-40B4-BE49-F238E27FC236}">
                <a16:creationId xmlns:a16="http://schemas.microsoft.com/office/drawing/2014/main" id="{43DC5C8A-D372-95D3-757D-905858562E19}"/>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flipH="1">
            <a:off x="5833259" y="2111362"/>
            <a:ext cx="372037" cy="318889"/>
          </a:xfrm>
          <a:prstGeom prst="rect">
            <a:avLst/>
          </a:prstGeom>
        </p:spPr>
      </p:pic>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4">
            <a:extLst>
              <a:ext uri="{96DAC541-7B7A-43D3-8B79-37D633B846F1}">
                <asvg:svgBlip xmlns="" xmlns:asvg="http://schemas.microsoft.com/office/drawing/2016/SVG/main" r:embed="rId5"/>
              </a:ext>
            </a:extLst>
          </a:blip>
          <a:srcRect/>
          <a:stretch/>
        </p:blipFill>
        <p:spPr>
          <a:xfrm>
            <a:off x="183216" y="9954875"/>
            <a:ext cx="354876" cy="490067"/>
          </a:xfrm>
          <a:prstGeom prst="rect">
            <a:avLst/>
          </a:prstGeom>
        </p:spPr>
      </p:pic>
      <p:sp>
        <p:nvSpPr>
          <p:cNvPr id="22" name="Espace réservé du contenu 2">
            <a:extLst>
              <a:ext uri="{FF2B5EF4-FFF2-40B4-BE49-F238E27FC236}">
                <a16:creationId xmlns:a16="http://schemas.microsoft.com/office/drawing/2014/main" id="{6B22F8DC-FE66-F0E9-108A-5CE9C2F7E4EB}"/>
              </a:ext>
            </a:extLst>
          </p:cNvPr>
          <p:cNvSpPr txBox="1">
            <a:spLocks/>
          </p:cNvSpPr>
          <p:nvPr/>
        </p:nvSpPr>
        <p:spPr>
          <a:xfrm>
            <a:off x="758816" y="4295354"/>
            <a:ext cx="55623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2000" dirty="0">
                <a:solidFill>
                  <a:srgbClr val="258BA4"/>
                </a:solidFill>
                <a:latin typeface="Helvetica Neue" panose="020B0604020202020204" pitchFamily="34" charset="0"/>
                <a:ea typeface="Helvetica Neue" panose="020B0604020202020204" pitchFamily="34" charset="0"/>
              </a:rPr>
              <a:t>Gestion et responsabilités</a:t>
            </a:r>
            <a:endParaRPr lang="fr-FR" sz="2000" dirty="0">
              <a:solidFill>
                <a:srgbClr val="258BA4"/>
              </a:solidFill>
              <a:latin typeface="Helvetica Neue" panose="020B0604020202020204" pitchFamily="34" charset="0"/>
              <a:ea typeface="Helvetica Neue" panose="020B0604020202020204" pitchFamily="34" charset="0"/>
            </a:endParaRPr>
          </a:p>
        </p:txBody>
      </p:sp>
      <p:grpSp>
        <p:nvGrpSpPr>
          <p:cNvPr id="23" name="Groupe 22">
            <a:extLst>
              <a:ext uri="{FF2B5EF4-FFF2-40B4-BE49-F238E27FC236}">
                <a16:creationId xmlns:a16="http://schemas.microsoft.com/office/drawing/2014/main" id="{9B992498-C5B4-B27E-FC66-A74B208603E1}"/>
              </a:ext>
            </a:extLst>
          </p:cNvPr>
          <p:cNvGrpSpPr/>
          <p:nvPr/>
        </p:nvGrpSpPr>
        <p:grpSpPr>
          <a:xfrm>
            <a:off x="383903" y="4245639"/>
            <a:ext cx="290053" cy="292100"/>
            <a:chOff x="225503" y="2443266"/>
            <a:chExt cx="290053" cy="292100"/>
          </a:xfrm>
        </p:grpSpPr>
        <p:cxnSp>
          <p:nvCxnSpPr>
            <p:cNvPr id="24" name="Connecteur droit 23">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5" name="Connecteur droit 24">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26" name="Espace réservé du contenu 2">
            <a:extLst>
              <a:ext uri="{FF2B5EF4-FFF2-40B4-BE49-F238E27FC236}">
                <a16:creationId xmlns:a16="http://schemas.microsoft.com/office/drawing/2014/main" id="{6B22F8DC-FE66-F0E9-108A-5CE9C2F7E4EB}"/>
              </a:ext>
            </a:extLst>
          </p:cNvPr>
          <p:cNvSpPr txBox="1">
            <a:spLocks/>
          </p:cNvSpPr>
          <p:nvPr/>
        </p:nvSpPr>
        <p:spPr>
          <a:xfrm>
            <a:off x="752015" y="6329629"/>
            <a:ext cx="6471498"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2000" dirty="0">
                <a:solidFill>
                  <a:srgbClr val="258BA4"/>
                </a:solidFill>
                <a:latin typeface="Helvetica Neue" panose="020B0604020202020204" pitchFamily="34" charset="0"/>
                <a:ea typeface="Helvetica Neue" panose="020B0604020202020204" pitchFamily="34" charset="0"/>
              </a:rPr>
              <a:t>Réglementation Général pour la Protection des Données </a:t>
            </a:r>
            <a:endParaRPr lang="fr-FR" sz="2000" dirty="0"/>
          </a:p>
        </p:txBody>
      </p:sp>
      <p:grpSp>
        <p:nvGrpSpPr>
          <p:cNvPr id="27" name="Groupe 26">
            <a:extLst>
              <a:ext uri="{FF2B5EF4-FFF2-40B4-BE49-F238E27FC236}">
                <a16:creationId xmlns:a16="http://schemas.microsoft.com/office/drawing/2014/main" id="{9B992498-C5B4-B27E-FC66-A74B208603E1}"/>
              </a:ext>
            </a:extLst>
          </p:cNvPr>
          <p:cNvGrpSpPr/>
          <p:nvPr/>
        </p:nvGrpSpPr>
        <p:grpSpPr>
          <a:xfrm>
            <a:off x="377102" y="6279914"/>
            <a:ext cx="290053" cy="292100"/>
            <a:chOff x="225503" y="2443266"/>
            <a:chExt cx="290053" cy="292100"/>
          </a:xfrm>
        </p:grpSpPr>
        <p:cxnSp>
          <p:nvCxnSpPr>
            <p:cNvPr id="28" name="Connecteur droit 2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1" name="Connecteur droit 30">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32" name="Espace réservé du contenu 2">
            <a:extLst>
              <a:ext uri="{FF2B5EF4-FFF2-40B4-BE49-F238E27FC236}">
                <a16:creationId xmlns:a16="http://schemas.microsoft.com/office/drawing/2014/main" id="{6B22F8DC-FE66-F0E9-108A-5CE9C2F7E4EB}"/>
              </a:ext>
            </a:extLst>
          </p:cNvPr>
          <p:cNvSpPr txBox="1">
            <a:spLocks/>
          </p:cNvSpPr>
          <p:nvPr/>
        </p:nvSpPr>
        <p:spPr>
          <a:xfrm>
            <a:off x="758816" y="8023369"/>
            <a:ext cx="55623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Bef>
                <a:spcPts val="1000"/>
              </a:spcBef>
              <a:spcAft>
                <a:spcPts val="600"/>
              </a:spcAft>
              <a:buClr>
                <a:srgbClr val="258BA4"/>
              </a:buClr>
            </a:pPr>
            <a:r>
              <a:rPr lang="fr-FR" dirty="0" smtClean="0">
                <a:solidFill>
                  <a:srgbClr val="258BA4"/>
                </a:solidFill>
                <a:latin typeface="Helvetica Neue" panose="020B0604020202020204" pitchFamily="34" charset="0"/>
                <a:ea typeface="Helvetica Neue" panose="020B0604020202020204" pitchFamily="34" charset="0"/>
              </a:rPr>
              <a:t>L’Utilisation des Données de Santé</a:t>
            </a:r>
            <a:endParaRPr lang="fr-FR" dirty="0">
              <a:solidFill>
                <a:srgbClr val="258BA4"/>
              </a:solidFill>
              <a:latin typeface="Helvetica Neue" panose="020B0604020202020204" pitchFamily="34" charset="0"/>
              <a:ea typeface="Helvetica Neue" panose="020B0604020202020204" pitchFamily="34" charset="0"/>
            </a:endParaRPr>
          </a:p>
        </p:txBody>
      </p:sp>
      <p:grpSp>
        <p:nvGrpSpPr>
          <p:cNvPr id="33" name="Groupe 32">
            <a:extLst>
              <a:ext uri="{FF2B5EF4-FFF2-40B4-BE49-F238E27FC236}">
                <a16:creationId xmlns:a16="http://schemas.microsoft.com/office/drawing/2014/main" id="{9B992498-C5B4-B27E-FC66-A74B208603E1}"/>
              </a:ext>
            </a:extLst>
          </p:cNvPr>
          <p:cNvGrpSpPr/>
          <p:nvPr/>
        </p:nvGrpSpPr>
        <p:grpSpPr>
          <a:xfrm>
            <a:off x="383903" y="7973654"/>
            <a:ext cx="290053" cy="292100"/>
            <a:chOff x="225503" y="2443266"/>
            <a:chExt cx="290053" cy="292100"/>
          </a:xfrm>
        </p:grpSpPr>
        <p:cxnSp>
          <p:nvCxnSpPr>
            <p:cNvPr id="34" name="Connecteur droit 33">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5" name="Connecteur droit 34">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9" name="Rectangle 8"/>
          <p:cNvSpPr/>
          <p:nvPr/>
        </p:nvSpPr>
        <p:spPr>
          <a:xfrm>
            <a:off x="377102" y="4718941"/>
            <a:ext cx="6837158" cy="1461939"/>
          </a:xfrm>
          <a:prstGeom prst="rect">
            <a:avLst/>
          </a:prstGeom>
        </p:spPr>
        <p:txBody>
          <a:bodyPr wrap="square">
            <a:spAutoFit/>
          </a:bodyPr>
          <a:lstStyle/>
          <a:p>
            <a:pPr algn="just">
              <a:spcAft>
                <a:spcPts val="300"/>
              </a:spcAft>
              <a:buClr>
                <a:srgbClr val="258BA4"/>
              </a:buClr>
            </a:pPr>
            <a:r>
              <a:rPr lang="fr-FR" sz="1050" dirty="0">
                <a:latin typeface="Arial" panose="020B0604020202020204" pitchFamily="34" charset="0"/>
                <a:cs typeface="Arial" panose="020B0604020202020204" pitchFamily="34" charset="0"/>
              </a:rPr>
              <a:t>Il appartient à l’officine de garantir le respect de la confidentialité et de la sécurité de ces données : </a:t>
            </a:r>
          </a:p>
          <a:p>
            <a:pPr marL="171450" indent="-171450" algn="just">
              <a:spcAft>
                <a:spcPts val="300"/>
              </a:spcAft>
              <a:buClr>
                <a:srgbClr val="258BA4"/>
              </a:buClr>
              <a:buFont typeface="Courier New" panose="02070309020205020404" pitchFamily="49" charset="0"/>
              <a:buChar char="o"/>
            </a:pPr>
            <a:r>
              <a:rPr lang="fr-FR" sz="1050" b="1" dirty="0">
                <a:latin typeface="Arial" panose="020B0604020202020204" pitchFamily="34" charset="0"/>
                <a:cs typeface="Arial" panose="020B0604020202020204" pitchFamily="34" charset="0"/>
              </a:rPr>
              <a:t>Le pharmacien titulaire est responsable des données de santé utilisées et stockées au sein de son officine.</a:t>
            </a:r>
          </a:p>
          <a:p>
            <a:pPr marL="190500" lvl="0" indent="-190500" algn="just">
              <a:spcAft>
                <a:spcPts val="0"/>
              </a:spcAft>
              <a:buClr>
                <a:srgbClr val="258BA4"/>
              </a:buClr>
              <a:buFont typeface="Courier New" panose="02070309020205020404" pitchFamily="49" charset="0"/>
              <a:buChar char="o"/>
              <a:tabLst>
                <a:tab pos="457200" algn="l"/>
              </a:tabLst>
            </a:pPr>
            <a:r>
              <a:rPr lang="fr-FR" sz="1050" b="1" dirty="0">
                <a:solidFill>
                  <a:srgbClr val="000000"/>
                </a:solidFill>
                <a:latin typeface="Arial" panose="020B0604020202020204" pitchFamily="34" charset="0"/>
                <a:cs typeface="Arial" panose="020B0604020202020204" pitchFamily="34" charset="0"/>
              </a:rPr>
              <a:t>Le patient dont les données personnelles sont collectées</a:t>
            </a:r>
            <a:r>
              <a:rPr lang="fr-FR" sz="1050" dirty="0">
                <a:solidFill>
                  <a:srgbClr val="000000"/>
                </a:solidFill>
                <a:latin typeface="Arial" panose="020B0604020202020204" pitchFamily="34" charset="0"/>
                <a:cs typeface="Arial" panose="020B0604020202020204" pitchFamily="34" charset="0"/>
              </a:rPr>
              <a:t> a notamment le droit d’exiger de </a:t>
            </a:r>
            <a:r>
              <a:rPr lang="fr-FR" sz="1050" b="1" dirty="0">
                <a:solidFill>
                  <a:srgbClr val="000000"/>
                </a:solidFill>
                <a:latin typeface="Arial" panose="020B0604020202020204" pitchFamily="34" charset="0"/>
                <a:cs typeface="Arial" panose="020B0604020202020204" pitchFamily="34" charset="0"/>
              </a:rPr>
              <a:t>connaître les informations stockées le concernant</a:t>
            </a:r>
            <a:r>
              <a:rPr lang="fr-FR" sz="1050" dirty="0">
                <a:solidFill>
                  <a:srgbClr val="000000"/>
                </a:solidFill>
                <a:latin typeface="Arial" panose="020B0604020202020204" pitchFamily="34" charset="0"/>
                <a:cs typeface="Arial" panose="020B0604020202020204" pitchFamily="34" charset="0"/>
              </a:rPr>
              <a:t>, de </a:t>
            </a:r>
            <a:r>
              <a:rPr lang="fr-FR" sz="1050" b="1" dirty="0">
                <a:solidFill>
                  <a:srgbClr val="000000"/>
                </a:solidFill>
                <a:latin typeface="Arial" panose="020B0604020202020204" pitchFamily="34" charset="0"/>
                <a:cs typeface="Arial" panose="020B0604020202020204" pitchFamily="34" charset="0"/>
              </a:rPr>
              <a:t>demander qu’elles lui soient remises</a:t>
            </a:r>
            <a:r>
              <a:rPr lang="fr-FR" sz="1050" dirty="0">
                <a:solidFill>
                  <a:srgbClr val="000000"/>
                </a:solidFill>
                <a:latin typeface="Arial" panose="020B0604020202020204" pitchFamily="34" charset="0"/>
                <a:cs typeface="Arial" panose="020B0604020202020204" pitchFamily="34" charset="0"/>
              </a:rPr>
              <a:t>, qu’elles soient </a:t>
            </a:r>
            <a:r>
              <a:rPr lang="fr-FR" sz="1050" b="1" dirty="0">
                <a:solidFill>
                  <a:srgbClr val="000000"/>
                </a:solidFill>
                <a:latin typeface="Arial" panose="020B0604020202020204" pitchFamily="34" charset="0"/>
                <a:cs typeface="Arial" panose="020B0604020202020204" pitchFamily="34" charset="0"/>
              </a:rPr>
              <a:t>rectifiées</a:t>
            </a:r>
            <a:r>
              <a:rPr lang="fr-FR" sz="1050" dirty="0">
                <a:solidFill>
                  <a:srgbClr val="000000"/>
                </a:solidFill>
                <a:latin typeface="Arial" panose="020B0604020202020204" pitchFamily="34" charset="0"/>
                <a:cs typeface="Arial" panose="020B0604020202020204" pitchFamily="34" charset="0"/>
              </a:rPr>
              <a:t> si besoin, et sous certaines conditions, </a:t>
            </a:r>
            <a:r>
              <a:rPr lang="fr-FR" sz="1050" b="1" dirty="0">
                <a:solidFill>
                  <a:srgbClr val="000000"/>
                </a:solidFill>
                <a:latin typeface="Arial" panose="020B0604020202020204" pitchFamily="34" charset="0"/>
                <a:cs typeface="Arial" panose="020B0604020202020204" pitchFamily="34" charset="0"/>
              </a:rPr>
              <a:t>peut s’opposer à la collecte et aux traitements des données le concernant </a:t>
            </a:r>
            <a:r>
              <a:rPr lang="fr-FR" sz="1050" dirty="0">
                <a:solidFill>
                  <a:srgbClr val="000000"/>
                </a:solidFill>
                <a:latin typeface="Arial" panose="020B0604020202020204" pitchFamily="34" charset="0"/>
                <a:cs typeface="Arial" panose="020B0604020202020204" pitchFamily="34" charset="0"/>
              </a:rPr>
              <a:t>(sauf les données dont la collecte est obligatoire telles que les données nécessaires pour la prise en charge des frais de santé par l’assurance maladie) et demander l’</a:t>
            </a:r>
            <a:r>
              <a:rPr lang="fr-FR" sz="1050" b="1" dirty="0">
                <a:solidFill>
                  <a:srgbClr val="000000"/>
                </a:solidFill>
                <a:latin typeface="Arial" panose="020B0604020202020204" pitchFamily="34" charset="0"/>
                <a:cs typeface="Arial" panose="020B0604020202020204" pitchFamily="34" charset="0"/>
              </a:rPr>
              <a:t>effacement</a:t>
            </a:r>
            <a:r>
              <a:rPr lang="fr-FR" sz="1050" dirty="0">
                <a:solidFill>
                  <a:srgbClr val="000000"/>
                </a:solidFill>
                <a:latin typeface="Arial" panose="020B0604020202020204" pitchFamily="34" charset="0"/>
                <a:cs typeface="Arial" panose="020B0604020202020204" pitchFamily="34" charset="0"/>
              </a:rPr>
              <a:t> de ses données. </a:t>
            </a:r>
            <a:endParaRPr lang="fr-FR" sz="1050" dirty="0">
              <a:latin typeface="Arial" panose="020B0604020202020204" pitchFamily="34" charset="0"/>
              <a:ea typeface="Times New Roman" panose="02020603050405020304" pitchFamily="18" charset="0"/>
              <a:cs typeface="Arial" panose="020B0604020202020204" pitchFamily="34" charset="0"/>
            </a:endParaRPr>
          </a:p>
        </p:txBody>
      </p:sp>
      <p:sp>
        <p:nvSpPr>
          <p:cNvPr id="10" name="Rectangle 9"/>
          <p:cNvSpPr/>
          <p:nvPr/>
        </p:nvSpPr>
        <p:spPr>
          <a:xfrm>
            <a:off x="383903" y="6740460"/>
            <a:ext cx="6960326" cy="1107996"/>
          </a:xfrm>
          <a:prstGeom prst="rect">
            <a:avLst/>
          </a:prstGeom>
        </p:spPr>
        <p:txBody>
          <a:bodyPr wrap="square">
            <a:spAutoFit/>
          </a:bodyPr>
          <a:lstStyle/>
          <a:p>
            <a:pPr>
              <a:spcAft>
                <a:spcPts val="600"/>
              </a:spcAft>
            </a:pPr>
            <a:r>
              <a:rPr lang="fr-FR" sz="1050" dirty="0">
                <a:latin typeface="Arial" panose="020B0604020202020204" pitchFamily="34" charset="0"/>
                <a:ea typeface="Calibri" panose="020F0502020204030204" pitchFamily="34" charset="0"/>
                <a:cs typeface="Arial" panose="020B0604020202020204" pitchFamily="34" charset="0"/>
              </a:rPr>
              <a:t> </a:t>
            </a:r>
            <a:r>
              <a:rPr lang="fr-FR" sz="1050" b="1" dirty="0">
                <a:solidFill>
                  <a:srgbClr val="000000"/>
                </a:solidFill>
                <a:latin typeface="Arial" panose="020B0604020202020204" pitchFamily="34" charset="0"/>
                <a:cs typeface="Arial" panose="020B0604020202020204" pitchFamily="34" charset="0"/>
              </a:rPr>
              <a:t>Au titre de la protection des données, toute collecte ou traitement de données personnelles doit se faire en conformité avec le RGPD </a:t>
            </a:r>
            <a:r>
              <a:rPr lang="fr-FR" sz="1050" dirty="0">
                <a:solidFill>
                  <a:srgbClr val="000000"/>
                </a:solidFill>
                <a:latin typeface="Arial" panose="020B0604020202020204" pitchFamily="34" charset="0"/>
                <a:cs typeface="Arial" panose="020B0604020202020204" pitchFamily="34" charset="0"/>
              </a:rPr>
              <a:t>(cf. site de l’Ordre) et avec la Loi informatique et libertés du 6 janvier 1978 modifiée.</a:t>
            </a:r>
            <a:endParaRPr lang="fr-FR" sz="1050" dirty="0">
              <a:latin typeface="Arial" panose="020B0604020202020204" pitchFamily="34" charset="0"/>
              <a:ea typeface="Times New Roman" panose="02020603050405020304" pitchFamily="18" charset="0"/>
              <a:cs typeface="Arial" panose="020B0604020202020204" pitchFamily="34" charset="0"/>
            </a:endParaRPr>
          </a:p>
          <a:p>
            <a:r>
              <a:rPr lang="fr-FR" sz="800" dirty="0">
                <a:solidFill>
                  <a:srgbClr val="000000"/>
                </a:solidFill>
                <a:latin typeface="Arial" panose="020B0604020202020204" pitchFamily="34" charset="0"/>
                <a:cs typeface="Arial" panose="020B0604020202020204" pitchFamily="34" charset="0"/>
              </a:rPr>
              <a:t>Jusqu’à présent, le titulaire d’officine pouvait s’engager auprès de la CNIL à être en conformité à la norme simplifiée 52 pour la gestion des données de son officine incluant les données de ses patients. </a:t>
            </a:r>
            <a:endParaRPr lang="fr-FR" sz="800" dirty="0">
              <a:latin typeface="Arial" panose="020B0604020202020204" pitchFamily="34" charset="0"/>
              <a:ea typeface="Times New Roman" panose="02020603050405020304" pitchFamily="18" charset="0"/>
              <a:cs typeface="Arial" panose="020B0604020202020204" pitchFamily="34" charset="0"/>
            </a:endParaRPr>
          </a:p>
          <a:p>
            <a:r>
              <a:rPr lang="fr-FR" sz="800" dirty="0" smtClean="0">
                <a:solidFill>
                  <a:srgbClr val="000000"/>
                </a:solidFill>
                <a:latin typeface="Arial" panose="020B0604020202020204" pitchFamily="34" charset="0"/>
                <a:cs typeface="Arial" panose="020B0604020202020204" pitchFamily="34" charset="0"/>
              </a:rPr>
              <a:t>Depuis le 25 mai 2018, la norme simplifiée 52 a été supprimée. Le titulaire d’officine n’a plus de déclaration à effectuer sur le site de la CNIL, mais il doit toujours être en mesure de démontrer qu’il respecte les principes de protection des données énoncés dans la norme simplifiée 52, jusqu’à ce qu’elle soit transformée en référentiel par la CNIL.</a:t>
            </a:r>
            <a:endParaRPr lang="fr-FR" sz="800"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Rectangle 10"/>
          <p:cNvSpPr/>
          <p:nvPr/>
        </p:nvSpPr>
        <p:spPr>
          <a:xfrm>
            <a:off x="363924" y="8459334"/>
            <a:ext cx="6863513" cy="1446550"/>
          </a:xfrm>
          <a:prstGeom prst="rect">
            <a:avLst/>
          </a:prstGeom>
        </p:spPr>
        <p:txBody>
          <a:bodyPr wrap="square">
            <a:spAutoFit/>
          </a:bodyPr>
          <a:lstStyle/>
          <a:p>
            <a:pPr marL="177800" lvl="0" indent="-177800" algn="just">
              <a:spcAft>
                <a:spcPts val="0"/>
              </a:spcAft>
              <a:buClr>
                <a:srgbClr val="258BA4"/>
              </a:buClr>
              <a:buFont typeface="Courier New" panose="02070309020205020404" pitchFamily="49" charset="0"/>
              <a:buChar char="o"/>
              <a:tabLst>
                <a:tab pos="457200" algn="l"/>
              </a:tabLst>
            </a:pPr>
            <a:r>
              <a:rPr lang="fr-FR" sz="1100" b="1" dirty="0">
                <a:solidFill>
                  <a:srgbClr val="000000"/>
                </a:solidFill>
                <a:latin typeface="Arial" panose="020B0604020202020204" pitchFamily="34" charset="0"/>
                <a:cs typeface="Arial" panose="020B0604020202020204" pitchFamily="34" charset="0"/>
              </a:rPr>
              <a:t>Traiter les données de manière licite, loyale et transparente </a:t>
            </a:r>
            <a:r>
              <a:rPr lang="fr-FR" sz="1100" dirty="0">
                <a:solidFill>
                  <a:srgbClr val="000000"/>
                </a:solidFill>
                <a:latin typeface="Arial" panose="020B0604020202020204" pitchFamily="34" charset="0"/>
                <a:cs typeface="Arial" panose="020B0604020202020204" pitchFamily="34" charset="0"/>
              </a:rPr>
              <a:t>au regard des patients en les informant des règles d’exercice de leurs droits</a:t>
            </a:r>
            <a:endParaRPr lang="fr-FR" sz="1100" dirty="0">
              <a:latin typeface="Arial" panose="020B0604020202020204" pitchFamily="34" charset="0"/>
              <a:ea typeface="Times New Roman" panose="02020603050405020304" pitchFamily="18" charset="0"/>
              <a:cs typeface="Arial" panose="020B0604020202020204" pitchFamily="34" charset="0"/>
            </a:endParaRPr>
          </a:p>
          <a:p>
            <a:pPr marL="177800" lvl="0" indent="-177800" algn="just">
              <a:spcAft>
                <a:spcPts val="0"/>
              </a:spcAft>
              <a:buClr>
                <a:srgbClr val="258BA4"/>
              </a:buClr>
              <a:buFont typeface="Courier New" panose="02070309020205020404" pitchFamily="49" charset="0"/>
              <a:buChar char="o"/>
              <a:tabLst>
                <a:tab pos="457200" algn="l"/>
              </a:tabLst>
            </a:pPr>
            <a:r>
              <a:rPr lang="fr-FR" sz="1100" b="1" dirty="0">
                <a:solidFill>
                  <a:srgbClr val="000000"/>
                </a:solidFill>
                <a:latin typeface="Arial" panose="020B0604020202020204" pitchFamily="34" charset="0"/>
                <a:cs typeface="Arial" panose="020B0604020202020204" pitchFamily="34" charset="0"/>
              </a:rPr>
              <a:t>Respecter les principes de finalité </a:t>
            </a:r>
            <a:r>
              <a:rPr lang="fr-FR" sz="1100" b="1" dirty="0">
                <a:latin typeface="Arial" panose="020B0604020202020204" pitchFamily="34" charset="0"/>
                <a:cs typeface="Arial" panose="020B0604020202020204" pitchFamily="34" charset="0"/>
              </a:rPr>
              <a:t>et </a:t>
            </a:r>
            <a:r>
              <a:rPr lang="fr-FR" sz="1100" b="1" dirty="0" smtClean="0">
                <a:latin typeface="Arial" panose="020B0604020202020204" pitchFamily="34" charset="0"/>
                <a:cs typeface="Arial" panose="020B0604020202020204" pitchFamily="34" charset="0"/>
              </a:rPr>
              <a:t>de minimisation </a:t>
            </a:r>
            <a:r>
              <a:rPr lang="fr-FR" sz="1100" b="1" strike="sngStrike" dirty="0" smtClean="0">
                <a:latin typeface="Arial" panose="020B0604020202020204" pitchFamily="34" charset="0"/>
                <a:cs typeface="Arial" panose="020B0604020202020204" pitchFamily="34" charset="0"/>
              </a:rPr>
              <a:t>de</a:t>
            </a:r>
            <a:r>
              <a:rPr lang="fr-FR" sz="1100" b="1" dirty="0" smtClean="0">
                <a:latin typeface="Arial" panose="020B0604020202020204" pitchFamily="34" charset="0"/>
                <a:cs typeface="Arial" panose="020B0604020202020204" pitchFamily="34" charset="0"/>
              </a:rPr>
              <a:t> (</a:t>
            </a:r>
            <a:r>
              <a:rPr lang="fr-FR" sz="1100" b="1" u="sng" dirty="0" smtClean="0">
                <a:latin typeface="Arial" panose="020B0604020202020204" pitchFamily="34" charset="0"/>
                <a:cs typeface="Arial" panose="020B0604020202020204" pitchFamily="34" charset="0"/>
              </a:rPr>
              <a:t>conserver</a:t>
            </a:r>
            <a:r>
              <a:rPr lang="fr-FR" sz="1100" b="1" dirty="0" smtClean="0">
                <a:latin typeface="Arial" panose="020B0604020202020204" pitchFamily="34" charset="0"/>
                <a:cs typeface="Arial" panose="020B0604020202020204" pitchFamily="34" charset="0"/>
              </a:rPr>
              <a:t> </a:t>
            </a:r>
            <a:r>
              <a:rPr lang="fr-FR" sz="1100" b="1" dirty="0">
                <a:latin typeface="Arial" panose="020B0604020202020204" pitchFamily="34" charset="0"/>
                <a:cs typeface="Arial" panose="020B0604020202020204" pitchFamily="34" charset="0"/>
              </a:rPr>
              <a:t>uniquement  les données indispensables</a:t>
            </a:r>
            <a:r>
              <a:rPr lang="fr-FR" sz="1100" dirty="0">
                <a:latin typeface="Arial" panose="020B0604020202020204" pitchFamily="34" charset="0"/>
                <a:cs typeface="Arial" panose="020B0604020202020204" pitchFamily="34" charset="0"/>
              </a:rPr>
              <a:t> pour </a:t>
            </a:r>
            <a:r>
              <a:rPr lang="fr-FR" sz="1100" dirty="0" smtClean="0">
                <a:latin typeface="Arial" panose="020B0604020202020204" pitchFamily="34" charset="0"/>
                <a:cs typeface="Arial" panose="020B0604020202020204" pitchFamily="34" charset="0"/>
              </a:rPr>
              <a:t>le </a:t>
            </a:r>
            <a:r>
              <a:rPr lang="fr-FR" sz="1100" dirty="0" smtClean="0">
                <a:latin typeface="Arial" panose="020B0604020202020204" pitchFamily="34" charset="0"/>
                <a:cs typeface="Arial" panose="020B0604020202020204" pitchFamily="34" charset="0"/>
              </a:rPr>
              <a:t>suivi </a:t>
            </a:r>
            <a:r>
              <a:rPr lang="fr-FR" sz="1100" dirty="0">
                <a:latin typeface="Arial" panose="020B0604020202020204" pitchFamily="34" charset="0"/>
                <a:cs typeface="Arial" panose="020B0604020202020204" pitchFamily="34" charset="0"/>
              </a:rPr>
              <a:t>des </a:t>
            </a:r>
            <a:r>
              <a:rPr lang="fr-FR" sz="1100" dirty="0" smtClean="0">
                <a:latin typeface="Arial" panose="020B0604020202020204" pitchFamily="34" charset="0"/>
                <a:cs typeface="Arial" panose="020B0604020202020204" pitchFamily="34" charset="0"/>
              </a:rPr>
              <a:t>patients)</a:t>
            </a:r>
            <a:endParaRPr lang="fr-FR" sz="1100" dirty="0">
              <a:latin typeface="Arial" panose="020B0604020202020204" pitchFamily="34" charset="0"/>
              <a:ea typeface="Times New Roman" panose="02020603050405020304" pitchFamily="18" charset="0"/>
              <a:cs typeface="Arial" panose="020B0604020202020204" pitchFamily="34" charset="0"/>
            </a:endParaRPr>
          </a:p>
          <a:p>
            <a:pPr marL="177800" lvl="0" indent="-177800" algn="just">
              <a:spcAft>
                <a:spcPts val="0"/>
              </a:spcAft>
              <a:buClr>
                <a:srgbClr val="258BA4"/>
              </a:buClr>
              <a:buFont typeface="Courier New" panose="02070309020205020404" pitchFamily="49" charset="0"/>
              <a:buChar char="o"/>
              <a:tabLst>
                <a:tab pos="457200" algn="l"/>
              </a:tabLst>
            </a:pPr>
            <a:r>
              <a:rPr lang="fr-FR" sz="1100" b="1" dirty="0">
                <a:latin typeface="Arial" panose="020B0604020202020204" pitchFamily="34" charset="0"/>
                <a:cs typeface="Arial" panose="020B0604020202020204" pitchFamily="34" charset="0"/>
              </a:rPr>
              <a:t>Ne conserver les données des patients que pendant la </a:t>
            </a:r>
            <a:r>
              <a:rPr lang="fr-FR" sz="1100" b="1" dirty="0" smtClean="0">
                <a:latin typeface="Arial" panose="020B0604020202020204" pitchFamily="34" charset="0"/>
                <a:cs typeface="Arial" panose="020B0604020202020204" pitchFamily="34" charset="0"/>
              </a:rPr>
              <a:t>durée réglementaire </a:t>
            </a:r>
            <a:r>
              <a:rPr lang="fr-FR" sz="1100" dirty="0" smtClean="0">
                <a:latin typeface="Arial" panose="020B0604020202020204" pitchFamily="34" charset="0"/>
                <a:cs typeface="Arial" panose="020B0604020202020204" pitchFamily="34" charset="0"/>
              </a:rPr>
              <a:t>à </a:t>
            </a:r>
            <a:r>
              <a:rPr lang="fr-FR" sz="1100" dirty="0">
                <a:latin typeface="Arial" panose="020B0604020202020204" pitchFamily="34" charset="0"/>
                <a:cs typeface="Arial" panose="020B0604020202020204" pitchFamily="34" charset="0"/>
              </a:rPr>
              <a:t>la réalisation de l’objectif ayant conduit à la collecte de ces données</a:t>
            </a:r>
            <a:endParaRPr lang="fr-FR" sz="1100" dirty="0">
              <a:latin typeface="Arial" panose="020B0604020202020204" pitchFamily="34" charset="0"/>
              <a:ea typeface="Times New Roman" panose="02020603050405020304" pitchFamily="18" charset="0"/>
              <a:cs typeface="Arial" panose="020B0604020202020204" pitchFamily="34" charset="0"/>
            </a:endParaRPr>
          </a:p>
          <a:p>
            <a:pPr marL="177800" lvl="0" indent="-177800" algn="just">
              <a:spcAft>
                <a:spcPts val="0"/>
              </a:spcAft>
              <a:buClr>
                <a:srgbClr val="258BA4"/>
              </a:buClr>
              <a:buFont typeface="Courier New" panose="02070309020205020404" pitchFamily="49" charset="0"/>
              <a:buChar char="o"/>
              <a:tabLst>
                <a:tab pos="457200" algn="l"/>
              </a:tabLst>
            </a:pPr>
            <a:r>
              <a:rPr lang="fr-FR" sz="1100" dirty="0">
                <a:latin typeface="Arial" panose="020B0604020202020204" pitchFamily="34" charset="0"/>
                <a:cs typeface="Arial" panose="020B0604020202020204" pitchFamily="34" charset="0"/>
              </a:rPr>
              <a:t>Collecter des données exactes et, si nécessaire, tenues à jour</a:t>
            </a:r>
            <a:endParaRPr lang="fr-FR" sz="1100" dirty="0">
              <a:latin typeface="Arial" panose="020B0604020202020204" pitchFamily="34" charset="0"/>
              <a:ea typeface="Times New Roman" panose="02020603050405020304" pitchFamily="18" charset="0"/>
              <a:cs typeface="Arial" panose="020B0604020202020204" pitchFamily="34" charset="0"/>
            </a:endParaRPr>
          </a:p>
          <a:p>
            <a:pPr marL="177800" lvl="0" indent="-177800" algn="just">
              <a:spcAft>
                <a:spcPts val="0"/>
              </a:spcAft>
              <a:buClr>
                <a:srgbClr val="258BA4"/>
              </a:buClr>
              <a:buFont typeface="Courier New" panose="02070309020205020404" pitchFamily="49" charset="0"/>
              <a:buChar char="o"/>
              <a:tabLst>
                <a:tab pos="457200" algn="l"/>
              </a:tabLst>
            </a:pPr>
            <a:r>
              <a:rPr lang="fr-FR" sz="1100" dirty="0" smtClean="0">
                <a:solidFill>
                  <a:srgbClr val="000000"/>
                </a:solidFill>
                <a:latin typeface="Arial" panose="020B0604020202020204" pitchFamily="34" charset="0"/>
                <a:cs typeface="Arial" panose="020B0604020202020204" pitchFamily="34" charset="0"/>
              </a:rPr>
              <a:t>Utiliser une </a:t>
            </a:r>
            <a:r>
              <a:rPr lang="fr-FR" sz="1100" b="1" dirty="0">
                <a:solidFill>
                  <a:srgbClr val="000000"/>
                </a:solidFill>
                <a:latin typeface="Arial" panose="020B0604020202020204" pitchFamily="34" charset="0"/>
                <a:cs typeface="Arial" panose="020B0604020202020204" pitchFamily="34" charset="0"/>
              </a:rPr>
              <a:t>messagerie sécurisée </a:t>
            </a:r>
            <a:r>
              <a:rPr lang="fr-FR" sz="1100" dirty="0">
                <a:solidFill>
                  <a:srgbClr val="000000"/>
                </a:solidFill>
                <a:latin typeface="Arial" panose="020B0604020202020204" pitchFamily="34" charset="0"/>
                <a:cs typeface="Arial" panose="020B0604020202020204" pitchFamily="34" charset="0"/>
              </a:rPr>
              <a:t>(cf. verso)</a:t>
            </a:r>
            <a:endParaRPr lang="fr-FR" sz="11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734912" y="1853434"/>
            <a:ext cx="5562320" cy="399096"/>
          </a:xfrm>
        </p:spPr>
        <p:txBody>
          <a:bodyPr/>
          <a:lstStyle/>
          <a:p>
            <a:pPr>
              <a:spcAft>
                <a:spcPts val="400"/>
              </a:spcAft>
            </a:pPr>
            <a:r>
              <a:rPr lang="fr-FR" sz="2000" dirty="0">
                <a:solidFill>
                  <a:srgbClr val="258BA4"/>
                </a:solidFill>
                <a:latin typeface="Helvetica Neue" panose="020B0604020202020204" pitchFamily="34" charset="0"/>
                <a:ea typeface="Helvetica Neue" panose="020B0604020202020204" pitchFamily="34" charset="0"/>
              </a:rPr>
              <a:t>Le stockage sécurisé des informations</a:t>
            </a:r>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M.20 </a:t>
            </a:r>
            <a:r>
              <a:rPr lang="fr-FR" dirty="0"/>
              <a:t>La protection des données de santé</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3.0</a:t>
            </a:r>
            <a:r>
              <a:rPr lang="fr-FR" dirty="0">
                <a:solidFill>
                  <a:schemeClr val="tx1"/>
                </a:solidFill>
              </a:rPr>
              <a:t> /</a:t>
            </a:r>
            <a:r>
              <a:rPr lang="fr-FR" dirty="0"/>
              <a:t> Juillet 2026</a:t>
            </a:r>
            <a:endParaRPr lang="en-US" dirty="0"/>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359999" y="1803719"/>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 xmlns:asvg="http://schemas.microsoft.com/office/drawing/2016/SVG/main" r:embed="rId7"/>
              </a:ext>
            </a:extLst>
          </a:blip>
          <a:srcRect/>
          <a:stretch/>
        </p:blipFill>
        <p:spPr>
          <a:xfrm>
            <a:off x="183216" y="9954875"/>
            <a:ext cx="354876" cy="490067"/>
          </a:xfrm>
          <a:prstGeom prst="rect">
            <a:avLst/>
          </a:prstGeom>
        </p:spPr>
      </p:pic>
      <p:sp>
        <p:nvSpPr>
          <p:cNvPr id="23"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31036" cy="409702"/>
          </a:xfrm>
        </p:spPr>
        <p:txBody>
          <a:bodyPr/>
          <a:lstStyle/>
          <a:p>
            <a:r>
              <a:rPr lang="en-US" dirty="0" smtClean="0"/>
              <a:t>Sous-themes : </a:t>
            </a:r>
          </a:p>
          <a:p>
            <a:r>
              <a:rPr lang="fr-FR" dirty="0"/>
              <a:t>4.5 </a:t>
            </a:r>
            <a:r>
              <a:rPr lang="fr-FR" b="0" dirty="0"/>
              <a:t>Gestion des systèmes d’information</a:t>
            </a:r>
            <a:endParaRPr lang="en-US" dirty="0"/>
          </a:p>
        </p:txBody>
      </p:sp>
      <p:sp>
        <p:nvSpPr>
          <p:cNvPr id="24"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39 : </a:t>
            </a:r>
            <a:r>
              <a:rPr lang="en-US" dirty="0" err="1" smtClean="0">
                <a:latin typeface="Arial" panose="020B0604020202020204" pitchFamily="34" charset="0"/>
                <a:cs typeface="Arial" panose="020B0604020202020204" pitchFamily="34" charset="0"/>
              </a:rPr>
              <a:t>Traitement</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sécurisé</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données</a:t>
            </a:r>
            <a:r>
              <a:rPr lang="en-US" dirty="0" smtClean="0">
                <a:latin typeface="Arial" panose="020B0604020202020204" pitchFamily="34" charset="0"/>
                <a:cs typeface="Arial" panose="020B0604020202020204" pitchFamily="34" charset="0"/>
              </a:rPr>
              <a:t> de santé</a:t>
            </a:r>
          </a:p>
          <a:p>
            <a:r>
              <a:rPr lang="en-US" dirty="0" smtClean="0">
                <a:latin typeface="Arial" panose="020B0604020202020204" pitchFamily="34" charset="0"/>
                <a:cs typeface="Arial" panose="020B0604020202020204" pitchFamily="34" charset="0"/>
              </a:rPr>
              <a:t>Principe 42 : Maintenance et </a:t>
            </a:r>
            <a:r>
              <a:rPr lang="en-US" dirty="0" err="1" smtClean="0">
                <a:latin typeface="Arial" panose="020B0604020202020204" pitchFamily="34" charset="0"/>
                <a:cs typeface="Arial" panose="020B0604020202020204" pitchFamily="34" charset="0"/>
              </a:rPr>
              <a:t>sauvegarde</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infomatiques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graphicFrame>
        <p:nvGraphicFramePr>
          <p:cNvPr id="25" name="Diagramme 24">
            <a:extLst>
              <a:ext uri="{FF2B5EF4-FFF2-40B4-BE49-F238E27FC236}">
                <a16:creationId xmlns:a16="http://schemas.microsoft.com/office/drawing/2014/main" id="{D7926FFC-863E-4ABF-B268-D35C1800277C}"/>
              </a:ext>
            </a:extLst>
          </p:cNvPr>
          <p:cNvGraphicFramePr/>
          <p:nvPr>
            <p:extLst>
              <p:ext uri="{D42A27DB-BD31-4B8C-83A1-F6EECF244321}">
                <p14:modId xmlns:p14="http://schemas.microsoft.com/office/powerpoint/2010/main" val="1442027310"/>
              </p:ext>
            </p:extLst>
          </p:nvPr>
        </p:nvGraphicFramePr>
        <p:xfrm>
          <a:off x="761863" y="4632703"/>
          <a:ext cx="6185478" cy="112003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9" name="Rectangle 8"/>
          <p:cNvSpPr/>
          <p:nvPr/>
        </p:nvSpPr>
        <p:spPr>
          <a:xfrm>
            <a:off x="359999" y="2197072"/>
            <a:ext cx="6863513" cy="2652008"/>
          </a:xfrm>
          <a:prstGeom prst="rect">
            <a:avLst/>
          </a:prstGeom>
        </p:spPr>
        <p:txBody>
          <a:bodyPr wrap="square">
            <a:spAutoFit/>
          </a:bodyPr>
          <a:lstStyle/>
          <a:p>
            <a:pPr algn="just">
              <a:spcAft>
                <a:spcPts val="400"/>
              </a:spcAft>
            </a:pPr>
            <a:r>
              <a:rPr lang="fr-FR" sz="1050" dirty="0">
                <a:solidFill>
                  <a:schemeClr val="tx1">
                    <a:lumMod val="85000"/>
                    <a:lumOff val="15000"/>
                  </a:schemeClr>
                </a:solidFill>
                <a:latin typeface="Arial" panose="020B0604020202020204" pitchFamily="34" charset="0"/>
                <a:cs typeface="Arial" panose="020B0604020202020204" pitchFamily="34" charset="0"/>
              </a:rPr>
              <a:t>L’officine doit sécuriser les données dématérialisées et les données sur support papier.</a:t>
            </a:r>
          </a:p>
          <a:p>
            <a:pPr algn="just">
              <a:spcAft>
                <a:spcPts val="400"/>
              </a:spcAft>
            </a:pPr>
            <a:r>
              <a:rPr lang="fr-FR" sz="1050" dirty="0">
                <a:solidFill>
                  <a:schemeClr val="tx1">
                    <a:lumMod val="85000"/>
                    <a:lumOff val="15000"/>
                  </a:schemeClr>
                </a:solidFill>
                <a:latin typeface="Arial" panose="020B0604020202020204" pitchFamily="34" charset="0"/>
                <a:cs typeface="Arial" panose="020B0604020202020204" pitchFamily="34" charset="0"/>
              </a:rPr>
              <a:t>Pour les données dématérialisées, l’officine doit : </a:t>
            </a:r>
          </a:p>
          <a:p>
            <a:pPr marL="171450" indent="-171450" algn="just">
              <a:spcAft>
                <a:spcPts val="400"/>
              </a:spcAft>
              <a:buClr>
                <a:srgbClr val="258BA4"/>
              </a:buClr>
              <a:buFont typeface="Courier New" panose="02070309020205020404" pitchFamily="49" charset="0"/>
              <a:buChar char="o"/>
            </a:pPr>
            <a:r>
              <a:rPr lang="fr-FR" sz="1050" b="1" dirty="0">
                <a:solidFill>
                  <a:schemeClr val="tx1">
                    <a:lumMod val="85000"/>
                    <a:lumOff val="15000"/>
                  </a:schemeClr>
                </a:solidFill>
                <a:latin typeface="Arial" panose="020B0604020202020204" pitchFamily="34" charset="0"/>
                <a:cs typeface="Arial" panose="020B0604020202020204" pitchFamily="34" charset="0"/>
              </a:rPr>
              <a:t>Sécuriser les données </a:t>
            </a:r>
            <a:r>
              <a:rPr lang="fr-FR" sz="1050" dirty="0">
                <a:solidFill>
                  <a:schemeClr val="tx1">
                    <a:lumMod val="85000"/>
                    <a:lumOff val="15000"/>
                  </a:schemeClr>
                </a:solidFill>
                <a:latin typeface="Arial" panose="020B0604020202020204" pitchFamily="34" charset="0"/>
                <a:cs typeface="Arial" panose="020B0604020202020204" pitchFamily="34" charset="0"/>
              </a:rPr>
              <a:t>(chiffrement par l’utilisation par exemple de la carte CPS , authentification par mot de passe robuste, contrôle des accès via un historique…)</a:t>
            </a:r>
          </a:p>
          <a:p>
            <a:pPr marL="171450" indent="-171450" algn="just">
              <a:spcAft>
                <a:spcPts val="400"/>
              </a:spcAft>
              <a:buClr>
                <a:srgbClr val="258BA4"/>
              </a:buClr>
              <a:buFont typeface="Courier New" panose="02070309020205020404" pitchFamily="49" charset="0"/>
              <a:buChar char="o"/>
            </a:pPr>
            <a:r>
              <a:rPr lang="fr-FR" sz="1050" b="1" dirty="0">
                <a:solidFill>
                  <a:schemeClr val="tx1">
                    <a:lumMod val="85000"/>
                    <a:lumOff val="15000"/>
                  </a:schemeClr>
                </a:solidFill>
                <a:latin typeface="Arial" panose="020B0604020202020204" pitchFamily="34" charset="0"/>
                <a:cs typeface="Arial" panose="020B0604020202020204" pitchFamily="34" charset="0"/>
              </a:rPr>
              <a:t>Sécuriser le réseau </a:t>
            </a:r>
            <a:r>
              <a:rPr lang="fr-FR" sz="1050" dirty="0">
                <a:solidFill>
                  <a:schemeClr val="tx1">
                    <a:lumMod val="85000"/>
                    <a:lumOff val="15000"/>
                  </a:schemeClr>
                </a:solidFill>
                <a:latin typeface="Arial" panose="020B0604020202020204" pitchFamily="34" charset="0"/>
                <a:cs typeface="Arial" panose="020B0604020202020204" pitchFamily="34" charset="0"/>
              </a:rPr>
              <a:t>(pare-feu, antivirus)</a:t>
            </a:r>
          </a:p>
          <a:p>
            <a:pPr marL="171450" indent="-171450" algn="just">
              <a:spcAft>
                <a:spcPts val="400"/>
              </a:spcAft>
              <a:buClr>
                <a:srgbClr val="258BA4"/>
              </a:buClr>
              <a:buFont typeface="Courier New" panose="02070309020205020404" pitchFamily="49" charset="0"/>
              <a:buChar char="o"/>
            </a:pPr>
            <a:r>
              <a:rPr lang="fr-FR" sz="1050" b="1" dirty="0">
                <a:solidFill>
                  <a:schemeClr val="tx1">
                    <a:lumMod val="85000"/>
                    <a:lumOff val="15000"/>
                  </a:schemeClr>
                </a:solidFill>
                <a:latin typeface="Arial" panose="020B0604020202020204" pitchFamily="34" charset="0"/>
                <a:cs typeface="Arial" panose="020B0604020202020204" pitchFamily="34" charset="0"/>
              </a:rPr>
              <a:t>Recourir à un hébergeur agréé </a:t>
            </a:r>
            <a:r>
              <a:rPr lang="fr-FR" sz="1050" dirty="0">
                <a:solidFill>
                  <a:schemeClr val="tx1">
                    <a:lumMod val="85000"/>
                    <a:lumOff val="15000"/>
                  </a:schemeClr>
                </a:solidFill>
                <a:latin typeface="Arial" panose="020B0604020202020204" pitchFamily="34" charset="0"/>
                <a:cs typeface="Arial" panose="020B0604020202020204" pitchFamily="34" charset="0"/>
              </a:rPr>
              <a:t>(en cas d’externalisation des données) qui garantit la protection des données</a:t>
            </a:r>
          </a:p>
          <a:p>
            <a:pPr marL="171450" indent="-171450" algn="just">
              <a:spcAft>
                <a:spcPts val="400"/>
              </a:spcAft>
              <a:buClr>
                <a:srgbClr val="258BA4"/>
              </a:buClr>
              <a:buFont typeface="Courier New" panose="02070309020205020404" pitchFamily="49" charset="0"/>
              <a:buChar char="o"/>
            </a:pPr>
            <a:r>
              <a:rPr lang="fr-FR" sz="1050" b="1" dirty="0">
                <a:solidFill>
                  <a:schemeClr val="tx1">
                    <a:lumMod val="85000"/>
                    <a:lumOff val="15000"/>
                  </a:schemeClr>
                </a:solidFill>
                <a:latin typeface="Arial" panose="020B0604020202020204" pitchFamily="34" charset="0"/>
                <a:cs typeface="Arial" panose="020B0604020202020204" pitchFamily="34" charset="0"/>
              </a:rPr>
              <a:t>Informer et former les collaborateurs aux règles à respecter pour protéger les données </a:t>
            </a:r>
            <a:r>
              <a:rPr lang="fr-FR" sz="1050" dirty="0">
                <a:solidFill>
                  <a:schemeClr val="tx1">
                    <a:lumMod val="85000"/>
                    <a:lumOff val="15000"/>
                  </a:schemeClr>
                </a:solidFill>
                <a:latin typeface="Arial" panose="020B0604020202020204" pitchFamily="34" charset="0"/>
                <a:cs typeface="Arial" panose="020B0604020202020204" pitchFamily="34" charset="0"/>
              </a:rPr>
              <a:t>(sites sensibles, accès aux mots de passe, outils de transmission...)</a:t>
            </a:r>
          </a:p>
          <a:p>
            <a:pPr algn="just">
              <a:spcAft>
                <a:spcPts val="400"/>
              </a:spcAft>
              <a:buClr>
                <a:srgbClr val="2C6672"/>
              </a:buClr>
            </a:pPr>
            <a:r>
              <a:rPr lang="fr-FR" sz="1050" dirty="0">
                <a:solidFill>
                  <a:schemeClr val="tx1">
                    <a:lumMod val="85000"/>
                    <a:lumOff val="15000"/>
                  </a:schemeClr>
                </a:solidFill>
                <a:latin typeface="Arial" panose="020B0604020202020204" pitchFamily="34" charset="0"/>
                <a:cs typeface="Arial" panose="020B0604020202020204" pitchFamily="34" charset="0"/>
              </a:rPr>
              <a:t>L’officine doit également </a:t>
            </a:r>
            <a:r>
              <a:rPr lang="fr-FR" sz="1050" b="1" dirty="0">
                <a:solidFill>
                  <a:schemeClr val="tx1">
                    <a:lumMod val="85000"/>
                    <a:lumOff val="15000"/>
                  </a:schemeClr>
                </a:solidFill>
                <a:latin typeface="Arial" panose="020B0604020202020204" pitchFamily="34" charset="0"/>
                <a:cs typeface="Arial" panose="020B0604020202020204" pitchFamily="34" charset="0"/>
              </a:rPr>
              <a:t>protéger les données de santé sur support papiers </a:t>
            </a:r>
            <a:r>
              <a:rPr lang="fr-FR" sz="1050" dirty="0">
                <a:solidFill>
                  <a:schemeClr val="tx1">
                    <a:lumMod val="85000"/>
                    <a:lumOff val="15000"/>
                  </a:schemeClr>
                </a:solidFill>
                <a:latin typeface="Arial" panose="020B0604020202020204" pitchFamily="34" charset="0"/>
                <a:cs typeface="Arial" panose="020B0604020202020204" pitchFamily="34" charset="0"/>
              </a:rPr>
              <a:t>en ayant recours à des </a:t>
            </a:r>
            <a:r>
              <a:rPr lang="fr-FR" sz="1050" b="1" dirty="0">
                <a:solidFill>
                  <a:schemeClr val="tx1">
                    <a:lumMod val="85000"/>
                    <a:lumOff val="15000"/>
                  </a:schemeClr>
                </a:solidFill>
                <a:latin typeface="Arial" panose="020B0604020202020204" pitchFamily="34" charset="0"/>
                <a:cs typeface="Arial" panose="020B0604020202020204" pitchFamily="34" charset="0"/>
              </a:rPr>
              <a:t>moyens de destruction appropriés </a:t>
            </a:r>
            <a:r>
              <a:rPr lang="fr-FR" sz="1050" dirty="0">
                <a:solidFill>
                  <a:schemeClr val="tx1">
                    <a:lumMod val="85000"/>
                    <a:lumOff val="15000"/>
                  </a:schemeClr>
                </a:solidFill>
                <a:latin typeface="Arial" panose="020B0604020202020204" pitchFamily="34" charset="0"/>
                <a:cs typeface="Arial" panose="020B0604020202020204" pitchFamily="34" charset="0"/>
              </a:rPr>
              <a:t>(broyeur par ex.) et </a:t>
            </a:r>
            <a:r>
              <a:rPr lang="fr-FR" sz="1050" b="1" dirty="0">
                <a:solidFill>
                  <a:schemeClr val="tx1">
                    <a:lumMod val="85000"/>
                    <a:lumOff val="15000"/>
                  </a:schemeClr>
                </a:solidFill>
                <a:latin typeface="Arial" panose="020B0604020202020204" pitchFamily="34" charset="0"/>
                <a:cs typeface="Arial" panose="020B0604020202020204" pitchFamily="34" charset="0"/>
              </a:rPr>
              <a:t>en étant vigilant concernant leur conservation à l’officine </a:t>
            </a:r>
            <a:r>
              <a:rPr lang="fr-FR" sz="1050" dirty="0">
                <a:solidFill>
                  <a:schemeClr val="tx1">
                    <a:lumMod val="85000"/>
                    <a:lumOff val="15000"/>
                  </a:schemeClr>
                </a:solidFill>
                <a:latin typeface="Arial" panose="020B0604020202020204" pitchFamily="34" charset="0"/>
                <a:cs typeface="Arial" panose="020B0604020202020204" pitchFamily="34" charset="0"/>
              </a:rPr>
              <a:t>(ne pas laisser trainer des copies d’ordonnance sur le comptoir par ex.) </a:t>
            </a:r>
          </a:p>
          <a:p>
            <a:pPr algn="just">
              <a:spcAft>
                <a:spcPts val="400"/>
              </a:spcAft>
            </a:pPr>
            <a:r>
              <a:rPr lang="fr-FR" sz="1050" b="1" dirty="0">
                <a:solidFill>
                  <a:srgbClr val="258BA4"/>
                </a:solidFill>
                <a:latin typeface="Arial" panose="020B0604020202020204" pitchFamily="34" charset="0"/>
                <a:ea typeface="Helvetica Neue" panose="020B0604020202020204" pitchFamily="34" charset="0"/>
                <a:cs typeface="Arial" panose="020B0604020202020204" pitchFamily="34" charset="0"/>
              </a:rPr>
              <a:t>Identifier &amp; prévenir les risques :</a:t>
            </a:r>
          </a:p>
        </p:txBody>
      </p:sp>
      <p:sp>
        <p:nvSpPr>
          <p:cNvPr id="27" name="Espace réservé du contenu 2">
            <a:extLst>
              <a:ext uri="{FF2B5EF4-FFF2-40B4-BE49-F238E27FC236}">
                <a16:creationId xmlns:a16="http://schemas.microsoft.com/office/drawing/2014/main" id="{3FB3266C-46B4-357A-E6AC-56945D108360}"/>
              </a:ext>
            </a:extLst>
          </p:cNvPr>
          <p:cNvSpPr txBox="1">
            <a:spLocks/>
          </p:cNvSpPr>
          <p:nvPr/>
        </p:nvSpPr>
        <p:spPr>
          <a:xfrm>
            <a:off x="761863" y="5806386"/>
            <a:ext cx="344728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Aft>
                <a:spcPts val="400"/>
              </a:spcAft>
            </a:pPr>
            <a:r>
              <a:rPr lang="fr-FR" sz="2000" dirty="0" smtClean="0">
                <a:solidFill>
                  <a:srgbClr val="258BA4"/>
                </a:solidFill>
                <a:latin typeface="Helvetica Neue" panose="020B0604020202020204" pitchFamily="34" charset="0"/>
                <a:ea typeface="Helvetica Neue" panose="020B0604020202020204" pitchFamily="34" charset="0"/>
              </a:rPr>
              <a:t>Les </a:t>
            </a:r>
            <a:r>
              <a:rPr lang="fr-FR" sz="2000" dirty="0">
                <a:solidFill>
                  <a:srgbClr val="258BA4"/>
                </a:solidFill>
                <a:latin typeface="Helvetica Neue" panose="020B0604020202020204" pitchFamily="34" charset="0"/>
                <a:ea typeface="Helvetica Neue" panose="020B0604020202020204" pitchFamily="34" charset="0"/>
              </a:rPr>
              <a:t>Sauvegardes &amp; Archivages </a:t>
            </a:r>
          </a:p>
        </p:txBody>
      </p:sp>
      <p:grpSp>
        <p:nvGrpSpPr>
          <p:cNvPr id="28" name="Groupe 27">
            <a:extLst>
              <a:ext uri="{FF2B5EF4-FFF2-40B4-BE49-F238E27FC236}">
                <a16:creationId xmlns:a16="http://schemas.microsoft.com/office/drawing/2014/main" id="{AF082B2F-87DB-8F41-B712-A8FC5E381343}"/>
              </a:ext>
            </a:extLst>
          </p:cNvPr>
          <p:cNvGrpSpPr/>
          <p:nvPr/>
        </p:nvGrpSpPr>
        <p:grpSpPr>
          <a:xfrm>
            <a:off x="386950" y="5756671"/>
            <a:ext cx="290053" cy="292100"/>
            <a:chOff x="225503" y="2443266"/>
            <a:chExt cx="290053" cy="292100"/>
          </a:xfrm>
        </p:grpSpPr>
        <p:cxnSp>
          <p:nvCxnSpPr>
            <p:cNvPr id="31" name="Connecteur droit 30">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2" name="Connecteur droit 3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359999" y="6472124"/>
            <a:ext cx="3457259" cy="3359894"/>
          </a:xfrm>
          <a:prstGeom prst="rect">
            <a:avLst/>
          </a:prstGeom>
        </p:spPr>
        <p:txBody>
          <a:bodyPr wrap="square">
            <a:spAutoFit/>
          </a:bodyPr>
          <a:lstStyle/>
          <a:p>
            <a:pPr algn="just">
              <a:spcAft>
                <a:spcPts val="400"/>
              </a:spcAft>
            </a:pPr>
            <a:r>
              <a:rPr lang="fr-FR" sz="1050" b="1" u="sng" dirty="0">
                <a:solidFill>
                  <a:schemeClr val="accent1"/>
                </a:solidFill>
                <a:latin typeface="Arial" panose="020B0604020202020204" pitchFamily="34" charset="0"/>
                <a:cs typeface="Arial" panose="020B0604020202020204" pitchFamily="34" charset="0"/>
              </a:rPr>
              <a:t>Les</a:t>
            </a:r>
            <a:r>
              <a:rPr lang="fr-FR" sz="1050" u="sng" dirty="0">
                <a:solidFill>
                  <a:schemeClr val="accent1"/>
                </a:solidFill>
                <a:latin typeface="Arial" panose="020B0604020202020204" pitchFamily="34" charset="0"/>
                <a:cs typeface="Arial" panose="020B0604020202020204" pitchFamily="34" charset="0"/>
              </a:rPr>
              <a:t> </a:t>
            </a:r>
            <a:r>
              <a:rPr lang="fr-FR" sz="1050" b="1" u="sng" dirty="0">
                <a:solidFill>
                  <a:schemeClr val="accent1"/>
                </a:solidFill>
                <a:latin typeface="Arial" panose="020B0604020202020204" pitchFamily="34" charset="0"/>
                <a:cs typeface="Arial" panose="020B0604020202020204" pitchFamily="34" charset="0"/>
              </a:rPr>
              <a:t>sauvegardes</a:t>
            </a:r>
            <a:r>
              <a:rPr lang="fr-FR" sz="1050" dirty="0">
                <a:solidFill>
                  <a:schemeClr val="accent1"/>
                </a:solidFill>
                <a:latin typeface="Arial" panose="020B0604020202020204" pitchFamily="34" charset="0"/>
                <a:cs typeface="Arial" panose="020B0604020202020204" pitchFamily="34" charset="0"/>
              </a:rPr>
              <a:t> </a:t>
            </a:r>
            <a:r>
              <a:rPr lang="fr-FR" sz="1050" dirty="0">
                <a:solidFill>
                  <a:schemeClr val="tx1">
                    <a:lumMod val="85000"/>
                    <a:lumOff val="15000"/>
                  </a:schemeClr>
                </a:solidFill>
                <a:latin typeface="Arial" panose="020B0604020202020204" pitchFamily="34" charset="0"/>
                <a:cs typeface="Arial" panose="020B0604020202020204" pitchFamily="34" charset="0"/>
              </a:rPr>
              <a:t>dupliquent les données du système informatique afin de les restituer en cas d’incident.</a:t>
            </a:r>
          </a:p>
          <a:p>
            <a:pPr marL="171450" indent="-171450" algn="just">
              <a:spcAft>
                <a:spcPts val="400"/>
              </a:spcAft>
              <a:buClr>
                <a:srgbClr val="258BA4"/>
              </a:buClr>
              <a:buFont typeface="Wingdings" panose="05000000000000000000" pitchFamily="2" charset="2"/>
              <a:buChar char="l"/>
            </a:pPr>
            <a:r>
              <a:rPr lang="fr-FR" sz="1050" dirty="0">
                <a:solidFill>
                  <a:schemeClr val="tx1">
                    <a:lumMod val="85000"/>
                    <a:lumOff val="15000"/>
                  </a:schemeClr>
                </a:solidFill>
                <a:latin typeface="Arial" panose="020B0604020202020204" pitchFamily="34" charset="0"/>
                <a:cs typeface="Arial" panose="020B0604020202020204" pitchFamily="34" charset="0"/>
              </a:rPr>
              <a:t>Systématiser les </a:t>
            </a:r>
            <a:r>
              <a:rPr lang="fr-FR" sz="1050" b="1" dirty="0">
                <a:solidFill>
                  <a:schemeClr val="tx1">
                    <a:lumMod val="85000"/>
                    <a:lumOff val="15000"/>
                  </a:schemeClr>
                </a:solidFill>
                <a:latin typeface="Arial" panose="020B0604020202020204" pitchFamily="34" charset="0"/>
                <a:cs typeface="Arial" panose="020B0604020202020204" pitchFamily="34" charset="0"/>
              </a:rPr>
              <a:t>sauvegardes </a:t>
            </a:r>
          </a:p>
          <a:p>
            <a:pPr marL="171450" indent="-171450" algn="just">
              <a:spcAft>
                <a:spcPts val="400"/>
              </a:spcAft>
              <a:buClr>
                <a:srgbClr val="258BA4"/>
              </a:buClr>
              <a:buFont typeface="Wingdings" panose="05000000000000000000" pitchFamily="2" charset="2"/>
              <a:buChar char="l"/>
            </a:pPr>
            <a:r>
              <a:rPr lang="fr-FR" sz="1050" dirty="0">
                <a:solidFill>
                  <a:schemeClr val="tx1">
                    <a:lumMod val="85000"/>
                    <a:lumOff val="15000"/>
                  </a:schemeClr>
                </a:solidFill>
                <a:latin typeface="Arial" panose="020B0604020202020204" pitchFamily="34" charset="0"/>
                <a:cs typeface="Arial" panose="020B0604020202020204" pitchFamily="34" charset="0"/>
              </a:rPr>
              <a:t>Utiliser des </a:t>
            </a:r>
            <a:r>
              <a:rPr lang="fr-FR" sz="1050" b="1" dirty="0">
                <a:solidFill>
                  <a:schemeClr val="tx1">
                    <a:lumMod val="85000"/>
                    <a:lumOff val="15000"/>
                  </a:schemeClr>
                </a:solidFill>
                <a:latin typeface="Arial" panose="020B0604020202020204" pitchFamily="34" charset="0"/>
                <a:cs typeface="Arial" panose="020B0604020202020204" pitchFamily="34" charset="0"/>
              </a:rPr>
              <a:t>supports préservant l’intégrité des données </a:t>
            </a:r>
            <a:r>
              <a:rPr lang="fr-FR" sz="1050" dirty="0">
                <a:solidFill>
                  <a:schemeClr val="tx1">
                    <a:lumMod val="85000"/>
                    <a:lumOff val="15000"/>
                  </a:schemeClr>
                </a:solidFill>
                <a:latin typeface="Arial" panose="020B0604020202020204" pitchFamily="34" charset="0"/>
                <a:cs typeface="Arial" panose="020B0604020202020204" pitchFamily="34" charset="0"/>
              </a:rPr>
              <a:t>(disques durs, mémoires flash...)</a:t>
            </a:r>
          </a:p>
          <a:p>
            <a:pPr marL="171450" indent="-171450" algn="just">
              <a:spcAft>
                <a:spcPts val="400"/>
              </a:spcAft>
              <a:buClr>
                <a:srgbClr val="258BA4"/>
              </a:buClr>
              <a:buFont typeface="Wingdings" panose="05000000000000000000" pitchFamily="2" charset="2"/>
              <a:buChar char="l"/>
            </a:pPr>
            <a:r>
              <a:rPr lang="fr-FR" sz="1050" b="1" dirty="0">
                <a:solidFill>
                  <a:schemeClr val="tx1">
                    <a:lumMod val="85000"/>
                    <a:lumOff val="15000"/>
                  </a:schemeClr>
                </a:solidFill>
                <a:latin typeface="Arial" panose="020B0604020202020204" pitchFamily="34" charset="0"/>
                <a:cs typeface="Arial" panose="020B0604020202020204" pitchFamily="34" charset="0"/>
              </a:rPr>
              <a:t>Tester la restitution des données à partir des sauvegardes </a:t>
            </a:r>
          </a:p>
          <a:p>
            <a:pPr marL="171450" indent="-171450" algn="just">
              <a:spcAft>
                <a:spcPts val="400"/>
              </a:spcAft>
              <a:buClr>
                <a:srgbClr val="258BA4"/>
              </a:buClr>
              <a:buFont typeface="Wingdings" panose="05000000000000000000" pitchFamily="2" charset="2"/>
              <a:buChar char="l"/>
            </a:pPr>
            <a:r>
              <a:rPr lang="fr-FR" sz="1050" dirty="0">
                <a:solidFill>
                  <a:schemeClr val="tx1">
                    <a:lumMod val="85000"/>
                    <a:lumOff val="15000"/>
                  </a:schemeClr>
                </a:solidFill>
                <a:latin typeface="Arial" panose="020B0604020202020204" pitchFamily="34" charset="0"/>
                <a:cs typeface="Arial" panose="020B0604020202020204" pitchFamily="34" charset="0"/>
              </a:rPr>
              <a:t>Sécuriser les lieux de conservation des sauvegardes</a:t>
            </a:r>
          </a:p>
          <a:p>
            <a:pPr algn="just">
              <a:buClr>
                <a:srgbClr val="258BA4"/>
              </a:buClr>
            </a:pPr>
            <a:r>
              <a:rPr lang="fr-FR" sz="1050" b="1" u="sng" dirty="0">
                <a:solidFill>
                  <a:schemeClr val="accent1"/>
                </a:solidFill>
                <a:latin typeface="Arial" panose="020B0604020202020204" pitchFamily="34" charset="0"/>
                <a:cs typeface="Arial" panose="020B0604020202020204" pitchFamily="34" charset="0"/>
              </a:rPr>
              <a:t>L’archivage</a:t>
            </a:r>
            <a:r>
              <a:rPr lang="fr-FR" sz="1050" dirty="0">
                <a:latin typeface="Arial" panose="020B0604020202020204" pitchFamily="34" charset="0"/>
                <a:cs typeface="Arial" panose="020B0604020202020204" pitchFamily="34" charset="0"/>
              </a:rPr>
              <a:t> est une sauvegarde des données visant à garantir leur conservation à long terme.</a:t>
            </a:r>
            <a:br>
              <a:rPr lang="fr-FR" sz="1050" dirty="0">
                <a:latin typeface="Arial" panose="020B0604020202020204" pitchFamily="34" charset="0"/>
                <a:cs typeface="Arial" panose="020B0604020202020204" pitchFamily="34" charset="0"/>
              </a:rPr>
            </a:br>
            <a:endParaRPr lang="fr-FR" sz="1050" dirty="0">
              <a:latin typeface="Arial" panose="020B0604020202020204" pitchFamily="34" charset="0"/>
              <a:cs typeface="Arial" panose="020B0604020202020204" pitchFamily="34" charset="0"/>
            </a:endParaRPr>
          </a:p>
          <a:p>
            <a:pPr marL="171450" indent="-171450" algn="just">
              <a:spcAft>
                <a:spcPts val="400"/>
              </a:spcAft>
              <a:buClr>
                <a:srgbClr val="258BA4"/>
              </a:buClr>
              <a:buFont typeface="Wingdings" panose="05000000000000000000" pitchFamily="2" charset="2"/>
              <a:buChar char="l"/>
            </a:pPr>
            <a:r>
              <a:rPr lang="fr-FR" sz="1050" dirty="0">
                <a:solidFill>
                  <a:schemeClr val="tx1">
                    <a:lumMod val="85000"/>
                    <a:lumOff val="15000"/>
                  </a:schemeClr>
                </a:solidFill>
                <a:latin typeface="Arial" panose="020B0604020202020204" pitchFamily="34" charset="0"/>
                <a:cs typeface="Arial" panose="020B0604020202020204" pitchFamily="34" charset="0"/>
              </a:rPr>
              <a:t>Définir les accès autorisés mise en place d’une  politique d’habilitation</a:t>
            </a:r>
          </a:p>
          <a:p>
            <a:pPr marL="171450" indent="-171450" algn="just">
              <a:spcAft>
                <a:spcPts val="400"/>
              </a:spcAft>
              <a:buClr>
                <a:srgbClr val="258BA4"/>
              </a:buClr>
              <a:buFont typeface="Wingdings" panose="05000000000000000000" pitchFamily="2" charset="2"/>
              <a:buChar char="l"/>
            </a:pPr>
            <a:r>
              <a:rPr lang="fr-FR" sz="1050" b="1" dirty="0">
                <a:solidFill>
                  <a:schemeClr val="tx1">
                    <a:lumMod val="85000"/>
                    <a:lumOff val="15000"/>
                  </a:schemeClr>
                </a:solidFill>
                <a:latin typeface="Arial" panose="020B0604020202020204" pitchFamily="34" charset="0"/>
                <a:cs typeface="Arial" panose="020B0604020202020204" pitchFamily="34" charset="0"/>
              </a:rPr>
              <a:t>Détruire les archives après la période </a:t>
            </a:r>
            <a:r>
              <a:rPr lang="fr-FR" sz="1050" dirty="0">
                <a:solidFill>
                  <a:schemeClr val="tx1">
                    <a:lumMod val="85000"/>
                    <a:lumOff val="15000"/>
                  </a:schemeClr>
                </a:solidFill>
                <a:latin typeface="Arial" panose="020B0604020202020204" pitchFamily="34" charset="0"/>
                <a:cs typeface="Arial" panose="020B0604020202020204" pitchFamily="34" charset="0"/>
              </a:rPr>
              <a:t>obligatoire de conservation de manière à les rendre inexploitables</a:t>
            </a:r>
          </a:p>
          <a:p>
            <a:pPr marL="171450" indent="-171450" algn="just">
              <a:spcAft>
                <a:spcPts val="400"/>
              </a:spcAft>
              <a:buClr>
                <a:srgbClr val="258BA4"/>
              </a:buClr>
              <a:buFont typeface="Wingdings" panose="05000000000000000000" pitchFamily="2" charset="2"/>
              <a:buChar char="l"/>
            </a:pPr>
            <a:r>
              <a:rPr lang="fr-FR" sz="1050" dirty="0">
                <a:solidFill>
                  <a:schemeClr val="tx1">
                    <a:lumMod val="85000"/>
                    <a:lumOff val="15000"/>
                  </a:schemeClr>
                </a:solidFill>
                <a:latin typeface="Arial" panose="020B0604020202020204" pitchFamily="34" charset="0"/>
                <a:cs typeface="Arial" panose="020B0604020202020204" pitchFamily="34" charset="0"/>
              </a:rPr>
              <a:t>Sécuriser les archivages</a:t>
            </a:r>
          </a:p>
        </p:txBody>
      </p:sp>
      <p:sp>
        <p:nvSpPr>
          <p:cNvPr id="33" name="Espace réservé du contenu 2">
            <a:extLst>
              <a:ext uri="{FF2B5EF4-FFF2-40B4-BE49-F238E27FC236}">
                <a16:creationId xmlns:a16="http://schemas.microsoft.com/office/drawing/2014/main" id="{3FB3266C-46B4-357A-E6AC-56945D108360}"/>
              </a:ext>
            </a:extLst>
          </p:cNvPr>
          <p:cNvSpPr txBox="1">
            <a:spLocks/>
          </p:cNvSpPr>
          <p:nvPr/>
        </p:nvSpPr>
        <p:spPr>
          <a:xfrm>
            <a:off x="4300585" y="5832255"/>
            <a:ext cx="2910563" cy="836720"/>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Aft>
                <a:spcPts val="400"/>
              </a:spcAft>
            </a:pPr>
            <a:r>
              <a:rPr lang="fr-FR" sz="2000" dirty="0" smtClean="0">
                <a:solidFill>
                  <a:srgbClr val="258BA4"/>
                </a:solidFill>
                <a:latin typeface="Helvetica Neue" panose="020B0604020202020204" pitchFamily="34" charset="0"/>
                <a:ea typeface="Helvetica Neue" panose="020B0604020202020204" pitchFamily="34" charset="0"/>
              </a:rPr>
              <a:t>La transmission des données </a:t>
            </a:r>
            <a:r>
              <a:rPr lang="fr-FR" sz="1400" dirty="0" smtClean="0">
                <a:solidFill>
                  <a:srgbClr val="258BA4"/>
                </a:solidFill>
                <a:latin typeface="Helvetica Neue" panose="020B0604020202020204" pitchFamily="34" charset="0"/>
                <a:ea typeface="Helvetica Neue" panose="020B0604020202020204" pitchFamily="34" charset="0"/>
              </a:rPr>
              <a:t>(messagerie sécurisée)</a:t>
            </a:r>
            <a:endParaRPr lang="fr-FR" sz="1400" dirty="0">
              <a:solidFill>
                <a:srgbClr val="258BA4"/>
              </a:solidFill>
              <a:latin typeface="Helvetica Neue" panose="020B0604020202020204" pitchFamily="34" charset="0"/>
              <a:ea typeface="Helvetica Neue" panose="020B0604020202020204" pitchFamily="34" charset="0"/>
            </a:endParaRPr>
          </a:p>
        </p:txBody>
      </p:sp>
      <p:grpSp>
        <p:nvGrpSpPr>
          <p:cNvPr id="34" name="Groupe 33">
            <a:extLst>
              <a:ext uri="{FF2B5EF4-FFF2-40B4-BE49-F238E27FC236}">
                <a16:creationId xmlns:a16="http://schemas.microsoft.com/office/drawing/2014/main" id="{AF082B2F-87DB-8F41-B712-A8FC5E381343}"/>
              </a:ext>
            </a:extLst>
          </p:cNvPr>
          <p:cNvGrpSpPr/>
          <p:nvPr/>
        </p:nvGrpSpPr>
        <p:grpSpPr>
          <a:xfrm>
            <a:off x="3925672" y="5782540"/>
            <a:ext cx="290053" cy="292100"/>
            <a:chOff x="225503" y="2443266"/>
            <a:chExt cx="290053" cy="292100"/>
          </a:xfrm>
        </p:grpSpPr>
        <p:cxnSp>
          <p:nvCxnSpPr>
            <p:cNvPr id="35" name="Connecteur droit 34">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6" name="Connecteur droit 35">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12" name="Rectangle 11"/>
          <p:cNvSpPr/>
          <p:nvPr/>
        </p:nvSpPr>
        <p:spPr>
          <a:xfrm>
            <a:off x="4050757" y="6475867"/>
            <a:ext cx="3245284" cy="2882840"/>
          </a:xfrm>
          <a:prstGeom prst="rect">
            <a:avLst/>
          </a:prstGeom>
        </p:spPr>
        <p:txBody>
          <a:bodyPr wrap="square">
            <a:spAutoFit/>
          </a:bodyPr>
          <a:lstStyle/>
          <a:p>
            <a:pPr algn="just">
              <a:spcAft>
                <a:spcPts val="400"/>
              </a:spcAft>
              <a:buClr>
                <a:srgbClr val="2C6672"/>
              </a:buClr>
            </a:pPr>
            <a:r>
              <a:rPr lang="fr-FR" sz="1050" dirty="0">
                <a:solidFill>
                  <a:schemeClr val="tx1">
                    <a:lumMod val="85000"/>
                    <a:lumOff val="15000"/>
                  </a:schemeClr>
                </a:solidFill>
                <a:latin typeface="Arial" panose="020B0604020202020204" pitchFamily="34" charset="0"/>
                <a:cs typeface="Arial" panose="020B0604020202020204" pitchFamily="34" charset="0"/>
              </a:rPr>
              <a:t>Dans le cas d’une transmission entre professionnels de santé (l’officine et un cabinet de médecin par exemple), le pharmacien doit utiliser un service de messagerie sécurisé de santé conforme aux exigences de la loi  :</a:t>
            </a:r>
          </a:p>
          <a:p>
            <a:pPr marL="171450" indent="-171450" algn="just">
              <a:spcAft>
                <a:spcPts val="400"/>
              </a:spcAft>
              <a:buClr>
                <a:srgbClr val="258BA4"/>
              </a:buClr>
              <a:buFont typeface="Courier New" panose="02070309020205020404" pitchFamily="49" charset="0"/>
              <a:buChar char="o"/>
            </a:pPr>
            <a:r>
              <a:rPr lang="fr-FR" sz="1050" dirty="0">
                <a:solidFill>
                  <a:schemeClr val="tx1">
                    <a:lumMod val="85000"/>
                    <a:lumOff val="15000"/>
                  </a:schemeClr>
                </a:solidFill>
                <a:latin typeface="Arial" panose="020B0604020202020204" pitchFamily="34" charset="0"/>
                <a:cs typeface="Arial" panose="020B0604020202020204" pitchFamily="34" charset="0"/>
              </a:rPr>
              <a:t>Disposer d’une messagerie qui garantit l’identification de l’émetteur et du destinataire (numéro RPPS)</a:t>
            </a:r>
          </a:p>
          <a:p>
            <a:pPr marL="171450" indent="-171450" algn="just">
              <a:spcAft>
                <a:spcPts val="400"/>
              </a:spcAft>
              <a:buClr>
                <a:srgbClr val="258BA4"/>
              </a:buClr>
              <a:buFont typeface="Courier New" panose="02070309020205020404" pitchFamily="49" charset="0"/>
              <a:buChar char="o"/>
            </a:pPr>
            <a:r>
              <a:rPr lang="fr-FR" sz="1050" dirty="0">
                <a:solidFill>
                  <a:schemeClr val="tx1">
                    <a:lumMod val="85000"/>
                    <a:lumOff val="15000"/>
                  </a:schemeClr>
                </a:solidFill>
                <a:latin typeface="Arial" panose="020B0604020202020204" pitchFamily="34" charset="0"/>
                <a:cs typeface="Arial" panose="020B0604020202020204" pitchFamily="34" charset="0"/>
              </a:rPr>
              <a:t>Utiliser un système d’authentification forte : CPS ou dispositif équivalent</a:t>
            </a:r>
          </a:p>
          <a:p>
            <a:pPr marL="171450" indent="-171450" algn="just">
              <a:spcAft>
                <a:spcPts val="400"/>
              </a:spcAft>
              <a:buClr>
                <a:srgbClr val="258BA4"/>
              </a:buClr>
              <a:buFont typeface="Courier New" panose="02070309020205020404" pitchFamily="49" charset="0"/>
              <a:buChar char="o"/>
            </a:pPr>
            <a:r>
              <a:rPr lang="fr-FR" sz="1050" dirty="0">
                <a:solidFill>
                  <a:schemeClr val="tx1">
                    <a:lumMod val="85000"/>
                    <a:lumOff val="15000"/>
                  </a:schemeClr>
                </a:solidFill>
                <a:latin typeface="Arial" panose="020B0604020202020204" pitchFamily="34" charset="0"/>
                <a:cs typeface="Arial" panose="020B0604020202020204" pitchFamily="34" charset="0"/>
              </a:rPr>
              <a:t>Assurer la sécurité des messages et des pièces jointes par le recours à des moyens de chiffrement</a:t>
            </a:r>
          </a:p>
          <a:p>
            <a:pPr marL="171450" indent="-171450" algn="just">
              <a:spcAft>
                <a:spcPts val="400"/>
              </a:spcAft>
              <a:buClr>
                <a:srgbClr val="258BA4"/>
              </a:buClr>
              <a:buFont typeface="Courier New" panose="02070309020205020404" pitchFamily="49" charset="0"/>
              <a:buChar char="o"/>
            </a:pPr>
            <a:r>
              <a:rPr lang="fr-FR" sz="1050" dirty="0">
                <a:solidFill>
                  <a:schemeClr val="tx1">
                    <a:lumMod val="85000"/>
                    <a:lumOff val="15000"/>
                  </a:schemeClr>
                </a:solidFill>
                <a:latin typeface="Arial" panose="020B0604020202020204" pitchFamily="34" charset="0"/>
                <a:cs typeface="Arial" panose="020B0604020202020204" pitchFamily="34" charset="0"/>
              </a:rPr>
              <a:t>Conserver sous une forme sécurisée les messages et les pièces jointes pour en assurer la disponibilité, l’intégrité et la traçabilité.</a:t>
            </a:r>
          </a:p>
        </p:txBody>
      </p:sp>
      <p:sp>
        <p:nvSpPr>
          <p:cNvPr id="11" name="Rectangle 10"/>
          <p:cNvSpPr/>
          <p:nvPr/>
        </p:nvSpPr>
        <p:spPr>
          <a:xfrm>
            <a:off x="4937588" y="9486744"/>
            <a:ext cx="2273560" cy="400110"/>
          </a:xfrm>
          <a:prstGeom prst="rect">
            <a:avLst/>
          </a:prstGeom>
          <a:ln>
            <a:solidFill>
              <a:schemeClr val="accent1"/>
            </a:solidFill>
          </a:ln>
        </p:spPr>
        <p:txBody>
          <a:bodyPr wrap="square">
            <a:spAutoFit/>
          </a:bodyPr>
          <a:lstStyle/>
          <a:p>
            <a:r>
              <a:rPr lang="fr-FR" sz="1000" dirty="0" smtClean="0">
                <a:latin typeface="Arial" panose="020B0604020202020204" pitchFamily="34" charset="0"/>
                <a:cs typeface="Arial" panose="020B0604020202020204" pitchFamily="34" charset="0"/>
              </a:rPr>
              <a:t>Référence :</a:t>
            </a:r>
          </a:p>
          <a:p>
            <a:r>
              <a:rPr lang="fr-FR" sz="1000" dirty="0" smtClean="0">
                <a:latin typeface="Arial" panose="020B0604020202020204" pitchFamily="34" charset="0"/>
                <a:cs typeface="Arial" panose="020B0604020202020204" pitchFamily="34" charset="0"/>
                <a:hlinkClick r:id="rId13"/>
              </a:rPr>
              <a:t>Les durées de conservation</a:t>
            </a:r>
            <a:r>
              <a:rPr lang="fr-FR" sz="1000" dirty="0" smtClean="0">
                <a:latin typeface="Arial" panose="020B0604020202020204" pitchFamily="34" charset="0"/>
                <a:cs typeface="Arial" panose="020B0604020202020204" pitchFamily="34" charset="0"/>
              </a:rPr>
              <a:t> - CNIL</a:t>
            </a:r>
            <a:endParaRPr lang="fr-FR" sz="1000" dirty="0"/>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735</TotalTime>
  <Words>1028</Words>
  <Application>Microsoft Office PowerPoint</Application>
  <PresentationFormat>Personnalisé</PresentationFormat>
  <Paragraphs>75</Paragraphs>
  <Slides>2</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vt:i4>
      </vt:variant>
    </vt:vector>
  </HeadingPairs>
  <TitlesOfParts>
    <vt:vector size="11" baseType="lpstr">
      <vt:lpstr>Aptos</vt:lpstr>
      <vt:lpstr>Arial</vt:lpstr>
      <vt:lpstr>Azo Sans</vt:lpstr>
      <vt:lpstr>Calibri</vt:lpstr>
      <vt:lpstr>Courier New</vt:lpstr>
      <vt:lpstr>Helvetica Neue</vt:lpstr>
      <vt:lpstr>Times New Roman</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141</cp:revision>
  <dcterms:created xsi:type="dcterms:W3CDTF">2025-12-16T10:16:15Z</dcterms:created>
  <dcterms:modified xsi:type="dcterms:W3CDTF">2026-07-23T09:10:57Z</dcterms:modified>
</cp:coreProperties>
</file>