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9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0" autoAdjust="0"/>
    <p:restoredTop sz="94648"/>
  </p:normalViewPr>
  <p:slideViewPr>
    <p:cSldViewPr snapToGrid="0">
      <p:cViewPr varScale="1">
        <p:scale>
          <a:sx n="98" d="100"/>
          <a:sy n="98" d="100"/>
        </p:scale>
        <p:origin x="1686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8918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1"/>
            </a:solidFill>
          </a:ln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98129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2990568" y="6899823"/>
            <a:ext cx="0" cy="316414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098001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E.13 </a:t>
            </a:r>
            <a:r>
              <a:rPr lang="fr-FR" dirty="0"/>
              <a:t>Plan de maintenance des équipements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3127176" y="6858085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36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équipements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F2A8B4-12C1-F3D8-9D3C-03F00BD6D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76084"/>
              </p:ext>
            </p:extLst>
          </p:nvPr>
        </p:nvGraphicFramePr>
        <p:xfrm>
          <a:off x="377537" y="1704075"/>
          <a:ext cx="9917524" cy="5160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9423">
                  <a:extLst>
                    <a:ext uri="{9D8B030D-6E8A-4147-A177-3AD203B41FA5}">
                      <a16:colId xmlns:a16="http://schemas.microsoft.com/office/drawing/2014/main" val="1445480242"/>
                    </a:ext>
                  </a:extLst>
                </a:gridCol>
                <a:gridCol w="873760">
                  <a:extLst>
                    <a:ext uri="{9D8B030D-6E8A-4147-A177-3AD203B41FA5}">
                      <a16:colId xmlns:a16="http://schemas.microsoft.com/office/drawing/2014/main" val="4212508841"/>
                    </a:ext>
                  </a:extLst>
                </a:gridCol>
                <a:gridCol w="894080">
                  <a:extLst>
                    <a:ext uri="{9D8B030D-6E8A-4147-A177-3AD203B41FA5}">
                      <a16:colId xmlns:a16="http://schemas.microsoft.com/office/drawing/2014/main" val="1344607330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43711018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284516797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4206306558"/>
                    </a:ext>
                  </a:extLst>
                </a:gridCol>
                <a:gridCol w="1818640">
                  <a:extLst>
                    <a:ext uri="{9D8B030D-6E8A-4147-A177-3AD203B41FA5}">
                      <a16:colId xmlns:a16="http://schemas.microsoft.com/office/drawing/2014/main" val="3829543112"/>
                    </a:ext>
                  </a:extLst>
                </a:gridCol>
                <a:gridCol w="1740341">
                  <a:extLst>
                    <a:ext uri="{9D8B030D-6E8A-4147-A177-3AD203B41FA5}">
                      <a16:colId xmlns:a16="http://schemas.microsoft.com/office/drawing/2014/main" val="2169375101"/>
                    </a:ext>
                  </a:extLst>
                </a:gridCol>
              </a:tblGrid>
              <a:tr h="388236"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Matériel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Coordonnées </a:t>
                      </a:r>
                      <a:r>
                        <a:rPr lang="fr-FR" sz="800" kern="1200" dirty="0" smtClean="0">
                          <a:solidFill>
                            <a:schemeClr val="tx1"/>
                          </a:solidFill>
                          <a:effectLst/>
                          <a:latin typeface="Helvetica Light" panose="020B0403020202020204" pitchFamily="34" charset="0"/>
                          <a:ea typeface="Helvetica Neue" panose="02000503000000020004" pitchFamily="2" charset="0"/>
                        </a:rPr>
                        <a:t>SAV (nom et n° de tél)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d’achat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 de maintenance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Fréquence de vérification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visite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8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Commentaire</a:t>
                      </a:r>
                      <a:endParaRPr lang="fr-FR" sz="8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059054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Postes informatiques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7026064"/>
                  </a:ext>
                </a:extLst>
              </a:tr>
              <a:tr h="313212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Périphériques postes informatiques </a:t>
                      </a:r>
                      <a:r>
                        <a:rPr lang="fr-FR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(lecteur carte vitale, scanner, lecteur Datamatrix, sauvegarde, imprimantes….)</a:t>
                      </a:r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4442238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Porte automatique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4485386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t"/>
                      <a:r>
                        <a:rPr lang="fr-FR" sz="9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Climatisation / chauffage</a:t>
                      </a:r>
                      <a:endParaRPr lang="fr-FR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529059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Système d’alarme &amp; de surveillance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509591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Installations électriques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2646558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Balance du préparatoire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534883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Sonde enregistreuse (chaine du froid)</a:t>
                      </a:r>
                    </a:p>
                  </a:txBody>
                  <a:tcPr marL="0" marR="0" marT="36000" marB="0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156304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9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Enceinte réfrigérée</a:t>
                      </a:r>
                    </a:p>
                  </a:txBody>
                  <a:tcPr marL="0" marR="0" marT="36000" marB="0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52603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Extincteurs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902690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Monte-Charge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519771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Robot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144491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Matériel PDA</a:t>
                      </a: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345850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Borne de mise-à-jour carte vitale</a:t>
                      </a: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1166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Etiquettes électroniques</a:t>
                      </a: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347133"/>
                  </a:ext>
                </a:extLst>
              </a:tr>
              <a:tr h="199976">
                <a:tc>
                  <a:txBody>
                    <a:bodyPr/>
                    <a:lstStyle/>
                    <a:p>
                      <a:pPr marL="0" marR="0" lvl="0" indent="0" algn="l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Signalétiques </a:t>
                      </a:r>
                      <a:r>
                        <a:rPr lang="fr-FR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lumineuses </a:t>
                      </a:r>
                      <a:r>
                        <a:rPr lang="fr-F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externes (dont </a:t>
                      </a:r>
                      <a:r>
                        <a:rPr lang="fr-FR" sz="9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croix verte)</a:t>
                      </a:r>
                      <a:r>
                        <a:rPr lang="fr-FR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fr-FR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295526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Equipement de téléconsultation</a:t>
                      </a: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233962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Défibrillateur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221803"/>
                  </a:ext>
                </a:extLst>
              </a:tr>
              <a:tr h="226470">
                <a:tc>
                  <a:txBody>
                    <a:bodyPr/>
                    <a:lstStyle/>
                    <a:p>
                      <a:pPr algn="l" fontAlgn="ctr"/>
                      <a:r>
                        <a:rPr lang="fr-FR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Rideaux métalliques</a:t>
                      </a:r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651048"/>
                  </a:ext>
                </a:extLst>
              </a:tr>
              <a:tr h="226470">
                <a:tc>
                  <a:txBody>
                    <a:bodyPr/>
                    <a:lstStyle/>
                    <a:p>
                      <a:pPr algn="l" fontAlgn="ctr"/>
                      <a:endParaRPr lang="fr-FR" sz="90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534203"/>
                  </a:ext>
                </a:extLst>
              </a:tr>
              <a:tr h="226470">
                <a:tc>
                  <a:txBody>
                    <a:bodyPr/>
                    <a:lstStyle/>
                    <a:p>
                      <a:pPr algn="l" fontAlgn="ctr"/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Oui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</a:t>
                      </a: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391146"/>
                  </a:ext>
                </a:extLst>
              </a:tr>
              <a:tr h="226470">
                <a:tc>
                  <a:txBody>
                    <a:bodyPr/>
                    <a:lstStyle/>
                    <a:p>
                      <a:pPr algn="l" fontAlgn="ctr"/>
                      <a:endParaRPr lang="fr-FR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36000" marB="0" anchor="ctr"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9450" marR="0" lvl="0" indent="-13545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Police système Courant"/>
                        <a:buChar char="◯"/>
                        <a:tabLst/>
                        <a:defRPr/>
                      </a:pPr>
                      <a:endParaRPr kumimoji="0" lang="fr-FR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0" marT="0" marB="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</a:pPr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029726"/>
                  </a:ext>
                </a:extLst>
              </a:tr>
            </a:tbl>
          </a:graphicData>
        </a:graphic>
      </p:graphicFrame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 </a:t>
            </a:r>
          </a:p>
          <a:p>
            <a:r>
              <a:rPr lang="fr-FR" dirty="0"/>
              <a:t>4.4 Gestion des locaux, des équipements et des stocks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2.1 </a:t>
            </a:r>
            <a:r>
              <a:rPr lang="fr-FR" dirty="0">
                <a:solidFill>
                  <a:schemeClr val="accent1"/>
                </a:solidFill>
              </a:rPr>
              <a:t>/ </a:t>
            </a:r>
            <a:r>
              <a:rPr lang="fr-FR" dirty="0" smtClean="0">
                <a:solidFill>
                  <a:schemeClr val="accent1"/>
                </a:solidFill>
              </a:rPr>
              <a:t>Mars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 smtClean="0"/>
              <a:t>E.13 </a:t>
            </a:r>
            <a:r>
              <a:rPr lang="fr-FR" dirty="0" smtClean="0"/>
              <a:t>Plan de maintenance des équipements</a:t>
            </a: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92981" y="1860213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Commentaires pour un bon usage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97581" y="1661463"/>
            <a:ext cx="738882" cy="702001"/>
          </a:xfrm>
          <a:prstGeom prst="rect">
            <a:avLst/>
          </a:prstGeom>
        </p:spPr>
      </p:pic>
      <p:sp>
        <p:nvSpPr>
          <p:cNvPr id="137" name="ZoneTexte 136">
            <a:extLst>
              <a:ext uri="{FF2B5EF4-FFF2-40B4-BE49-F238E27FC236}">
                <a16:creationId xmlns:a16="http://schemas.microsoft.com/office/drawing/2014/main" id="{1E6DDBA5-393D-9827-774C-5B565C4BA051}"/>
              </a:ext>
            </a:extLst>
          </p:cNvPr>
          <p:cNvSpPr txBox="1"/>
          <p:nvPr/>
        </p:nvSpPr>
        <p:spPr>
          <a:xfrm>
            <a:off x="792982" y="2313568"/>
            <a:ext cx="3073232" cy="2818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Finalité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4056465" y="2306320"/>
            <a:ext cx="3073232" cy="2818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>
            <a:defPPr>
              <a:defRPr lang="en-US"/>
            </a:defPPr>
            <a:lvl1pPr algn="ctr">
              <a:buNone/>
              <a:defRPr sz="1200" b="1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Contrat de maintenance :</a:t>
            </a:r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2.1 </a:t>
            </a:r>
            <a:r>
              <a:rPr lang="fr-FR" dirty="0">
                <a:solidFill>
                  <a:schemeClr val="accent1"/>
                </a:solidFill>
              </a:rPr>
              <a:t>/ Mars 2026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</a:t>
            </a:r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220D6074-75A8-1F86-C1AB-F702AB8FC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92981" y="2646375"/>
            <a:ext cx="307323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buClr>
                <a:srgbClr val="258BA4"/>
              </a:buClr>
              <a:buFont typeface="Wingdings" panose="05000000000000000000" pitchFamily="2" charset="2"/>
              <a:buChar char="l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 présent document sert à planifier les dates d'intervention pour les qualifications et la maintenance des équipements et matériels de l’officine.</a:t>
            </a:r>
          </a:p>
          <a:p>
            <a:pPr marL="171450" indent="-171450" algn="just">
              <a:spcBef>
                <a:spcPts val="0"/>
              </a:spcBef>
              <a:buClr>
                <a:srgbClr val="258BA4"/>
              </a:buClr>
              <a:buFont typeface="Wingdings" panose="05000000000000000000" pitchFamily="2" charset="2"/>
              <a:buChar char="l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Il permet de tracer leur mise en œuvre effective.</a:t>
            </a:r>
          </a:p>
          <a:p>
            <a:pPr marL="171450" indent="-171450" algn="just">
              <a:spcBef>
                <a:spcPts val="0"/>
              </a:spcBef>
              <a:buClr>
                <a:srgbClr val="258BA4"/>
              </a:buClr>
              <a:buFont typeface="Wingdings" panose="05000000000000000000" pitchFamily="2" charset="2"/>
              <a:buChar char="l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La date et la nature de l'intervention sont également reportées sur le cahier de vie de l'équipement/du matériel</a:t>
            </a:r>
          </a:p>
        </p:txBody>
      </p:sp>
      <p:sp>
        <p:nvSpPr>
          <p:cNvPr id="142" name="ZoneTexte 141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7319948" y="2306320"/>
            <a:ext cx="3073232" cy="2890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>
            <a:defPPr>
              <a:defRPr lang="en-US"/>
            </a:defPPr>
            <a:lvl1pPr algn="ctr">
              <a:buNone/>
              <a:defRPr sz="1200" b="1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Fréquence de vérification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56466" y="2679760"/>
            <a:ext cx="30732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buClr>
                <a:srgbClr val="258BA4"/>
              </a:buClr>
              <a:buFont typeface="Wingdings" panose="05000000000000000000" pitchFamily="2" charset="2"/>
              <a:buChar char="l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L’officine doit disposer d’un contrat de maintenance pour les équipements et les matériels nécessitant une vérification.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319949" y="2679760"/>
            <a:ext cx="307323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0"/>
              </a:spcBef>
              <a:buClr>
                <a:srgbClr val="258BA4"/>
              </a:buClr>
              <a:buFont typeface="Wingdings" panose="05000000000000000000" pitchFamily="2" charset="2"/>
              <a:buChar char="l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Pour la plupart des équipements et des matériels il est nécessaire d’assurer une vérification au minimum une fois par an.</a:t>
            </a:r>
          </a:p>
        </p:txBody>
      </p:sp>
      <p:sp>
        <p:nvSpPr>
          <p:cNvPr id="145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3125638" y="6853179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Principes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36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équipements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 </a:t>
            </a:r>
          </a:p>
          <a:p>
            <a:r>
              <a:rPr lang="fr-FR" dirty="0"/>
              <a:t>4.4 Gestion des locaux, des équipements et des stocks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24026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707</TotalTime>
  <Words>309</Words>
  <Application>Microsoft Office PowerPoint</Application>
  <PresentationFormat>Personnalisé</PresentationFormat>
  <Paragraphs>96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2" baseType="lpstr">
      <vt:lpstr>Aptos</vt:lpstr>
      <vt:lpstr>Arial</vt:lpstr>
      <vt:lpstr>Azo Sans</vt:lpstr>
      <vt:lpstr>Azo Sans Light</vt:lpstr>
      <vt:lpstr>Courier New</vt:lpstr>
      <vt:lpstr>Helvetica Light</vt:lpstr>
      <vt:lpstr>Helvetica Neue</vt:lpstr>
      <vt:lpstr>Police système Courant</vt:lpstr>
      <vt:lpstr>Wingdings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139</cp:revision>
  <dcterms:created xsi:type="dcterms:W3CDTF">2025-12-16T10:16:15Z</dcterms:created>
  <dcterms:modified xsi:type="dcterms:W3CDTF">2026-05-28T10:12:50Z</dcterms:modified>
</cp:coreProperties>
</file>