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6"/>
    <p:restoredTop sz="94648"/>
  </p:normalViewPr>
  <p:slideViewPr>
    <p:cSldViewPr snapToGrid="0">
      <p:cViewPr varScale="1">
        <p:scale>
          <a:sx n="98" d="100"/>
          <a:sy n="98" d="100"/>
        </p:scale>
        <p:origin x="2178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1"/>
            </a:solidFill>
          </a:ln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2851864" y="6907998"/>
            <a:ext cx="0" cy="316414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227549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E.03</a:t>
            </a:r>
            <a:r>
              <a:rPr lang="fr-FR" dirty="0" smtClean="0"/>
              <a:t> Gestion </a:t>
            </a:r>
            <a:r>
              <a:rPr lang="fr-FR" dirty="0"/>
              <a:t>des incidents </a:t>
            </a:r>
            <a:r>
              <a:rPr lang="fr-FR" b="1" u="sng" dirty="0" smtClean="0"/>
              <a:t>divers</a:t>
            </a:r>
            <a:endParaRPr lang="fr-FR" b="1" u="sng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46 : Retours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usagers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F2A8B4-12C1-F3D8-9D3C-03F00BD6D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397938"/>
              </p:ext>
            </p:extLst>
          </p:nvPr>
        </p:nvGraphicFramePr>
        <p:xfrm>
          <a:off x="377537" y="2038225"/>
          <a:ext cx="9917523" cy="4437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688">
                  <a:extLst>
                    <a:ext uri="{9D8B030D-6E8A-4147-A177-3AD203B41FA5}">
                      <a16:colId xmlns:a16="http://schemas.microsoft.com/office/drawing/2014/main" val="1445480242"/>
                    </a:ext>
                  </a:extLst>
                </a:gridCol>
                <a:gridCol w="1274480">
                  <a:extLst>
                    <a:ext uri="{9D8B030D-6E8A-4147-A177-3AD203B41FA5}">
                      <a16:colId xmlns:a16="http://schemas.microsoft.com/office/drawing/2014/main" val="4212508841"/>
                    </a:ext>
                  </a:extLst>
                </a:gridCol>
                <a:gridCol w="1531226">
                  <a:extLst>
                    <a:ext uri="{9D8B030D-6E8A-4147-A177-3AD203B41FA5}">
                      <a16:colId xmlns:a16="http://schemas.microsoft.com/office/drawing/2014/main" val="1344607330"/>
                    </a:ext>
                  </a:extLst>
                </a:gridCol>
                <a:gridCol w="3033263">
                  <a:extLst>
                    <a:ext uri="{9D8B030D-6E8A-4147-A177-3AD203B41FA5}">
                      <a16:colId xmlns:a16="http://schemas.microsoft.com/office/drawing/2014/main" val="3428336547"/>
                    </a:ext>
                  </a:extLst>
                </a:gridCol>
                <a:gridCol w="2192324">
                  <a:extLst>
                    <a:ext uri="{9D8B030D-6E8A-4147-A177-3AD203B41FA5}">
                      <a16:colId xmlns:a16="http://schemas.microsoft.com/office/drawing/2014/main" val="4206306558"/>
                    </a:ext>
                  </a:extLst>
                </a:gridCol>
                <a:gridCol w="560771">
                  <a:extLst>
                    <a:ext uri="{9D8B030D-6E8A-4147-A177-3AD203B41FA5}">
                      <a16:colId xmlns:a16="http://schemas.microsoft.com/office/drawing/2014/main" val="3204841556"/>
                    </a:ext>
                  </a:extLst>
                </a:gridCol>
                <a:gridCol w="560771">
                  <a:extLst>
                    <a:ext uri="{9D8B030D-6E8A-4147-A177-3AD203B41FA5}">
                      <a16:colId xmlns:a16="http://schemas.microsoft.com/office/drawing/2014/main" val="3589121386"/>
                    </a:ext>
                  </a:extLst>
                </a:gridCol>
              </a:tblGrid>
              <a:tr h="535803"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Déclarant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Origine </a:t>
                      </a:r>
                    </a:p>
                    <a:p>
                      <a:pPr algn="ctr" fontAlgn="ctr"/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(interne, patient, fournisseur…)</a:t>
                      </a:r>
                      <a:endParaRPr lang="fr-FR" sz="8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Détails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Résolution </a:t>
                      </a:r>
                    </a:p>
                    <a:p>
                      <a:pPr algn="ctr" fontAlgn="ctr"/>
                      <a:r>
                        <a:rPr lang="fr-FR" sz="8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(détail &amp; date solution apportée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Edition </a:t>
                      </a:r>
                    </a:p>
                    <a:p>
                      <a:pPr algn="ctr"/>
                      <a:r>
                        <a:rPr lang="fr-FR" sz="8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d’une fiche d’Amélioration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05905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pPr marL="171450" indent="-171450" algn="ctr">
                        <a:buFont typeface="AppleMyungjo Regular" pitchFamily="2" charset="-127"/>
                        <a:buChar char="◦"/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702606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15630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5260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90269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51977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14449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34585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1166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34713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295526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233962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22180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651048"/>
                  </a:ext>
                </a:extLst>
              </a:tr>
            </a:tbl>
          </a:graphicData>
        </a:graphic>
      </p:graphicFrame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</a:t>
            </a:r>
          </a:p>
          <a:p>
            <a:r>
              <a:rPr lang="fr-FR" b="1" dirty="0"/>
              <a:t>4.6 </a:t>
            </a:r>
            <a:r>
              <a:rPr lang="fr-FR" dirty="0"/>
              <a:t>Gestion du système de qualité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3.0 </a:t>
            </a:r>
            <a:r>
              <a:rPr lang="fr-FR" dirty="0">
                <a:solidFill>
                  <a:schemeClr val="accent1"/>
                </a:solidFill>
              </a:rPr>
              <a:t>/ </a:t>
            </a:r>
            <a:r>
              <a:rPr lang="fr-FR" dirty="0" smtClean="0">
                <a:solidFill>
                  <a:schemeClr val="accent1"/>
                </a:solidFill>
              </a:rPr>
              <a:t>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/>
              <a:t>E.03</a:t>
            </a:r>
            <a:r>
              <a:rPr lang="fr-FR" dirty="0"/>
              <a:t> Gestion des incidents </a:t>
            </a:r>
            <a:r>
              <a:rPr lang="fr-FR" b="1" u="sng" dirty="0"/>
              <a:t>divers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25262" y="2005448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Commentaires pour un bon usage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29862" y="1806698"/>
            <a:ext cx="738882" cy="702001"/>
          </a:xfrm>
          <a:prstGeom prst="rect">
            <a:avLst/>
          </a:prstGeom>
        </p:spPr>
      </p:pic>
      <p:sp>
        <p:nvSpPr>
          <p:cNvPr id="66" name="Espace réservé du texte 3">
            <a:extLst>
              <a:ext uri="{FF2B5EF4-FFF2-40B4-BE49-F238E27FC236}">
                <a16:creationId xmlns:a16="http://schemas.microsoft.com/office/drawing/2014/main" id="{E222D35F-D73A-B0CF-1A8A-4573DDBEA34B}"/>
              </a:ext>
            </a:extLst>
          </p:cNvPr>
          <p:cNvSpPr txBox="1">
            <a:spLocks/>
          </p:cNvSpPr>
          <p:nvPr/>
        </p:nvSpPr>
        <p:spPr>
          <a:xfrm>
            <a:off x="550998" y="3188872"/>
            <a:ext cx="1254694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tableau des incidents divers sert à relever tous les incidents nécessitant un suivi à l’exception des incidents de délivrance et des incidents fournisseurs</a:t>
            </a:r>
          </a:p>
        </p:txBody>
      </p:sp>
      <p:sp>
        <p:nvSpPr>
          <p:cNvPr id="95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3871927" y="3228193"/>
            <a:ext cx="959905" cy="761896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Déclarant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 collaborateur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 renseigne l’incident.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Espace réservé du texte 3">
            <a:extLst>
              <a:ext uri="{FF2B5EF4-FFF2-40B4-BE49-F238E27FC236}">
                <a16:creationId xmlns:a16="http://schemas.microsoft.com/office/drawing/2014/main" id="{C5E2726A-9F9F-76BB-EF46-829BEEFBCD54}"/>
              </a:ext>
            </a:extLst>
          </p:cNvPr>
          <p:cNvSpPr txBox="1">
            <a:spLocks/>
          </p:cNvSpPr>
          <p:nvPr/>
        </p:nvSpPr>
        <p:spPr>
          <a:xfrm>
            <a:off x="4863505" y="3218833"/>
            <a:ext cx="1557282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Origine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s’il s’agit d’un incident repéré par un membre de l’équipe ou s’il s’agit d’un retour extérieur (une réclamation client/patient, un retour fournisseur, un contrôle…)</a:t>
            </a:r>
          </a:p>
        </p:txBody>
      </p:sp>
      <p:sp>
        <p:nvSpPr>
          <p:cNvPr id="113" name="Espace réservé du texte 3">
            <a:extLst>
              <a:ext uri="{FF2B5EF4-FFF2-40B4-BE49-F238E27FC236}">
                <a16:creationId xmlns:a16="http://schemas.microsoft.com/office/drawing/2014/main" id="{B6D57542-D397-4765-D7FB-11FC974BC56D}"/>
              </a:ext>
            </a:extLst>
          </p:cNvPr>
          <p:cNvSpPr txBox="1">
            <a:spLocks/>
          </p:cNvSpPr>
          <p:nvPr/>
        </p:nvSpPr>
        <p:spPr>
          <a:xfrm>
            <a:off x="7579404" y="3179291"/>
            <a:ext cx="115249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Résolution 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la date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résolution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l’incident ainsi que les mesures correctives mises en œuvre.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Espace réservé du texte 3">
            <a:extLst>
              <a:ext uri="{FF2B5EF4-FFF2-40B4-BE49-F238E27FC236}">
                <a16:creationId xmlns:a16="http://schemas.microsoft.com/office/drawing/2014/main" id="{4F2DB87F-9B90-41D1-69B4-F64DD0B5FACA}"/>
              </a:ext>
            </a:extLst>
          </p:cNvPr>
          <p:cNvSpPr txBox="1">
            <a:spLocks/>
          </p:cNvSpPr>
          <p:nvPr/>
        </p:nvSpPr>
        <p:spPr>
          <a:xfrm>
            <a:off x="8821547" y="3179291"/>
            <a:ext cx="1310594" cy="1735244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Edition d’une fiche d’amélioration 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Si l’incident nécessite d’ouvrir une réflexion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les pratiques au sein de l’officine il est préconisé d’ouvrir une fiche d’amélioration à l’aide de l’outil dédié.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599CB3E6-2278-2211-6718-173FCA848C72}"/>
              </a:ext>
            </a:extLst>
          </p:cNvPr>
          <p:cNvSpPr txBox="1"/>
          <p:nvPr/>
        </p:nvSpPr>
        <p:spPr>
          <a:xfrm>
            <a:off x="1841816" y="5465016"/>
            <a:ext cx="4111512" cy="246221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05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Les incidents relevés doivent toujours être suivis d’une résolution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8AA098C3-DBB1-DAD7-9BDF-69F6F001149A}"/>
              </a:ext>
            </a:extLst>
          </p:cNvPr>
          <p:cNvSpPr txBox="1"/>
          <p:nvPr/>
        </p:nvSpPr>
        <p:spPr>
          <a:xfrm>
            <a:off x="929820" y="5465016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</a:p>
        </p:txBody>
      </p:sp>
      <p:pic>
        <p:nvPicPr>
          <p:cNvPr id="133" name="Graphique 132">
            <a:extLst>
              <a:ext uri="{FF2B5EF4-FFF2-40B4-BE49-F238E27FC236}">
                <a16:creationId xmlns:a16="http://schemas.microsoft.com/office/drawing/2014/main" id="{D179860B-90B8-4C46-D32E-945900AE9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468678" y="5331859"/>
            <a:ext cx="372037" cy="318889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1E6DDBA5-393D-9827-774C-5B565C4BA051}"/>
              </a:ext>
            </a:extLst>
          </p:cNvPr>
          <p:cNvSpPr txBox="1"/>
          <p:nvPr/>
        </p:nvSpPr>
        <p:spPr>
          <a:xfrm>
            <a:off x="522852" y="2581375"/>
            <a:ext cx="2838018" cy="233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Finalité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3768146" y="2581375"/>
            <a:ext cx="6287265" cy="2328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Utilisation</a:t>
            </a:r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</a:t>
            </a:r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220D6074-75A8-1F86-C1AB-F702AB8FCB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79BBFE94-B963-31E0-3B5F-518814856B1E}"/>
              </a:ext>
            </a:extLst>
          </p:cNvPr>
          <p:cNvGrpSpPr/>
          <p:nvPr/>
        </p:nvGrpSpPr>
        <p:grpSpPr>
          <a:xfrm>
            <a:off x="526762" y="2932593"/>
            <a:ext cx="1146978" cy="211541"/>
            <a:chOff x="3773117" y="2453160"/>
            <a:chExt cx="1146978" cy="211541"/>
          </a:xfrm>
        </p:grpSpPr>
        <p:grpSp>
          <p:nvGrpSpPr>
            <p:cNvPr id="241" name="Groupe 240">
              <a:extLst>
                <a:ext uri="{FF2B5EF4-FFF2-40B4-BE49-F238E27FC236}">
                  <a16:creationId xmlns:a16="http://schemas.microsoft.com/office/drawing/2014/main" id="{32C64142-1DBB-B538-4C84-F2C50BD13406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45" name="Connecteur droit 244">
                <a:extLst>
                  <a:ext uri="{FF2B5EF4-FFF2-40B4-BE49-F238E27FC236}">
                    <a16:creationId xmlns:a16="http://schemas.microsoft.com/office/drawing/2014/main" id="{13035E26-549E-9367-90CB-EED412D66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Connecteur droit 245">
                <a:extLst>
                  <a:ext uri="{FF2B5EF4-FFF2-40B4-BE49-F238E27FC236}">
                    <a16:creationId xmlns:a16="http://schemas.microsoft.com/office/drawing/2014/main" id="{E391D59B-91B5-582A-8CFA-FFDB590AD6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Connecteur droit 246">
                <a:extLst>
                  <a:ext uri="{FF2B5EF4-FFF2-40B4-BE49-F238E27FC236}">
                    <a16:creationId xmlns:a16="http://schemas.microsoft.com/office/drawing/2014/main" id="{F69BD80A-7B53-0F3B-DB56-BE7EEAF416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Connecteur droit 247">
                <a:extLst>
                  <a:ext uri="{FF2B5EF4-FFF2-40B4-BE49-F238E27FC236}">
                    <a16:creationId xmlns:a16="http://schemas.microsoft.com/office/drawing/2014/main" id="{C3E62846-B2E9-9A9F-A4C6-FC2918A50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e 241">
              <a:extLst>
                <a:ext uri="{FF2B5EF4-FFF2-40B4-BE49-F238E27FC236}">
                  <a16:creationId xmlns:a16="http://schemas.microsoft.com/office/drawing/2014/main" id="{868D5C99-006C-0A0C-4C3A-B47D89E2C702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43" name="Ellipse 242">
                <a:extLst>
                  <a:ext uri="{FF2B5EF4-FFF2-40B4-BE49-F238E27FC236}">
                    <a16:creationId xmlns:a16="http://schemas.microsoft.com/office/drawing/2014/main" id="{F79C96BB-8404-B39A-EBDC-928ED44F3255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Ellipse 243">
                <a:extLst>
                  <a:ext uri="{FF2B5EF4-FFF2-40B4-BE49-F238E27FC236}">
                    <a16:creationId xmlns:a16="http://schemas.microsoft.com/office/drawing/2014/main" id="{6AF8BA76-3C81-896B-194C-ABCE75F2C563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8" name="Groupe 257">
            <a:extLst>
              <a:ext uri="{FF2B5EF4-FFF2-40B4-BE49-F238E27FC236}">
                <a16:creationId xmlns:a16="http://schemas.microsoft.com/office/drawing/2014/main" id="{B1ABF18C-B953-3212-F98B-09DD4024E79E}"/>
              </a:ext>
            </a:extLst>
          </p:cNvPr>
          <p:cNvGrpSpPr/>
          <p:nvPr/>
        </p:nvGrpSpPr>
        <p:grpSpPr>
          <a:xfrm>
            <a:off x="2118715" y="2932593"/>
            <a:ext cx="1146978" cy="211541"/>
            <a:chOff x="3773117" y="2453160"/>
            <a:chExt cx="1146978" cy="211541"/>
          </a:xfrm>
        </p:grpSpPr>
        <p:grpSp>
          <p:nvGrpSpPr>
            <p:cNvPr id="259" name="Groupe 258">
              <a:extLst>
                <a:ext uri="{FF2B5EF4-FFF2-40B4-BE49-F238E27FC236}">
                  <a16:creationId xmlns:a16="http://schemas.microsoft.com/office/drawing/2014/main" id="{67C571B1-D03E-ACAB-FC97-96D931417723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63" name="Connecteur droit 262">
                <a:extLst>
                  <a:ext uri="{FF2B5EF4-FFF2-40B4-BE49-F238E27FC236}">
                    <a16:creationId xmlns:a16="http://schemas.microsoft.com/office/drawing/2014/main" id="{00572CFC-DAB8-A681-41DC-00A9510B84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Connecteur droit 263">
                <a:extLst>
                  <a:ext uri="{FF2B5EF4-FFF2-40B4-BE49-F238E27FC236}">
                    <a16:creationId xmlns:a16="http://schemas.microsoft.com/office/drawing/2014/main" id="{AE9CF63E-699D-B6E5-D0B3-D872269277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Connecteur droit 264">
                <a:extLst>
                  <a:ext uri="{FF2B5EF4-FFF2-40B4-BE49-F238E27FC236}">
                    <a16:creationId xmlns:a16="http://schemas.microsoft.com/office/drawing/2014/main" id="{9FFEDB15-4A3D-0C56-425B-A5EF92F25A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Connecteur droit 265">
                <a:extLst>
                  <a:ext uri="{FF2B5EF4-FFF2-40B4-BE49-F238E27FC236}">
                    <a16:creationId xmlns:a16="http://schemas.microsoft.com/office/drawing/2014/main" id="{3D37DFC6-75FD-69A3-7AF4-F9A1A86669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Groupe 259">
              <a:extLst>
                <a:ext uri="{FF2B5EF4-FFF2-40B4-BE49-F238E27FC236}">
                  <a16:creationId xmlns:a16="http://schemas.microsoft.com/office/drawing/2014/main" id="{E1FADE2F-6FDC-037D-0380-F1E1B5AC6B0B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61" name="Ellipse 260">
                <a:extLst>
                  <a:ext uri="{FF2B5EF4-FFF2-40B4-BE49-F238E27FC236}">
                    <a16:creationId xmlns:a16="http://schemas.microsoft.com/office/drawing/2014/main" id="{41690760-CC88-DBD6-41E1-F1BE364D5A72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Ellipse 261">
                <a:extLst>
                  <a:ext uri="{FF2B5EF4-FFF2-40B4-BE49-F238E27FC236}">
                    <a16:creationId xmlns:a16="http://schemas.microsoft.com/office/drawing/2014/main" id="{244C0259-443C-FEB8-B24B-39091852FE8B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3" name="Groupe 302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3757299" y="2890533"/>
            <a:ext cx="887028" cy="261307"/>
            <a:chOff x="3773117" y="2453160"/>
            <a:chExt cx="1146978" cy="211541"/>
          </a:xfrm>
        </p:grpSpPr>
        <p:grpSp>
          <p:nvGrpSpPr>
            <p:cNvPr id="304" name="Groupe 303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08" name="Connecteur droit 307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Connecteur droit 308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Connecteur droit 309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Connecteur droit 310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5" name="Groupe 304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306" name="Ellipse 305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Ellipse 306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0" name="Espace réservé du texte 3">
            <a:extLst>
              <a:ext uri="{FF2B5EF4-FFF2-40B4-BE49-F238E27FC236}">
                <a16:creationId xmlns:a16="http://schemas.microsoft.com/office/drawing/2014/main" id="{E222D35F-D73A-B0CF-1A8A-4573DDBEA34B}"/>
              </a:ext>
            </a:extLst>
          </p:cNvPr>
          <p:cNvSpPr txBox="1">
            <a:spLocks/>
          </p:cNvSpPr>
          <p:nvPr/>
        </p:nvSpPr>
        <p:spPr>
          <a:xfrm>
            <a:off x="2132888" y="3228193"/>
            <a:ext cx="1254694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Il sert à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renseigner les retours négatifs des patients notamment suite à l’analyse des fiches "votre avis nous est précieux".</a:t>
            </a:r>
          </a:p>
        </p:txBody>
      </p:sp>
      <p:sp>
        <p:nvSpPr>
          <p:cNvPr id="141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6510431" y="3218838"/>
            <a:ext cx="959905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Détails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les grandes lignes de l’incident (ce qui a fait défaut et éventuellement la cause)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4871394" y="2906653"/>
            <a:ext cx="887028" cy="261307"/>
            <a:chOff x="3773117" y="2453160"/>
            <a:chExt cx="1146978" cy="211541"/>
          </a:xfrm>
        </p:grpSpPr>
        <p:grpSp>
          <p:nvGrpSpPr>
            <p:cNvPr id="143" name="Groupe 142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47" name="Connecteur droit 146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Connecteur droit 147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Connecteur droit 149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e 143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45" name="Ellipse 144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Ellipse 145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6478030" y="2906653"/>
            <a:ext cx="887028" cy="261307"/>
            <a:chOff x="3773117" y="2453160"/>
            <a:chExt cx="1146978" cy="211541"/>
          </a:xfrm>
        </p:grpSpPr>
        <p:grpSp>
          <p:nvGrpSpPr>
            <p:cNvPr id="152" name="Groupe 151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56" name="Connecteur droit 155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necteur droit 156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cteur droit 157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cteur droit 158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e 152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54" name="Ellipse 153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Ellipse 154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0" name="Groupe 159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7579404" y="2911344"/>
            <a:ext cx="887028" cy="261307"/>
            <a:chOff x="3773117" y="2453160"/>
            <a:chExt cx="1146978" cy="211541"/>
          </a:xfrm>
        </p:grpSpPr>
        <p:grpSp>
          <p:nvGrpSpPr>
            <p:cNvPr id="161" name="Groupe 160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65" name="Connecteur droit 164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Connecteur droit 165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Connecteur droit 166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cteur droit 212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e 161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63" name="Ellipse 162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4" name="Groupe 213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8788716" y="2906653"/>
            <a:ext cx="887028" cy="261307"/>
            <a:chOff x="3773117" y="2453160"/>
            <a:chExt cx="1146978" cy="211541"/>
          </a:xfrm>
        </p:grpSpPr>
        <p:grpSp>
          <p:nvGrpSpPr>
            <p:cNvPr id="215" name="Groupe 214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19" name="Connecteur droit 218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Connecteur droit 219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Connecteur droit 220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Connecteur droit 221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6" name="Groupe 215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17" name="Ellipse 216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Ellipse 217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23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46 : Retours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usagers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47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dysfonctionnements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fiches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progrès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</a:t>
            </a:r>
          </a:p>
          <a:p>
            <a:r>
              <a:rPr lang="fr-FR" b="1" dirty="0"/>
              <a:t>4.6 </a:t>
            </a:r>
            <a:r>
              <a:rPr lang="fr-FR" dirty="0"/>
              <a:t>Gestion du système de qualité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702</TotalTime>
  <Words>309</Words>
  <Application>Microsoft Office PowerPoint</Application>
  <PresentationFormat>Personnalisé</PresentationFormat>
  <Paragraphs>74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AppleMyungjo Regular</vt:lpstr>
      <vt:lpstr>Aptos</vt:lpstr>
      <vt:lpstr>Arial</vt:lpstr>
      <vt:lpstr>Azo Sans</vt:lpstr>
      <vt:lpstr>Azo Sans Light</vt:lpstr>
      <vt:lpstr>Courier New</vt:lpstr>
      <vt:lpstr>Police système Courant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133</cp:revision>
  <dcterms:created xsi:type="dcterms:W3CDTF">2025-12-16T10:16:15Z</dcterms:created>
  <dcterms:modified xsi:type="dcterms:W3CDTF">2026-07-23T08:59:21Z</dcterms:modified>
</cp:coreProperties>
</file>