
<file path=[Content_Types].xml><?xml version="1.0" encoding="utf-8"?>
<Types xmlns="http://schemas.openxmlformats.org/package/2006/content-types">
  <Default Extension="png" ContentType="image/png"/>
  <Default Extension="svg" ContentType="image/svg+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3" r:id="rId1"/>
  </p:sldMasterIdLst>
  <p:notesMasterIdLst>
    <p:notesMasterId r:id="rId4"/>
  </p:notesMasterIdLst>
  <p:handoutMasterIdLst>
    <p:handoutMasterId r:id="rId5"/>
  </p:handoutMasterIdLst>
  <p:sldIdLst>
    <p:sldId id="259" r:id="rId2"/>
    <p:sldId id="261" r:id="rId3"/>
  </p:sldIdLst>
  <p:sldSz cx="7559675" cy="1069181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706" userDrawn="1">
          <p15:clr>
            <a:srgbClr val="A4A3A4"/>
          </p15:clr>
        </p15:guide>
        <p15:guide id="2" pos="2381"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écile LUGAND" initials="CL" lastIdx="3" clrIdx="0">
    <p:extLst>
      <p:ext uri="{19B8F6BF-5375-455C-9EA6-DF929625EA0E}">
        <p15:presenceInfo xmlns:p15="http://schemas.microsoft.com/office/powerpoint/2012/main" userId="Cécile LUGAND"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3624"/>
    <p:restoredTop sz="94575"/>
  </p:normalViewPr>
  <p:slideViewPr>
    <p:cSldViewPr snapToGrid="0">
      <p:cViewPr varScale="1">
        <p:scale>
          <a:sx n="70" d="100"/>
          <a:sy n="70" d="100"/>
        </p:scale>
        <p:origin x="3822" y="72"/>
      </p:cViewPr>
      <p:guideLst>
        <p:guide orient="horz" pos="706"/>
        <p:guide pos="2381"/>
      </p:guideLst>
    </p:cSldViewPr>
  </p:slideViewPr>
  <p:notesTextViewPr>
    <p:cViewPr>
      <p:scale>
        <a:sx n="1" d="1"/>
        <a:sy n="1" d="1"/>
      </p:scale>
      <p:origin x="0" y="0"/>
    </p:cViewPr>
  </p:notesTextViewPr>
  <p:notesViewPr>
    <p:cSldViewPr snapToGrid="0">
      <p:cViewPr varScale="1">
        <p:scale>
          <a:sx n="87" d="100"/>
          <a:sy n="87" d="100"/>
        </p:scale>
        <p:origin x="3840" y="72"/>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commentAuthors" Target="commentAuthors.xml"/><Relationship Id="rId5" Type="http://schemas.openxmlformats.org/officeDocument/2006/relationships/handoutMaster" Target="handoutMasters/handoutMaster1.xml"/><Relationship Id="rId10" Type="http://schemas.openxmlformats.org/officeDocument/2006/relationships/tableStyles" Target="tableStyles.xml"/><Relationship Id="rId4" Type="http://schemas.openxmlformats.org/officeDocument/2006/relationships/notesMaster" Target="notesMasters/notesMaster1.xml"/><Relationship Id="rId9"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8A621A94-7C6B-49B7-BD59-50E9BD83B55F}" type="datetimeFigureOut">
              <a:rPr lang="fr-FR" smtClean="0"/>
              <a:t>23/07/2026</a:t>
            </a:fld>
            <a:endParaRPr lang="fr-FR"/>
          </a:p>
        </p:txBody>
      </p:sp>
      <p:sp>
        <p:nvSpPr>
          <p:cNvPr id="4" name="Espace réservé du pied de page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fr-FR"/>
          </a:p>
        </p:txBody>
      </p:sp>
      <p:sp>
        <p:nvSpPr>
          <p:cNvPr id="5" name="Espace réservé du numéro de diapositive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144EE12A-FAD1-4C85-A954-A6BBD6401424}" type="slidenum">
              <a:rPr lang="fr-FR" smtClean="0"/>
              <a:t>‹N°›</a:t>
            </a:fld>
            <a:endParaRPr lang="fr-FR"/>
          </a:p>
        </p:txBody>
      </p:sp>
    </p:spTree>
    <p:extLst>
      <p:ext uri="{BB962C8B-B14F-4D97-AF65-F5344CB8AC3E}">
        <p14:creationId xmlns:p14="http://schemas.microsoft.com/office/powerpoint/2010/main" val="21222018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AF89E7D-7BD7-2140-936A-F37B5FC833D0}" type="datetimeFigureOut">
              <a:rPr lang="fr-FR" smtClean="0"/>
              <a:t>23/07/2026</a:t>
            </a:fld>
            <a:endParaRPr lang="fr-FR"/>
          </a:p>
        </p:txBody>
      </p:sp>
      <p:sp>
        <p:nvSpPr>
          <p:cNvPr id="4" name="Espace réservé de l'image des diapositives 3"/>
          <p:cNvSpPr>
            <a:spLocks noGrp="1" noRot="1" noChangeAspect="1"/>
          </p:cNvSpPr>
          <p:nvPr>
            <p:ph type="sldImg" idx="2"/>
          </p:nvPr>
        </p:nvSpPr>
        <p:spPr>
          <a:xfrm>
            <a:off x="2338388" y="1143000"/>
            <a:ext cx="2181225" cy="3086100"/>
          </a:xfrm>
          <a:prstGeom prst="rect">
            <a:avLst/>
          </a:prstGeom>
          <a:noFill/>
          <a:ln w="12700">
            <a:solidFill>
              <a:prstClr val="black"/>
            </a:solidFill>
          </a:ln>
        </p:spPr>
        <p:txBody>
          <a:bodyPr vert="horz" lIns="91440" tIns="45720" rIns="91440" bIns="45720" rtlCol="0" anchor="ctr"/>
          <a:lstStyle/>
          <a:p>
            <a:endParaRPr lang="fr-FR"/>
          </a:p>
        </p:txBody>
      </p:sp>
      <p:sp>
        <p:nvSpPr>
          <p:cNvPr id="5" name="Espace réservé des not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6" name="Espace réservé du pied de page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fr-FR"/>
          </a:p>
        </p:txBody>
      </p:sp>
      <p:sp>
        <p:nvSpPr>
          <p:cNvPr id="7" name="Espace réservé du numéro de diapositive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0543146-8646-4440-8AE6-AAF59580FB8D}" type="slidenum">
              <a:rPr lang="fr-FR" smtClean="0"/>
              <a:t>‹N°›</a:t>
            </a:fld>
            <a:endParaRPr lang="fr-FR"/>
          </a:p>
        </p:txBody>
      </p:sp>
    </p:spTree>
    <p:extLst>
      <p:ext uri="{BB962C8B-B14F-4D97-AF65-F5344CB8AC3E}">
        <p14:creationId xmlns:p14="http://schemas.microsoft.com/office/powerpoint/2010/main" val="347611049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re et contenu">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64586" y="468000"/>
            <a:ext cx="5929058" cy="499917"/>
          </a:xfrm>
        </p:spPr>
        <p:txBody>
          <a:bodyPr/>
          <a:lstStyle>
            <a:lvl1pPr>
              <a:defRPr>
                <a:solidFill>
                  <a:schemeClr val="accent1"/>
                </a:solidFill>
                <a:latin typeface="Arial" panose="020B0604020202020204" pitchFamily="34" charset="0"/>
                <a:cs typeface="Arial" panose="020B0604020202020204" pitchFamily="34" charset="0"/>
              </a:defRPr>
            </a:lvl1pPr>
          </a:lstStyle>
          <a:p>
            <a:r>
              <a:rPr lang="fr-FR" dirty="0"/>
              <a:t>MÉMO</a:t>
            </a:r>
            <a:endParaRPr lang="en-US" dirty="0"/>
          </a:p>
        </p:txBody>
      </p:sp>
      <p:sp>
        <p:nvSpPr>
          <p:cNvPr id="3" name="Content Placeholder 2"/>
          <p:cNvSpPr>
            <a:spLocks noGrp="1"/>
          </p:cNvSpPr>
          <p:nvPr>
            <p:ph idx="1"/>
          </p:nvPr>
        </p:nvSpPr>
        <p:spPr>
          <a:xfrm>
            <a:off x="756619" y="2627705"/>
            <a:ext cx="6046437" cy="1787956"/>
          </a:xfrm>
          <a:prstGeom prst="rect">
            <a:avLst/>
          </a:prstGeom>
        </p:spPr>
        <p:txBody>
          <a:bodyPr lIns="0" tIns="0" rIns="0" bIns="0">
            <a:noAutofit/>
          </a:bodyPr>
          <a:lstStyle>
            <a:lvl1pPr>
              <a:buFontTx/>
              <a:buNone/>
              <a:defRPr sz="2400" b="0" i="0">
                <a:solidFill>
                  <a:schemeClr val="accent1"/>
                </a:solidFill>
                <a:latin typeface="Arial" panose="020B0604020202020204" pitchFamily="34" charset="0"/>
                <a:cs typeface="Arial" panose="020B0604020202020204" pitchFamily="34" charset="0"/>
              </a:defRPr>
            </a:lvl1pPr>
            <a:lvl2pPr marL="151200" indent="-152984" algn="ctr">
              <a:lnSpc>
                <a:spcPts val="1320"/>
              </a:lnSpc>
              <a:spcBef>
                <a:spcPts val="0"/>
              </a:spcBef>
              <a:buClr>
                <a:schemeClr val="accent2"/>
              </a:buClr>
              <a:buFontTx/>
              <a:buNone/>
              <a:defRPr sz="1100" b="1" i="0">
                <a:solidFill>
                  <a:schemeClr val="accent2"/>
                </a:solidFill>
                <a:latin typeface="Arial" panose="020B0604020202020204" pitchFamily="34" charset="0"/>
                <a:cs typeface="Arial" panose="020B0604020202020204" pitchFamily="34" charset="0"/>
              </a:defRPr>
            </a:lvl2pPr>
            <a:lvl3pPr marL="288000" indent="-97200">
              <a:lnSpc>
                <a:spcPts val="1320"/>
              </a:lnSpc>
              <a:spcBef>
                <a:spcPts val="0"/>
              </a:spcBef>
              <a:buFont typeface="Arial" panose="020B0604020202020204" pitchFamily="34" charset="0"/>
              <a:buChar char="•"/>
              <a:defRPr sz="1100" b="0" i="0">
                <a:latin typeface="Arial" panose="020B0604020202020204" pitchFamily="34" charset="0"/>
                <a:cs typeface="Arial" panose="020B0604020202020204" pitchFamily="34" charset="0"/>
              </a:defRPr>
            </a:lvl3pPr>
            <a:lvl4pPr marL="180000">
              <a:lnSpc>
                <a:spcPts val="1320"/>
              </a:lnSpc>
              <a:spcBef>
                <a:spcPts val="0"/>
              </a:spcBef>
              <a:buFontTx/>
              <a:buNone/>
              <a:defRPr sz="1100" b="0" i="0">
                <a:latin typeface="Arial" panose="020B0604020202020204" pitchFamily="34" charset="0"/>
                <a:cs typeface="Arial" panose="020B0604020202020204" pitchFamily="34" charset="0"/>
              </a:defRPr>
            </a:lvl4pPr>
            <a:lvl5pPr>
              <a:buFontTx/>
              <a:buNone/>
              <a:defRPr sz="1100">
                <a:latin typeface="Azo Sans" panose="020B0603030503020204" pitchFamily="34" charset="77"/>
              </a:defRPr>
            </a:lvl5pPr>
          </a:lstStyle>
          <a:p>
            <a:pPr lvl="0"/>
            <a:r>
              <a:rPr lang="fr-FR" dirty="0"/>
              <a:t>Cliquez pour modifier les styles du texte du masque</a:t>
            </a:r>
          </a:p>
          <a:p>
            <a:pPr lvl="1"/>
            <a:r>
              <a:rPr lang="fr-FR" dirty="0"/>
              <a:t>Deuxième niveau</a:t>
            </a:r>
          </a:p>
          <a:p>
            <a:pPr lvl="2"/>
            <a:r>
              <a:rPr lang="fr-FR" dirty="0"/>
              <a:t>Troisième niveau</a:t>
            </a:r>
          </a:p>
          <a:p>
            <a:pPr lvl="3"/>
            <a:r>
              <a:rPr lang="fr-FR" dirty="0"/>
              <a:t>Quatrième niveau</a:t>
            </a:r>
          </a:p>
        </p:txBody>
      </p:sp>
      <p:sp>
        <p:nvSpPr>
          <p:cNvPr id="4" name="Date Placeholder 3"/>
          <p:cNvSpPr>
            <a:spLocks noGrp="1"/>
          </p:cNvSpPr>
          <p:nvPr>
            <p:ph type="dt" sz="half" idx="10"/>
          </p:nvPr>
        </p:nvSpPr>
        <p:spPr/>
        <p:txBody>
          <a:bodyPr/>
          <a:lstStyle>
            <a:lvl1pPr>
              <a:defRPr>
                <a:solidFill>
                  <a:schemeClr val="accent1"/>
                </a:solidFill>
              </a:defRPr>
            </a:lvl1pPr>
          </a:lstStyle>
          <a:p>
            <a:r>
              <a:rPr lang="fr-FR"/>
              <a:t>Version 2.2 / Mois année </a:t>
            </a:r>
            <a:endParaRPr lang="en-US" dirty="0"/>
          </a:p>
        </p:txBody>
      </p:sp>
      <p:sp>
        <p:nvSpPr>
          <p:cNvPr id="5" name="Footer Placeholder 4"/>
          <p:cNvSpPr>
            <a:spLocks noGrp="1"/>
          </p:cNvSpPr>
          <p:nvPr>
            <p:ph type="ftr" sz="quarter" idx="11"/>
          </p:nvPr>
        </p:nvSpPr>
        <p:spPr>
          <a:xfrm>
            <a:off x="665603" y="9979818"/>
            <a:ext cx="2131036" cy="409702"/>
          </a:xfrm>
          <a:prstGeom prst="rect">
            <a:avLst/>
          </a:prstGeom>
        </p:spPr>
        <p:txBody>
          <a:bodyPr/>
          <a:lstStyle>
            <a:lvl1pPr>
              <a:defRPr>
                <a:latin typeface="Arial" panose="020B0604020202020204" pitchFamily="34" charset="0"/>
                <a:cs typeface="Arial" panose="020B0604020202020204" pitchFamily="34" charset="0"/>
              </a:defRPr>
            </a:lvl1pPr>
          </a:lstStyle>
          <a:p>
            <a:endParaRPr lang="en-US" dirty="0">
              <a:latin typeface="Arial" panose="020B0604020202020204" pitchFamily="34" charset="0"/>
              <a:cs typeface="Arial" panose="020B0604020202020204" pitchFamily="34" charset="0"/>
            </a:endParaRPr>
          </a:p>
        </p:txBody>
      </p:sp>
      <p:sp>
        <p:nvSpPr>
          <p:cNvPr id="6" name="Slide Number Placeholder 5"/>
          <p:cNvSpPr>
            <a:spLocks noGrp="1"/>
          </p:cNvSpPr>
          <p:nvPr>
            <p:ph type="sldNum" sz="quarter" idx="12"/>
          </p:nvPr>
        </p:nvSpPr>
        <p:spPr/>
        <p:txBody>
          <a:bodyPr/>
          <a:lstStyle>
            <a:lvl1pPr>
              <a:defRPr>
                <a:solidFill>
                  <a:schemeClr val="tx1"/>
                </a:solidFill>
                <a:latin typeface="Arial" panose="020B0604020202020204" pitchFamily="34" charset="0"/>
                <a:cs typeface="Arial" panose="020B0604020202020204" pitchFamily="34" charset="0"/>
              </a:defRPr>
            </a:lvl1pPr>
          </a:lstStyle>
          <a:p>
            <a:fld id="{48F63A3B-78C7-47BE-AE5E-E10140E04643}" type="slidenum">
              <a:rPr lang="en-US" smtClean="0"/>
              <a:pPr/>
              <a:t>‹N°›</a:t>
            </a:fld>
            <a:r>
              <a:rPr lang="en-US" dirty="0"/>
              <a:t>/2</a:t>
            </a:r>
            <a:endParaRPr lang="en-US" dirty="0">
              <a:latin typeface="Arial" panose="020B0604020202020204" pitchFamily="34" charset="0"/>
              <a:cs typeface="Arial" panose="020B0604020202020204" pitchFamily="34" charset="0"/>
            </a:endParaRPr>
          </a:p>
        </p:txBody>
      </p:sp>
      <p:sp>
        <p:nvSpPr>
          <p:cNvPr id="8" name="Espace réservé du texte 7">
            <a:extLst>
              <a:ext uri="{FF2B5EF4-FFF2-40B4-BE49-F238E27FC236}">
                <a16:creationId xmlns:a16="http://schemas.microsoft.com/office/drawing/2014/main" id="{7FB36146-7DD3-D62B-56A5-D59463281CD5}"/>
              </a:ext>
            </a:extLst>
          </p:cNvPr>
          <p:cNvSpPr>
            <a:spLocks noGrp="1"/>
          </p:cNvSpPr>
          <p:nvPr>
            <p:ph type="body" sz="quarter" idx="13" hasCustomPrompt="1"/>
          </p:nvPr>
        </p:nvSpPr>
        <p:spPr>
          <a:xfrm>
            <a:off x="365126" y="938026"/>
            <a:ext cx="4878388" cy="720000"/>
          </a:xfrm>
          <a:prstGeom prst="rect">
            <a:avLst/>
          </a:prstGeom>
          <a:ln w="3175">
            <a:solidFill>
              <a:schemeClr val="accent1"/>
            </a:solidFill>
          </a:ln>
        </p:spPr>
        <p:txBody>
          <a:bodyPr lIns="72000" tIns="0" rIns="0" bIns="0" anchor="ctr">
            <a:noAutofit/>
          </a:bodyPr>
          <a:lstStyle>
            <a:lvl1pPr>
              <a:buFontTx/>
              <a:buNone/>
              <a:defRPr sz="1600" b="0">
                <a:solidFill>
                  <a:schemeClr val="accent1"/>
                </a:solidFill>
                <a:latin typeface="Arial" panose="020B0604020202020204" pitchFamily="34" charset="0"/>
                <a:cs typeface="Arial" panose="020B0604020202020204" pitchFamily="34" charset="0"/>
              </a:defRPr>
            </a:lvl1pPr>
            <a:lvl2pPr>
              <a:buFontTx/>
              <a:buNone/>
              <a:defRPr>
                <a:latin typeface="Azo Sans" panose="020B0603030503020204" pitchFamily="34" charset="77"/>
              </a:defRPr>
            </a:lvl2pPr>
            <a:lvl3pPr>
              <a:buFontTx/>
              <a:buNone/>
              <a:defRPr>
                <a:latin typeface="Azo Sans" panose="020B0603030503020204" pitchFamily="34" charset="77"/>
              </a:defRPr>
            </a:lvl3pPr>
            <a:lvl4pPr>
              <a:buFontTx/>
              <a:buNone/>
              <a:defRPr>
                <a:latin typeface="Azo Sans" panose="020B0603030503020204" pitchFamily="34" charset="77"/>
              </a:defRPr>
            </a:lvl4pPr>
            <a:lvl5pPr>
              <a:buFontTx/>
              <a:buNone/>
              <a:defRPr>
                <a:latin typeface="Azo Sans" panose="020B0603030503020204" pitchFamily="34" charset="77"/>
              </a:defRPr>
            </a:lvl5pPr>
          </a:lstStyle>
          <a:p>
            <a:pPr lvl="0"/>
            <a:r>
              <a:rPr lang="fr-FR" dirty="0"/>
              <a:t>C09. Le Double contrôle, en pratique :</a:t>
            </a:r>
          </a:p>
        </p:txBody>
      </p:sp>
      <p:sp>
        <p:nvSpPr>
          <p:cNvPr id="10" name="Espace réservé du texte 9">
            <a:extLst>
              <a:ext uri="{FF2B5EF4-FFF2-40B4-BE49-F238E27FC236}">
                <a16:creationId xmlns:a16="http://schemas.microsoft.com/office/drawing/2014/main" id="{0148CBA0-6226-CE1E-2226-4E116497AEE6}"/>
              </a:ext>
            </a:extLst>
          </p:cNvPr>
          <p:cNvSpPr>
            <a:spLocks noGrp="1"/>
          </p:cNvSpPr>
          <p:nvPr>
            <p:ph type="body" sz="quarter" idx="14" hasCustomPrompt="1"/>
          </p:nvPr>
        </p:nvSpPr>
        <p:spPr>
          <a:xfrm>
            <a:off x="5243513" y="938026"/>
            <a:ext cx="1980000" cy="720000"/>
          </a:xfrm>
          <a:prstGeom prst="rect">
            <a:avLst/>
          </a:prstGeom>
          <a:ln w="3175">
            <a:solidFill>
              <a:schemeClr val="accent1"/>
            </a:solidFill>
          </a:ln>
        </p:spPr>
        <p:txBody>
          <a:bodyPr tIns="72000" rIns="0" bIns="0">
            <a:noAutofit/>
          </a:bodyPr>
          <a:lstStyle>
            <a:lvl1pPr>
              <a:buFontTx/>
              <a:buNone/>
              <a:defRPr sz="700">
                <a:solidFill>
                  <a:schemeClr val="accent1"/>
                </a:solidFill>
                <a:latin typeface="Arial" panose="020B0604020202020204" pitchFamily="34" charset="0"/>
                <a:cs typeface="Arial" panose="020B0604020202020204" pitchFamily="34" charset="0"/>
              </a:defRPr>
            </a:lvl1pPr>
            <a:lvl2pPr>
              <a:buFontTx/>
              <a:buNone/>
              <a:defRPr sz="800">
                <a:solidFill>
                  <a:schemeClr val="accent2"/>
                </a:solidFill>
                <a:latin typeface="Azo Sans" panose="020B0603030503020204" pitchFamily="34" charset="77"/>
              </a:defRPr>
            </a:lvl2pPr>
            <a:lvl3pPr>
              <a:buFontTx/>
              <a:buNone/>
              <a:defRPr sz="800">
                <a:solidFill>
                  <a:schemeClr val="accent2"/>
                </a:solidFill>
                <a:latin typeface="Azo Sans" panose="020B0603030503020204" pitchFamily="34" charset="77"/>
              </a:defRPr>
            </a:lvl3pPr>
            <a:lvl4pPr>
              <a:buFontTx/>
              <a:buNone/>
              <a:defRPr sz="800">
                <a:solidFill>
                  <a:schemeClr val="accent2"/>
                </a:solidFill>
                <a:latin typeface="Azo Sans" panose="020B0603030503020204" pitchFamily="34" charset="77"/>
              </a:defRPr>
            </a:lvl4pPr>
            <a:lvl5pPr>
              <a:buFontTx/>
              <a:buNone/>
              <a:defRPr sz="800">
                <a:solidFill>
                  <a:schemeClr val="accent2"/>
                </a:solidFill>
                <a:latin typeface="Azo Sans" panose="020B0603030503020204" pitchFamily="34" charset="77"/>
              </a:defRPr>
            </a:lvl5pPr>
          </a:lstStyle>
          <a:p>
            <a:pPr lvl="0"/>
            <a:r>
              <a:rPr lang="fr-FR" dirty="0"/>
              <a:t>Pharmacie :</a:t>
            </a:r>
          </a:p>
        </p:txBody>
      </p:sp>
      <p:sp>
        <p:nvSpPr>
          <p:cNvPr id="11" name="Espace réservé du texte 9">
            <a:extLst>
              <a:ext uri="{FF2B5EF4-FFF2-40B4-BE49-F238E27FC236}">
                <a16:creationId xmlns:a16="http://schemas.microsoft.com/office/drawing/2014/main" id="{AC9BA212-F7B9-DE76-EF9B-39E211483347}"/>
              </a:ext>
            </a:extLst>
          </p:cNvPr>
          <p:cNvSpPr>
            <a:spLocks noGrp="1"/>
          </p:cNvSpPr>
          <p:nvPr>
            <p:ph type="body" sz="quarter" idx="15" hasCustomPrompt="1"/>
          </p:nvPr>
        </p:nvSpPr>
        <p:spPr>
          <a:xfrm>
            <a:off x="5243513" y="1675672"/>
            <a:ext cx="1980000" cy="188847"/>
          </a:xfrm>
          <a:prstGeom prst="rect">
            <a:avLst/>
          </a:prstGeom>
          <a:ln w="3175">
            <a:noFill/>
          </a:ln>
        </p:spPr>
        <p:txBody>
          <a:bodyPr tIns="36000" rIns="0" bIns="0">
            <a:noAutofit/>
          </a:bodyPr>
          <a:lstStyle>
            <a:lvl1pPr>
              <a:buFontTx/>
              <a:buNone/>
              <a:defRPr sz="700" i="1">
                <a:solidFill>
                  <a:schemeClr val="accent1"/>
                </a:solidFill>
                <a:latin typeface="Arial" panose="020B0604020202020204" pitchFamily="34" charset="0"/>
                <a:cs typeface="Arial" panose="020B0604020202020204" pitchFamily="34" charset="0"/>
              </a:defRPr>
            </a:lvl1pPr>
            <a:lvl2pPr>
              <a:buFontTx/>
              <a:buNone/>
              <a:defRPr sz="800">
                <a:solidFill>
                  <a:schemeClr val="accent2"/>
                </a:solidFill>
                <a:latin typeface="Azo Sans" panose="020B0603030503020204" pitchFamily="34" charset="77"/>
              </a:defRPr>
            </a:lvl2pPr>
            <a:lvl3pPr>
              <a:buFontTx/>
              <a:buNone/>
              <a:defRPr sz="800">
                <a:solidFill>
                  <a:schemeClr val="accent2"/>
                </a:solidFill>
                <a:latin typeface="Azo Sans" panose="020B0603030503020204" pitchFamily="34" charset="77"/>
              </a:defRPr>
            </a:lvl3pPr>
            <a:lvl4pPr>
              <a:buFontTx/>
              <a:buNone/>
              <a:defRPr sz="800">
                <a:solidFill>
                  <a:schemeClr val="accent2"/>
                </a:solidFill>
                <a:latin typeface="Azo Sans" panose="020B0603030503020204" pitchFamily="34" charset="77"/>
              </a:defRPr>
            </a:lvl4pPr>
            <a:lvl5pPr>
              <a:buFontTx/>
              <a:buNone/>
              <a:defRPr sz="800">
                <a:solidFill>
                  <a:schemeClr val="accent2"/>
                </a:solidFill>
                <a:latin typeface="Azo Sans" panose="020B0603030503020204" pitchFamily="34" charset="77"/>
              </a:defRPr>
            </a:lvl5pPr>
          </a:lstStyle>
          <a:p>
            <a:pPr lvl="0"/>
            <a:r>
              <a:rPr lang="fr-FR" dirty="0"/>
              <a:t>Personnaliser l’en-tête</a:t>
            </a:r>
          </a:p>
        </p:txBody>
      </p:sp>
      <p:sp>
        <p:nvSpPr>
          <p:cNvPr id="12" name="Footer Placeholder 4">
            <a:extLst>
              <a:ext uri="{FF2B5EF4-FFF2-40B4-BE49-F238E27FC236}">
                <a16:creationId xmlns:a16="http://schemas.microsoft.com/office/drawing/2014/main" id="{14855720-B7EE-7E2C-4646-76E2F9F892AF}"/>
              </a:ext>
            </a:extLst>
          </p:cNvPr>
          <p:cNvSpPr txBox="1">
            <a:spLocks/>
          </p:cNvSpPr>
          <p:nvPr userDrawn="1"/>
        </p:nvSpPr>
        <p:spPr>
          <a:xfrm>
            <a:off x="3005042" y="9979818"/>
            <a:ext cx="2131036" cy="409702"/>
          </a:xfrm>
          <a:prstGeom prst="rect">
            <a:avLst/>
          </a:prstGeom>
        </p:spPr>
        <p:txBody>
          <a:bodyPr vert="horz" lIns="0" tIns="46800" rIns="0" bIns="0" rtlCol="0" anchor="t"/>
          <a:lstStyle>
            <a:defPPr>
              <a:defRPr lang="en-US"/>
            </a:defPPr>
            <a:lvl1pPr marL="0" algn="l" defTabSz="457200" rtl="0" eaLnBrk="1" latinLnBrk="0" hangingPunct="1">
              <a:defRPr sz="700" kern="1200">
                <a:solidFill>
                  <a:schemeClr val="tx1"/>
                </a:solidFill>
                <a:latin typeface="Azo Sans" panose="020B0603030503020204" pitchFamily="34" charset="77"/>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en-US" dirty="0"/>
          </a:p>
        </p:txBody>
      </p:sp>
    </p:spTree>
    <p:extLst>
      <p:ext uri="{BB962C8B-B14F-4D97-AF65-F5344CB8AC3E}">
        <p14:creationId xmlns:p14="http://schemas.microsoft.com/office/powerpoint/2010/main" val="325809183"/>
      </p:ext>
    </p:extLst>
  </p:cSld>
  <p:clrMapOvr>
    <a:masterClrMapping/>
  </p:clrMapOvr>
  <p:extLst>
    <p:ext uri="{DCECCB84-F9BA-43D5-87BE-67443E8EF086}">
      <p15:sldGuideLst xmlns:p15="http://schemas.microsoft.com/office/powerpoint/2012/main">
        <p15:guide id="1" orient="horz" pos="3367">
          <p15:clr>
            <a:srgbClr val="FBAE40"/>
          </p15:clr>
        </p15:guide>
        <p15:guide id="2" pos="2381">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64586" y="468000"/>
            <a:ext cx="3091850" cy="499917"/>
          </a:xfrm>
          <a:prstGeom prst="rect">
            <a:avLst/>
          </a:prstGeom>
        </p:spPr>
        <p:txBody>
          <a:bodyPr vert="horz" lIns="0" tIns="0" rIns="0" bIns="0" rtlCol="0" anchor="ctr">
            <a:noAutofit/>
          </a:bodyPr>
          <a:lstStyle/>
          <a:p>
            <a:r>
              <a:rPr lang="fr-FR" dirty="0"/>
              <a:t>MÉMO</a:t>
            </a:r>
            <a:endParaRPr lang="en-US" dirty="0"/>
          </a:p>
        </p:txBody>
      </p:sp>
      <p:sp>
        <p:nvSpPr>
          <p:cNvPr id="4" name="Date Placeholder 3"/>
          <p:cNvSpPr>
            <a:spLocks noGrp="1"/>
          </p:cNvSpPr>
          <p:nvPr>
            <p:ph type="dt" sz="half" idx="2"/>
          </p:nvPr>
        </p:nvSpPr>
        <p:spPr>
          <a:xfrm>
            <a:off x="662824" y="10401255"/>
            <a:ext cx="1700927" cy="161841"/>
          </a:xfrm>
          <a:prstGeom prst="rect">
            <a:avLst/>
          </a:prstGeom>
        </p:spPr>
        <p:txBody>
          <a:bodyPr vert="horz" lIns="0" tIns="36000" rIns="0" bIns="0" rtlCol="0" anchor="t"/>
          <a:lstStyle>
            <a:lvl1pPr algn="l">
              <a:defRPr sz="700">
                <a:solidFill>
                  <a:schemeClr val="accent1"/>
                </a:solidFill>
                <a:latin typeface="Arial" panose="020B0604020202020204" pitchFamily="34" charset="0"/>
                <a:cs typeface="Arial" panose="020B0604020202020204" pitchFamily="34" charset="0"/>
              </a:defRPr>
            </a:lvl1pPr>
          </a:lstStyle>
          <a:p>
            <a:r>
              <a:rPr lang="fr-FR" dirty="0"/>
              <a:t>Version 2.2 / Mois année </a:t>
            </a:r>
            <a:endParaRPr lang="en-US" dirty="0"/>
          </a:p>
        </p:txBody>
      </p:sp>
      <p:sp>
        <p:nvSpPr>
          <p:cNvPr id="5" name="Footer Placeholder 4"/>
          <p:cNvSpPr>
            <a:spLocks noGrp="1"/>
          </p:cNvSpPr>
          <p:nvPr>
            <p:ph type="ftr" sz="quarter" idx="3"/>
          </p:nvPr>
        </p:nvSpPr>
        <p:spPr>
          <a:xfrm>
            <a:off x="665603" y="9979818"/>
            <a:ext cx="1887097" cy="409702"/>
          </a:xfrm>
          <a:prstGeom prst="rect">
            <a:avLst/>
          </a:prstGeom>
        </p:spPr>
        <p:txBody>
          <a:bodyPr vert="horz" lIns="0" tIns="46800" rIns="0" bIns="0" rtlCol="0" anchor="t"/>
          <a:lstStyle>
            <a:lvl1pPr algn="l">
              <a:defRPr sz="700" b="1" i="0">
                <a:solidFill>
                  <a:schemeClr val="tx1"/>
                </a:solidFill>
                <a:latin typeface="Arial" panose="020B0604020202020204" pitchFamily="34" charset="0"/>
                <a:cs typeface="Arial" panose="020B0604020202020204" pitchFamily="34" charset="0"/>
              </a:defRPr>
            </a:lvl1pPr>
          </a:lstStyle>
          <a:p>
            <a:endParaRPr lang="en-US" b="1" dirty="0">
              <a:latin typeface="Arial" panose="020B0604020202020204" pitchFamily="34" charset="0"/>
              <a:cs typeface="Arial" panose="020B0604020202020204" pitchFamily="34" charset="0"/>
            </a:endParaRPr>
          </a:p>
        </p:txBody>
      </p:sp>
      <p:sp>
        <p:nvSpPr>
          <p:cNvPr id="6" name="Slide Number Placeholder 5"/>
          <p:cNvSpPr>
            <a:spLocks noGrp="1"/>
          </p:cNvSpPr>
          <p:nvPr>
            <p:ph type="sldNum" sz="quarter" idx="4"/>
          </p:nvPr>
        </p:nvSpPr>
        <p:spPr>
          <a:xfrm>
            <a:off x="6626431" y="10395457"/>
            <a:ext cx="587829" cy="177501"/>
          </a:xfrm>
          <a:prstGeom prst="rect">
            <a:avLst/>
          </a:prstGeom>
        </p:spPr>
        <p:txBody>
          <a:bodyPr vert="horz" lIns="0" tIns="36000" rIns="0" bIns="0" rtlCol="0" anchor="t"/>
          <a:lstStyle>
            <a:lvl1pPr algn="r">
              <a:defRPr sz="700" b="1" i="0">
                <a:solidFill>
                  <a:schemeClr val="tx1"/>
                </a:solidFill>
                <a:latin typeface="Arial" panose="020B0604020202020204" pitchFamily="34" charset="0"/>
                <a:cs typeface="Arial" panose="020B0604020202020204" pitchFamily="34" charset="0"/>
              </a:defRPr>
            </a:lvl1pPr>
          </a:lstStyle>
          <a:p>
            <a:fld id="{48F63A3B-78C7-47BE-AE5E-E10140E04643}" type="slidenum">
              <a:rPr lang="en-US" smtClean="0"/>
              <a:pPr/>
              <a:t>‹N°›</a:t>
            </a:fld>
            <a:r>
              <a:rPr lang="en-US" dirty="0"/>
              <a:t>/2</a:t>
            </a:r>
            <a:endParaRPr lang="en-US" dirty="0">
              <a:latin typeface="Arial" panose="020B0604020202020204" pitchFamily="34" charset="0"/>
              <a:cs typeface="Arial" panose="020B0604020202020204" pitchFamily="34" charset="0"/>
            </a:endParaRPr>
          </a:p>
        </p:txBody>
      </p:sp>
      <p:pic>
        <p:nvPicPr>
          <p:cNvPr id="10" name="Image 9">
            <a:extLst>
              <a:ext uri="{FF2B5EF4-FFF2-40B4-BE49-F238E27FC236}">
                <a16:creationId xmlns:a16="http://schemas.microsoft.com/office/drawing/2014/main" id="{0A061ADE-C662-5848-4D24-73ABEE516F00}"/>
              </a:ext>
            </a:extLst>
          </p:cNvPr>
          <p:cNvPicPr>
            <a:picLocks noChangeAspect="1"/>
          </p:cNvPicPr>
          <p:nvPr userDrawn="1"/>
        </p:nvPicPr>
        <p:blipFill>
          <a:blip r:embed="rId3"/>
          <a:stretch>
            <a:fillRect/>
          </a:stretch>
        </p:blipFill>
        <p:spPr>
          <a:xfrm>
            <a:off x="6189483" y="423493"/>
            <a:ext cx="1066800" cy="457200"/>
          </a:xfrm>
          <a:prstGeom prst="rect">
            <a:avLst/>
          </a:prstGeom>
        </p:spPr>
      </p:pic>
      <p:cxnSp>
        <p:nvCxnSpPr>
          <p:cNvPr id="12" name="Connecteur droit 11">
            <a:extLst>
              <a:ext uri="{FF2B5EF4-FFF2-40B4-BE49-F238E27FC236}">
                <a16:creationId xmlns:a16="http://schemas.microsoft.com/office/drawing/2014/main" id="{A6D05801-FC9C-BDA2-75CB-72ADB9C6AA5A}"/>
              </a:ext>
            </a:extLst>
          </p:cNvPr>
          <p:cNvCxnSpPr>
            <a:cxnSpLocks/>
          </p:cNvCxnSpPr>
          <p:nvPr userDrawn="1"/>
        </p:nvCxnSpPr>
        <p:spPr>
          <a:xfrm>
            <a:off x="650948" y="9979821"/>
            <a:ext cx="6563312" cy="0"/>
          </a:xfrm>
          <a:prstGeom prst="line">
            <a:avLst/>
          </a:prstGeom>
          <a:ln w="6350">
            <a:solidFill>
              <a:schemeClr val="accent1"/>
            </a:solidFill>
          </a:ln>
        </p:spPr>
        <p:style>
          <a:lnRef idx="2">
            <a:schemeClr val="accent1"/>
          </a:lnRef>
          <a:fillRef idx="0">
            <a:schemeClr val="accent1"/>
          </a:fillRef>
          <a:effectRef idx="1">
            <a:schemeClr val="accent1"/>
          </a:effectRef>
          <a:fontRef idx="minor">
            <a:schemeClr val="tx1"/>
          </a:fontRef>
        </p:style>
      </p:cxnSp>
      <p:cxnSp>
        <p:nvCxnSpPr>
          <p:cNvPr id="21" name="Connecteur droit 20">
            <a:extLst>
              <a:ext uri="{FF2B5EF4-FFF2-40B4-BE49-F238E27FC236}">
                <a16:creationId xmlns:a16="http://schemas.microsoft.com/office/drawing/2014/main" id="{6E0DDFF9-EDA2-C9E9-CFDD-E556AFD2A828}"/>
              </a:ext>
            </a:extLst>
          </p:cNvPr>
          <p:cNvCxnSpPr>
            <a:cxnSpLocks/>
          </p:cNvCxnSpPr>
          <p:nvPr userDrawn="1"/>
        </p:nvCxnSpPr>
        <p:spPr>
          <a:xfrm>
            <a:off x="650948" y="10389519"/>
            <a:ext cx="6563312" cy="0"/>
          </a:xfrm>
          <a:prstGeom prst="line">
            <a:avLst/>
          </a:prstGeom>
          <a:ln w="6350">
            <a:solidFill>
              <a:schemeClr val="accent1"/>
            </a:solidFill>
          </a:ln>
        </p:spPr>
        <p:style>
          <a:lnRef idx="2">
            <a:schemeClr val="accent1"/>
          </a:lnRef>
          <a:fillRef idx="0">
            <a:schemeClr val="accent1"/>
          </a:fillRef>
          <a:effectRef idx="1">
            <a:schemeClr val="accent1"/>
          </a:effectRef>
          <a:fontRef idx="minor">
            <a:schemeClr val="tx1"/>
          </a:fontRef>
        </p:style>
      </p:cxnSp>
      <p:cxnSp>
        <p:nvCxnSpPr>
          <p:cNvPr id="23" name="Connecteur droit 22">
            <a:extLst>
              <a:ext uri="{FF2B5EF4-FFF2-40B4-BE49-F238E27FC236}">
                <a16:creationId xmlns:a16="http://schemas.microsoft.com/office/drawing/2014/main" id="{8FBEEB2C-90AF-7E0A-956E-AA06CC259101}"/>
              </a:ext>
            </a:extLst>
          </p:cNvPr>
          <p:cNvCxnSpPr>
            <a:cxnSpLocks/>
          </p:cNvCxnSpPr>
          <p:nvPr userDrawn="1"/>
        </p:nvCxnSpPr>
        <p:spPr>
          <a:xfrm>
            <a:off x="2987139" y="10036968"/>
            <a:ext cx="0" cy="287088"/>
          </a:xfrm>
          <a:prstGeom prst="line">
            <a:avLst/>
          </a:prstGeom>
          <a:ln w="6350">
            <a:solidFill>
              <a:schemeClr val="accent1"/>
            </a:solidFill>
          </a:ln>
        </p:spPr>
        <p:style>
          <a:lnRef idx="2">
            <a:schemeClr val="accent1"/>
          </a:lnRef>
          <a:fillRef idx="0">
            <a:schemeClr val="accent1"/>
          </a:fillRef>
          <a:effectRef idx="1">
            <a:schemeClr val="accent1"/>
          </a:effectRef>
          <a:fontRef idx="minor">
            <a:schemeClr val="tx1"/>
          </a:fontRef>
        </p:style>
      </p:cxnSp>
      <p:sp>
        <p:nvSpPr>
          <p:cNvPr id="27" name="Espace réservé du texte 26">
            <a:extLst>
              <a:ext uri="{FF2B5EF4-FFF2-40B4-BE49-F238E27FC236}">
                <a16:creationId xmlns:a16="http://schemas.microsoft.com/office/drawing/2014/main" id="{593E12C0-24B4-C04C-A10A-F9BFD7F6BC96}"/>
              </a:ext>
            </a:extLst>
          </p:cNvPr>
          <p:cNvSpPr>
            <a:spLocks noGrp="1"/>
          </p:cNvSpPr>
          <p:nvPr>
            <p:ph type="body" idx="1"/>
          </p:nvPr>
        </p:nvSpPr>
        <p:spPr>
          <a:xfrm>
            <a:off x="3456436" y="9983386"/>
            <a:ext cx="2077709" cy="406131"/>
          </a:xfrm>
          <a:prstGeom prst="rect">
            <a:avLst/>
          </a:prstGeom>
        </p:spPr>
        <p:txBody>
          <a:bodyPr vert="horz" lIns="72000" tIns="46800" rIns="0" bIns="0" rtlCol="0">
            <a:noAutofit/>
          </a:bodyPr>
          <a:lstStyle/>
          <a:p>
            <a:pPr lvl="0"/>
            <a:r>
              <a:rPr lang="fr-FR" dirty="0"/>
              <a:t>Cliquez pour modifier les styles du texte du masque</a:t>
            </a:r>
          </a:p>
          <a:p>
            <a:pPr lvl="1"/>
            <a:r>
              <a:rPr lang="fr-FR" dirty="0"/>
              <a:t>Deuxième niveau</a:t>
            </a:r>
          </a:p>
        </p:txBody>
      </p:sp>
    </p:spTree>
    <p:extLst>
      <p:ext uri="{BB962C8B-B14F-4D97-AF65-F5344CB8AC3E}">
        <p14:creationId xmlns:p14="http://schemas.microsoft.com/office/powerpoint/2010/main" val="2102396325"/>
      </p:ext>
    </p:extLst>
  </p:cSld>
  <p:clrMap bg1="lt1" tx1="dk1" bg2="lt2" tx2="dk2" accent1="accent1" accent2="accent2" accent3="accent3" accent4="accent4" accent5="accent5" accent6="accent6" hlink="hlink" folHlink="folHlink"/>
  <p:sldLayoutIdLst>
    <p:sldLayoutId id="2147483665" r:id="rId1"/>
  </p:sldLayoutIdLst>
  <p:hf hdr="0"/>
  <p:txStyles>
    <p:titleStyle>
      <a:lvl1pPr algn="l" defTabSz="755934" rtl="0" eaLnBrk="1" latinLnBrk="0" hangingPunct="1">
        <a:lnSpc>
          <a:spcPct val="90000"/>
        </a:lnSpc>
        <a:spcBef>
          <a:spcPct val="0"/>
        </a:spcBef>
        <a:buNone/>
        <a:defRPr sz="4000" b="1" i="0" kern="1200" cap="all" baseline="0">
          <a:solidFill>
            <a:schemeClr val="accent1"/>
          </a:solidFill>
          <a:latin typeface="Arial" panose="020B0604020202020204" pitchFamily="34" charset="0"/>
          <a:ea typeface="+mj-ea"/>
          <a:cs typeface="Arial" panose="020B0604020202020204" pitchFamily="34" charset="0"/>
        </a:defRPr>
      </a:lvl1pPr>
    </p:titleStyle>
    <p:bodyStyle>
      <a:lvl1pPr marL="0" indent="0" algn="l" defTabSz="755934" rtl="0" eaLnBrk="1" latinLnBrk="0" hangingPunct="1">
        <a:lnSpc>
          <a:spcPct val="90000"/>
        </a:lnSpc>
        <a:spcBef>
          <a:spcPts val="0"/>
        </a:spcBef>
        <a:spcAft>
          <a:spcPts val="300"/>
        </a:spcAft>
        <a:buFontTx/>
        <a:buNone/>
        <a:defRPr sz="700" b="1" kern="1200">
          <a:solidFill>
            <a:schemeClr val="tx1"/>
          </a:solidFill>
          <a:latin typeface="Arial" panose="020B0604020202020204" pitchFamily="34" charset="0"/>
          <a:ea typeface="+mn-ea"/>
          <a:cs typeface="Arial" panose="020B0604020202020204" pitchFamily="34" charset="0"/>
        </a:defRPr>
      </a:lvl1pPr>
      <a:lvl2pPr marL="0" indent="0" algn="l" defTabSz="755934" rtl="0" eaLnBrk="1" latinLnBrk="0" hangingPunct="1">
        <a:lnSpc>
          <a:spcPct val="90000"/>
        </a:lnSpc>
        <a:spcBef>
          <a:spcPts val="0"/>
        </a:spcBef>
        <a:buFontTx/>
        <a:buNone/>
        <a:defRPr sz="700" b="0" i="0" kern="1200">
          <a:solidFill>
            <a:schemeClr val="tx1"/>
          </a:solidFill>
          <a:latin typeface="Arial" panose="020B0604020202020204" pitchFamily="34" charset="0"/>
          <a:ea typeface="+mn-ea"/>
          <a:cs typeface="Arial" panose="020B0604020202020204" pitchFamily="34" charset="0"/>
        </a:defRPr>
      </a:lvl2pPr>
      <a:lvl3pPr marL="755934" indent="0" algn="l" defTabSz="755934" rtl="0" eaLnBrk="1" latinLnBrk="0" hangingPunct="1">
        <a:lnSpc>
          <a:spcPct val="90000"/>
        </a:lnSpc>
        <a:spcBef>
          <a:spcPts val="413"/>
        </a:spcBef>
        <a:buFontTx/>
        <a:buNone/>
        <a:defRPr sz="700" kern="1200">
          <a:solidFill>
            <a:schemeClr val="tx1"/>
          </a:solidFill>
          <a:latin typeface="Azo Sans" panose="020B0603030503020204" pitchFamily="34" charset="77"/>
          <a:ea typeface="+mn-ea"/>
          <a:cs typeface="+mn-cs"/>
        </a:defRPr>
      </a:lvl3pPr>
      <a:lvl4pPr marL="1133901" indent="0" algn="l" defTabSz="755934" rtl="0" eaLnBrk="1" latinLnBrk="0" hangingPunct="1">
        <a:lnSpc>
          <a:spcPct val="90000"/>
        </a:lnSpc>
        <a:spcBef>
          <a:spcPts val="413"/>
        </a:spcBef>
        <a:buFontTx/>
        <a:buNone/>
        <a:defRPr sz="700" kern="1200">
          <a:solidFill>
            <a:schemeClr val="tx1"/>
          </a:solidFill>
          <a:latin typeface="Azo Sans" panose="020B0603030503020204" pitchFamily="34" charset="77"/>
          <a:ea typeface="+mn-ea"/>
          <a:cs typeface="+mn-cs"/>
        </a:defRPr>
      </a:lvl4pPr>
      <a:lvl5pPr marL="1511869" indent="0" algn="l" defTabSz="755934" rtl="0" eaLnBrk="1" latinLnBrk="0" hangingPunct="1">
        <a:lnSpc>
          <a:spcPct val="90000"/>
        </a:lnSpc>
        <a:spcBef>
          <a:spcPts val="413"/>
        </a:spcBef>
        <a:buFontTx/>
        <a:buNone/>
        <a:defRPr sz="700" kern="1200">
          <a:solidFill>
            <a:schemeClr val="tx1"/>
          </a:solidFill>
          <a:latin typeface="Azo Sans" panose="020B0603030503020204" pitchFamily="34" charset="77"/>
          <a:ea typeface="+mn-ea"/>
          <a:cs typeface="+mn-cs"/>
        </a:defRPr>
      </a:lvl5pPr>
      <a:lvl6pPr marL="2078820"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6pPr>
      <a:lvl7pPr marL="2456787"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7pPr>
      <a:lvl8pPr marL="2834754"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8pPr>
      <a:lvl9pPr marL="3212722"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9pPr>
    </p:bodyStyle>
    <p:otherStyle>
      <a:defPPr>
        <a:defRPr lang="en-US"/>
      </a:defPPr>
      <a:lvl1pPr marL="0" algn="l" defTabSz="755934" rtl="0" eaLnBrk="1" latinLnBrk="0" hangingPunct="1">
        <a:defRPr sz="1488" kern="1200">
          <a:solidFill>
            <a:schemeClr val="tx1"/>
          </a:solidFill>
          <a:latin typeface="+mn-lt"/>
          <a:ea typeface="+mn-ea"/>
          <a:cs typeface="+mn-cs"/>
        </a:defRPr>
      </a:lvl1pPr>
      <a:lvl2pPr marL="377967" algn="l" defTabSz="755934" rtl="0" eaLnBrk="1" latinLnBrk="0" hangingPunct="1">
        <a:defRPr sz="1488" kern="1200">
          <a:solidFill>
            <a:schemeClr val="tx1"/>
          </a:solidFill>
          <a:latin typeface="+mn-lt"/>
          <a:ea typeface="+mn-ea"/>
          <a:cs typeface="+mn-cs"/>
        </a:defRPr>
      </a:lvl2pPr>
      <a:lvl3pPr marL="755934" algn="l" defTabSz="755934" rtl="0" eaLnBrk="1" latinLnBrk="0" hangingPunct="1">
        <a:defRPr sz="1488" kern="1200">
          <a:solidFill>
            <a:schemeClr val="tx1"/>
          </a:solidFill>
          <a:latin typeface="+mn-lt"/>
          <a:ea typeface="+mn-ea"/>
          <a:cs typeface="+mn-cs"/>
        </a:defRPr>
      </a:lvl3pPr>
      <a:lvl4pPr marL="1133902" algn="l" defTabSz="755934" rtl="0" eaLnBrk="1" latinLnBrk="0" hangingPunct="1">
        <a:defRPr sz="1488" kern="1200">
          <a:solidFill>
            <a:schemeClr val="tx1"/>
          </a:solidFill>
          <a:latin typeface="+mn-lt"/>
          <a:ea typeface="+mn-ea"/>
          <a:cs typeface="+mn-cs"/>
        </a:defRPr>
      </a:lvl4pPr>
      <a:lvl5pPr marL="1511869" algn="l" defTabSz="755934" rtl="0" eaLnBrk="1" latinLnBrk="0" hangingPunct="1">
        <a:defRPr sz="1488" kern="1200">
          <a:solidFill>
            <a:schemeClr val="tx1"/>
          </a:solidFill>
          <a:latin typeface="+mn-lt"/>
          <a:ea typeface="+mn-ea"/>
          <a:cs typeface="+mn-cs"/>
        </a:defRPr>
      </a:lvl5pPr>
      <a:lvl6pPr marL="1889836" algn="l" defTabSz="755934" rtl="0" eaLnBrk="1" latinLnBrk="0" hangingPunct="1">
        <a:defRPr sz="1488" kern="1200">
          <a:solidFill>
            <a:schemeClr val="tx1"/>
          </a:solidFill>
          <a:latin typeface="+mn-lt"/>
          <a:ea typeface="+mn-ea"/>
          <a:cs typeface="+mn-cs"/>
        </a:defRPr>
      </a:lvl6pPr>
      <a:lvl7pPr marL="2267803" algn="l" defTabSz="755934" rtl="0" eaLnBrk="1" latinLnBrk="0" hangingPunct="1">
        <a:defRPr sz="1488" kern="1200">
          <a:solidFill>
            <a:schemeClr val="tx1"/>
          </a:solidFill>
          <a:latin typeface="+mn-lt"/>
          <a:ea typeface="+mn-ea"/>
          <a:cs typeface="+mn-cs"/>
        </a:defRPr>
      </a:lvl7pPr>
      <a:lvl8pPr marL="2645771" algn="l" defTabSz="755934" rtl="0" eaLnBrk="1" latinLnBrk="0" hangingPunct="1">
        <a:defRPr sz="1488" kern="1200">
          <a:solidFill>
            <a:schemeClr val="tx1"/>
          </a:solidFill>
          <a:latin typeface="+mn-lt"/>
          <a:ea typeface="+mn-ea"/>
          <a:cs typeface="+mn-cs"/>
        </a:defRPr>
      </a:lvl8pPr>
      <a:lvl9pPr marL="3023738" algn="l" defTabSz="755934" rtl="0" eaLnBrk="1" latinLnBrk="0" hangingPunct="1">
        <a:defRPr sz="1488"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555" userDrawn="1">
          <p15:clr>
            <a:srgbClr val="F26B43"/>
          </p15:clr>
        </p15:guide>
      </p15:sldGuideLst>
    </p:ext>
  </p:extLst>
</p:sldMaster>
</file>

<file path=ppt/slides/_rels/slide1.xml.rels><?xml version="1.0" encoding="UTF-8" standalone="yes"?>
<Relationships xmlns="http://schemas.openxmlformats.org/package/2006/relationships"><Relationship Id="rId8" Type="http://schemas.openxmlformats.org/officeDocument/2006/relationships/hyperlink" Target="https://www.iledefrance.ars.sante.fr/sites/default/files/2017-01/DASRI-Guide-bonne-gestion.pdf" TargetMode="External"/><Relationship Id="rId3" Type="http://schemas.openxmlformats.org/officeDocument/2006/relationships/image" Target="../media/image2.png"/><Relationship Id="rId7" Type="http://schemas.openxmlformats.org/officeDocument/2006/relationships/image" Target="../media/image4.png"/><Relationship Id="rId2" Type="http://schemas.openxmlformats.org/officeDocument/2006/relationships/hyperlink" Target="http://www.cespharm.fr/" TargetMode="External"/><Relationship Id="rId1" Type="http://schemas.openxmlformats.org/officeDocument/2006/relationships/slideLayout" Target="../slideLayouts/slideLayout1.xml"/><Relationship Id="rId6" Type="http://schemas.openxmlformats.org/officeDocument/2006/relationships/image" Target="../media/image5.svg"/><Relationship Id="rId5" Type="http://schemas.openxmlformats.org/officeDocument/2006/relationships/image" Target="../media/image3.png"/><Relationship Id="rId10" Type="http://schemas.openxmlformats.org/officeDocument/2006/relationships/image" Target="../media/image6.png"/><Relationship Id="rId4" Type="http://schemas.openxmlformats.org/officeDocument/2006/relationships/image" Target="../media/image3.svg"/><Relationship Id="rId9" Type="http://schemas.openxmlformats.org/officeDocument/2006/relationships/image" Target="../media/image5.png"/></Relationships>
</file>

<file path=ppt/slides/_rels/slide2.xml.rels><?xml version="1.0" encoding="UTF-8" standalone="yes"?>
<Relationships xmlns="http://schemas.openxmlformats.org/package/2006/relationships"><Relationship Id="rId8" Type="http://schemas.openxmlformats.org/officeDocument/2006/relationships/hyperlink" Target="https://www.legifrance.gouv.fr/loda/id/JORFTEXT000000613381/" TargetMode="External"/><Relationship Id="rId13" Type="http://schemas.openxmlformats.org/officeDocument/2006/relationships/image" Target="../media/image9.png"/><Relationship Id="rId7" Type="http://schemas.openxmlformats.org/officeDocument/2006/relationships/hyperlink" Target="https://www.freestylediabete.fr/easycollect.html" TargetMode="External"/><Relationship Id="rId12" Type="http://schemas.openxmlformats.org/officeDocument/2006/relationships/image" Target="../media/image8.png"/><Relationship Id="rId2"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image" Target="../media/image7.png"/><Relationship Id="rId11" Type="http://schemas.openxmlformats.org/officeDocument/2006/relationships/hyperlink" Target="https://www.legifrance.gouv.fr/loda/id/JORFTEXT000024531422/" TargetMode="External"/><Relationship Id="rId5" Type="http://schemas.openxmlformats.org/officeDocument/2006/relationships/image" Target="../media/image5.svg"/><Relationship Id="rId10" Type="http://schemas.openxmlformats.org/officeDocument/2006/relationships/hyperlink" Target="https://www.legifrance.gouv.fr/jorf/id/JORFTEXT000044518345" TargetMode="External"/><Relationship Id="rId9" Type="http://schemas.openxmlformats.org/officeDocument/2006/relationships/hyperlink" Target="https://www.legifrance.gouv.fr/jorf/id/JORFTEXT000044036494" TargetMode="External"/><Relationship Id="rId14" Type="http://schemas.openxmlformats.org/officeDocument/2006/relationships/hyperlink" Target="https://quefairedemesdechets.ademe.fr/dechet/poche-de-nutrition/"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082A6561-608E-EFA5-6E3F-28BF3FD6F58C}"/>
              </a:ext>
            </a:extLst>
          </p:cNvPr>
          <p:cNvSpPr>
            <a:spLocks noGrp="1"/>
          </p:cNvSpPr>
          <p:nvPr>
            <p:ph type="title"/>
          </p:nvPr>
        </p:nvSpPr>
        <p:spPr>
          <a:xfrm>
            <a:off x="360000" y="396000"/>
            <a:ext cx="5929058" cy="499917"/>
          </a:xfrm>
        </p:spPr>
        <p:txBody>
          <a:bodyPr/>
          <a:lstStyle/>
          <a:p>
            <a:r>
              <a:rPr lang="fr-FR" dirty="0"/>
              <a:t>mémo</a:t>
            </a:r>
          </a:p>
        </p:txBody>
      </p:sp>
      <p:sp>
        <p:nvSpPr>
          <p:cNvPr id="3" name="Espace réservé du contenu 2">
            <a:extLst>
              <a:ext uri="{FF2B5EF4-FFF2-40B4-BE49-F238E27FC236}">
                <a16:creationId xmlns:a16="http://schemas.microsoft.com/office/drawing/2014/main" id="{6B22F8DC-FE66-F0E9-108A-5CE9C2F7E4EB}"/>
              </a:ext>
            </a:extLst>
          </p:cNvPr>
          <p:cNvSpPr>
            <a:spLocks noGrp="1"/>
          </p:cNvSpPr>
          <p:nvPr>
            <p:ph idx="1"/>
          </p:nvPr>
        </p:nvSpPr>
        <p:spPr>
          <a:xfrm>
            <a:off x="752015" y="1897247"/>
            <a:ext cx="6471498" cy="246511"/>
          </a:xfrm>
        </p:spPr>
        <p:txBody>
          <a:bodyPr/>
          <a:lstStyle/>
          <a:p>
            <a:r>
              <a:rPr lang="fr-FR" sz="1400" dirty="0" smtClean="0"/>
              <a:t>Déchets </a:t>
            </a:r>
            <a:r>
              <a:rPr lang="fr-FR" sz="1400" dirty="0"/>
              <a:t>générés par les patients et dont la collecte est réalisée </a:t>
            </a:r>
            <a:r>
              <a:rPr lang="fr-FR" sz="1400" b="1" dirty="0"/>
              <a:t>par l’officine </a:t>
            </a:r>
          </a:p>
        </p:txBody>
      </p:sp>
      <p:sp>
        <p:nvSpPr>
          <p:cNvPr id="4" name="Espace réservé du numéro de diapositive 3">
            <a:extLst>
              <a:ext uri="{FF2B5EF4-FFF2-40B4-BE49-F238E27FC236}">
                <a16:creationId xmlns:a16="http://schemas.microsoft.com/office/drawing/2014/main" id="{5C19CDE4-F5E8-F1BB-443D-044C5A04F6C2}"/>
              </a:ext>
            </a:extLst>
          </p:cNvPr>
          <p:cNvSpPr>
            <a:spLocks noGrp="1"/>
          </p:cNvSpPr>
          <p:nvPr>
            <p:ph type="sldNum" sz="quarter" idx="12"/>
          </p:nvPr>
        </p:nvSpPr>
        <p:spPr/>
        <p:txBody>
          <a:bodyPr/>
          <a:lstStyle/>
          <a:p>
            <a:fld id="{48F63A3B-78C7-47BE-AE5E-E10140E04643}" type="slidenum">
              <a:rPr lang="en-US" smtClean="0"/>
              <a:pPr/>
              <a:t>1</a:t>
            </a:fld>
            <a:r>
              <a:rPr lang="en-US" dirty="0"/>
              <a:t>/2</a:t>
            </a:r>
          </a:p>
        </p:txBody>
      </p:sp>
      <p:sp>
        <p:nvSpPr>
          <p:cNvPr id="5" name="Espace réservé du texte 4">
            <a:extLst>
              <a:ext uri="{FF2B5EF4-FFF2-40B4-BE49-F238E27FC236}">
                <a16:creationId xmlns:a16="http://schemas.microsoft.com/office/drawing/2014/main" id="{F476FF2F-64DC-76CB-7A2D-98B44E0F163B}"/>
              </a:ext>
            </a:extLst>
          </p:cNvPr>
          <p:cNvSpPr>
            <a:spLocks noGrp="1"/>
          </p:cNvSpPr>
          <p:nvPr>
            <p:ph type="body" sz="quarter" idx="13"/>
          </p:nvPr>
        </p:nvSpPr>
        <p:spPr/>
        <p:txBody>
          <a:bodyPr/>
          <a:lstStyle/>
          <a:p>
            <a:r>
              <a:rPr lang="fr-FR" b="1" dirty="0" smtClean="0"/>
              <a:t>M.31 </a:t>
            </a:r>
            <a:r>
              <a:rPr lang="fr-FR" dirty="0" smtClean="0"/>
              <a:t>Collecte </a:t>
            </a:r>
            <a:r>
              <a:rPr lang="fr-FR" dirty="0"/>
              <a:t>et élimination des déchets générés par le patient</a:t>
            </a:r>
          </a:p>
        </p:txBody>
      </p:sp>
      <p:sp>
        <p:nvSpPr>
          <p:cNvPr id="6" name="Espace réservé du texte 5">
            <a:extLst>
              <a:ext uri="{FF2B5EF4-FFF2-40B4-BE49-F238E27FC236}">
                <a16:creationId xmlns:a16="http://schemas.microsoft.com/office/drawing/2014/main" id="{44EBF844-3015-7D8F-607C-C8D2D2B12022}"/>
              </a:ext>
            </a:extLst>
          </p:cNvPr>
          <p:cNvSpPr>
            <a:spLocks noGrp="1"/>
          </p:cNvSpPr>
          <p:nvPr>
            <p:ph type="body" sz="quarter" idx="14"/>
          </p:nvPr>
        </p:nvSpPr>
        <p:spPr/>
        <p:txBody>
          <a:bodyPr/>
          <a:lstStyle/>
          <a:p>
            <a:r>
              <a:rPr lang="fr-FR" dirty="0"/>
              <a:t>Pharmacie :</a:t>
            </a:r>
          </a:p>
        </p:txBody>
      </p:sp>
      <p:sp>
        <p:nvSpPr>
          <p:cNvPr id="7" name="Espace réservé du texte 6">
            <a:extLst>
              <a:ext uri="{FF2B5EF4-FFF2-40B4-BE49-F238E27FC236}">
                <a16:creationId xmlns:a16="http://schemas.microsoft.com/office/drawing/2014/main" id="{F602130F-85FB-5806-6A54-BC1EE03F7936}"/>
              </a:ext>
            </a:extLst>
          </p:cNvPr>
          <p:cNvSpPr>
            <a:spLocks noGrp="1"/>
          </p:cNvSpPr>
          <p:nvPr>
            <p:ph type="body" sz="quarter" idx="15"/>
          </p:nvPr>
        </p:nvSpPr>
        <p:spPr/>
        <p:txBody>
          <a:bodyPr/>
          <a:lstStyle/>
          <a:p>
            <a:r>
              <a:rPr lang="fr-FR" b="0" dirty="0"/>
              <a:t>Personnaliser l’en-tête</a:t>
            </a:r>
          </a:p>
        </p:txBody>
      </p:sp>
      <p:sp>
        <p:nvSpPr>
          <p:cNvPr id="29" name="Espace réservé de la date 28">
            <a:extLst>
              <a:ext uri="{FF2B5EF4-FFF2-40B4-BE49-F238E27FC236}">
                <a16:creationId xmlns:a16="http://schemas.microsoft.com/office/drawing/2014/main" id="{1984E629-75CB-E67F-64B3-41EB75180F3E}"/>
              </a:ext>
            </a:extLst>
          </p:cNvPr>
          <p:cNvSpPr>
            <a:spLocks noGrp="1"/>
          </p:cNvSpPr>
          <p:nvPr>
            <p:ph type="dt" sz="half" idx="10"/>
          </p:nvPr>
        </p:nvSpPr>
        <p:spPr/>
        <p:txBody>
          <a:bodyPr/>
          <a:lstStyle/>
          <a:p>
            <a:r>
              <a:rPr lang="fr-FR" dirty="0"/>
              <a:t>Version </a:t>
            </a:r>
            <a:r>
              <a:rPr lang="fr-FR" dirty="0" smtClean="0"/>
              <a:t>2.0</a:t>
            </a:r>
            <a:r>
              <a:rPr lang="fr-FR" dirty="0" smtClean="0">
                <a:solidFill>
                  <a:schemeClr val="tx1"/>
                </a:solidFill>
              </a:rPr>
              <a:t> </a:t>
            </a:r>
            <a:r>
              <a:rPr lang="fr-FR" dirty="0">
                <a:solidFill>
                  <a:schemeClr val="tx1"/>
                </a:solidFill>
              </a:rPr>
              <a:t>/</a:t>
            </a:r>
            <a:r>
              <a:rPr lang="fr-FR" dirty="0"/>
              <a:t> </a:t>
            </a:r>
            <a:r>
              <a:rPr lang="fr-FR" dirty="0" smtClean="0"/>
              <a:t>Juillet 2026</a:t>
            </a:r>
            <a:endParaRPr lang="en-US" dirty="0"/>
          </a:p>
        </p:txBody>
      </p:sp>
      <p:sp>
        <p:nvSpPr>
          <p:cNvPr id="30" name="Espace réservé du pied de page 29">
            <a:extLst>
              <a:ext uri="{FF2B5EF4-FFF2-40B4-BE49-F238E27FC236}">
                <a16:creationId xmlns:a16="http://schemas.microsoft.com/office/drawing/2014/main" id="{6D1954D0-F1E8-BC9A-14A1-A49C9365635C}"/>
              </a:ext>
            </a:extLst>
          </p:cNvPr>
          <p:cNvSpPr>
            <a:spLocks noGrp="1"/>
          </p:cNvSpPr>
          <p:nvPr>
            <p:ph type="ftr" sz="quarter" idx="11"/>
          </p:nvPr>
        </p:nvSpPr>
        <p:spPr>
          <a:xfrm>
            <a:off x="665602" y="9979818"/>
            <a:ext cx="2318898" cy="409702"/>
          </a:xfrm>
        </p:spPr>
        <p:txBody>
          <a:bodyPr/>
          <a:lstStyle/>
          <a:p>
            <a:r>
              <a:rPr lang="en-US" dirty="0" smtClean="0"/>
              <a:t>Sous-</a:t>
            </a:r>
            <a:r>
              <a:rPr lang="en-US" dirty="0" err="1" smtClean="0"/>
              <a:t>thèmes</a:t>
            </a:r>
            <a:r>
              <a:rPr lang="en-US" dirty="0" smtClean="0"/>
              <a:t> : </a:t>
            </a:r>
          </a:p>
          <a:p>
            <a:r>
              <a:rPr lang="fr-FR" dirty="0"/>
              <a:t>4.4 </a:t>
            </a:r>
            <a:r>
              <a:rPr lang="fr-FR" b="0" dirty="0"/>
              <a:t>Gestion des locaux, des équipements et des </a:t>
            </a:r>
            <a:r>
              <a:rPr lang="fr-FR" b="0" dirty="0" smtClean="0"/>
              <a:t>stocks</a:t>
            </a:r>
          </a:p>
          <a:p>
            <a:r>
              <a:rPr lang="fr-FR" dirty="0"/>
              <a:t>3.5 </a:t>
            </a:r>
            <a:r>
              <a:rPr lang="fr-FR" b="0" dirty="0"/>
              <a:t>Missions de dépistage</a:t>
            </a:r>
            <a:endParaRPr lang="en-US" dirty="0"/>
          </a:p>
        </p:txBody>
      </p:sp>
      <p:sp>
        <p:nvSpPr>
          <p:cNvPr id="47" name="Espace réservé du pied de page 29">
            <a:extLst>
              <a:ext uri="{FF2B5EF4-FFF2-40B4-BE49-F238E27FC236}">
                <a16:creationId xmlns:a16="http://schemas.microsoft.com/office/drawing/2014/main" id="{D3434E79-A65F-A99C-4B77-9B29037F4446}"/>
              </a:ext>
            </a:extLst>
          </p:cNvPr>
          <p:cNvSpPr txBox="1">
            <a:spLocks/>
          </p:cNvSpPr>
          <p:nvPr/>
        </p:nvSpPr>
        <p:spPr>
          <a:xfrm>
            <a:off x="3200399" y="9979818"/>
            <a:ext cx="3858919" cy="409702"/>
          </a:xfrm>
          <a:prstGeom prst="rect">
            <a:avLst/>
          </a:prstGeom>
        </p:spPr>
        <p:txBody>
          <a:bodyPr vert="horz" lIns="0" tIns="46800" rIns="0" bIns="0" rtlCol="0" anchor="t"/>
          <a:lstStyle>
            <a:defPPr>
              <a:defRPr lang="en-US"/>
            </a:defPPr>
            <a:lvl1pPr marL="0" algn="l" defTabSz="457200" rtl="0" eaLnBrk="1" latinLnBrk="0" hangingPunct="1">
              <a:defRPr sz="700" kern="1200">
                <a:solidFill>
                  <a:schemeClr val="tx1"/>
                </a:solidFill>
                <a:latin typeface="Azo Sans" panose="020B0603030503020204" pitchFamily="34" charset="77"/>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b="1" dirty="0">
                <a:latin typeface="Arial" panose="020B0604020202020204" pitchFamily="34" charset="0"/>
                <a:cs typeface="Arial" panose="020B0604020202020204" pitchFamily="34" charset="0"/>
              </a:rPr>
              <a:t>Principes : </a:t>
            </a:r>
          </a:p>
          <a:p>
            <a:r>
              <a:rPr lang="en-US" dirty="0" smtClean="0">
                <a:latin typeface="Arial" panose="020B0604020202020204" pitchFamily="34" charset="0"/>
                <a:cs typeface="Arial" panose="020B0604020202020204" pitchFamily="34" charset="0"/>
              </a:rPr>
              <a:t>Principe 37 : </a:t>
            </a:r>
            <a:r>
              <a:rPr lang="en-US" dirty="0" err="1" smtClean="0">
                <a:latin typeface="Arial" panose="020B0604020202020204" pitchFamily="34" charset="0"/>
                <a:cs typeface="Arial" panose="020B0604020202020204" pitchFamily="34" charset="0"/>
              </a:rPr>
              <a:t>Gestion</a:t>
            </a:r>
            <a:r>
              <a:rPr lang="en-US" dirty="0" smtClean="0">
                <a:latin typeface="Arial" panose="020B0604020202020204" pitchFamily="34" charset="0"/>
                <a:cs typeface="Arial" panose="020B0604020202020204" pitchFamily="34" charset="0"/>
              </a:rPr>
              <a:t> des stocks</a:t>
            </a:r>
          </a:p>
          <a:p>
            <a:r>
              <a:rPr lang="en-US" dirty="0" smtClean="0">
                <a:latin typeface="Arial" panose="020B0604020202020204" pitchFamily="34" charset="0"/>
                <a:cs typeface="Arial" panose="020B0604020202020204" pitchFamily="34" charset="0"/>
              </a:rPr>
              <a:t>Principe 21 : Dispensation des </a:t>
            </a:r>
            <a:r>
              <a:rPr lang="en-US" dirty="0" err="1" smtClean="0">
                <a:latin typeface="Arial" panose="020B0604020202020204" pitchFamily="34" charset="0"/>
                <a:cs typeface="Arial" panose="020B0604020202020204" pitchFamily="34" charset="0"/>
              </a:rPr>
              <a:t>dispositifs</a:t>
            </a:r>
            <a:r>
              <a:rPr lang="en-US" dirty="0" smtClean="0">
                <a:latin typeface="Arial" panose="020B0604020202020204" pitchFamily="34" charset="0"/>
                <a:cs typeface="Arial" panose="020B0604020202020204" pitchFamily="34" charset="0"/>
              </a:rPr>
              <a:t> </a:t>
            </a:r>
            <a:r>
              <a:rPr lang="en-US" dirty="0" err="1" smtClean="0">
                <a:latin typeface="Arial" panose="020B0604020202020204" pitchFamily="34" charset="0"/>
                <a:cs typeface="Arial" panose="020B0604020202020204" pitchFamily="34" charset="0"/>
              </a:rPr>
              <a:t>d’autodiagnostic</a:t>
            </a:r>
            <a:r>
              <a:rPr lang="en-US" dirty="0" smtClean="0">
                <a:latin typeface="Arial" panose="020B0604020202020204" pitchFamily="34" charset="0"/>
                <a:cs typeface="Arial" panose="020B0604020202020204" pitchFamily="34" charset="0"/>
              </a:rPr>
              <a:t> (</a:t>
            </a:r>
            <a:r>
              <a:rPr lang="en-US" dirty="0" err="1" smtClean="0">
                <a:latin typeface="Arial" panose="020B0604020202020204" pitchFamily="34" charset="0"/>
                <a:cs typeface="Arial" panose="020B0604020202020204" pitchFamily="34" charset="0"/>
              </a:rPr>
              <a:t>autotest</a:t>
            </a:r>
            <a:r>
              <a:rPr lang="en-US" dirty="0" smtClean="0">
                <a:latin typeface="Arial" panose="020B0604020202020204" pitchFamily="34" charset="0"/>
                <a:cs typeface="Arial" panose="020B0604020202020204" pitchFamily="34" charset="0"/>
              </a:rPr>
              <a:t>)</a:t>
            </a:r>
            <a:endParaRPr lang="en-US" dirty="0">
              <a:latin typeface="Arial" panose="020B0604020202020204" pitchFamily="34" charset="0"/>
              <a:cs typeface="Arial" panose="020B0604020202020204" pitchFamily="34" charset="0"/>
            </a:endParaRPr>
          </a:p>
        </p:txBody>
      </p:sp>
      <p:sp>
        <p:nvSpPr>
          <p:cNvPr id="48" name="Espace réservé du contenu 2">
            <a:extLst>
              <a:ext uri="{FF2B5EF4-FFF2-40B4-BE49-F238E27FC236}">
                <a16:creationId xmlns:a16="http://schemas.microsoft.com/office/drawing/2014/main" id="{ED0E3B48-A700-5838-DBEB-054168CDB5CB}"/>
              </a:ext>
            </a:extLst>
          </p:cNvPr>
          <p:cNvSpPr txBox="1">
            <a:spLocks/>
          </p:cNvSpPr>
          <p:nvPr/>
        </p:nvSpPr>
        <p:spPr>
          <a:xfrm>
            <a:off x="368550" y="2343254"/>
            <a:ext cx="6863513" cy="792802"/>
          </a:xfrm>
          <a:prstGeom prst="rect">
            <a:avLst/>
          </a:prstGeom>
        </p:spPr>
        <p:txBody>
          <a:bodyPr vert="horz" lIns="0" tIns="0" rIns="0" bIns="0" rtlCol="0">
            <a:noAutofit/>
          </a:bodyPr>
          <a:lstStyle>
            <a:lvl1pPr marL="0" indent="0" algn="l" defTabSz="755934" rtl="0" eaLnBrk="1" latinLnBrk="0" hangingPunct="1">
              <a:lnSpc>
                <a:spcPct val="90000"/>
              </a:lnSpc>
              <a:spcBef>
                <a:spcPts val="0"/>
              </a:spcBef>
              <a:spcAft>
                <a:spcPts val="300"/>
              </a:spcAft>
              <a:buFontTx/>
              <a:buNone/>
              <a:defRPr sz="1100" b="0" i="0" kern="1200">
                <a:solidFill>
                  <a:schemeClr val="accent2"/>
                </a:solidFill>
                <a:latin typeface="Azo Sans Medium" panose="020B0603030503020204" pitchFamily="34" charset="77"/>
                <a:ea typeface="+mn-ea"/>
                <a:cs typeface="+mn-cs"/>
              </a:defRPr>
            </a:lvl1pPr>
            <a:lvl2pPr marL="151200" indent="-152984" algn="l" defTabSz="755934" rtl="0" eaLnBrk="1" latinLnBrk="0" hangingPunct="1">
              <a:lnSpc>
                <a:spcPts val="1320"/>
              </a:lnSpc>
              <a:spcBef>
                <a:spcPts val="0"/>
              </a:spcBef>
              <a:buClr>
                <a:schemeClr val="accent2"/>
              </a:buClr>
              <a:buFont typeface="Courier New" panose="02070309020205020404" pitchFamily="49" charset="0"/>
              <a:buChar char="o"/>
              <a:defRPr sz="1100" b="0" i="0" kern="1200">
                <a:solidFill>
                  <a:schemeClr val="tx1"/>
                </a:solidFill>
                <a:latin typeface="Azo Sans Light" panose="020B0403030503020204" pitchFamily="34" charset="77"/>
                <a:ea typeface="+mn-ea"/>
                <a:cs typeface="+mn-cs"/>
              </a:defRPr>
            </a:lvl2pPr>
            <a:lvl3pPr marL="180000" indent="97200" algn="l" defTabSz="755934" rtl="0" eaLnBrk="1" latinLnBrk="0" hangingPunct="1">
              <a:lnSpc>
                <a:spcPts val="1320"/>
              </a:lnSpc>
              <a:spcBef>
                <a:spcPts val="0"/>
              </a:spcBef>
              <a:buFont typeface="Arial" panose="020B0604020202020204" pitchFamily="34" charset="0"/>
              <a:buChar char="•"/>
              <a:defRPr sz="1100" b="0" i="0" kern="1200">
                <a:solidFill>
                  <a:schemeClr val="tx1"/>
                </a:solidFill>
                <a:latin typeface="Azo Sans Light" panose="020B0403030503020204" pitchFamily="34" charset="77"/>
                <a:ea typeface="+mn-ea"/>
                <a:cs typeface="+mn-cs"/>
              </a:defRPr>
            </a:lvl3pPr>
            <a:lvl4pPr marL="0" indent="0" algn="l" defTabSz="755934" rtl="0" eaLnBrk="1" latinLnBrk="0" hangingPunct="1">
              <a:lnSpc>
                <a:spcPts val="1320"/>
              </a:lnSpc>
              <a:spcBef>
                <a:spcPts val="0"/>
              </a:spcBef>
              <a:buFontTx/>
              <a:buNone/>
              <a:defRPr sz="1100" b="0" i="0" kern="1200">
                <a:solidFill>
                  <a:schemeClr val="tx1"/>
                </a:solidFill>
                <a:latin typeface="Azo Sans Light" panose="020B0403030503020204" pitchFamily="34" charset="77"/>
                <a:ea typeface="+mn-ea"/>
                <a:cs typeface="+mn-cs"/>
              </a:defRPr>
            </a:lvl4pPr>
            <a:lvl5pPr marL="1511869" indent="0" algn="l" defTabSz="755934" rtl="0" eaLnBrk="1" latinLnBrk="0" hangingPunct="1">
              <a:lnSpc>
                <a:spcPct val="90000"/>
              </a:lnSpc>
              <a:spcBef>
                <a:spcPts val="413"/>
              </a:spcBef>
              <a:buFontTx/>
              <a:buNone/>
              <a:defRPr sz="1100" kern="1200">
                <a:solidFill>
                  <a:schemeClr val="tx1"/>
                </a:solidFill>
                <a:latin typeface="Azo Sans" panose="020B0603030503020204" pitchFamily="34" charset="77"/>
                <a:ea typeface="+mn-ea"/>
                <a:cs typeface="+mn-cs"/>
              </a:defRPr>
            </a:lvl5pPr>
            <a:lvl6pPr marL="2078820"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6pPr>
            <a:lvl7pPr marL="2456787"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7pPr>
            <a:lvl8pPr marL="2834754"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8pPr>
            <a:lvl9pPr marL="3212722"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9pPr>
          </a:lstStyle>
          <a:p>
            <a:pPr marL="171450" indent="-171450">
              <a:buClr>
                <a:srgbClr val="258BA4"/>
              </a:buClr>
              <a:buFont typeface="Courier New" panose="02070309020205020404" pitchFamily="49" charset="0"/>
              <a:buChar char="o"/>
            </a:pPr>
            <a:r>
              <a:rPr lang="fr-FR" dirty="0">
                <a:solidFill>
                  <a:schemeClr val="tx1"/>
                </a:solidFill>
                <a:latin typeface="Arial" panose="020B0604020202020204" pitchFamily="34" charset="0"/>
                <a:cs typeface="Arial" panose="020B0604020202020204" pitchFamily="34" charset="0"/>
              </a:rPr>
              <a:t>Informez les patients que l’officine est un </a:t>
            </a:r>
            <a:r>
              <a:rPr lang="fr-FR" b="1" dirty="0">
                <a:solidFill>
                  <a:schemeClr val="tx1"/>
                </a:solidFill>
                <a:latin typeface="Arial" panose="020B0604020202020204" pitchFamily="34" charset="0"/>
                <a:cs typeface="Arial" panose="020B0604020202020204" pitchFamily="34" charset="0"/>
              </a:rPr>
              <a:t>lieu de collecte de certains produits de soins</a:t>
            </a:r>
            <a:r>
              <a:rPr lang="fr-FR" dirty="0">
                <a:solidFill>
                  <a:schemeClr val="tx1"/>
                </a:solidFill>
                <a:latin typeface="Arial" panose="020B0604020202020204" pitchFamily="34" charset="0"/>
                <a:cs typeface="Arial" panose="020B0604020202020204" pitchFamily="34" charset="0"/>
              </a:rPr>
              <a:t>, mais ne réalise ni le tri ni le recyclage.</a:t>
            </a:r>
          </a:p>
          <a:p>
            <a:pPr marL="171450" indent="-171450">
              <a:buClr>
                <a:srgbClr val="258BA4"/>
              </a:buClr>
              <a:buFont typeface="Courier New" panose="02070309020205020404" pitchFamily="49" charset="0"/>
              <a:buChar char="o"/>
            </a:pPr>
            <a:r>
              <a:rPr lang="fr-FR" dirty="0">
                <a:solidFill>
                  <a:schemeClr val="tx1"/>
                </a:solidFill>
                <a:latin typeface="Arial" panose="020B0604020202020204" pitchFamily="34" charset="0"/>
                <a:cs typeface="Arial" panose="020B0604020202020204" pitchFamily="34" charset="0"/>
              </a:rPr>
              <a:t>Pour communiquer sur le sujet, des documents à destination des patients et de l’équipe officinale sont disponibles sur le site du </a:t>
            </a:r>
            <a:r>
              <a:rPr lang="fr-FR" dirty="0">
                <a:solidFill>
                  <a:schemeClr val="tx1"/>
                </a:solidFill>
                <a:latin typeface="Arial" panose="020B0604020202020204" pitchFamily="34" charset="0"/>
                <a:cs typeface="Arial" panose="020B0604020202020204" pitchFamily="34" charset="0"/>
                <a:hlinkClick r:id="rId2"/>
              </a:rPr>
              <a:t>CESPHARM</a:t>
            </a:r>
            <a:r>
              <a:rPr lang="fr-FR" dirty="0">
                <a:solidFill>
                  <a:schemeClr val="tx1"/>
                </a:solidFill>
                <a:latin typeface="Arial" panose="020B0604020202020204" pitchFamily="34" charset="0"/>
                <a:cs typeface="Arial" panose="020B0604020202020204" pitchFamily="34" charset="0"/>
              </a:rPr>
              <a:t> (www.cespharm.fr)</a:t>
            </a:r>
            <a:endParaRPr lang="fr-FR" sz="1200" dirty="0">
              <a:solidFill>
                <a:schemeClr val="tx1"/>
              </a:solidFill>
              <a:latin typeface="Arial" panose="020B0604020202020204" pitchFamily="34" charset="0"/>
              <a:cs typeface="Arial" panose="020B0604020202020204" pitchFamily="34" charset="0"/>
            </a:endParaRPr>
          </a:p>
        </p:txBody>
      </p:sp>
      <p:grpSp>
        <p:nvGrpSpPr>
          <p:cNvPr id="66" name="Groupe 65">
            <a:extLst>
              <a:ext uri="{FF2B5EF4-FFF2-40B4-BE49-F238E27FC236}">
                <a16:creationId xmlns:a16="http://schemas.microsoft.com/office/drawing/2014/main" id="{9B992498-C5B4-B27E-FC66-A74B208603E1}"/>
              </a:ext>
            </a:extLst>
          </p:cNvPr>
          <p:cNvGrpSpPr/>
          <p:nvPr/>
        </p:nvGrpSpPr>
        <p:grpSpPr>
          <a:xfrm>
            <a:off x="377102" y="1847532"/>
            <a:ext cx="290053" cy="292100"/>
            <a:chOff x="225503" y="2443266"/>
            <a:chExt cx="290053" cy="292100"/>
          </a:xfrm>
        </p:grpSpPr>
        <p:cxnSp>
          <p:nvCxnSpPr>
            <p:cNvPr id="58" name="Connecteur droit 57">
              <a:extLst>
                <a:ext uri="{FF2B5EF4-FFF2-40B4-BE49-F238E27FC236}">
                  <a16:creationId xmlns:a16="http://schemas.microsoft.com/office/drawing/2014/main" id="{11A44A79-ABDA-C96B-FD50-500457ABEDE1}"/>
                </a:ext>
              </a:extLst>
            </p:cNvPr>
            <p:cNvCxnSpPr>
              <a:cxnSpLocks/>
            </p:cNvCxnSpPr>
            <p:nvPr/>
          </p:nvCxnSpPr>
          <p:spPr>
            <a:xfrm>
              <a:off x="225503" y="2443266"/>
              <a:ext cx="290053" cy="185496"/>
            </a:xfrm>
            <a:prstGeom prst="line">
              <a:avLst/>
            </a:prstGeom>
            <a:ln w="12700">
              <a:solidFill>
                <a:schemeClr val="accent1"/>
              </a:solidFill>
            </a:ln>
          </p:spPr>
          <p:style>
            <a:lnRef idx="2">
              <a:schemeClr val="accent1"/>
            </a:lnRef>
            <a:fillRef idx="0">
              <a:schemeClr val="accent1"/>
            </a:fillRef>
            <a:effectRef idx="1">
              <a:schemeClr val="accent1"/>
            </a:effectRef>
            <a:fontRef idx="minor">
              <a:schemeClr val="tx1"/>
            </a:fontRef>
          </p:style>
        </p:cxnSp>
        <p:cxnSp>
          <p:nvCxnSpPr>
            <p:cNvPr id="62" name="Connecteur droit 61">
              <a:extLst>
                <a:ext uri="{FF2B5EF4-FFF2-40B4-BE49-F238E27FC236}">
                  <a16:creationId xmlns:a16="http://schemas.microsoft.com/office/drawing/2014/main" id="{CCEDE5B1-3562-A804-982A-9D36E507189E}"/>
                </a:ext>
              </a:extLst>
            </p:cNvPr>
            <p:cNvCxnSpPr>
              <a:cxnSpLocks/>
            </p:cNvCxnSpPr>
            <p:nvPr/>
          </p:nvCxnSpPr>
          <p:spPr>
            <a:xfrm flipV="1">
              <a:off x="350588" y="2629157"/>
              <a:ext cx="158386" cy="106209"/>
            </a:xfrm>
            <a:prstGeom prst="line">
              <a:avLst/>
            </a:prstGeom>
            <a:ln w="12700">
              <a:solidFill>
                <a:schemeClr val="accent1"/>
              </a:solidFill>
            </a:ln>
          </p:spPr>
          <p:style>
            <a:lnRef idx="2">
              <a:schemeClr val="accent1"/>
            </a:lnRef>
            <a:fillRef idx="0">
              <a:schemeClr val="accent1"/>
            </a:fillRef>
            <a:effectRef idx="1">
              <a:schemeClr val="accent1"/>
            </a:effectRef>
            <a:fontRef idx="minor">
              <a:schemeClr val="tx1"/>
            </a:fontRef>
          </p:style>
        </p:cxnSp>
      </p:grpSp>
      <p:sp>
        <p:nvSpPr>
          <p:cNvPr id="71" name="ZoneTexte 70">
            <a:extLst>
              <a:ext uri="{FF2B5EF4-FFF2-40B4-BE49-F238E27FC236}">
                <a16:creationId xmlns:a16="http://schemas.microsoft.com/office/drawing/2014/main" id="{B614A210-FFC7-7DF4-ED27-3D7F1B532CF3}"/>
              </a:ext>
            </a:extLst>
          </p:cNvPr>
          <p:cNvSpPr txBox="1"/>
          <p:nvPr/>
        </p:nvSpPr>
        <p:spPr>
          <a:xfrm>
            <a:off x="1825051" y="4797739"/>
            <a:ext cx="3824068" cy="361535"/>
          </a:xfrm>
          <a:prstGeom prst="rect">
            <a:avLst/>
          </a:prstGeom>
          <a:solidFill>
            <a:schemeClr val="accent1"/>
          </a:solidFill>
        </p:spPr>
        <p:txBody>
          <a:bodyPr wrap="square" lIns="0" tIns="0" rIns="0" bIns="0" anchor="ctr">
            <a:noAutofit/>
          </a:bodyPr>
          <a:lstStyle/>
          <a:p>
            <a:pPr algn="ctr">
              <a:buClr>
                <a:srgbClr val="258BA4"/>
              </a:buClr>
            </a:pPr>
            <a:r>
              <a:rPr lang="fr-FR" sz="1050" dirty="0" smtClean="0">
                <a:solidFill>
                  <a:schemeClr val="bg1"/>
                </a:solidFill>
                <a:latin typeface="Arial" panose="020B0604020202020204" pitchFamily="34" charset="0"/>
                <a:cs typeface="Arial" panose="020B0604020202020204" pitchFamily="34" charset="0"/>
              </a:rPr>
              <a:t>Les </a:t>
            </a:r>
            <a:r>
              <a:rPr lang="fr-FR" sz="1050" dirty="0">
                <a:solidFill>
                  <a:schemeClr val="bg1"/>
                </a:solidFill>
                <a:latin typeface="Arial" panose="020B0604020202020204" pitchFamily="34" charset="0"/>
                <a:cs typeface="Arial" panose="020B0604020202020204" pitchFamily="34" charset="0"/>
              </a:rPr>
              <a:t>patients doivent séparer les emballages en carton et les notices, et les mettre dans le tri sélectif. </a:t>
            </a:r>
          </a:p>
        </p:txBody>
      </p:sp>
      <p:sp>
        <p:nvSpPr>
          <p:cNvPr id="73" name="ZoneTexte 72">
            <a:extLst>
              <a:ext uri="{FF2B5EF4-FFF2-40B4-BE49-F238E27FC236}">
                <a16:creationId xmlns:a16="http://schemas.microsoft.com/office/drawing/2014/main" id="{0C13C82D-8739-597E-7153-A3F1349FBAA4}"/>
              </a:ext>
            </a:extLst>
          </p:cNvPr>
          <p:cNvSpPr txBox="1"/>
          <p:nvPr/>
        </p:nvSpPr>
        <p:spPr>
          <a:xfrm>
            <a:off x="838244" y="4973507"/>
            <a:ext cx="911996" cy="231953"/>
          </a:xfrm>
          <a:prstGeom prst="rect">
            <a:avLst/>
          </a:prstGeom>
          <a:noFill/>
        </p:spPr>
        <p:txBody>
          <a:bodyPr wrap="square" lIns="0" tIns="0" rIns="0" bIns="0">
            <a:noAutofit/>
          </a:bodyPr>
          <a:lstStyle/>
          <a:p>
            <a:pPr>
              <a:buNone/>
            </a:pPr>
            <a:r>
              <a:rPr lang="fr-FR" sz="1400" b="1" dirty="0">
                <a:solidFill>
                  <a:schemeClr val="accent1"/>
                </a:solidFill>
                <a:effectLst/>
                <a:latin typeface="Arial" panose="020B0604020202020204" pitchFamily="34" charset="0"/>
                <a:cs typeface="Arial" panose="020B0604020202020204" pitchFamily="34" charset="0"/>
              </a:rPr>
              <a:t>Attention</a:t>
            </a:r>
          </a:p>
        </p:txBody>
      </p:sp>
      <p:pic>
        <p:nvPicPr>
          <p:cNvPr id="75" name="Graphique 74">
            <a:extLst>
              <a:ext uri="{FF2B5EF4-FFF2-40B4-BE49-F238E27FC236}">
                <a16:creationId xmlns:a16="http://schemas.microsoft.com/office/drawing/2014/main" id="{43DC5C8A-D372-95D3-757D-905858562E19}"/>
              </a:ext>
            </a:extLst>
          </p:cNvPr>
          <p:cNvPicPr>
            <a:picLocks noChangeAspect="1"/>
          </p:cNvPicPr>
          <p:nvPr/>
        </p:nvPicPr>
        <p:blipFill>
          <a:blip r:embed="rId3">
            <a:extLst>
              <a:ext uri="{96DAC541-7B7A-43D3-8B79-37D633B846F1}">
                <asvg:svgBlip xmlns:asvg="http://schemas.microsoft.com/office/drawing/2016/SVG/main" xmlns="" r:embed="rId4"/>
              </a:ext>
            </a:extLst>
          </a:blip>
          <a:stretch>
            <a:fillRect/>
          </a:stretch>
        </p:blipFill>
        <p:spPr>
          <a:xfrm flipH="1">
            <a:off x="377102" y="4840350"/>
            <a:ext cx="372037" cy="318889"/>
          </a:xfrm>
          <a:prstGeom prst="rect">
            <a:avLst/>
          </a:prstGeom>
        </p:spPr>
      </p:pic>
      <p:pic>
        <p:nvPicPr>
          <p:cNvPr id="8" name="Graphique 7">
            <a:extLst>
              <a:ext uri="{FF2B5EF4-FFF2-40B4-BE49-F238E27FC236}">
                <a16:creationId xmlns:a16="http://schemas.microsoft.com/office/drawing/2014/main" id="{59072EF2-A873-E90C-813B-91FCD58D7A12}"/>
              </a:ext>
            </a:extLst>
          </p:cNvPr>
          <p:cNvPicPr>
            <a:picLocks noChangeAspect="1"/>
          </p:cNvPicPr>
          <p:nvPr/>
        </p:nvPicPr>
        <p:blipFill>
          <a:blip r:embed="rId5">
            <a:extLst>
              <a:ext uri="{96DAC541-7B7A-43D3-8B79-37D633B846F1}">
                <asvg:svgBlip xmlns:asvg="http://schemas.microsoft.com/office/drawing/2016/SVG/main" xmlns="" r:embed="rId6"/>
              </a:ext>
            </a:extLst>
          </a:blip>
          <a:srcRect/>
          <a:stretch/>
        </p:blipFill>
        <p:spPr>
          <a:xfrm>
            <a:off x="183216" y="9954875"/>
            <a:ext cx="354876" cy="490067"/>
          </a:xfrm>
          <a:prstGeom prst="rect">
            <a:avLst/>
          </a:prstGeom>
        </p:spPr>
      </p:pic>
      <p:sp>
        <p:nvSpPr>
          <p:cNvPr id="22" name="Espace réservé du contenu 2">
            <a:extLst>
              <a:ext uri="{FF2B5EF4-FFF2-40B4-BE49-F238E27FC236}">
                <a16:creationId xmlns:a16="http://schemas.microsoft.com/office/drawing/2014/main" id="{6B22F8DC-FE66-F0E9-108A-5CE9C2F7E4EB}"/>
              </a:ext>
            </a:extLst>
          </p:cNvPr>
          <p:cNvSpPr txBox="1">
            <a:spLocks/>
          </p:cNvSpPr>
          <p:nvPr/>
        </p:nvSpPr>
        <p:spPr>
          <a:xfrm>
            <a:off x="377102" y="3560753"/>
            <a:ext cx="6846410" cy="1260497"/>
          </a:xfrm>
          <a:prstGeom prst="rect">
            <a:avLst/>
          </a:prstGeom>
        </p:spPr>
        <p:txBody>
          <a:bodyPr vert="horz" lIns="0" tIns="0" rIns="0" bIns="0" rtlCol="0">
            <a:noAutofit/>
          </a:bodyPr>
          <a:lstStyle>
            <a:lvl1pPr marL="0" indent="0" algn="l" defTabSz="755934" rtl="0" eaLnBrk="1" latinLnBrk="0" hangingPunct="1">
              <a:lnSpc>
                <a:spcPct val="90000"/>
              </a:lnSpc>
              <a:spcBef>
                <a:spcPts val="0"/>
              </a:spcBef>
              <a:spcAft>
                <a:spcPts val="300"/>
              </a:spcAft>
              <a:buFontTx/>
              <a:buNone/>
              <a:defRPr sz="2400" b="0" i="0" kern="1200">
                <a:solidFill>
                  <a:schemeClr val="accent1"/>
                </a:solidFill>
                <a:latin typeface="Arial" panose="020B0604020202020204" pitchFamily="34" charset="0"/>
                <a:ea typeface="+mn-ea"/>
                <a:cs typeface="Arial" panose="020B0604020202020204" pitchFamily="34" charset="0"/>
              </a:defRPr>
            </a:lvl1pPr>
            <a:lvl2pPr marL="151200" indent="-152984" algn="ctr" defTabSz="755934" rtl="0" eaLnBrk="1" latinLnBrk="0" hangingPunct="1">
              <a:lnSpc>
                <a:spcPts val="1320"/>
              </a:lnSpc>
              <a:spcBef>
                <a:spcPts val="0"/>
              </a:spcBef>
              <a:buClr>
                <a:schemeClr val="accent2"/>
              </a:buClr>
              <a:buFontTx/>
              <a:buNone/>
              <a:defRPr sz="1100" b="1" i="0" kern="1200">
                <a:solidFill>
                  <a:schemeClr val="accent2"/>
                </a:solidFill>
                <a:latin typeface="Arial" panose="020B0604020202020204" pitchFamily="34" charset="0"/>
                <a:ea typeface="+mn-ea"/>
                <a:cs typeface="Arial" panose="020B0604020202020204" pitchFamily="34" charset="0"/>
              </a:defRPr>
            </a:lvl2pPr>
            <a:lvl3pPr marL="288000" indent="-97200" algn="l" defTabSz="755934" rtl="0" eaLnBrk="1" latinLnBrk="0" hangingPunct="1">
              <a:lnSpc>
                <a:spcPts val="1320"/>
              </a:lnSpc>
              <a:spcBef>
                <a:spcPts val="0"/>
              </a:spcBef>
              <a:buFont typeface="Arial" panose="020B0604020202020204" pitchFamily="34" charset="0"/>
              <a:buChar char="•"/>
              <a:defRPr sz="1100" b="0" i="0" kern="1200">
                <a:solidFill>
                  <a:schemeClr val="tx1"/>
                </a:solidFill>
                <a:latin typeface="Arial" panose="020B0604020202020204" pitchFamily="34" charset="0"/>
                <a:ea typeface="+mn-ea"/>
                <a:cs typeface="Arial" panose="020B0604020202020204" pitchFamily="34" charset="0"/>
              </a:defRPr>
            </a:lvl3pPr>
            <a:lvl4pPr marL="180000" indent="0" algn="l" defTabSz="755934" rtl="0" eaLnBrk="1" latinLnBrk="0" hangingPunct="1">
              <a:lnSpc>
                <a:spcPts val="1320"/>
              </a:lnSpc>
              <a:spcBef>
                <a:spcPts val="0"/>
              </a:spcBef>
              <a:buFontTx/>
              <a:buNone/>
              <a:defRPr sz="1100" b="0" i="0" kern="1200">
                <a:solidFill>
                  <a:schemeClr val="tx1"/>
                </a:solidFill>
                <a:latin typeface="Arial" panose="020B0604020202020204" pitchFamily="34" charset="0"/>
                <a:ea typeface="+mn-ea"/>
                <a:cs typeface="Arial" panose="020B0604020202020204" pitchFamily="34" charset="0"/>
              </a:defRPr>
            </a:lvl4pPr>
            <a:lvl5pPr marL="1511869" indent="0" algn="l" defTabSz="755934" rtl="0" eaLnBrk="1" latinLnBrk="0" hangingPunct="1">
              <a:lnSpc>
                <a:spcPct val="90000"/>
              </a:lnSpc>
              <a:spcBef>
                <a:spcPts val="413"/>
              </a:spcBef>
              <a:buFontTx/>
              <a:buNone/>
              <a:defRPr sz="1100" kern="1200">
                <a:solidFill>
                  <a:schemeClr val="tx1"/>
                </a:solidFill>
                <a:latin typeface="Azo Sans" panose="020B0603030503020204" pitchFamily="34" charset="77"/>
                <a:ea typeface="+mn-ea"/>
                <a:cs typeface="+mn-cs"/>
              </a:defRPr>
            </a:lvl5pPr>
            <a:lvl6pPr marL="2078820"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6pPr>
            <a:lvl7pPr marL="2456787"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7pPr>
            <a:lvl8pPr marL="2834754"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8pPr>
            <a:lvl9pPr marL="3212722"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9pPr>
          </a:lstStyle>
          <a:p>
            <a:pPr algn="just"/>
            <a:r>
              <a:rPr lang="fr-FR" sz="1100" b="1" dirty="0" smtClean="0"/>
              <a:t>Les </a:t>
            </a:r>
            <a:r>
              <a:rPr lang="fr-FR" sz="1100" b="1" dirty="0"/>
              <a:t>Médicaments Non Utilisés </a:t>
            </a:r>
            <a:r>
              <a:rPr lang="fr-FR" sz="1100" dirty="0"/>
              <a:t>(MNU) éliminés via la filière </a:t>
            </a:r>
            <a:r>
              <a:rPr lang="fr-FR" sz="1100" dirty="0" err="1"/>
              <a:t>Cyclamed</a:t>
            </a:r>
            <a:r>
              <a:rPr lang="fr-FR" sz="1100" dirty="0"/>
              <a:t> </a:t>
            </a:r>
          </a:p>
          <a:p>
            <a:pPr marL="171450" indent="-171450" algn="just">
              <a:buClr>
                <a:srgbClr val="258BA4"/>
              </a:buClr>
              <a:buFont typeface="Courier New" panose="02070309020205020404" pitchFamily="49" charset="0"/>
              <a:buChar char="o"/>
            </a:pPr>
            <a:r>
              <a:rPr lang="fr-FR" sz="1100" dirty="0">
                <a:solidFill>
                  <a:schemeClr val="tx1"/>
                </a:solidFill>
              </a:rPr>
              <a:t>Le pharmacien doit collecter (emplacement destiné au stockage des MNU) : les médicaments (comprimés, pommades, sirops, inhalateurs…) et le conditionnement primaire (en contact avec le médicament) des MNU à usage humain, périmés ou non</a:t>
            </a:r>
          </a:p>
          <a:p>
            <a:pPr marL="171450" indent="-171450" algn="just">
              <a:buClr>
                <a:srgbClr val="258BA4"/>
              </a:buClr>
              <a:buFont typeface="Courier New" panose="02070309020205020404" pitchFamily="49" charset="0"/>
              <a:buChar char="o"/>
            </a:pPr>
            <a:r>
              <a:rPr lang="fr-FR" sz="1100" dirty="0">
                <a:solidFill>
                  <a:schemeClr val="tx1"/>
                </a:solidFill>
              </a:rPr>
              <a:t>NB : les MNU stupéfiants ne sont pas éliminés via </a:t>
            </a:r>
            <a:r>
              <a:rPr lang="fr-FR" sz="1100" dirty="0" err="1">
                <a:solidFill>
                  <a:schemeClr val="tx1"/>
                </a:solidFill>
              </a:rPr>
              <a:t>Cyclamed</a:t>
            </a:r>
            <a:r>
              <a:rPr lang="fr-FR" sz="1100" dirty="0">
                <a:solidFill>
                  <a:schemeClr val="tx1"/>
                </a:solidFill>
              </a:rPr>
              <a:t> : ils seront dénaturés et éliminés en présence d’un pharmacien « témoin » </a:t>
            </a:r>
            <a:r>
              <a:rPr lang="fr-FR" sz="1100" dirty="0" smtClean="0">
                <a:solidFill>
                  <a:schemeClr val="tx1"/>
                </a:solidFill>
              </a:rPr>
              <a:t>(</a:t>
            </a:r>
            <a:r>
              <a:rPr lang="fr-FR" sz="1100" dirty="0" err="1" smtClean="0">
                <a:solidFill>
                  <a:schemeClr val="tx1"/>
                </a:solidFill>
              </a:rPr>
              <a:t>cf</a:t>
            </a:r>
            <a:r>
              <a:rPr lang="fr-FR" sz="1100" dirty="0" smtClean="0">
                <a:solidFill>
                  <a:schemeClr val="tx1"/>
                </a:solidFill>
              </a:rPr>
              <a:t> M.32 </a:t>
            </a:r>
            <a:r>
              <a:rPr lang="fr-FR" sz="1100" dirty="0">
                <a:solidFill>
                  <a:schemeClr val="tx1"/>
                </a:solidFill>
              </a:rPr>
              <a:t>- Collecte et élimination des déchets générés par l'officine)</a:t>
            </a:r>
          </a:p>
        </p:txBody>
      </p:sp>
      <p:grpSp>
        <p:nvGrpSpPr>
          <p:cNvPr id="23" name="Groupe 22">
            <a:extLst>
              <a:ext uri="{FF2B5EF4-FFF2-40B4-BE49-F238E27FC236}">
                <a16:creationId xmlns:a16="http://schemas.microsoft.com/office/drawing/2014/main" id="{0BC287A3-EBBD-0228-38D9-E6CAFA8F1FC8}"/>
              </a:ext>
            </a:extLst>
          </p:cNvPr>
          <p:cNvGrpSpPr/>
          <p:nvPr/>
        </p:nvGrpSpPr>
        <p:grpSpPr>
          <a:xfrm>
            <a:off x="407885" y="3199682"/>
            <a:ext cx="1140562" cy="211541"/>
            <a:chOff x="4820850" y="4231021"/>
            <a:chExt cx="1140562" cy="211541"/>
          </a:xfrm>
        </p:grpSpPr>
        <p:sp>
          <p:nvSpPr>
            <p:cNvPr id="24" name="Ellipse 23">
              <a:extLst>
                <a:ext uri="{FF2B5EF4-FFF2-40B4-BE49-F238E27FC236}">
                  <a16:creationId xmlns:a16="http://schemas.microsoft.com/office/drawing/2014/main" id="{D9F7976B-4464-F641-5CD2-F0F17114BEA1}"/>
                </a:ext>
              </a:extLst>
            </p:cNvPr>
            <p:cNvSpPr/>
            <p:nvPr/>
          </p:nvSpPr>
          <p:spPr>
            <a:xfrm>
              <a:off x="5371514" y="4392162"/>
              <a:ext cx="50400" cy="50400"/>
            </a:xfrm>
            <a:prstGeom prst="ellipse">
              <a:avLst/>
            </a:prstGeom>
            <a:solidFill>
              <a:schemeClr val="accent1">
                <a:alpha val="7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latin typeface="Arial" panose="020B0604020202020204" pitchFamily="34" charset="0"/>
                <a:cs typeface="Arial" panose="020B0604020202020204" pitchFamily="34" charset="0"/>
              </a:endParaRPr>
            </a:p>
          </p:txBody>
        </p:sp>
        <p:sp>
          <p:nvSpPr>
            <p:cNvPr id="25" name="Ellipse 24">
              <a:extLst>
                <a:ext uri="{FF2B5EF4-FFF2-40B4-BE49-F238E27FC236}">
                  <a16:creationId xmlns:a16="http://schemas.microsoft.com/office/drawing/2014/main" id="{86726D8B-6B02-78D7-7809-9A01E9EAF0B1}"/>
                </a:ext>
              </a:extLst>
            </p:cNvPr>
            <p:cNvSpPr/>
            <p:nvPr/>
          </p:nvSpPr>
          <p:spPr>
            <a:xfrm>
              <a:off x="5371514" y="4328662"/>
              <a:ext cx="50400" cy="50400"/>
            </a:xfrm>
            <a:prstGeom prst="ellipse">
              <a:avLst/>
            </a:prstGeom>
            <a:solidFill>
              <a:schemeClr val="accent1">
                <a:alpha val="36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latin typeface="Arial" panose="020B0604020202020204" pitchFamily="34" charset="0"/>
                <a:cs typeface="Arial" panose="020B0604020202020204" pitchFamily="34" charset="0"/>
              </a:endParaRPr>
            </a:p>
          </p:txBody>
        </p:sp>
        <p:sp>
          <p:nvSpPr>
            <p:cNvPr id="26" name="Forme libre 25">
              <a:extLst>
                <a:ext uri="{FF2B5EF4-FFF2-40B4-BE49-F238E27FC236}">
                  <a16:creationId xmlns:a16="http://schemas.microsoft.com/office/drawing/2014/main" id="{481D8B6D-48B2-E93A-4E6C-B502871B36A1}"/>
                </a:ext>
              </a:extLst>
            </p:cNvPr>
            <p:cNvSpPr/>
            <p:nvPr/>
          </p:nvSpPr>
          <p:spPr>
            <a:xfrm>
              <a:off x="4820850" y="4231021"/>
              <a:ext cx="1140562" cy="56057"/>
            </a:xfrm>
            <a:custGeom>
              <a:avLst/>
              <a:gdLst>
                <a:gd name="csX0" fmla="*/ 0 w 1140562"/>
                <a:gd name="csY0" fmla="*/ 0 h 404053"/>
                <a:gd name="csX1" fmla="*/ 1140562 w 1140562"/>
                <a:gd name="csY1" fmla="*/ 0 h 404053"/>
                <a:gd name="csX2" fmla="*/ 1140562 w 1140562"/>
                <a:gd name="csY2" fmla="*/ 347996 h 404053"/>
                <a:gd name="csX3" fmla="*/ 611262 w 1140562"/>
                <a:gd name="csY3" fmla="*/ 347996 h 404053"/>
                <a:gd name="csX4" fmla="*/ 570300 w 1140562"/>
                <a:gd name="csY4" fmla="*/ 404053 h 404053"/>
                <a:gd name="csX5" fmla="*/ 529339 w 1140562"/>
                <a:gd name="csY5" fmla="*/ 347996 h 404053"/>
                <a:gd name="csX6" fmla="*/ 0 w 1140562"/>
                <a:gd name="csY6" fmla="*/ 347996 h 404053"/>
                <a:gd name="csX0" fmla="*/ 1140562 w 1232002"/>
                <a:gd name="csY0" fmla="*/ 0 h 404053"/>
                <a:gd name="csX1" fmla="*/ 1140562 w 1232002"/>
                <a:gd name="csY1" fmla="*/ 347996 h 404053"/>
                <a:gd name="csX2" fmla="*/ 611262 w 1232002"/>
                <a:gd name="csY2" fmla="*/ 347996 h 404053"/>
                <a:gd name="csX3" fmla="*/ 570300 w 1232002"/>
                <a:gd name="csY3" fmla="*/ 404053 h 404053"/>
                <a:gd name="csX4" fmla="*/ 529339 w 1232002"/>
                <a:gd name="csY4" fmla="*/ 347996 h 404053"/>
                <a:gd name="csX5" fmla="*/ 0 w 1232002"/>
                <a:gd name="csY5" fmla="*/ 347996 h 404053"/>
                <a:gd name="csX6" fmla="*/ 0 w 1232002"/>
                <a:gd name="csY6" fmla="*/ 0 h 404053"/>
                <a:gd name="csX7" fmla="*/ 1232002 w 1232002"/>
                <a:gd name="csY7" fmla="*/ 91440 h 404053"/>
                <a:gd name="csX0" fmla="*/ 1140562 w 1140562"/>
                <a:gd name="csY0" fmla="*/ 0 h 404053"/>
                <a:gd name="csX1" fmla="*/ 1140562 w 1140562"/>
                <a:gd name="csY1" fmla="*/ 347996 h 404053"/>
                <a:gd name="csX2" fmla="*/ 611262 w 1140562"/>
                <a:gd name="csY2" fmla="*/ 347996 h 404053"/>
                <a:gd name="csX3" fmla="*/ 570300 w 1140562"/>
                <a:gd name="csY3" fmla="*/ 404053 h 404053"/>
                <a:gd name="csX4" fmla="*/ 529339 w 1140562"/>
                <a:gd name="csY4" fmla="*/ 347996 h 404053"/>
                <a:gd name="csX5" fmla="*/ 0 w 1140562"/>
                <a:gd name="csY5" fmla="*/ 347996 h 404053"/>
                <a:gd name="csX6" fmla="*/ 0 w 1140562"/>
                <a:gd name="csY6" fmla="*/ 0 h 404053"/>
                <a:gd name="csX0" fmla="*/ 1140562 w 1140562"/>
                <a:gd name="csY0" fmla="*/ 347996 h 404053"/>
                <a:gd name="csX1" fmla="*/ 611262 w 1140562"/>
                <a:gd name="csY1" fmla="*/ 347996 h 404053"/>
                <a:gd name="csX2" fmla="*/ 570300 w 1140562"/>
                <a:gd name="csY2" fmla="*/ 404053 h 404053"/>
                <a:gd name="csX3" fmla="*/ 529339 w 1140562"/>
                <a:gd name="csY3" fmla="*/ 347996 h 404053"/>
                <a:gd name="csX4" fmla="*/ 0 w 1140562"/>
                <a:gd name="csY4" fmla="*/ 347996 h 404053"/>
                <a:gd name="csX5" fmla="*/ 0 w 1140562"/>
                <a:gd name="csY5" fmla="*/ 0 h 404053"/>
                <a:gd name="csX0" fmla="*/ 1140562 w 1140562"/>
                <a:gd name="csY0" fmla="*/ 0 h 56057"/>
                <a:gd name="csX1" fmla="*/ 611262 w 1140562"/>
                <a:gd name="csY1" fmla="*/ 0 h 56057"/>
                <a:gd name="csX2" fmla="*/ 570300 w 1140562"/>
                <a:gd name="csY2" fmla="*/ 56057 h 56057"/>
                <a:gd name="csX3" fmla="*/ 529339 w 1140562"/>
                <a:gd name="csY3" fmla="*/ 0 h 56057"/>
                <a:gd name="csX4" fmla="*/ 0 w 1140562"/>
                <a:gd name="csY4" fmla="*/ 0 h 56057"/>
              </a:gdLst>
              <a:ahLst/>
              <a:cxnLst>
                <a:cxn ang="0">
                  <a:pos x="csX0" y="csY0"/>
                </a:cxn>
                <a:cxn ang="0">
                  <a:pos x="csX1" y="csY1"/>
                </a:cxn>
                <a:cxn ang="0">
                  <a:pos x="csX2" y="csY2"/>
                </a:cxn>
                <a:cxn ang="0">
                  <a:pos x="csX3" y="csY3"/>
                </a:cxn>
                <a:cxn ang="0">
                  <a:pos x="csX4" y="csY4"/>
                </a:cxn>
              </a:cxnLst>
              <a:rect l="l" t="t" r="r" b="b"/>
              <a:pathLst>
                <a:path w="1140562" h="56057">
                  <a:moveTo>
                    <a:pt x="1140562" y="0"/>
                  </a:moveTo>
                  <a:lnTo>
                    <a:pt x="611262" y="0"/>
                  </a:lnTo>
                  <a:lnTo>
                    <a:pt x="570300" y="56057"/>
                  </a:lnTo>
                  <a:lnTo>
                    <a:pt x="529339" y="0"/>
                  </a:lnTo>
                  <a:lnTo>
                    <a:pt x="0" y="0"/>
                  </a:lnTo>
                </a:path>
              </a:pathLst>
            </a:custGeom>
            <a:noFill/>
            <a:ln w="3175">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fr-FR" dirty="0">
                <a:latin typeface="Arial" panose="020B0604020202020204" pitchFamily="34" charset="0"/>
                <a:cs typeface="Arial" panose="020B0604020202020204" pitchFamily="34" charset="0"/>
              </a:endParaRPr>
            </a:p>
          </p:txBody>
        </p:sp>
      </p:grpSp>
      <p:pic>
        <p:nvPicPr>
          <p:cNvPr id="27" name="Image 26"/>
          <p:cNvPicPr>
            <a:picLocks noChangeAspect="1"/>
          </p:cNvPicPr>
          <p:nvPr/>
        </p:nvPicPr>
        <p:blipFill>
          <a:blip r:embed="rId7"/>
          <a:stretch>
            <a:fillRect/>
          </a:stretch>
        </p:blipFill>
        <p:spPr>
          <a:xfrm>
            <a:off x="1696978" y="3167568"/>
            <a:ext cx="656619" cy="263055"/>
          </a:xfrm>
          <a:prstGeom prst="rect">
            <a:avLst/>
          </a:prstGeom>
        </p:spPr>
      </p:pic>
      <p:sp>
        <p:nvSpPr>
          <p:cNvPr id="28" name="Espace réservé du contenu 2">
            <a:extLst>
              <a:ext uri="{FF2B5EF4-FFF2-40B4-BE49-F238E27FC236}">
                <a16:creationId xmlns:a16="http://schemas.microsoft.com/office/drawing/2014/main" id="{6B22F8DC-FE66-F0E9-108A-5CE9C2F7E4EB}"/>
              </a:ext>
            </a:extLst>
          </p:cNvPr>
          <p:cNvSpPr txBox="1">
            <a:spLocks/>
          </p:cNvSpPr>
          <p:nvPr/>
        </p:nvSpPr>
        <p:spPr>
          <a:xfrm>
            <a:off x="359999" y="5823355"/>
            <a:ext cx="6863513" cy="1429312"/>
          </a:xfrm>
          <a:prstGeom prst="rect">
            <a:avLst/>
          </a:prstGeom>
        </p:spPr>
        <p:txBody>
          <a:bodyPr vert="horz" lIns="0" tIns="0" rIns="0" bIns="0" rtlCol="0">
            <a:noAutofit/>
          </a:bodyPr>
          <a:lstStyle>
            <a:lvl1pPr marL="0" indent="0" algn="l" defTabSz="755934" rtl="0" eaLnBrk="1" latinLnBrk="0" hangingPunct="1">
              <a:lnSpc>
                <a:spcPct val="90000"/>
              </a:lnSpc>
              <a:spcBef>
                <a:spcPts val="0"/>
              </a:spcBef>
              <a:spcAft>
                <a:spcPts val="300"/>
              </a:spcAft>
              <a:buFontTx/>
              <a:buNone/>
              <a:defRPr sz="2400" b="0" i="0" kern="1200">
                <a:solidFill>
                  <a:schemeClr val="accent1"/>
                </a:solidFill>
                <a:latin typeface="Arial" panose="020B0604020202020204" pitchFamily="34" charset="0"/>
                <a:ea typeface="+mn-ea"/>
                <a:cs typeface="Arial" panose="020B0604020202020204" pitchFamily="34" charset="0"/>
              </a:defRPr>
            </a:lvl1pPr>
            <a:lvl2pPr marL="151200" indent="-152984" algn="ctr" defTabSz="755934" rtl="0" eaLnBrk="1" latinLnBrk="0" hangingPunct="1">
              <a:lnSpc>
                <a:spcPts val="1320"/>
              </a:lnSpc>
              <a:spcBef>
                <a:spcPts val="0"/>
              </a:spcBef>
              <a:buClr>
                <a:schemeClr val="accent2"/>
              </a:buClr>
              <a:buFontTx/>
              <a:buNone/>
              <a:defRPr sz="1100" b="1" i="0" kern="1200">
                <a:solidFill>
                  <a:schemeClr val="accent2"/>
                </a:solidFill>
                <a:latin typeface="Arial" panose="020B0604020202020204" pitchFamily="34" charset="0"/>
                <a:ea typeface="+mn-ea"/>
                <a:cs typeface="Arial" panose="020B0604020202020204" pitchFamily="34" charset="0"/>
              </a:defRPr>
            </a:lvl2pPr>
            <a:lvl3pPr marL="288000" indent="-97200" algn="l" defTabSz="755934" rtl="0" eaLnBrk="1" latinLnBrk="0" hangingPunct="1">
              <a:lnSpc>
                <a:spcPts val="1320"/>
              </a:lnSpc>
              <a:spcBef>
                <a:spcPts val="0"/>
              </a:spcBef>
              <a:buFont typeface="Arial" panose="020B0604020202020204" pitchFamily="34" charset="0"/>
              <a:buChar char="•"/>
              <a:defRPr sz="1100" b="0" i="0" kern="1200">
                <a:solidFill>
                  <a:schemeClr val="tx1"/>
                </a:solidFill>
                <a:latin typeface="Arial" panose="020B0604020202020204" pitchFamily="34" charset="0"/>
                <a:ea typeface="+mn-ea"/>
                <a:cs typeface="Arial" panose="020B0604020202020204" pitchFamily="34" charset="0"/>
              </a:defRPr>
            </a:lvl3pPr>
            <a:lvl4pPr marL="180000" indent="0" algn="l" defTabSz="755934" rtl="0" eaLnBrk="1" latinLnBrk="0" hangingPunct="1">
              <a:lnSpc>
                <a:spcPts val="1320"/>
              </a:lnSpc>
              <a:spcBef>
                <a:spcPts val="0"/>
              </a:spcBef>
              <a:buFontTx/>
              <a:buNone/>
              <a:defRPr sz="1100" b="0" i="0" kern="1200">
                <a:solidFill>
                  <a:schemeClr val="tx1"/>
                </a:solidFill>
                <a:latin typeface="Arial" panose="020B0604020202020204" pitchFamily="34" charset="0"/>
                <a:ea typeface="+mn-ea"/>
                <a:cs typeface="Arial" panose="020B0604020202020204" pitchFamily="34" charset="0"/>
              </a:defRPr>
            </a:lvl4pPr>
            <a:lvl5pPr marL="1511869" indent="0" algn="l" defTabSz="755934" rtl="0" eaLnBrk="1" latinLnBrk="0" hangingPunct="1">
              <a:lnSpc>
                <a:spcPct val="90000"/>
              </a:lnSpc>
              <a:spcBef>
                <a:spcPts val="413"/>
              </a:spcBef>
              <a:buFontTx/>
              <a:buNone/>
              <a:defRPr sz="1100" kern="1200">
                <a:solidFill>
                  <a:schemeClr val="tx1"/>
                </a:solidFill>
                <a:latin typeface="Azo Sans" panose="020B0603030503020204" pitchFamily="34" charset="77"/>
                <a:ea typeface="+mn-ea"/>
                <a:cs typeface="+mn-cs"/>
              </a:defRPr>
            </a:lvl5pPr>
            <a:lvl6pPr marL="2078820"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6pPr>
            <a:lvl7pPr marL="2456787"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7pPr>
            <a:lvl8pPr marL="2834754"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8pPr>
            <a:lvl9pPr marL="3212722"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9pPr>
          </a:lstStyle>
          <a:p>
            <a:pPr algn="just"/>
            <a:r>
              <a:rPr lang="fr-FR" sz="1100" b="1" dirty="0" smtClean="0"/>
              <a:t>Les </a:t>
            </a:r>
            <a:r>
              <a:rPr lang="fr-FR" sz="1100" b="1" dirty="0"/>
              <a:t>DASRI-PAT</a:t>
            </a:r>
            <a:r>
              <a:rPr lang="fr-FR" sz="1100" dirty="0"/>
              <a:t>* : </a:t>
            </a:r>
            <a:r>
              <a:rPr lang="fr-FR" sz="1100" dirty="0" smtClean="0"/>
              <a:t>DASRI-PTC</a:t>
            </a:r>
            <a:r>
              <a:rPr lang="fr-FR" sz="1100" dirty="0"/>
              <a:t>*, autotests de dépistage de maladies infectieuses transmissibles utilisant des DM* perforants et DASRIe* éliminés via la filière </a:t>
            </a:r>
            <a:r>
              <a:rPr lang="fr-FR" sz="1100" dirty="0" smtClean="0"/>
              <a:t>DASTRI* :</a:t>
            </a:r>
          </a:p>
          <a:p>
            <a:pPr algn="just"/>
            <a:r>
              <a:rPr lang="fr-FR" sz="1100" dirty="0">
                <a:solidFill>
                  <a:schemeClr val="tx1"/>
                </a:solidFill>
              </a:rPr>
              <a:t>Le pharmacien doit collecter les DASRI-PAT (</a:t>
            </a:r>
            <a:r>
              <a:rPr lang="fr-FR" sz="1100" dirty="0">
                <a:solidFill>
                  <a:schemeClr val="tx1"/>
                </a:solidFill>
                <a:ea typeface="Helvetica Neue" panose="020B0604020202020204" pitchFamily="34" charset="0"/>
              </a:rPr>
              <a:t>emplacement destiné au stockage des DASRI</a:t>
            </a:r>
            <a:r>
              <a:rPr lang="fr-FR" sz="1100" dirty="0">
                <a:solidFill>
                  <a:schemeClr val="tx1"/>
                </a:solidFill>
              </a:rPr>
              <a:t>)</a:t>
            </a:r>
            <a:r>
              <a:rPr lang="fr-FR" sz="1100" dirty="0" smtClean="0">
                <a:solidFill>
                  <a:schemeClr val="tx1"/>
                </a:solidFill>
              </a:rPr>
              <a:t> :</a:t>
            </a:r>
            <a:endParaRPr lang="fr-FR" sz="1100" dirty="0">
              <a:solidFill>
                <a:schemeClr val="tx1"/>
              </a:solidFill>
            </a:endParaRPr>
          </a:p>
          <a:p>
            <a:pPr marL="228600" indent="-228600" algn="just">
              <a:buFont typeface="+mj-lt"/>
              <a:buAutoNum type="arabicPeriod"/>
            </a:pPr>
            <a:r>
              <a:rPr lang="fr-FR" sz="1100" b="1" dirty="0" smtClean="0"/>
              <a:t>Les </a:t>
            </a:r>
            <a:r>
              <a:rPr lang="fr-FR" sz="1100" b="1" dirty="0"/>
              <a:t>DASRI-PTC </a:t>
            </a:r>
            <a:r>
              <a:rPr lang="fr-FR" sz="1100" dirty="0">
                <a:solidFill>
                  <a:schemeClr val="tx1"/>
                </a:solidFill>
              </a:rPr>
              <a:t>des patients en auto traitement (seringues et aiguilles, lancettes, stylos injecteurs, auto piqueurs, applicateurs des capteurs de glycémie…) et les autotests de dépistage de maladies infectieuses transmissibles utilisant des DM perforants rapportés par leurs </a:t>
            </a:r>
            <a:r>
              <a:rPr lang="fr-FR" sz="1100" dirty="0" smtClean="0">
                <a:solidFill>
                  <a:schemeClr val="tx1"/>
                </a:solidFill>
              </a:rPr>
              <a:t>utilisateurs</a:t>
            </a:r>
            <a:endParaRPr lang="fr-FR" sz="1100" dirty="0">
              <a:solidFill>
                <a:schemeClr val="tx1"/>
              </a:solidFill>
            </a:endParaRPr>
          </a:p>
        </p:txBody>
      </p:sp>
      <p:grpSp>
        <p:nvGrpSpPr>
          <p:cNvPr id="31" name="Groupe 30">
            <a:extLst>
              <a:ext uri="{FF2B5EF4-FFF2-40B4-BE49-F238E27FC236}">
                <a16:creationId xmlns:a16="http://schemas.microsoft.com/office/drawing/2014/main" id="{0BC287A3-EBBD-0228-38D9-E6CAFA8F1FC8}"/>
              </a:ext>
            </a:extLst>
          </p:cNvPr>
          <p:cNvGrpSpPr/>
          <p:nvPr/>
        </p:nvGrpSpPr>
        <p:grpSpPr>
          <a:xfrm>
            <a:off x="377102" y="5493608"/>
            <a:ext cx="1140562" cy="211541"/>
            <a:chOff x="4820850" y="4231021"/>
            <a:chExt cx="1140562" cy="211541"/>
          </a:xfrm>
        </p:grpSpPr>
        <p:sp>
          <p:nvSpPr>
            <p:cNvPr id="32" name="Ellipse 31">
              <a:extLst>
                <a:ext uri="{FF2B5EF4-FFF2-40B4-BE49-F238E27FC236}">
                  <a16:creationId xmlns:a16="http://schemas.microsoft.com/office/drawing/2014/main" id="{D9F7976B-4464-F641-5CD2-F0F17114BEA1}"/>
                </a:ext>
              </a:extLst>
            </p:cNvPr>
            <p:cNvSpPr/>
            <p:nvPr/>
          </p:nvSpPr>
          <p:spPr>
            <a:xfrm>
              <a:off x="5371514" y="4392162"/>
              <a:ext cx="50400" cy="50400"/>
            </a:xfrm>
            <a:prstGeom prst="ellipse">
              <a:avLst/>
            </a:prstGeom>
            <a:solidFill>
              <a:schemeClr val="accent1">
                <a:alpha val="7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latin typeface="Arial" panose="020B0604020202020204" pitchFamily="34" charset="0"/>
                <a:cs typeface="Arial" panose="020B0604020202020204" pitchFamily="34" charset="0"/>
              </a:endParaRPr>
            </a:p>
          </p:txBody>
        </p:sp>
        <p:sp>
          <p:nvSpPr>
            <p:cNvPr id="33" name="Ellipse 32">
              <a:extLst>
                <a:ext uri="{FF2B5EF4-FFF2-40B4-BE49-F238E27FC236}">
                  <a16:creationId xmlns:a16="http://schemas.microsoft.com/office/drawing/2014/main" id="{86726D8B-6B02-78D7-7809-9A01E9EAF0B1}"/>
                </a:ext>
              </a:extLst>
            </p:cNvPr>
            <p:cNvSpPr/>
            <p:nvPr/>
          </p:nvSpPr>
          <p:spPr>
            <a:xfrm>
              <a:off x="5371514" y="4328662"/>
              <a:ext cx="50400" cy="50400"/>
            </a:xfrm>
            <a:prstGeom prst="ellipse">
              <a:avLst/>
            </a:prstGeom>
            <a:solidFill>
              <a:schemeClr val="accent1">
                <a:alpha val="36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latin typeface="Arial" panose="020B0604020202020204" pitchFamily="34" charset="0"/>
                <a:cs typeface="Arial" panose="020B0604020202020204" pitchFamily="34" charset="0"/>
              </a:endParaRPr>
            </a:p>
          </p:txBody>
        </p:sp>
        <p:sp>
          <p:nvSpPr>
            <p:cNvPr id="34" name="Forme libre 33">
              <a:extLst>
                <a:ext uri="{FF2B5EF4-FFF2-40B4-BE49-F238E27FC236}">
                  <a16:creationId xmlns:a16="http://schemas.microsoft.com/office/drawing/2014/main" id="{481D8B6D-48B2-E93A-4E6C-B502871B36A1}"/>
                </a:ext>
              </a:extLst>
            </p:cNvPr>
            <p:cNvSpPr/>
            <p:nvPr/>
          </p:nvSpPr>
          <p:spPr>
            <a:xfrm>
              <a:off x="4820850" y="4231021"/>
              <a:ext cx="1140562" cy="56057"/>
            </a:xfrm>
            <a:custGeom>
              <a:avLst/>
              <a:gdLst>
                <a:gd name="csX0" fmla="*/ 0 w 1140562"/>
                <a:gd name="csY0" fmla="*/ 0 h 404053"/>
                <a:gd name="csX1" fmla="*/ 1140562 w 1140562"/>
                <a:gd name="csY1" fmla="*/ 0 h 404053"/>
                <a:gd name="csX2" fmla="*/ 1140562 w 1140562"/>
                <a:gd name="csY2" fmla="*/ 347996 h 404053"/>
                <a:gd name="csX3" fmla="*/ 611262 w 1140562"/>
                <a:gd name="csY3" fmla="*/ 347996 h 404053"/>
                <a:gd name="csX4" fmla="*/ 570300 w 1140562"/>
                <a:gd name="csY4" fmla="*/ 404053 h 404053"/>
                <a:gd name="csX5" fmla="*/ 529339 w 1140562"/>
                <a:gd name="csY5" fmla="*/ 347996 h 404053"/>
                <a:gd name="csX6" fmla="*/ 0 w 1140562"/>
                <a:gd name="csY6" fmla="*/ 347996 h 404053"/>
                <a:gd name="csX0" fmla="*/ 1140562 w 1232002"/>
                <a:gd name="csY0" fmla="*/ 0 h 404053"/>
                <a:gd name="csX1" fmla="*/ 1140562 w 1232002"/>
                <a:gd name="csY1" fmla="*/ 347996 h 404053"/>
                <a:gd name="csX2" fmla="*/ 611262 w 1232002"/>
                <a:gd name="csY2" fmla="*/ 347996 h 404053"/>
                <a:gd name="csX3" fmla="*/ 570300 w 1232002"/>
                <a:gd name="csY3" fmla="*/ 404053 h 404053"/>
                <a:gd name="csX4" fmla="*/ 529339 w 1232002"/>
                <a:gd name="csY4" fmla="*/ 347996 h 404053"/>
                <a:gd name="csX5" fmla="*/ 0 w 1232002"/>
                <a:gd name="csY5" fmla="*/ 347996 h 404053"/>
                <a:gd name="csX6" fmla="*/ 0 w 1232002"/>
                <a:gd name="csY6" fmla="*/ 0 h 404053"/>
                <a:gd name="csX7" fmla="*/ 1232002 w 1232002"/>
                <a:gd name="csY7" fmla="*/ 91440 h 404053"/>
                <a:gd name="csX0" fmla="*/ 1140562 w 1140562"/>
                <a:gd name="csY0" fmla="*/ 0 h 404053"/>
                <a:gd name="csX1" fmla="*/ 1140562 w 1140562"/>
                <a:gd name="csY1" fmla="*/ 347996 h 404053"/>
                <a:gd name="csX2" fmla="*/ 611262 w 1140562"/>
                <a:gd name="csY2" fmla="*/ 347996 h 404053"/>
                <a:gd name="csX3" fmla="*/ 570300 w 1140562"/>
                <a:gd name="csY3" fmla="*/ 404053 h 404053"/>
                <a:gd name="csX4" fmla="*/ 529339 w 1140562"/>
                <a:gd name="csY4" fmla="*/ 347996 h 404053"/>
                <a:gd name="csX5" fmla="*/ 0 w 1140562"/>
                <a:gd name="csY5" fmla="*/ 347996 h 404053"/>
                <a:gd name="csX6" fmla="*/ 0 w 1140562"/>
                <a:gd name="csY6" fmla="*/ 0 h 404053"/>
                <a:gd name="csX0" fmla="*/ 1140562 w 1140562"/>
                <a:gd name="csY0" fmla="*/ 347996 h 404053"/>
                <a:gd name="csX1" fmla="*/ 611262 w 1140562"/>
                <a:gd name="csY1" fmla="*/ 347996 h 404053"/>
                <a:gd name="csX2" fmla="*/ 570300 w 1140562"/>
                <a:gd name="csY2" fmla="*/ 404053 h 404053"/>
                <a:gd name="csX3" fmla="*/ 529339 w 1140562"/>
                <a:gd name="csY3" fmla="*/ 347996 h 404053"/>
                <a:gd name="csX4" fmla="*/ 0 w 1140562"/>
                <a:gd name="csY4" fmla="*/ 347996 h 404053"/>
                <a:gd name="csX5" fmla="*/ 0 w 1140562"/>
                <a:gd name="csY5" fmla="*/ 0 h 404053"/>
                <a:gd name="csX0" fmla="*/ 1140562 w 1140562"/>
                <a:gd name="csY0" fmla="*/ 0 h 56057"/>
                <a:gd name="csX1" fmla="*/ 611262 w 1140562"/>
                <a:gd name="csY1" fmla="*/ 0 h 56057"/>
                <a:gd name="csX2" fmla="*/ 570300 w 1140562"/>
                <a:gd name="csY2" fmla="*/ 56057 h 56057"/>
                <a:gd name="csX3" fmla="*/ 529339 w 1140562"/>
                <a:gd name="csY3" fmla="*/ 0 h 56057"/>
                <a:gd name="csX4" fmla="*/ 0 w 1140562"/>
                <a:gd name="csY4" fmla="*/ 0 h 56057"/>
              </a:gdLst>
              <a:ahLst/>
              <a:cxnLst>
                <a:cxn ang="0">
                  <a:pos x="csX0" y="csY0"/>
                </a:cxn>
                <a:cxn ang="0">
                  <a:pos x="csX1" y="csY1"/>
                </a:cxn>
                <a:cxn ang="0">
                  <a:pos x="csX2" y="csY2"/>
                </a:cxn>
                <a:cxn ang="0">
                  <a:pos x="csX3" y="csY3"/>
                </a:cxn>
                <a:cxn ang="0">
                  <a:pos x="csX4" y="csY4"/>
                </a:cxn>
              </a:cxnLst>
              <a:rect l="l" t="t" r="r" b="b"/>
              <a:pathLst>
                <a:path w="1140562" h="56057">
                  <a:moveTo>
                    <a:pt x="1140562" y="0"/>
                  </a:moveTo>
                  <a:lnTo>
                    <a:pt x="611262" y="0"/>
                  </a:lnTo>
                  <a:lnTo>
                    <a:pt x="570300" y="56057"/>
                  </a:lnTo>
                  <a:lnTo>
                    <a:pt x="529339" y="0"/>
                  </a:lnTo>
                  <a:lnTo>
                    <a:pt x="0" y="0"/>
                  </a:lnTo>
                </a:path>
              </a:pathLst>
            </a:custGeom>
            <a:noFill/>
            <a:ln w="3175">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fr-FR" dirty="0">
                <a:latin typeface="Arial" panose="020B0604020202020204" pitchFamily="34" charset="0"/>
                <a:cs typeface="Arial" panose="020B0604020202020204" pitchFamily="34" charset="0"/>
              </a:endParaRPr>
            </a:p>
          </p:txBody>
        </p:sp>
      </p:grpSp>
      <p:sp>
        <p:nvSpPr>
          <p:cNvPr id="35" name="ZoneTexte 34">
            <a:extLst>
              <a:ext uri="{FF2B5EF4-FFF2-40B4-BE49-F238E27FC236}">
                <a16:creationId xmlns:a16="http://schemas.microsoft.com/office/drawing/2014/main" id="{B614A210-FFC7-7DF4-ED27-3D7F1B532CF3}"/>
              </a:ext>
            </a:extLst>
          </p:cNvPr>
          <p:cNvSpPr txBox="1"/>
          <p:nvPr/>
        </p:nvSpPr>
        <p:spPr>
          <a:xfrm>
            <a:off x="1807946" y="9319958"/>
            <a:ext cx="3841173" cy="505896"/>
          </a:xfrm>
          <a:prstGeom prst="rect">
            <a:avLst/>
          </a:prstGeom>
          <a:solidFill>
            <a:schemeClr val="accent1"/>
          </a:solidFill>
        </p:spPr>
        <p:txBody>
          <a:bodyPr wrap="square" lIns="0" tIns="0" rIns="0" bIns="0" anchor="ctr">
            <a:noAutofit/>
          </a:bodyPr>
          <a:lstStyle/>
          <a:p>
            <a:pPr algn="ctr"/>
            <a:r>
              <a:rPr lang="fr-FR" sz="1050" dirty="0" smtClean="0">
                <a:solidFill>
                  <a:schemeClr val="bg1"/>
                </a:solidFill>
                <a:latin typeface="Arial" panose="020B0604020202020204" pitchFamily="34" charset="0"/>
                <a:cs typeface="Arial" panose="020B0604020202020204" pitchFamily="34" charset="0"/>
              </a:rPr>
              <a:t>Les </a:t>
            </a:r>
            <a:r>
              <a:rPr lang="fr-FR" sz="1050" dirty="0">
                <a:solidFill>
                  <a:schemeClr val="bg1"/>
                </a:solidFill>
                <a:latin typeface="Arial" panose="020B0604020202020204" pitchFamily="34" charset="0"/>
                <a:cs typeface="Arial" panose="020B0604020202020204" pitchFamily="34" charset="0"/>
              </a:rPr>
              <a:t>au moment de la récupération des boites de DASRI un bon de collecte </a:t>
            </a:r>
            <a:r>
              <a:rPr lang="fr-FR" sz="1050" dirty="0" smtClean="0">
                <a:solidFill>
                  <a:schemeClr val="bg1"/>
                </a:solidFill>
                <a:latin typeface="Arial" panose="020B0604020202020204" pitchFamily="34" charset="0"/>
                <a:cs typeface="Arial" panose="020B0604020202020204" pitchFamily="34" charset="0"/>
              </a:rPr>
              <a:t>(ou </a:t>
            </a:r>
            <a:r>
              <a:rPr lang="fr-FR" sz="1050" dirty="0">
                <a:solidFill>
                  <a:schemeClr val="bg1"/>
                </a:solidFill>
                <a:latin typeface="Arial" panose="020B0604020202020204" pitchFamily="34" charset="0"/>
                <a:cs typeface="Arial" panose="020B0604020202020204" pitchFamily="34" charset="0"/>
              </a:rPr>
              <a:t>bon de suivi) vous est remis : celui-ci doit être conservé à l’officine pendant trois </a:t>
            </a:r>
            <a:r>
              <a:rPr lang="fr-FR" sz="1050" dirty="0" smtClean="0">
                <a:solidFill>
                  <a:schemeClr val="bg1"/>
                </a:solidFill>
                <a:latin typeface="Arial" panose="020B0604020202020204" pitchFamily="34" charset="0"/>
                <a:cs typeface="Arial" panose="020B0604020202020204" pitchFamily="34" charset="0"/>
              </a:rPr>
              <a:t>ans</a:t>
            </a:r>
            <a:endParaRPr lang="fr-FR" sz="1050" dirty="0">
              <a:solidFill>
                <a:schemeClr val="bg1"/>
              </a:solidFill>
              <a:latin typeface="Arial" panose="020B0604020202020204" pitchFamily="34" charset="0"/>
              <a:cs typeface="Arial" panose="020B0604020202020204" pitchFamily="34" charset="0"/>
            </a:endParaRPr>
          </a:p>
        </p:txBody>
      </p:sp>
      <p:sp>
        <p:nvSpPr>
          <p:cNvPr id="36" name="ZoneTexte 35">
            <a:extLst>
              <a:ext uri="{FF2B5EF4-FFF2-40B4-BE49-F238E27FC236}">
                <a16:creationId xmlns:a16="http://schemas.microsoft.com/office/drawing/2014/main" id="{0C13C82D-8739-597E-7153-A3F1349FBAA4}"/>
              </a:ext>
            </a:extLst>
          </p:cNvPr>
          <p:cNvSpPr txBox="1"/>
          <p:nvPr/>
        </p:nvSpPr>
        <p:spPr>
          <a:xfrm>
            <a:off x="821140" y="9495726"/>
            <a:ext cx="911996" cy="231953"/>
          </a:xfrm>
          <a:prstGeom prst="rect">
            <a:avLst/>
          </a:prstGeom>
          <a:noFill/>
        </p:spPr>
        <p:txBody>
          <a:bodyPr wrap="square" lIns="0" tIns="0" rIns="0" bIns="0">
            <a:noAutofit/>
          </a:bodyPr>
          <a:lstStyle/>
          <a:p>
            <a:pPr>
              <a:buNone/>
            </a:pPr>
            <a:r>
              <a:rPr lang="fr-FR" sz="1400" b="1" dirty="0" smtClean="0">
                <a:solidFill>
                  <a:schemeClr val="accent1"/>
                </a:solidFill>
                <a:effectLst/>
                <a:latin typeface="Arial" panose="020B0604020202020204" pitchFamily="34" charset="0"/>
                <a:cs typeface="Arial" panose="020B0604020202020204" pitchFamily="34" charset="0"/>
              </a:rPr>
              <a:t>Important</a:t>
            </a:r>
            <a:endParaRPr lang="fr-FR" sz="1400" b="1" dirty="0">
              <a:solidFill>
                <a:schemeClr val="accent1"/>
              </a:solidFill>
              <a:effectLst/>
              <a:latin typeface="Arial" panose="020B0604020202020204" pitchFamily="34" charset="0"/>
              <a:cs typeface="Arial" panose="020B0604020202020204" pitchFamily="34" charset="0"/>
            </a:endParaRPr>
          </a:p>
        </p:txBody>
      </p:sp>
      <p:pic>
        <p:nvPicPr>
          <p:cNvPr id="37" name="Graphique 74">
            <a:extLst>
              <a:ext uri="{FF2B5EF4-FFF2-40B4-BE49-F238E27FC236}">
                <a16:creationId xmlns:a16="http://schemas.microsoft.com/office/drawing/2014/main" id="{43DC5C8A-D372-95D3-757D-905858562E19}"/>
              </a:ext>
            </a:extLst>
          </p:cNvPr>
          <p:cNvPicPr>
            <a:picLocks noChangeAspect="1"/>
          </p:cNvPicPr>
          <p:nvPr/>
        </p:nvPicPr>
        <p:blipFill>
          <a:blip r:embed="rId3">
            <a:extLst>
              <a:ext uri="{96DAC541-7B7A-43D3-8B79-37D633B846F1}">
                <asvg:svgBlip xmlns:asvg="http://schemas.microsoft.com/office/drawing/2016/SVG/main" xmlns="" r:embed="rId4"/>
              </a:ext>
            </a:extLst>
          </a:blip>
          <a:stretch>
            <a:fillRect/>
          </a:stretch>
        </p:blipFill>
        <p:spPr>
          <a:xfrm flipH="1">
            <a:off x="359998" y="9362569"/>
            <a:ext cx="372037" cy="318889"/>
          </a:xfrm>
          <a:prstGeom prst="rect">
            <a:avLst/>
          </a:prstGeom>
        </p:spPr>
      </p:pic>
      <p:sp>
        <p:nvSpPr>
          <p:cNvPr id="9" name="Rectangle 8"/>
          <p:cNvSpPr/>
          <p:nvPr/>
        </p:nvSpPr>
        <p:spPr>
          <a:xfrm>
            <a:off x="5897768" y="9371833"/>
            <a:ext cx="1325743" cy="415498"/>
          </a:xfrm>
          <a:prstGeom prst="rect">
            <a:avLst/>
          </a:prstGeom>
        </p:spPr>
        <p:txBody>
          <a:bodyPr wrap="square">
            <a:spAutoFit/>
          </a:bodyPr>
          <a:lstStyle/>
          <a:p>
            <a:pPr algn="ctr"/>
            <a:r>
              <a:rPr lang="fr-FR" sz="1050" i="1" dirty="0" smtClean="0">
                <a:solidFill>
                  <a:schemeClr val="bg1"/>
                </a:solidFill>
                <a:latin typeface="Arial" panose="020B0604020202020204" pitchFamily="34" charset="0"/>
                <a:ea typeface="Helvetica Neue" panose="020B0604020202020204" pitchFamily="34" charset="0"/>
                <a:cs typeface="Arial" panose="020B0604020202020204" pitchFamily="34" charset="0"/>
                <a:hlinkClick r:id="rId8"/>
              </a:rPr>
              <a:t>Pour </a:t>
            </a:r>
            <a:r>
              <a:rPr lang="fr-FR" sz="1050" i="1" dirty="0">
                <a:solidFill>
                  <a:schemeClr val="bg1"/>
                </a:solidFill>
                <a:latin typeface="Arial" panose="020B0604020202020204" pitchFamily="34" charset="0"/>
                <a:ea typeface="Helvetica Neue" panose="020B0604020202020204" pitchFamily="34" charset="0"/>
                <a:cs typeface="Arial" panose="020B0604020202020204" pitchFamily="34" charset="0"/>
                <a:hlinkClick r:id="rId8"/>
              </a:rPr>
              <a:t>un bonne gestion des </a:t>
            </a:r>
            <a:r>
              <a:rPr lang="fr-FR" sz="1050" i="1" dirty="0" smtClean="0">
                <a:solidFill>
                  <a:schemeClr val="bg1"/>
                </a:solidFill>
                <a:latin typeface="Arial" panose="020B0604020202020204" pitchFamily="34" charset="0"/>
                <a:ea typeface="Helvetica Neue" panose="020B0604020202020204" pitchFamily="34" charset="0"/>
                <a:cs typeface="Arial" panose="020B0604020202020204" pitchFamily="34" charset="0"/>
                <a:hlinkClick r:id="rId8"/>
              </a:rPr>
              <a:t>DASRI</a:t>
            </a:r>
            <a:endParaRPr lang="fr-FR" sz="1050" dirty="0"/>
          </a:p>
        </p:txBody>
      </p:sp>
      <p:sp>
        <p:nvSpPr>
          <p:cNvPr id="38" name="Espace réservé du contenu 2">
            <a:extLst>
              <a:ext uri="{FF2B5EF4-FFF2-40B4-BE49-F238E27FC236}">
                <a16:creationId xmlns:a16="http://schemas.microsoft.com/office/drawing/2014/main" id="{6B22F8DC-FE66-F0E9-108A-5CE9C2F7E4EB}"/>
              </a:ext>
            </a:extLst>
          </p:cNvPr>
          <p:cNvSpPr txBox="1">
            <a:spLocks/>
          </p:cNvSpPr>
          <p:nvPr/>
        </p:nvSpPr>
        <p:spPr>
          <a:xfrm>
            <a:off x="350747" y="7844895"/>
            <a:ext cx="6863513" cy="1231109"/>
          </a:xfrm>
          <a:prstGeom prst="rect">
            <a:avLst/>
          </a:prstGeom>
        </p:spPr>
        <p:txBody>
          <a:bodyPr vert="horz" lIns="0" tIns="0" rIns="0" bIns="0" rtlCol="0">
            <a:noAutofit/>
          </a:bodyPr>
          <a:lstStyle>
            <a:lvl1pPr marL="0" indent="0" algn="l" defTabSz="755934" rtl="0" eaLnBrk="1" latinLnBrk="0" hangingPunct="1">
              <a:lnSpc>
                <a:spcPct val="90000"/>
              </a:lnSpc>
              <a:spcBef>
                <a:spcPts val="0"/>
              </a:spcBef>
              <a:spcAft>
                <a:spcPts val="300"/>
              </a:spcAft>
              <a:buFontTx/>
              <a:buNone/>
              <a:defRPr sz="2400" b="0" i="0" kern="1200">
                <a:solidFill>
                  <a:schemeClr val="accent1"/>
                </a:solidFill>
                <a:latin typeface="Arial" panose="020B0604020202020204" pitchFamily="34" charset="0"/>
                <a:ea typeface="+mn-ea"/>
                <a:cs typeface="Arial" panose="020B0604020202020204" pitchFamily="34" charset="0"/>
              </a:defRPr>
            </a:lvl1pPr>
            <a:lvl2pPr marL="151200" indent="-152984" algn="ctr" defTabSz="755934" rtl="0" eaLnBrk="1" latinLnBrk="0" hangingPunct="1">
              <a:lnSpc>
                <a:spcPts val="1320"/>
              </a:lnSpc>
              <a:spcBef>
                <a:spcPts val="0"/>
              </a:spcBef>
              <a:buClr>
                <a:schemeClr val="accent2"/>
              </a:buClr>
              <a:buFontTx/>
              <a:buNone/>
              <a:defRPr sz="1100" b="1" i="0" kern="1200">
                <a:solidFill>
                  <a:schemeClr val="accent2"/>
                </a:solidFill>
                <a:latin typeface="Arial" panose="020B0604020202020204" pitchFamily="34" charset="0"/>
                <a:ea typeface="+mn-ea"/>
                <a:cs typeface="Arial" panose="020B0604020202020204" pitchFamily="34" charset="0"/>
              </a:defRPr>
            </a:lvl2pPr>
            <a:lvl3pPr marL="288000" indent="-97200" algn="l" defTabSz="755934" rtl="0" eaLnBrk="1" latinLnBrk="0" hangingPunct="1">
              <a:lnSpc>
                <a:spcPts val="1320"/>
              </a:lnSpc>
              <a:spcBef>
                <a:spcPts val="0"/>
              </a:spcBef>
              <a:buFont typeface="Arial" panose="020B0604020202020204" pitchFamily="34" charset="0"/>
              <a:buChar char="•"/>
              <a:defRPr sz="1100" b="0" i="0" kern="1200">
                <a:solidFill>
                  <a:schemeClr val="tx1"/>
                </a:solidFill>
                <a:latin typeface="Arial" panose="020B0604020202020204" pitchFamily="34" charset="0"/>
                <a:ea typeface="+mn-ea"/>
                <a:cs typeface="Arial" panose="020B0604020202020204" pitchFamily="34" charset="0"/>
              </a:defRPr>
            </a:lvl3pPr>
            <a:lvl4pPr marL="180000" indent="0" algn="l" defTabSz="755934" rtl="0" eaLnBrk="1" latinLnBrk="0" hangingPunct="1">
              <a:lnSpc>
                <a:spcPts val="1320"/>
              </a:lnSpc>
              <a:spcBef>
                <a:spcPts val="0"/>
              </a:spcBef>
              <a:buFontTx/>
              <a:buNone/>
              <a:defRPr sz="1100" b="0" i="0" kern="1200">
                <a:solidFill>
                  <a:schemeClr val="tx1"/>
                </a:solidFill>
                <a:latin typeface="Arial" panose="020B0604020202020204" pitchFamily="34" charset="0"/>
                <a:ea typeface="+mn-ea"/>
                <a:cs typeface="Arial" panose="020B0604020202020204" pitchFamily="34" charset="0"/>
              </a:defRPr>
            </a:lvl4pPr>
            <a:lvl5pPr marL="1511869" indent="0" algn="l" defTabSz="755934" rtl="0" eaLnBrk="1" latinLnBrk="0" hangingPunct="1">
              <a:lnSpc>
                <a:spcPct val="90000"/>
              </a:lnSpc>
              <a:spcBef>
                <a:spcPts val="413"/>
              </a:spcBef>
              <a:buFontTx/>
              <a:buNone/>
              <a:defRPr sz="1100" kern="1200">
                <a:solidFill>
                  <a:schemeClr val="tx1"/>
                </a:solidFill>
                <a:latin typeface="Azo Sans" panose="020B0603030503020204" pitchFamily="34" charset="77"/>
                <a:ea typeface="+mn-ea"/>
                <a:cs typeface="+mn-cs"/>
              </a:defRPr>
            </a:lvl5pPr>
            <a:lvl6pPr marL="2078820"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6pPr>
            <a:lvl7pPr marL="2456787"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7pPr>
            <a:lvl8pPr marL="2834754"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8pPr>
            <a:lvl9pPr marL="3212722"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9pPr>
          </a:lstStyle>
          <a:p>
            <a:pPr marL="228600" indent="-228600" algn="just">
              <a:buFont typeface="+mj-lt"/>
              <a:buAutoNum type="arabicPeriod" startAt="2"/>
            </a:pPr>
            <a:r>
              <a:rPr lang="fr-FR" sz="1100" b="1" dirty="0" smtClean="0"/>
              <a:t>Les </a:t>
            </a:r>
            <a:r>
              <a:rPr lang="fr-FR" sz="1100" b="1" dirty="0"/>
              <a:t>DASRI-e </a:t>
            </a:r>
            <a:r>
              <a:rPr lang="fr-FR" sz="1100" dirty="0">
                <a:solidFill>
                  <a:schemeClr val="tx1"/>
                </a:solidFill>
              </a:rPr>
              <a:t>qui concernent les produits suivants : Pompes patch </a:t>
            </a:r>
            <a:r>
              <a:rPr lang="fr-FR" sz="1100" dirty="0" err="1">
                <a:solidFill>
                  <a:schemeClr val="tx1"/>
                </a:solidFill>
              </a:rPr>
              <a:t>Omnipod</a:t>
            </a:r>
            <a:r>
              <a:rPr lang="fr-FR" sz="1100" dirty="0">
                <a:solidFill>
                  <a:schemeClr val="tx1"/>
                </a:solidFill>
              </a:rPr>
              <a:t>® d'</a:t>
            </a:r>
            <a:r>
              <a:rPr lang="fr-FR" sz="1100" dirty="0" err="1">
                <a:solidFill>
                  <a:schemeClr val="tx1"/>
                </a:solidFill>
              </a:rPr>
              <a:t>Insulet</a:t>
            </a:r>
            <a:r>
              <a:rPr lang="fr-FR" sz="1100" dirty="0">
                <a:solidFill>
                  <a:schemeClr val="tx1"/>
                </a:solidFill>
              </a:rPr>
              <a:t>, Applicateurs de Capteur de glucose en continu </a:t>
            </a:r>
            <a:r>
              <a:rPr lang="fr-FR" sz="1100" dirty="0" err="1">
                <a:solidFill>
                  <a:schemeClr val="tx1"/>
                </a:solidFill>
              </a:rPr>
              <a:t>Dexcom</a:t>
            </a:r>
            <a:r>
              <a:rPr lang="fr-FR" sz="1100" dirty="0">
                <a:solidFill>
                  <a:schemeClr val="tx1"/>
                </a:solidFill>
              </a:rPr>
              <a:t> G6®, Transmetteurs de Capteur de glucose en continu </a:t>
            </a:r>
            <a:r>
              <a:rPr lang="fr-FR" sz="1100" dirty="0" err="1">
                <a:solidFill>
                  <a:schemeClr val="tx1"/>
                </a:solidFill>
              </a:rPr>
              <a:t>Dexcom</a:t>
            </a:r>
            <a:r>
              <a:rPr lang="fr-FR" sz="1100" dirty="0">
                <a:solidFill>
                  <a:schemeClr val="tx1"/>
                </a:solidFill>
              </a:rPr>
              <a:t> G6®. Le patient peur retirer gratuitement la boîte violette DASTRI en pharmacie pour y placer les DASRIe. La boîte peut ensuite être déposée dans la pharmacie point de collecte la plus proche.</a:t>
            </a:r>
          </a:p>
          <a:p>
            <a:pPr marL="228600" indent="-228600" algn="just">
              <a:buFont typeface="+mj-lt"/>
              <a:buAutoNum type="arabicPeriod" startAt="2"/>
            </a:pPr>
            <a:r>
              <a:rPr lang="fr-FR" sz="1100" b="1" dirty="0" smtClean="0"/>
              <a:t>Les </a:t>
            </a:r>
            <a:r>
              <a:rPr lang="fr-FR" sz="1100" b="1" dirty="0"/>
              <a:t>DASRI </a:t>
            </a:r>
            <a:r>
              <a:rPr lang="fr-FR" sz="1100" dirty="0">
                <a:solidFill>
                  <a:schemeClr val="tx1"/>
                </a:solidFill>
              </a:rPr>
              <a:t>générés par les usagers de drogues : L’élimination du matériel usagé peut se faire au sein des officines qui participent à un programme d'échange de seringues où les patients peuvent apporter leurs seringues usagées et les déposer dans les containers appropriés en échange de kits d'injection.</a:t>
            </a:r>
          </a:p>
        </p:txBody>
      </p:sp>
      <p:sp>
        <p:nvSpPr>
          <p:cNvPr id="10" name="Rectangle 9"/>
          <p:cNvSpPr/>
          <p:nvPr/>
        </p:nvSpPr>
        <p:spPr>
          <a:xfrm>
            <a:off x="1079388" y="6847165"/>
            <a:ext cx="6144123" cy="938719"/>
          </a:xfrm>
          <a:prstGeom prst="rect">
            <a:avLst/>
          </a:prstGeom>
        </p:spPr>
        <p:txBody>
          <a:bodyPr wrap="square">
            <a:spAutoFit/>
          </a:bodyPr>
          <a:lstStyle/>
          <a:p>
            <a:pPr marL="171450" indent="-171450" algn="just">
              <a:buClr>
                <a:schemeClr val="accent1"/>
              </a:buClr>
              <a:buFont typeface="Courier New" panose="02070309020205020404" pitchFamily="49" charset="0"/>
              <a:buChar char="o"/>
            </a:pPr>
            <a:r>
              <a:rPr lang="fr-FR" sz="1100" dirty="0">
                <a:latin typeface="Arial" panose="020B0604020202020204" pitchFamily="34" charset="0"/>
                <a:ea typeface="Helvetica Neue" panose="020B0604020202020204" pitchFamily="34" charset="0"/>
                <a:cs typeface="Arial" panose="020B0604020202020204" pitchFamily="34" charset="0"/>
              </a:rPr>
              <a:t>La “grande boîte”  DASTRI permet aux patients de stocker à leur domicile des quantités importantes de déchets de soins ( traitements de longue durée), et aux dispositifs </a:t>
            </a:r>
            <a:r>
              <a:rPr lang="fr-FR" sz="1100" dirty="0" smtClean="0">
                <a:latin typeface="Arial" panose="020B0604020202020204" pitchFamily="34" charset="0"/>
                <a:ea typeface="Helvetica Neue" panose="020B0604020202020204" pitchFamily="34" charset="0"/>
                <a:cs typeface="Arial" panose="020B0604020202020204" pitchFamily="34" charset="0"/>
              </a:rPr>
              <a:t>volumineux</a:t>
            </a:r>
          </a:p>
          <a:p>
            <a:pPr marL="171450" indent="-171450" algn="just">
              <a:buClr>
                <a:schemeClr val="accent1"/>
              </a:buClr>
              <a:buFont typeface="Courier New" panose="02070309020205020404" pitchFamily="49" charset="0"/>
              <a:buChar char="o"/>
            </a:pPr>
            <a:r>
              <a:rPr lang="fr-FR" sz="1100" dirty="0">
                <a:latin typeface="Arial" panose="020B0604020202020204" pitchFamily="34" charset="0"/>
                <a:ea typeface="Helvetica Neue" panose="020B0604020202020204" pitchFamily="34" charset="0"/>
                <a:cs typeface="Arial" panose="020B0604020202020204" pitchFamily="34" charset="0"/>
              </a:rPr>
              <a:t>La “petite boîte” DASTRI est proposée en priorité : aux utilisateurs d’autotests VIH, aux personnes en situation de mobilité (ex. vacances), aux personnes auxquelles a été prescrit un traitement de courte durée, aux </a:t>
            </a:r>
            <a:r>
              <a:rPr lang="fr-FR" sz="1100" dirty="0" smtClean="0">
                <a:latin typeface="Arial" panose="020B0604020202020204" pitchFamily="34" charset="0"/>
                <a:ea typeface="Helvetica Neue" panose="020B0604020202020204" pitchFamily="34" charset="0"/>
                <a:cs typeface="Arial" panose="020B0604020202020204" pitchFamily="34" charset="0"/>
              </a:rPr>
              <a:t>enfants</a:t>
            </a:r>
            <a:endParaRPr lang="fr-FR" sz="1100" dirty="0">
              <a:latin typeface="Arial" panose="020B0604020202020204" pitchFamily="34" charset="0"/>
              <a:ea typeface="Helvetica Neue" panose="020B0604020202020204" pitchFamily="34" charset="0"/>
              <a:cs typeface="Arial" panose="020B0604020202020204" pitchFamily="34" charset="0"/>
            </a:endParaRPr>
          </a:p>
        </p:txBody>
      </p:sp>
      <p:sp>
        <p:nvSpPr>
          <p:cNvPr id="39" name="Forme libre 38">
            <a:extLst>
              <a:ext uri="{FF2B5EF4-FFF2-40B4-BE49-F238E27FC236}">
                <a16:creationId xmlns:a16="http://schemas.microsoft.com/office/drawing/2014/main" id="{E8A49952-F004-146A-0FD4-D0C4151A7678}"/>
              </a:ext>
            </a:extLst>
          </p:cNvPr>
          <p:cNvSpPr/>
          <p:nvPr/>
        </p:nvSpPr>
        <p:spPr>
          <a:xfrm rot="16200000">
            <a:off x="5619386" y="9550431"/>
            <a:ext cx="498463" cy="58301"/>
          </a:xfrm>
          <a:custGeom>
            <a:avLst/>
            <a:gdLst>
              <a:gd name="csX0" fmla="*/ 0 w 1140562"/>
              <a:gd name="csY0" fmla="*/ 0 h 404053"/>
              <a:gd name="csX1" fmla="*/ 1140562 w 1140562"/>
              <a:gd name="csY1" fmla="*/ 0 h 404053"/>
              <a:gd name="csX2" fmla="*/ 1140562 w 1140562"/>
              <a:gd name="csY2" fmla="*/ 347996 h 404053"/>
              <a:gd name="csX3" fmla="*/ 611262 w 1140562"/>
              <a:gd name="csY3" fmla="*/ 347996 h 404053"/>
              <a:gd name="csX4" fmla="*/ 570300 w 1140562"/>
              <a:gd name="csY4" fmla="*/ 404053 h 404053"/>
              <a:gd name="csX5" fmla="*/ 529339 w 1140562"/>
              <a:gd name="csY5" fmla="*/ 347996 h 404053"/>
              <a:gd name="csX6" fmla="*/ 0 w 1140562"/>
              <a:gd name="csY6" fmla="*/ 347996 h 404053"/>
              <a:gd name="csX0" fmla="*/ 1140562 w 1232002"/>
              <a:gd name="csY0" fmla="*/ 0 h 404053"/>
              <a:gd name="csX1" fmla="*/ 1140562 w 1232002"/>
              <a:gd name="csY1" fmla="*/ 347996 h 404053"/>
              <a:gd name="csX2" fmla="*/ 611262 w 1232002"/>
              <a:gd name="csY2" fmla="*/ 347996 h 404053"/>
              <a:gd name="csX3" fmla="*/ 570300 w 1232002"/>
              <a:gd name="csY3" fmla="*/ 404053 h 404053"/>
              <a:gd name="csX4" fmla="*/ 529339 w 1232002"/>
              <a:gd name="csY4" fmla="*/ 347996 h 404053"/>
              <a:gd name="csX5" fmla="*/ 0 w 1232002"/>
              <a:gd name="csY5" fmla="*/ 347996 h 404053"/>
              <a:gd name="csX6" fmla="*/ 0 w 1232002"/>
              <a:gd name="csY6" fmla="*/ 0 h 404053"/>
              <a:gd name="csX7" fmla="*/ 1232002 w 1232002"/>
              <a:gd name="csY7" fmla="*/ 91440 h 404053"/>
              <a:gd name="csX0" fmla="*/ 1140562 w 1140562"/>
              <a:gd name="csY0" fmla="*/ 0 h 404053"/>
              <a:gd name="csX1" fmla="*/ 1140562 w 1140562"/>
              <a:gd name="csY1" fmla="*/ 347996 h 404053"/>
              <a:gd name="csX2" fmla="*/ 611262 w 1140562"/>
              <a:gd name="csY2" fmla="*/ 347996 h 404053"/>
              <a:gd name="csX3" fmla="*/ 570300 w 1140562"/>
              <a:gd name="csY3" fmla="*/ 404053 h 404053"/>
              <a:gd name="csX4" fmla="*/ 529339 w 1140562"/>
              <a:gd name="csY4" fmla="*/ 347996 h 404053"/>
              <a:gd name="csX5" fmla="*/ 0 w 1140562"/>
              <a:gd name="csY5" fmla="*/ 347996 h 404053"/>
              <a:gd name="csX6" fmla="*/ 0 w 1140562"/>
              <a:gd name="csY6" fmla="*/ 0 h 404053"/>
              <a:gd name="csX0" fmla="*/ 1140562 w 1140562"/>
              <a:gd name="csY0" fmla="*/ 347996 h 404053"/>
              <a:gd name="csX1" fmla="*/ 611262 w 1140562"/>
              <a:gd name="csY1" fmla="*/ 347996 h 404053"/>
              <a:gd name="csX2" fmla="*/ 570300 w 1140562"/>
              <a:gd name="csY2" fmla="*/ 404053 h 404053"/>
              <a:gd name="csX3" fmla="*/ 529339 w 1140562"/>
              <a:gd name="csY3" fmla="*/ 347996 h 404053"/>
              <a:gd name="csX4" fmla="*/ 0 w 1140562"/>
              <a:gd name="csY4" fmla="*/ 347996 h 404053"/>
              <a:gd name="csX5" fmla="*/ 0 w 1140562"/>
              <a:gd name="csY5" fmla="*/ 0 h 404053"/>
              <a:gd name="csX0" fmla="*/ 1140562 w 1140562"/>
              <a:gd name="csY0" fmla="*/ 0 h 56057"/>
              <a:gd name="csX1" fmla="*/ 611262 w 1140562"/>
              <a:gd name="csY1" fmla="*/ 0 h 56057"/>
              <a:gd name="csX2" fmla="*/ 570300 w 1140562"/>
              <a:gd name="csY2" fmla="*/ 56057 h 56057"/>
              <a:gd name="csX3" fmla="*/ 529339 w 1140562"/>
              <a:gd name="csY3" fmla="*/ 0 h 56057"/>
              <a:gd name="csX4" fmla="*/ 0 w 1140562"/>
              <a:gd name="csY4" fmla="*/ 0 h 56057"/>
              <a:gd name="csX0" fmla="*/ 1140562 w 1140562"/>
              <a:gd name="csY0" fmla="*/ 2244 h 58301"/>
              <a:gd name="csX1" fmla="*/ 835489 w 1140562"/>
              <a:gd name="csY1" fmla="*/ 0 h 58301"/>
              <a:gd name="csX2" fmla="*/ 611262 w 1140562"/>
              <a:gd name="csY2" fmla="*/ 2244 h 58301"/>
              <a:gd name="csX3" fmla="*/ 570300 w 1140562"/>
              <a:gd name="csY3" fmla="*/ 58301 h 58301"/>
              <a:gd name="csX4" fmla="*/ 529339 w 1140562"/>
              <a:gd name="csY4" fmla="*/ 2244 h 58301"/>
              <a:gd name="csX5" fmla="*/ 0 w 1140562"/>
              <a:gd name="csY5" fmla="*/ 2244 h 58301"/>
              <a:gd name="csX0" fmla="*/ 1140562 w 1140562"/>
              <a:gd name="csY0" fmla="*/ 2244 h 58301"/>
              <a:gd name="csX1" fmla="*/ 835489 w 1140562"/>
              <a:gd name="csY1" fmla="*/ 0 h 58301"/>
              <a:gd name="csX2" fmla="*/ 611262 w 1140562"/>
              <a:gd name="csY2" fmla="*/ 2244 h 58301"/>
              <a:gd name="csX3" fmla="*/ 570300 w 1140562"/>
              <a:gd name="csY3" fmla="*/ 58301 h 58301"/>
              <a:gd name="csX4" fmla="*/ 529339 w 1140562"/>
              <a:gd name="csY4" fmla="*/ 2244 h 58301"/>
              <a:gd name="csX5" fmla="*/ 337026 w 1140562"/>
              <a:gd name="csY5" fmla="*/ 1 h 58301"/>
              <a:gd name="csX6" fmla="*/ 0 w 1140562"/>
              <a:gd name="csY6" fmla="*/ 2244 h 58301"/>
              <a:gd name="csX0" fmla="*/ 803536 w 803536"/>
              <a:gd name="csY0" fmla="*/ 2244 h 58301"/>
              <a:gd name="csX1" fmla="*/ 498463 w 803536"/>
              <a:gd name="csY1" fmla="*/ 0 h 58301"/>
              <a:gd name="csX2" fmla="*/ 274236 w 803536"/>
              <a:gd name="csY2" fmla="*/ 2244 h 58301"/>
              <a:gd name="csX3" fmla="*/ 233274 w 803536"/>
              <a:gd name="csY3" fmla="*/ 58301 h 58301"/>
              <a:gd name="csX4" fmla="*/ 192313 w 803536"/>
              <a:gd name="csY4" fmla="*/ 2244 h 58301"/>
              <a:gd name="csX5" fmla="*/ 0 w 803536"/>
              <a:gd name="csY5" fmla="*/ 1 h 58301"/>
              <a:gd name="csX0" fmla="*/ 498463 w 498463"/>
              <a:gd name="csY0" fmla="*/ 0 h 58301"/>
              <a:gd name="csX1" fmla="*/ 274236 w 498463"/>
              <a:gd name="csY1" fmla="*/ 2244 h 58301"/>
              <a:gd name="csX2" fmla="*/ 233274 w 498463"/>
              <a:gd name="csY2" fmla="*/ 58301 h 58301"/>
              <a:gd name="csX3" fmla="*/ 192313 w 498463"/>
              <a:gd name="csY3" fmla="*/ 2244 h 58301"/>
              <a:gd name="csX4" fmla="*/ 0 w 498463"/>
              <a:gd name="csY4" fmla="*/ 1 h 58301"/>
            </a:gdLst>
            <a:ahLst/>
            <a:cxnLst>
              <a:cxn ang="0">
                <a:pos x="csX0" y="csY0"/>
              </a:cxn>
              <a:cxn ang="0">
                <a:pos x="csX1" y="csY1"/>
              </a:cxn>
              <a:cxn ang="0">
                <a:pos x="csX2" y="csY2"/>
              </a:cxn>
              <a:cxn ang="0">
                <a:pos x="csX3" y="csY3"/>
              </a:cxn>
              <a:cxn ang="0">
                <a:pos x="csX4" y="csY4"/>
              </a:cxn>
            </a:cxnLst>
            <a:rect l="l" t="t" r="r" b="b"/>
            <a:pathLst>
              <a:path w="498463" h="58301">
                <a:moveTo>
                  <a:pt x="498463" y="0"/>
                </a:moveTo>
                <a:lnTo>
                  <a:pt x="274236" y="2244"/>
                </a:lnTo>
                <a:lnTo>
                  <a:pt x="233274" y="58301"/>
                </a:lnTo>
                <a:lnTo>
                  <a:pt x="192313" y="2244"/>
                </a:lnTo>
                <a:lnTo>
                  <a:pt x="0" y="1"/>
                </a:lnTo>
              </a:path>
            </a:pathLst>
          </a:custGeom>
          <a:noFill/>
          <a:ln w="3175">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fr-FR" dirty="0">
              <a:latin typeface="Arial" panose="020B0604020202020204" pitchFamily="34" charset="0"/>
              <a:cs typeface="Arial" panose="020B0604020202020204" pitchFamily="34" charset="0"/>
            </a:endParaRPr>
          </a:p>
        </p:txBody>
      </p:sp>
      <p:pic>
        <p:nvPicPr>
          <p:cNvPr id="40" name="Image 39"/>
          <p:cNvPicPr>
            <a:picLocks noChangeAspect="1"/>
          </p:cNvPicPr>
          <p:nvPr/>
        </p:nvPicPr>
        <p:blipFill>
          <a:blip r:embed="rId9"/>
          <a:stretch>
            <a:fillRect/>
          </a:stretch>
        </p:blipFill>
        <p:spPr>
          <a:xfrm>
            <a:off x="667155" y="6841180"/>
            <a:ext cx="292944" cy="427876"/>
          </a:xfrm>
          <a:prstGeom prst="rect">
            <a:avLst/>
          </a:prstGeom>
        </p:spPr>
      </p:pic>
      <p:pic>
        <p:nvPicPr>
          <p:cNvPr id="41" name="Image 40"/>
          <p:cNvPicPr>
            <a:picLocks noChangeAspect="1"/>
          </p:cNvPicPr>
          <p:nvPr/>
        </p:nvPicPr>
        <p:blipFill>
          <a:blip r:embed="rId10"/>
          <a:stretch>
            <a:fillRect/>
          </a:stretch>
        </p:blipFill>
        <p:spPr>
          <a:xfrm>
            <a:off x="649316" y="7291483"/>
            <a:ext cx="310783" cy="433025"/>
          </a:xfrm>
          <a:prstGeom prst="rect">
            <a:avLst/>
          </a:prstGeom>
        </p:spPr>
      </p:pic>
    </p:spTree>
    <p:extLst>
      <p:ext uri="{BB962C8B-B14F-4D97-AF65-F5344CB8AC3E}">
        <p14:creationId xmlns:p14="http://schemas.microsoft.com/office/powerpoint/2010/main" val="3441381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082A6561-608E-EFA5-6E3F-28BF3FD6F58C}"/>
              </a:ext>
            </a:extLst>
          </p:cNvPr>
          <p:cNvSpPr>
            <a:spLocks noGrp="1"/>
          </p:cNvSpPr>
          <p:nvPr>
            <p:ph type="title"/>
          </p:nvPr>
        </p:nvSpPr>
        <p:spPr>
          <a:xfrm>
            <a:off x="360000" y="396000"/>
            <a:ext cx="5929058" cy="499917"/>
          </a:xfrm>
        </p:spPr>
        <p:txBody>
          <a:bodyPr/>
          <a:lstStyle/>
          <a:p>
            <a:r>
              <a:rPr lang="fr-FR" dirty="0"/>
              <a:t>mémo</a:t>
            </a:r>
          </a:p>
        </p:txBody>
      </p:sp>
      <p:sp>
        <p:nvSpPr>
          <p:cNvPr id="3" name="Espace réservé du contenu 2">
            <a:extLst>
              <a:ext uri="{FF2B5EF4-FFF2-40B4-BE49-F238E27FC236}">
                <a16:creationId xmlns:a16="http://schemas.microsoft.com/office/drawing/2014/main" id="{6B22F8DC-FE66-F0E9-108A-5CE9C2F7E4EB}"/>
              </a:ext>
            </a:extLst>
          </p:cNvPr>
          <p:cNvSpPr>
            <a:spLocks noGrp="1"/>
          </p:cNvSpPr>
          <p:nvPr>
            <p:ph idx="1"/>
          </p:nvPr>
        </p:nvSpPr>
        <p:spPr>
          <a:xfrm>
            <a:off x="752015" y="1897247"/>
            <a:ext cx="6471498" cy="246511"/>
          </a:xfrm>
        </p:spPr>
        <p:txBody>
          <a:bodyPr/>
          <a:lstStyle/>
          <a:p>
            <a:r>
              <a:rPr lang="fr-FR" sz="1400" dirty="0" smtClean="0"/>
              <a:t>Déchets </a:t>
            </a:r>
            <a:r>
              <a:rPr lang="fr-FR" sz="1400" dirty="0"/>
              <a:t>générés par les patients </a:t>
            </a:r>
            <a:r>
              <a:rPr lang="fr-FR" sz="1400" dirty="0" smtClean="0"/>
              <a:t>et </a:t>
            </a:r>
            <a:r>
              <a:rPr lang="fr-FR" sz="1400" dirty="0"/>
              <a:t>dont l’élimination est à la </a:t>
            </a:r>
            <a:r>
              <a:rPr lang="fr-FR" sz="1400" b="1" dirty="0"/>
              <a:t>charge du patient </a:t>
            </a:r>
          </a:p>
        </p:txBody>
      </p:sp>
      <p:sp>
        <p:nvSpPr>
          <p:cNvPr id="4" name="Espace réservé du numéro de diapositive 3">
            <a:extLst>
              <a:ext uri="{FF2B5EF4-FFF2-40B4-BE49-F238E27FC236}">
                <a16:creationId xmlns:a16="http://schemas.microsoft.com/office/drawing/2014/main" id="{5C19CDE4-F5E8-F1BB-443D-044C5A04F6C2}"/>
              </a:ext>
            </a:extLst>
          </p:cNvPr>
          <p:cNvSpPr>
            <a:spLocks noGrp="1"/>
          </p:cNvSpPr>
          <p:nvPr>
            <p:ph type="sldNum" sz="quarter" idx="12"/>
          </p:nvPr>
        </p:nvSpPr>
        <p:spPr/>
        <p:txBody>
          <a:bodyPr/>
          <a:lstStyle/>
          <a:p>
            <a:fld id="{48F63A3B-78C7-47BE-AE5E-E10140E04643}" type="slidenum">
              <a:rPr lang="en-US" smtClean="0"/>
              <a:pPr/>
              <a:t>2</a:t>
            </a:fld>
            <a:r>
              <a:rPr lang="en-US" dirty="0"/>
              <a:t>/2</a:t>
            </a:r>
          </a:p>
        </p:txBody>
      </p:sp>
      <p:sp>
        <p:nvSpPr>
          <p:cNvPr id="5" name="Espace réservé du texte 4">
            <a:extLst>
              <a:ext uri="{FF2B5EF4-FFF2-40B4-BE49-F238E27FC236}">
                <a16:creationId xmlns:a16="http://schemas.microsoft.com/office/drawing/2014/main" id="{F476FF2F-64DC-76CB-7A2D-98B44E0F163B}"/>
              </a:ext>
            </a:extLst>
          </p:cNvPr>
          <p:cNvSpPr>
            <a:spLocks noGrp="1"/>
          </p:cNvSpPr>
          <p:nvPr>
            <p:ph type="body" sz="quarter" idx="13"/>
          </p:nvPr>
        </p:nvSpPr>
        <p:spPr/>
        <p:txBody>
          <a:bodyPr/>
          <a:lstStyle/>
          <a:p>
            <a:r>
              <a:rPr lang="fr-FR" b="1" dirty="0" smtClean="0"/>
              <a:t>M.31 </a:t>
            </a:r>
            <a:r>
              <a:rPr lang="fr-FR" dirty="0" smtClean="0"/>
              <a:t>Collecte </a:t>
            </a:r>
            <a:r>
              <a:rPr lang="fr-FR" dirty="0"/>
              <a:t>et élimination des déchets générés par le patient</a:t>
            </a:r>
          </a:p>
        </p:txBody>
      </p:sp>
      <p:sp>
        <p:nvSpPr>
          <p:cNvPr id="6" name="Espace réservé du texte 5">
            <a:extLst>
              <a:ext uri="{FF2B5EF4-FFF2-40B4-BE49-F238E27FC236}">
                <a16:creationId xmlns:a16="http://schemas.microsoft.com/office/drawing/2014/main" id="{44EBF844-3015-7D8F-607C-C8D2D2B12022}"/>
              </a:ext>
            </a:extLst>
          </p:cNvPr>
          <p:cNvSpPr>
            <a:spLocks noGrp="1"/>
          </p:cNvSpPr>
          <p:nvPr>
            <p:ph type="body" sz="quarter" idx="14"/>
          </p:nvPr>
        </p:nvSpPr>
        <p:spPr/>
        <p:txBody>
          <a:bodyPr/>
          <a:lstStyle/>
          <a:p>
            <a:r>
              <a:rPr lang="fr-FR" dirty="0"/>
              <a:t>Pharmacie :</a:t>
            </a:r>
          </a:p>
        </p:txBody>
      </p:sp>
      <p:sp>
        <p:nvSpPr>
          <p:cNvPr id="7" name="Espace réservé du texte 6">
            <a:extLst>
              <a:ext uri="{FF2B5EF4-FFF2-40B4-BE49-F238E27FC236}">
                <a16:creationId xmlns:a16="http://schemas.microsoft.com/office/drawing/2014/main" id="{F602130F-85FB-5806-6A54-BC1EE03F7936}"/>
              </a:ext>
            </a:extLst>
          </p:cNvPr>
          <p:cNvSpPr>
            <a:spLocks noGrp="1"/>
          </p:cNvSpPr>
          <p:nvPr>
            <p:ph type="body" sz="quarter" idx="15"/>
          </p:nvPr>
        </p:nvSpPr>
        <p:spPr/>
        <p:txBody>
          <a:bodyPr/>
          <a:lstStyle/>
          <a:p>
            <a:r>
              <a:rPr lang="fr-FR" b="0" dirty="0"/>
              <a:t>Personnaliser l’en-tête</a:t>
            </a:r>
          </a:p>
        </p:txBody>
      </p:sp>
      <p:sp>
        <p:nvSpPr>
          <p:cNvPr id="29" name="Espace réservé de la date 28">
            <a:extLst>
              <a:ext uri="{FF2B5EF4-FFF2-40B4-BE49-F238E27FC236}">
                <a16:creationId xmlns:a16="http://schemas.microsoft.com/office/drawing/2014/main" id="{1984E629-75CB-E67F-64B3-41EB75180F3E}"/>
              </a:ext>
            </a:extLst>
          </p:cNvPr>
          <p:cNvSpPr>
            <a:spLocks noGrp="1"/>
          </p:cNvSpPr>
          <p:nvPr>
            <p:ph type="dt" sz="half" idx="10"/>
          </p:nvPr>
        </p:nvSpPr>
        <p:spPr/>
        <p:txBody>
          <a:bodyPr/>
          <a:lstStyle/>
          <a:p>
            <a:r>
              <a:rPr lang="fr-FR" dirty="0"/>
              <a:t>Version 2.0</a:t>
            </a:r>
            <a:r>
              <a:rPr lang="fr-FR" dirty="0">
                <a:solidFill>
                  <a:schemeClr val="tx1"/>
                </a:solidFill>
              </a:rPr>
              <a:t> /</a:t>
            </a:r>
            <a:r>
              <a:rPr lang="fr-FR" dirty="0"/>
              <a:t> Juillet 2026</a:t>
            </a:r>
            <a:endParaRPr lang="en-US" dirty="0"/>
          </a:p>
        </p:txBody>
      </p:sp>
      <p:sp>
        <p:nvSpPr>
          <p:cNvPr id="30" name="Espace réservé du pied de page 29">
            <a:extLst>
              <a:ext uri="{FF2B5EF4-FFF2-40B4-BE49-F238E27FC236}">
                <a16:creationId xmlns:a16="http://schemas.microsoft.com/office/drawing/2014/main" id="{6D1954D0-F1E8-BC9A-14A1-A49C9365635C}"/>
              </a:ext>
            </a:extLst>
          </p:cNvPr>
          <p:cNvSpPr>
            <a:spLocks noGrp="1"/>
          </p:cNvSpPr>
          <p:nvPr>
            <p:ph type="ftr" sz="quarter" idx="11"/>
          </p:nvPr>
        </p:nvSpPr>
        <p:spPr>
          <a:xfrm>
            <a:off x="665602" y="9979818"/>
            <a:ext cx="2318898" cy="409702"/>
          </a:xfrm>
        </p:spPr>
        <p:txBody>
          <a:bodyPr/>
          <a:lstStyle/>
          <a:p>
            <a:r>
              <a:rPr lang="en-US" dirty="0" smtClean="0"/>
              <a:t>Sous-</a:t>
            </a:r>
            <a:r>
              <a:rPr lang="en-US" dirty="0" err="1" smtClean="0"/>
              <a:t>thèmes</a:t>
            </a:r>
            <a:r>
              <a:rPr lang="en-US" dirty="0" smtClean="0"/>
              <a:t> : </a:t>
            </a:r>
          </a:p>
          <a:p>
            <a:r>
              <a:rPr lang="fr-FR" dirty="0"/>
              <a:t>4.4 </a:t>
            </a:r>
            <a:r>
              <a:rPr lang="fr-FR" b="0" dirty="0"/>
              <a:t>Gestion des locaux, des équipements et des </a:t>
            </a:r>
            <a:r>
              <a:rPr lang="fr-FR" b="0" dirty="0" smtClean="0"/>
              <a:t>stocks</a:t>
            </a:r>
          </a:p>
          <a:p>
            <a:r>
              <a:rPr lang="fr-FR" dirty="0"/>
              <a:t>3.5 </a:t>
            </a:r>
            <a:r>
              <a:rPr lang="fr-FR" b="0" dirty="0"/>
              <a:t>Missions de dépistage</a:t>
            </a:r>
            <a:endParaRPr lang="en-US" dirty="0"/>
          </a:p>
        </p:txBody>
      </p:sp>
      <p:sp>
        <p:nvSpPr>
          <p:cNvPr id="47" name="Espace réservé du pied de page 29">
            <a:extLst>
              <a:ext uri="{FF2B5EF4-FFF2-40B4-BE49-F238E27FC236}">
                <a16:creationId xmlns:a16="http://schemas.microsoft.com/office/drawing/2014/main" id="{D3434E79-A65F-A99C-4B77-9B29037F4446}"/>
              </a:ext>
            </a:extLst>
          </p:cNvPr>
          <p:cNvSpPr txBox="1">
            <a:spLocks/>
          </p:cNvSpPr>
          <p:nvPr/>
        </p:nvSpPr>
        <p:spPr>
          <a:xfrm>
            <a:off x="3200399" y="9979818"/>
            <a:ext cx="3858919" cy="409702"/>
          </a:xfrm>
          <a:prstGeom prst="rect">
            <a:avLst/>
          </a:prstGeom>
        </p:spPr>
        <p:txBody>
          <a:bodyPr vert="horz" lIns="0" tIns="46800" rIns="0" bIns="0" rtlCol="0" anchor="t"/>
          <a:lstStyle>
            <a:defPPr>
              <a:defRPr lang="en-US"/>
            </a:defPPr>
            <a:lvl1pPr marL="0" algn="l" defTabSz="457200" rtl="0" eaLnBrk="1" latinLnBrk="0" hangingPunct="1">
              <a:defRPr sz="700" kern="1200">
                <a:solidFill>
                  <a:schemeClr val="tx1"/>
                </a:solidFill>
                <a:latin typeface="Azo Sans" panose="020B0603030503020204" pitchFamily="34" charset="77"/>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b="1" dirty="0">
                <a:latin typeface="Arial" panose="020B0604020202020204" pitchFamily="34" charset="0"/>
                <a:cs typeface="Arial" panose="020B0604020202020204" pitchFamily="34" charset="0"/>
              </a:rPr>
              <a:t>Principes : </a:t>
            </a:r>
          </a:p>
          <a:p>
            <a:r>
              <a:rPr lang="en-US" dirty="0" smtClean="0">
                <a:latin typeface="Arial" panose="020B0604020202020204" pitchFamily="34" charset="0"/>
                <a:cs typeface="Arial" panose="020B0604020202020204" pitchFamily="34" charset="0"/>
              </a:rPr>
              <a:t>Principe 37 : </a:t>
            </a:r>
            <a:r>
              <a:rPr lang="en-US" dirty="0" err="1" smtClean="0">
                <a:latin typeface="Arial" panose="020B0604020202020204" pitchFamily="34" charset="0"/>
                <a:cs typeface="Arial" panose="020B0604020202020204" pitchFamily="34" charset="0"/>
              </a:rPr>
              <a:t>Gestion</a:t>
            </a:r>
            <a:r>
              <a:rPr lang="en-US" dirty="0" smtClean="0">
                <a:latin typeface="Arial" panose="020B0604020202020204" pitchFamily="34" charset="0"/>
                <a:cs typeface="Arial" panose="020B0604020202020204" pitchFamily="34" charset="0"/>
              </a:rPr>
              <a:t> des stocks</a:t>
            </a:r>
          </a:p>
          <a:p>
            <a:r>
              <a:rPr lang="en-US" dirty="0" smtClean="0">
                <a:latin typeface="Arial" panose="020B0604020202020204" pitchFamily="34" charset="0"/>
                <a:cs typeface="Arial" panose="020B0604020202020204" pitchFamily="34" charset="0"/>
              </a:rPr>
              <a:t>Principe 21 : Dispensation des </a:t>
            </a:r>
            <a:r>
              <a:rPr lang="en-US" dirty="0" err="1" smtClean="0">
                <a:latin typeface="Arial" panose="020B0604020202020204" pitchFamily="34" charset="0"/>
                <a:cs typeface="Arial" panose="020B0604020202020204" pitchFamily="34" charset="0"/>
              </a:rPr>
              <a:t>dispositifs</a:t>
            </a:r>
            <a:r>
              <a:rPr lang="en-US" dirty="0" smtClean="0">
                <a:latin typeface="Arial" panose="020B0604020202020204" pitchFamily="34" charset="0"/>
                <a:cs typeface="Arial" panose="020B0604020202020204" pitchFamily="34" charset="0"/>
              </a:rPr>
              <a:t> </a:t>
            </a:r>
            <a:r>
              <a:rPr lang="en-US" dirty="0" err="1" smtClean="0">
                <a:latin typeface="Arial" panose="020B0604020202020204" pitchFamily="34" charset="0"/>
                <a:cs typeface="Arial" panose="020B0604020202020204" pitchFamily="34" charset="0"/>
              </a:rPr>
              <a:t>d’autodiagnostic</a:t>
            </a:r>
            <a:r>
              <a:rPr lang="en-US" dirty="0" smtClean="0">
                <a:latin typeface="Arial" panose="020B0604020202020204" pitchFamily="34" charset="0"/>
                <a:cs typeface="Arial" panose="020B0604020202020204" pitchFamily="34" charset="0"/>
              </a:rPr>
              <a:t> (</a:t>
            </a:r>
            <a:r>
              <a:rPr lang="en-US" dirty="0" err="1" smtClean="0">
                <a:latin typeface="Arial" panose="020B0604020202020204" pitchFamily="34" charset="0"/>
                <a:cs typeface="Arial" panose="020B0604020202020204" pitchFamily="34" charset="0"/>
              </a:rPr>
              <a:t>autotest</a:t>
            </a:r>
            <a:r>
              <a:rPr lang="en-US" dirty="0" smtClean="0">
                <a:latin typeface="Arial" panose="020B0604020202020204" pitchFamily="34" charset="0"/>
                <a:cs typeface="Arial" panose="020B0604020202020204" pitchFamily="34" charset="0"/>
              </a:rPr>
              <a:t>)</a:t>
            </a:r>
            <a:endParaRPr lang="en-US" dirty="0">
              <a:latin typeface="Arial" panose="020B0604020202020204" pitchFamily="34" charset="0"/>
              <a:cs typeface="Arial" panose="020B0604020202020204" pitchFamily="34" charset="0"/>
            </a:endParaRPr>
          </a:p>
        </p:txBody>
      </p:sp>
      <p:grpSp>
        <p:nvGrpSpPr>
          <p:cNvPr id="66" name="Groupe 65">
            <a:extLst>
              <a:ext uri="{FF2B5EF4-FFF2-40B4-BE49-F238E27FC236}">
                <a16:creationId xmlns:a16="http://schemas.microsoft.com/office/drawing/2014/main" id="{9B992498-C5B4-B27E-FC66-A74B208603E1}"/>
              </a:ext>
            </a:extLst>
          </p:cNvPr>
          <p:cNvGrpSpPr/>
          <p:nvPr/>
        </p:nvGrpSpPr>
        <p:grpSpPr>
          <a:xfrm>
            <a:off x="377102" y="1847532"/>
            <a:ext cx="290053" cy="292100"/>
            <a:chOff x="225503" y="2443266"/>
            <a:chExt cx="290053" cy="292100"/>
          </a:xfrm>
        </p:grpSpPr>
        <p:cxnSp>
          <p:nvCxnSpPr>
            <p:cNvPr id="58" name="Connecteur droit 57">
              <a:extLst>
                <a:ext uri="{FF2B5EF4-FFF2-40B4-BE49-F238E27FC236}">
                  <a16:creationId xmlns:a16="http://schemas.microsoft.com/office/drawing/2014/main" id="{11A44A79-ABDA-C96B-FD50-500457ABEDE1}"/>
                </a:ext>
              </a:extLst>
            </p:cNvPr>
            <p:cNvCxnSpPr>
              <a:cxnSpLocks/>
            </p:cNvCxnSpPr>
            <p:nvPr/>
          </p:nvCxnSpPr>
          <p:spPr>
            <a:xfrm>
              <a:off x="225503" y="2443266"/>
              <a:ext cx="290053" cy="185496"/>
            </a:xfrm>
            <a:prstGeom prst="line">
              <a:avLst/>
            </a:prstGeom>
            <a:ln w="12700">
              <a:solidFill>
                <a:schemeClr val="accent1"/>
              </a:solidFill>
            </a:ln>
          </p:spPr>
          <p:style>
            <a:lnRef idx="2">
              <a:schemeClr val="accent1"/>
            </a:lnRef>
            <a:fillRef idx="0">
              <a:schemeClr val="accent1"/>
            </a:fillRef>
            <a:effectRef idx="1">
              <a:schemeClr val="accent1"/>
            </a:effectRef>
            <a:fontRef idx="minor">
              <a:schemeClr val="tx1"/>
            </a:fontRef>
          </p:style>
        </p:cxnSp>
        <p:cxnSp>
          <p:nvCxnSpPr>
            <p:cNvPr id="62" name="Connecteur droit 61">
              <a:extLst>
                <a:ext uri="{FF2B5EF4-FFF2-40B4-BE49-F238E27FC236}">
                  <a16:creationId xmlns:a16="http://schemas.microsoft.com/office/drawing/2014/main" id="{CCEDE5B1-3562-A804-982A-9D36E507189E}"/>
                </a:ext>
              </a:extLst>
            </p:cNvPr>
            <p:cNvCxnSpPr>
              <a:cxnSpLocks/>
            </p:cNvCxnSpPr>
            <p:nvPr/>
          </p:nvCxnSpPr>
          <p:spPr>
            <a:xfrm flipV="1">
              <a:off x="350588" y="2629157"/>
              <a:ext cx="158386" cy="106209"/>
            </a:xfrm>
            <a:prstGeom prst="line">
              <a:avLst/>
            </a:prstGeom>
            <a:ln w="12700">
              <a:solidFill>
                <a:schemeClr val="accent1"/>
              </a:solidFill>
            </a:ln>
          </p:spPr>
          <p:style>
            <a:lnRef idx="2">
              <a:schemeClr val="accent1"/>
            </a:lnRef>
            <a:fillRef idx="0">
              <a:schemeClr val="accent1"/>
            </a:fillRef>
            <a:effectRef idx="1">
              <a:schemeClr val="accent1"/>
            </a:effectRef>
            <a:fontRef idx="minor">
              <a:schemeClr val="tx1"/>
            </a:fontRef>
          </p:style>
        </p:cxnSp>
      </p:grpSp>
      <p:pic>
        <p:nvPicPr>
          <p:cNvPr id="8" name="Graphique 7">
            <a:extLst>
              <a:ext uri="{FF2B5EF4-FFF2-40B4-BE49-F238E27FC236}">
                <a16:creationId xmlns:a16="http://schemas.microsoft.com/office/drawing/2014/main" id="{59072EF2-A873-E90C-813B-91FCD58D7A12}"/>
              </a:ext>
            </a:extLst>
          </p:cNvPr>
          <p:cNvPicPr>
            <a:picLocks noChangeAspect="1"/>
          </p:cNvPicPr>
          <p:nvPr/>
        </p:nvPicPr>
        <p:blipFill>
          <a:blip r:embed="rId2">
            <a:extLst>
              <a:ext uri="{96DAC541-7B7A-43D3-8B79-37D633B846F1}">
                <asvg:svgBlip xmlns:asvg="http://schemas.microsoft.com/office/drawing/2016/SVG/main" xmlns="" r:embed="rId5"/>
              </a:ext>
            </a:extLst>
          </a:blip>
          <a:srcRect/>
          <a:stretch/>
        </p:blipFill>
        <p:spPr>
          <a:xfrm>
            <a:off x="183216" y="9954875"/>
            <a:ext cx="354876" cy="490067"/>
          </a:xfrm>
          <a:prstGeom prst="rect">
            <a:avLst/>
          </a:prstGeom>
        </p:spPr>
      </p:pic>
      <p:sp>
        <p:nvSpPr>
          <p:cNvPr id="22" name="Espace réservé du contenu 2">
            <a:extLst>
              <a:ext uri="{FF2B5EF4-FFF2-40B4-BE49-F238E27FC236}">
                <a16:creationId xmlns:a16="http://schemas.microsoft.com/office/drawing/2014/main" id="{6B22F8DC-FE66-F0E9-108A-5CE9C2F7E4EB}"/>
              </a:ext>
            </a:extLst>
          </p:cNvPr>
          <p:cNvSpPr txBox="1">
            <a:spLocks/>
          </p:cNvSpPr>
          <p:nvPr/>
        </p:nvSpPr>
        <p:spPr>
          <a:xfrm>
            <a:off x="360000" y="2585576"/>
            <a:ext cx="6092552" cy="2161761"/>
          </a:xfrm>
          <a:prstGeom prst="rect">
            <a:avLst/>
          </a:prstGeom>
        </p:spPr>
        <p:txBody>
          <a:bodyPr vert="horz" lIns="0" tIns="0" rIns="0" bIns="0" rtlCol="0">
            <a:noAutofit/>
          </a:bodyPr>
          <a:lstStyle>
            <a:lvl1pPr marL="0" indent="0" algn="l" defTabSz="755934" rtl="0" eaLnBrk="1" latinLnBrk="0" hangingPunct="1">
              <a:lnSpc>
                <a:spcPct val="90000"/>
              </a:lnSpc>
              <a:spcBef>
                <a:spcPts val="0"/>
              </a:spcBef>
              <a:spcAft>
                <a:spcPts val="300"/>
              </a:spcAft>
              <a:buFontTx/>
              <a:buNone/>
              <a:defRPr sz="2400" b="0" i="0" kern="1200">
                <a:solidFill>
                  <a:schemeClr val="accent1"/>
                </a:solidFill>
                <a:latin typeface="Arial" panose="020B0604020202020204" pitchFamily="34" charset="0"/>
                <a:ea typeface="+mn-ea"/>
                <a:cs typeface="Arial" panose="020B0604020202020204" pitchFamily="34" charset="0"/>
              </a:defRPr>
            </a:lvl1pPr>
            <a:lvl2pPr marL="151200" indent="-152984" algn="ctr" defTabSz="755934" rtl="0" eaLnBrk="1" latinLnBrk="0" hangingPunct="1">
              <a:lnSpc>
                <a:spcPts val="1320"/>
              </a:lnSpc>
              <a:spcBef>
                <a:spcPts val="0"/>
              </a:spcBef>
              <a:buClr>
                <a:schemeClr val="accent2"/>
              </a:buClr>
              <a:buFontTx/>
              <a:buNone/>
              <a:defRPr sz="1100" b="1" i="0" kern="1200">
                <a:solidFill>
                  <a:schemeClr val="accent2"/>
                </a:solidFill>
                <a:latin typeface="Arial" panose="020B0604020202020204" pitchFamily="34" charset="0"/>
                <a:ea typeface="+mn-ea"/>
                <a:cs typeface="Arial" panose="020B0604020202020204" pitchFamily="34" charset="0"/>
              </a:defRPr>
            </a:lvl2pPr>
            <a:lvl3pPr marL="288000" indent="-97200" algn="l" defTabSz="755934" rtl="0" eaLnBrk="1" latinLnBrk="0" hangingPunct="1">
              <a:lnSpc>
                <a:spcPts val="1320"/>
              </a:lnSpc>
              <a:spcBef>
                <a:spcPts val="0"/>
              </a:spcBef>
              <a:buFont typeface="Arial" panose="020B0604020202020204" pitchFamily="34" charset="0"/>
              <a:buChar char="•"/>
              <a:defRPr sz="1100" b="0" i="0" kern="1200">
                <a:solidFill>
                  <a:schemeClr val="tx1"/>
                </a:solidFill>
                <a:latin typeface="Arial" panose="020B0604020202020204" pitchFamily="34" charset="0"/>
                <a:ea typeface="+mn-ea"/>
                <a:cs typeface="Arial" panose="020B0604020202020204" pitchFamily="34" charset="0"/>
              </a:defRPr>
            </a:lvl3pPr>
            <a:lvl4pPr marL="180000" indent="0" algn="l" defTabSz="755934" rtl="0" eaLnBrk="1" latinLnBrk="0" hangingPunct="1">
              <a:lnSpc>
                <a:spcPts val="1320"/>
              </a:lnSpc>
              <a:spcBef>
                <a:spcPts val="0"/>
              </a:spcBef>
              <a:buFontTx/>
              <a:buNone/>
              <a:defRPr sz="1100" b="0" i="0" kern="1200">
                <a:solidFill>
                  <a:schemeClr val="tx1"/>
                </a:solidFill>
                <a:latin typeface="Arial" panose="020B0604020202020204" pitchFamily="34" charset="0"/>
                <a:ea typeface="+mn-ea"/>
                <a:cs typeface="Arial" panose="020B0604020202020204" pitchFamily="34" charset="0"/>
              </a:defRPr>
            </a:lvl4pPr>
            <a:lvl5pPr marL="1511869" indent="0" algn="l" defTabSz="755934" rtl="0" eaLnBrk="1" latinLnBrk="0" hangingPunct="1">
              <a:lnSpc>
                <a:spcPct val="90000"/>
              </a:lnSpc>
              <a:spcBef>
                <a:spcPts val="413"/>
              </a:spcBef>
              <a:buFontTx/>
              <a:buNone/>
              <a:defRPr sz="1100" kern="1200">
                <a:solidFill>
                  <a:schemeClr val="tx1"/>
                </a:solidFill>
                <a:latin typeface="Azo Sans" panose="020B0603030503020204" pitchFamily="34" charset="77"/>
                <a:ea typeface="+mn-ea"/>
                <a:cs typeface="+mn-cs"/>
              </a:defRPr>
            </a:lvl5pPr>
            <a:lvl6pPr marL="2078820"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6pPr>
            <a:lvl7pPr marL="2456787"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7pPr>
            <a:lvl8pPr marL="2834754"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8pPr>
            <a:lvl9pPr marL="3212722"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9pPr>
          </a:lstStyle>
          <a:p>
            <a:pPr algn="just"/>
            <a:r>
              <a:rPr lang="fr-FR" sz="1100" dirty="0"/>
              <a:t>Dans les poubelles de recyclage au domicile du </a:t>
            </a:r>
            <a:r>
              <a:rPr lang="fr-FR" sz="1100" dirty="0" smtClean="0"/>
              <a:t>patient</a:t>
            </a:r>
          </a:p>
          <a:p>
            <a:pPr marL="171450" indent="-171450" algn="just">
              <a:buClr>
                <a:srgbClr val="258BA4"/>
              </a:buClr>
              <a:buFont typeface="Courier New" panose="02070309020205020404" pitchFamily="49" charset="0"/>
              <a:buChar char="o"/>
            </a:pPr>
            <a:r>
              <a:rPr lang="fr-FR" sz="1100" dirty="0" smtClean="0">
                <a:solidFill>
                  <a:schemeClr val="tx1"/>
                </a:solidFill>
              </a:rPr>
              <a:t>Les </a:t>
            </a:r>
            <a:r>
              <a:rPr lang="fr-FR" sz="1100" dirty="0">
                <a:solidFill>
                  <a:schemeClr val="tx1"/>
                </a:solidFill>
              </a:rPr>
              <a:t>emballages en carton vides et notices générés par les Médicaments Non Utilisés (MNU) à usage humain, périmés ou non doivent être jetés dans la poubelle pour carton et papiers au domicile par le </a:t>
            </a:r>
            <a:r>
              <a:rPr lang="fr-FR" sz="1100" dirty="0" smtClean="0">
                <a:solidFill>
                  <a:schemeClr val="tx1"/>
                </a:solidFill>
              </a:rPr>
              <a:t>patient</a:t>
            </a:r>
          </a:p>
          <a:p>
            <a:pPr marL="171450" indent="-171450" algn="just">
              <a:buClr>
                <a:srgbClr val="258BA4"/>
              </a:buClr>
              <a:buFont typeface="Courier New" panose="02070309020205020404" pitchFamily="49" charset="0"/>
              <a:buChar char="o"/>
            </a:pPr>
            <a:r>
              <a:rPr lang="fr-FR" sz="1100" dirty="0">
                <a:solidFill>
                  <a:schemeClr val="tx1"/>
                </a:solidFill>
              </a:rPr>
              <a:t>Doivent être jetés dans la poubelle à déchets ménagers :</a:t>
            </a:r>
          </a:p>
          <a:p>
            <a:pPr marL="322650" lvl="1" indent="-171450" algn="l">
              <a:buClr>
                <a:srgbClr val="258BA4"/>
              </a:buClr>
              <a:buFont typeface="Wingdings" panose="05000000000000000000" pitchFamily="2" charset="2"/>
              <a:buChar char="l"/>
            </a:pPr>
            <a:r>
              <a:rPr lang="fr-FR" b="0" dirty="0">
                <a:solidFill>
                  <a:schemeClr val="tx1"/>
                </a:solidFill>
              </a:rPr>
              <a:t>Les compléments alimentaires, les produits cosmétiques et la parapharmacie (shampoing, parfum, gel douche, crème solaire, huile, crème hydratante, maquillage, démaquillant…)</a:t>
            </a:r>
          </a:p>
          <a:p>
            <a:pPr marL="322650" lvl="1" indent="-171450" algn="l">
              <a:buClr>
                <a:srgbClr val="258BA4"/>
              </a:buClr>
              <a:buFont typeface="Wingdings" panose="05000000000000000000" pitchFamily="2" charset="2"/>
              <a:buChar char="l"/>
            </a:pPr>
            <a:r>
              <a:rPr lang="fr-FR" b="0" dirty="0">
                <a:solidFill>
                  <a:schemeClr val="tx1"/>
                </a:solidFill>
              </a:rPr>
              <a:t> Les bandelettes pour mesure de la glycémie</a:t>
            </a:r>
          </a:p>
          <a:p>
            <a:pPr marL="322650" lvl="1" indent="-171450" algn="l">
              <a:buClr>
                <a:srgbClr val="258BA4"/>
              </a:buClr>
              <a:buFont typeface="Wingdings" panose="05000000000000000000" pitchFamily="2" charset="2"/>
              <a:buChar char="l"/>
            </a:pPr>
            <a:r>
              <a:rPr lang="fr-FR" b="0" dirty="0">
                <a:solidFill>
                  <a:schemeClr val="tx1"/>
                </a:solidFill>
              </a:rPr>
              <a:t> Les Autotests (cassettes) : </a:t>
            </a:r>
            <a:r>
              <a:rPr lang="fr-FR" dirty="0" smtClean="0">
                <a:solidFill>
                  <a:schemeClr val="accent1"/>
                </a:solidFill>
              </a:rPr>
              <a:t>Attention</a:t>
            </a:r>
            <a:r>
              <a:rPr lang="fr-FR" b="0" dirty="0" smtClean="0">
                <a:solidFill>
                  <a:schemeClr val="tx1"/>
                </a:solidFill>
              </a:rPr>
              <a:t> : les </a:t>
            </a:r>
            <a:r>
              <a:rPr lang="fr-FR" b="0" dirty="0">
                <a:solidFill>
                  <a:schemeClr val="tx1"/>
                </a:solidFill>
              </a:rPr>
              <a:t>auto-piqueurs pour autotests du VIH et de la glycémie </a:t>
            </a:r>
            <a:r>
              <a:rPr lang="fr-FR" b="0" dirty="0">
                <a:solidFill>
                  <a:schemeClr val="tx1"/>
                </a:solidFill>
                <a:sym typeface="Wingdings" panose="05000000000000000000" pitchFamily="2" charset="2"/>
              </a:rPr>
              <a:t> cartons </a:t>
            </a:r>
            <a:r>
              <a:rPr lang="fr-FR" b="0" dirty="0" smtClean="0">
                <a:solidFill>
                  <a:schemeClr val="tx1"/>
                </a:solidFill>
                <a:sym typeface="Wingdings" panose="05000000000000000000" pitchFamily="2" charset="2"/>
              </a:rPr>
              <a:t>DASRI</a:t>
            </a:r>
            <a:endParaRPr lang="fr-FR" b="0" dirty="0">
              <a:solidFill>
                <a:schemeClr val="tx1"/>
              </a:solidFill>
              <a:sym typeface="Wingdings" panose="05000000000000000000" pitchFamily="2" charset="2"/>
            </a:endParaRPr>
          </a:p>
          <a:p>
            <a:pPr marL="322650" lvl="1" indent="-171450" algn="l">
              <a:buClr>
                <a:srgbClr val="258BA4"/>
              </a:buClr>
              <a:buFont typeface="Wingdings" panose="05000000000000000000" pitchFamily="2" charset="2"/>
              <a:buChar char="l"/>
            </a:pPr>
            <a:r>
              <a:rPr lang="fr-FR" b="0" dirty="0">
                <a:solidFill>
                  <a:schemeClr val="tx1"/>
                </a:solidFill>
              </a:rPr>
              <a:t>Déchets d’activité de soins (pansements et compresses) : élimination dans un double sac après stockage de 24 </a:t>
            </a:r>
            <a:r>
              <a:rPr lang="fr-FR" b="0" dirty="0" smtClean="0">
                <a:solidFill>
                  <a:schemeClr val="tx1"/>
                </a:solidFill>
              </a:rPr>
              <a:t>heures</a:t>
            </a:r>
            <a:endParaRPr lang="fr-FR" b="0" dirty="0">
              <a:solidFill>
                <a:schemeClr val="tx1"/>
              </a:solidFill>
            </a:endParaRPr>
          </a:p>
        </p:txBody>
      </p:sp>
      <p:grpSp>
        <p:nvGrpSpPr>
          <p:cNvPr id="23" name="Groupe 22">
            <a:extLst>
              <a:ext uri="{FF2B5EF4-FFF2-40B4-BE49-F238E27FC236}">
                <a16:creationId xmlns:a16="http://schemas.microsoft.com/office/drawing/2014/main" id="{0BC287A3-EBBD-0228-38D9-E6CAFA8F1FC8}"/>
              </a:ext>
            </a:extLst>
          </p:cNvPr>
          <p:cNvGrpSpPr/>
          <p:nvPr/>
        </p:nvGrpSpPr>
        <p:grpSpPr>
          <a:xfrm>
            <a:off x="381073" y="2303995"/>
            <a:ext cx="1140562" cy="211541"/>
            <a:chOff x="4820850" y="4231021"/>
            <a:chExt cx="1140562" cy="211541"/>
          </a:xfrm>
        </p:grpSpPr>
        <p:sp>
          <p:nvSpPr>
            <p:cNvPr id="24" name="Ellipse 23">
              <a:extLst>
                <a:ext uri="{FF2B5EF4-FFF2-40B4-BE49-F238E27FC236}">
                  <a16:creationId xmlns:a16="http://schemas.microsoft.com/office/drawing/2014/main" id="{D9F7976B-4464-F641-5CD2-F0F17114BEA1}"/>
                </a:ext>
              </a:extLst>
            </p:cNvPr>
            <p:cNvSpPr/>
            <p:nvPr/>
          </p:nvSpPr>
          <p:spPr>
            <a:xfrm>
              <a:off x="5371514" y="4392162"/>
              <a:ext cx="50400" cy="50400"/>
            </a:xfrm>
            <a:prstGeom prst="ellipse">
              <a:avLst/>
            </a:prstGeom>
            <a:solidFill>
              <a:schemeClr val="accent1">
                <a:alpha val="7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latin typeface="Arial" panose="020B0604020202020204" pitchFamily="34" charset="0"/>
                <a:cs typeface="Arial" panose="020B0604020202020204" pitchFamily="34" charset="0"/>
              </a:endParaRPr>
            </a:p>
          </p:txBody>
        </p:sp>
        <p:sp>
          <p:nvSpPr>
            <p:cNvPr id="25" name="Ellipse 24">
              <a:extLst>
                <a:ext uri="{FF2B5EF4-FFF2-40B4-BE49-F238E27FC236}">
                  <a16:creationId xmlns:a16="http://schemas.microsoft.com/office/drawing/2014/main" id="{86726D8B-6B02-78D7-7809-9A01E9EAF0B1}"/>
                </a:ext>
              </a:extLst>
            </p:cNvPr>
            <p:cNvSpPr/>
            <p:nvPr/>
          </p:nvSpPr>
          <p:spPr>
            <a:xfrm>
              <a:off x="5371514" y="4328662"/>
              <a:ext cx="50400" cy="50400"/>
            </a:xfrm>
            <a:prstGeom prst="ellipse">
              <a:avLst/>
            </a:prstGeom>
            <a:solidFill>
              <a:schemeClr val="accent1">
                <a:alpha val="36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latin typeface="Arial" panose="020B0604020202020204" pitchFamily="34" charset="0"/>
                <a:cs typeface="Arial" panose="020B0604020202020204" pitchFamily="34" charset="0"/>
              </a:endParaRPr>
            </a:p>
          </p:txBody>
        </p:sp>
        <p:sp>
          <p:nvSpPr>
            <p:cNvPr id="26" name="Forme libre 25">
              <a:extLst>
                <a:ext uri="{FF2B5EF4-FFF2-40B4-BE49-F238E27FC236}">
                  <a16:creationId xmlns:a16="http://schemas.microsoft.com/office/drawing/2014/main" id="{481D8B6D-48B2-E93A-4E6C-B502871B36A1}"/>
                </a:ext>
              </a:extLst>
            </p:cNvPr>
            <p:cNvSpPr/>
            <p:nvPr/>
          </p:nvSpPr>
          <p:spPr>
            <a:xfrm>
              <a:off x="4820850" y="4231021"/>
              <a:ext cx="1140562" cy="56057"/>
            </a:xfrm>
            <a:custGeom>
              <a:avLst/>
              <a:gdLst>
                <a:gd name="csX0" fmla="*/ 0 w 1140562"/>
                <a:gd name="csY0" fmla="*/ 0 h 404053"/>
                <a:gd name="csX1" fmla="*/ 1140562 w 1140562"/>
                <a:gd name="csY1" fmla="*/ 0 h 404053"/>
                <a:gd name="csX2" fmla="*/ 1140562 w 1140562"/>
                <a:gd name="csY2" fmla="*/ 347996 h 404053"/>
                <a:gd name="csX3" fmla="*/ 611262 w 1140562"/>
                <a:gd name="csY3" fmla="*/ 347996 h 404053"/>
                <a:gd name="csX4" fmla="*/ 570300 w 1140562"/>
                <a:gd name="csY4" fmla="*/ 404053 h 404053"/>
                <a:gd name="csX5" fmla="*/ 529339 w 1140562"/>
                <a:gd name="csY5" fmla="*/ 347996 h 404053"/>
                <a:gd name="csX6" fmla="*/ 0 w 1140562"/>
                <a:gd name="csY6" fmla="*/ 347996 h 404053"/>
                <a:gd name="csX0" fmla="*/ 1140562 w 1232002"/>
                <a:gd name="csY0" fmla="*/ 0 h 404053"/>
                <a:gd name="csX1" fmla="*/ 1140562 w 1232002"/>
                <a:gd name="csY1" fmla="*/ 347996 h 404053"/>
                <a:gd name="csX2" fmla="*/ 611262 w 1232002"/>
                <a:gd name="csY2" fmla="*/ 347996 h 404053"/>
                <a:gd name="csX3" fmla="*/ 570300 w 1232002"/>
                <a:gd name="csY3" fmla="*/ 404053 h 404053"/>
                <a:gd name="csX4" fmla="*/ 529339 w 1232002"/>
                <a:gd name="csY4" fmla="*/ 347996 h 404053"/>
                <a:gd name="csX5" fmla="*/ 0 w 1232002"/>
                <a:gd name="csY5" fmla="*/ 347996 h 404053"/>
                <a:gd name="csX6" fmla="*/ 0 w 1232002"/>
                <a:gd name="csY6" fmla="*/ 0 h 404053"/>
                <a:gd name="csX7" fmla="*/ 1232002 w 1232002"/>
                <a:gd name="csY7" fmla="*/ 91440 h 404053"/>
                <a:gd name="csX0" fmla="*/ 1140562 w 1140562"/>
                <a:gd name="csY0" fmla="*/ 0 h 404053"/>
                <a:gd name="csX1" fmla="*/ 1140562 w 1140562"/>
                <a:gd name="csY1" fmla="*/ 347996 h 404053"/>
                <a:gd name="csX2" fmla="*/ 611262 w 1140562"/>
                <a:gd name="csY2" fmla="*/ 347996 h 404053"/>
                <a:gd name="csX3" fmla="*/ 570300 w 1140562"/>
                <a:gd name="csY3" fmla="*/ 404053 h 404053"/>
                <a:gd name="csX4" fmla="*/ 529339 w 1140562"/>
                <a:gd name="csY4" fmla="*/ 347996 h 404053"/>
                <a:gd name="csX5" fmla="*/ 0 w 1140562"/>
                <a:gd name="csY5" fmla="*/ 347996 h 404053"/>
                <a:gd name="csX6" fmla="*/ 0 w 1140562"/>
                <a:gd name="csY6" fmla="*/ 0 h 404053"/>
                <a:gd name="csX0" fmla="*/ 1140562 w 1140562"/>
                <a:gd name="csY0" fmla="*/ 347996 h 404053"/>
                <a:gd name="csX1" fmla="*/ 611262 w 1140562"/>
                <a:gd name="csY1" fmla="*/ 347996 h 404053"/>
                <a:gd name="csX2" fmla="*/ 570300 w 1140562"/>
                <a:gd name="csY2" fmla="*/ 404053 h 404053"/>
                <a:gd name="csX3" fmla="*/ 529339 w 1140562"/>
                <a:gd name="csY3" fmla="*/ 347996 h 404053"/>
                <a:gd name="csX4" fmla="*/ 0 w 1140562"/>
                <a:gd name="csY4" fmla="*/ 347996 h 404053"/>
                <a:gd name="csX5" fmla="*/ 0 w 1140562"/>
                <a:gd name="csY5" fmla="*/ 0 h 404053"/>
                <a:gd name="csX0" fmla="*/ 1140562 w 1140562"/>
                <a:gd name="csY0" fmla="*/ 0 h 56057"/>
                <a:gd name="csX1" fmla="*/ 611262 w 1140562"/>
                <a:gd name="csY1" fmla="*/ 0 h 56057"/>
                <a:gd name="csX2" fmla="*/ 570300 w 1140562"/>
                <a:gd name="csY2" fmla="*/ 56057 h 56057"/>
                <a:gd name="csX3" fmla="*/ 529339 w 1140562"/>
                <a:gd name="csY3" fmla="*/ 0 h 56057"/>
                <a:gd name="csX4" fmla="*/ 0 w 1140562"/>
                <a:gd name="csY4" fmla="*/ 0 h 56057"/>
              </a:gdLst>
              <a:ahLst/>
              <a:cxnLst>
                <a:cxn ang="0">
                  <a:pos x="csX0" y="csY0"/>
                </a:cxn>
                <a:cxn ang="0">
                  <a:pos x="csX1" y="csY1"/>
                </a:cxn>
                <a:cxn ang="0">
                  <a:pos x="csX2" y="csY2"/>
                </a:cxn>
                <a:cxn ang="0">
                  <a:pos x="csX3" y="csY3"/>
                </a:cxn>
                <a:cxn ang="0">
                  <a:pos x="csX4" y="csY4"/>
                </a:cxn>
              </a:cxnLst>
              <a:rect l="l" t="t" r="r" b="b"/>
              <a:pathLst>
                <a:path w="1140562" h="56057">
                  <a:moveTo>
                    <a:pt x="1140562" y="0"/>
                  </a:moveTo>
                  <a:lnTo>
                    <a:pt x="611262" y="0"/>
                  </a:lnTo>
                  <a:lnTo>
                    <a:pt x="570300" y="56057"/>
                  </a:lnTo>
                  <a:lnTo>
                    <a:pt x="529339" y="0"/>
                  </a:lnTo>
                  <a:lnTo>
                    <a:pt x="0" y="0"/>
                  </a:lnTo>
                </a:path>
              </a:pathLst>
            </a:custGeom>
            <a:noFill/>
            <a:ln w="3175">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fr-FR" dirty="0">
                <a:latin typeface="Arial" panose="020B0604020202020204" pitchFamily="34" charset="0"/>
                <a:cs typeface="Arial" panose="020B0604020202020204" pitchFamily="34" charset="0"/>
              </a:endParaRPr>
            </a:p>
          </p:txBody>
        </p:sp>
      </p:grpSp>
      <p:sp>
        <p:nvSpPr>
          <p:cNvPr id="28" name="Espace réservé du contenu 2">
            <a:extLst>
              <a:ext uri="{FF2B5EF4-FFF2-40B4-BE49-F238E27FC236}">
                <a16:creationId xmlns:a16="http://schemas.microsoft.com/office/drawing/2014/main" id="{6B22F8DC-FE66-F0E9-108A-5CE9C2F7E4EB}"/>
              </a:ext>
            </a:extLst>
          </p:cNvPr>
          <p:cNvSpPr txBox="1">
            <a:spLocks/>
          </p:cNvSpPr>
          <p:nvPr/>
        </p:nvSpPr>
        <p:spPr>
          <a:xfrm>
            <a:off x="488720" y="5513445"/>
            <a:ext cx="6859615" cy="825078"/>
          </a:xfrm>
          <a:prstGeom prst="rect">
            <a:avLst/>
          </a:prstGeom>
        </p:spPr>
        <p:txBody>
          <a:bodyPr vert="horz" lIns="0" tIns="0" rIns="0" bIns="0" rtlCol="0">
            <a:noAutofit/>
          </a:bodyPr>
          <a:lstStyle>
            <a:lvl1pPr marL="0" indent="0" algn="l" defTabSz="755934" rtl="0" eaLnBrk="1" latinLnBrk="0" hangingPunct="1">
              <a:lnSpc>
                <a:spcPct val="90000"/>
              </a:lnSpc>
              <a:spcBef>
                <a:spcPts val="0"/>
              </a:spcBef>
              <a:spcAft>
                <a:spcPts val="300"/>
              </a:spcAft>
              <a:buFontTx/>
              <a:buNone/>
              <a:defRPr sz="2400" b="0" i="0" kern="1200">
                <a:solidFill>
                  <a:schemeClr val="accent1"/>
                </a:solidFill>
                <a:latin typeface="Arial" panose="020B0604020202020204" pitchFamily="34" charset="0"/>
                <a:ea typeface="+mn-ea"/>
                <a:cs typeface="Arial" panose="020B0604020202020204" pitchFamily="34" charset="0"/>
              </a:defRPr>
            </a:lvl1pPr>
            <a:lvl2pPr marL="151200" indent="-152984" algn="ctr" defTabSz="755934" rtl="0" eaLnBrk="1" latinLnBrk="0" hangingPunct="1">
              <a:lnSpc>
                <a:spcPts val="1320"/>
              </a:lnSpc>
              <a:spcBef>
                <a:spcPts val="0"/>
              </a:spcBef>
              <a:buClr>
                <a:schemeClr val="accent2"/>
              </a:buClr>
              <a:buFontTx/>
              <a:buNone/>
              <a:defRPr sz="1100" b="1" i="0" kern="1200">
                <a:solidFill>
                  <a:schemeClr val="accent2"/>
                </a:solidFill>
                <a:latin typeface="Arial" panose="020B0604020202020204" pitchFamily="34" charset="0"/>
                <a:ea typeface="+mn-ea"/>
                <a:cs typeface="Arial" panose="020B0604020202020204" pitchFamily="34" charset="0"/>
              </a:defRPr>
            </a:lvl2pPr>
            <a:lvl3pPr marL="288000" indent="-97200" algn="l" defTabSz="755934" rtl="0" eaLnBrk="1" latinLnBrk="0" hangingPunct="1">
              <a:lnSpc>
                <a:spcPts val="1320"/>
              </a:lnSpc>
              <a:spcBef>
                <a:spcPts val="0"/>
              </a:spcBef>
              <a:buFont typeface="Arial" panose="020B0604020202020204" pitchFamily="34" charset="0"/>
              <a:buChar char="•"/>
              <a:defRPr sz="1100" b="0" i="0" kern="1200">
                <a:solidFill>
                  <a:schemeClr val="tx1"/>
                </a:solidFill>
                <a:latin typeface="Arial" panose="020B0604020202020204" pitchFamily="34" charset="0"/>
                <a:ea typeface="+mn-ea"/>
                <a:cs typeface="Arial" panose="020B0604020202020204" pitchFamily="34" charset="0"/>
              </a:defRPr>
            </a:lvl3pPr>
            <a:lvl4pPr marL="180000" indent="0" algn="l" defTabSz="755934" rtl="0" eaLnBrk="1" latinLnBrk="0" hangingPunct="1">
              <a:lnSpc>
                <a:spcPts val="1320"/>
              </a:lnSpc>
              <a:spcBef>
                <a:spcPts val="0"/>
              </a:spcBef>
              <a:buFontTx/>
              <a:buNone/>
              <a:defRPr sz="1100" b="0" i="0" kern="1200">
                <a:solidFill>
                  <a:schemeClr val="tx1"/>
                </a:solidFill>
                <a:latin typeface="Arial" panose="020B0604020202020204" pitchFamily="34" charset="0"/>
                <a:ea typeface="+mn-ea"/>
                <a:cs typeface="Arial" panose="020B0604020202020204" pitchFamily="34" charset="0"/>
              </a:defRPr>
            </a:lvl4pPr>
            <a:lvl5pPr marL="1511869" indent="0" algn="l" defTabSz="755934" rtl="0" eaLnBrk="1" latinLnBrk="0" hangingPunct="1">
              <a:lnSpc>
                <a:spcPct val="90000"/>
              </a:lnSpc>
              <a:spcBef>
                <a:spcPts val="413"/>
              </a:spcBef>
              <a:buFontTx/>
              <a:buNone/>
              <a:defRPr sz="1100" kern="1200">
                <a:solidFill>
                  <a:schemeClr val="tx1"/>
                </a:solidFill>
                <a:latin typeface="Azo Sans" panose="020B0603030503020204" pitchFamily="34" charset="77"/>
                <a:ea typeface="+mn-ea"/>
                <a:cs typeface="+mn-cs"/>
              </a:defRPr>
            </a:lvl5pPr>
            <a:lvl6pPr marL="2078820"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6pPr>
            <a:lvl7pPr marL="2456787"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7pPr>
            <a:lvl8pPr marL="2834754"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8pPr>
            <a:lvl9pPr marL="3212722"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9pPr>
          </a:lstStyle>
          <a:p>
            <a:pPr algn="just"/>
            <a:r>
              <a:rPr lang="fr-FR" sz="1100" dirty="0" smtClean="0"/>
              <a:t>En déchetterie :</a:t>
            </a:r>
          </a:p>
          <a:p>
            <a:pPr algn="just"/>
            <a:r>
              <a:rPr lang="fr-FR" sz="1100" dirty="0" smtClean="0">
                <a:solidFill>
                  <a:schemeClr val="tx1"/>
                </a:solidFill>
              </a:rPr>
              <a:t>&gt; Penser </a:t>
            </a:r>
            <a:r>
              <a:rPr lang="fr-FR" sz="1100" dirty="0">
                <a:solidFill>
                  <a:schemeClr val="tx1"/>
                </a:solidFill>
              </a:rPr>
              <a:t>a donner le numéro et adresse de la déchetterie la plus </a:t>
            </a:r>
            <a:r>
              <a:rPr lang="fr-FR" sz="1100" dirty="0" smtClean="0">
                <a:solidFill>
                  <a:schemeClr val="tx1"/>
                </a:solidFill>
              </a:rPr>
              <a:t>proche </a:t>
            </a:r>
          </a:p>
          <a:p>
            <a:pPr marL="171450" indent="-171450" algn="just">
              <a:buClr>
                <a:srgbClr val="258BA4"/>
              </a:buClr>
              <a:buFont typeface="Courier New" panose="02070309020205020404" pitchFamily="49" charset="0"/>
              <a:buChar char="o"/>
            </a:pPr>
            <a:r>
              <a:rPr lang="fr-FR" sz="1100" dirty="0" smtClean="0">
                <a:solidFill>
                  <a:schemeClr val="tx1"/>
                </a:solidFill>
              </a:rPr>
              <a:t>Radiographies</a:t>
            </a:r>
          </a:p>
          <a:p>
            <a:pPr marL="171450" indent="-171450" algn="just">
              <a:buClr>
                <a:srgbClr val="258BA4"/>
              </a:buClr>
              <a:buFont typeface="Courier New" panose="02070309020205020404" pitchFamily="49" charset="0"/>
              <a:buChar char="o"/>
            </a:pPr>
            <a:r>
              <a:rPr lang="fr-FR" sz="1100" dirty="0" smtClean="0">
                <a:solidFill>
                  <a:schemeClr val="tx1"/>
                </a:solidFill>
              </a:rPr>
              <a:t>Appareils </a:t>
            </a:r>
            <a:r>
              <a:rPr lang="fr-FR" sz="1100" dirty="0">
                <a:solidFill>
                  <a:schemeClr val="tx1"/>
                </a:solidFill>
              </a:rPr>
              <a:t>électroniques, ou non, d’orientation diagnostic (tensiomètres, thermomètres …)</a:t>
            </a:r>
          </a:p>
        </p:txBody>
      </p:sp>
      <p:grpSp>
        <p:nvGrpSpPr>
          <p:cNvPr id="31" name="Groupe 30">
            <a:extLst>
              <a:ext uri="{FF2B5EF4-FFF2-40B4-BE49-F238E27FC236}">
                <a16:creationId xmlns:a16="http://schemas.microsoft.com/office/drawing/2014/main" id="{0BC287A3-EBBD-0228-38D9-E6CAFA8F1FC8}"/>
              </a:ext>
            </a:extLst>
          </p:cNvPr>
          <p:cNvGrpSpPr/>
          <p:nvPr/>
        </p:nvGrpSpPr>
        <p:grpSpPr>
          <a:xfrm>
            <a:off x="470666" y="5241222"/>
            <a:ext cx="1139914" cy="211541"/>
            <a:chOff x="4820850" y="4231021"/>
            <a:chExt cx="1140562" cy="211541"/>
          </a:xfrm>
        </p:grpSpPr>
        <p:sp>
          <p:nvSpPr>
            <p:cNvPr id="32" name="Ellipse 31">
              <a:extLst>
                <a:ext uri="{FF2B5EF4-FFF2-40B4-BE49-F238E27FC236}">
                  <a16:creationId xmlns:a16="http://schemas.microsoft.com/office/drawing/2014/main" id="{D9F7976B-4464-F641-5CD2-F0F17114BEA1}"/>
                </a:ext>
              </a:extLst>
            </p:cNvPr>
            <p:cNvSpPr/>
            <p:nvPr/>
          </p:nvSpPr>
          <p:spPr>
            <a:xfrm>
              <a:off x="5371514" y="4392162"/>
              <a:ext cx="50400" cy="50400"/>
            </a:xfrm>
            <a:prstGeom prst="ellipse">
              <a:avLst/>
            </a:prstGeom>
            <a:solidFill>
              <a:schemeClr val="accent1">
                <a:alpha val="7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latin typeface="Arial" panose="020B0604020202020204" pitchFamily="34" charset="0"/>
                <a:cs typeface="Arial" panose="020B0604020202020204" pitchFamily="34" charset="0"/>
              </a:endParaRPr>
            </a:p>
          </p:txBody>
        </p:sp>
        <p:sp>
          <p:nvSpPr>
            <p:cNvPr id="33" name="Ellipse 32">
              <a:extLst>
                <a:ext uri="{FF2B5EF4-FFF2-40B4-BE49-F238E27FC236}">
                  <a16:creationId xmlns:a16="http://schemas.microsoft.com/office/drawing/2014/main" id="{86726D8B-6B02-78D7-7809-9A01E9EAF0B1}"/>
                </a:ext>
              </a:extLst>
            </p:cNvPr>
            <p:cNvSpPr/>
            <p:nvPr/>
          </p:nvSpPr>
          <p:spPr>
            <a:xfrm>
              <a:off x="5371514" y="4328662"/>
              <a:ext cx="50400" cy="50400"/>
            </a:xfrm>
            <a:prstGeom prst="ellipse">
              <a:avLst/>
            </a:prstGeom>
            <a:solidFill>
              <a:schemeClr val="accent1">
                <a:alpha val="36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latin typeface="Arial" panose="020B0604020202020204" pitchFamily="34" charset="0"/>
                <a:cs typeface="Arial" panose="020B0604020202020204" pitchFamily="34" charset="0"/>
              </a:endParaRPr>
            </a:p>
          </p:txBody>
        </p:sp>
        <p:sp>
          <p:nvSpPr>
            <p:cNvPr id="34" name="Forme libre 33">
              <a:extLst>
                <a:ext uri="{FF2B5EF4-FFF2-40B4-BE49-F238E27FC236}">
                  <a16:creationId xmlns:a16="http://schemas.microsoft.com/office/drawing/2014/main" id="{481D8B6D-48B2-E93A-4E6C-B502871B36A1}"/>
                </a:ext>
              </a:extLst>
            </p:cNvPr>
            <p:cNvSpPr/>
            <p:nvPr/>
          </p:nvSpPr>
          <p:spPr>
            <a:xfrm>
              <a:off x="4820850" y="4231021"/>
              <a:ext cx="1140562" cy="56057"/>
            </a:xfrm>
            <a:custGeom>
              <a:avLst/>
              <a:gdLst>
                <a:gd name="csX0" fmla="*/ 0 w 1140562"/>
                <a:gd name="csY0" fmla="*/ 0 h 404053"/>
                <a:gd name="csX1" fmla="*/ 1140562 w 1140562"/>
                <a:gd name="csY1" fmla="*/ 0 h 404053"/>
                <a:gd name="csX2" fmla="*/ 1140562 w 1140562"/>
                <a:gd name="csY2" fmla="*/ 347996 h 404053"/>
                <a:gd name="csX3" fmla="*/ 611262 w 1140562"/>
                <a:gd name="csY3" fmla="*/ 347996 h 404053"/>
                <a:gd name="csX4" fmla="*/ 570300 w 1140562"/>
                <a:gd name="csY4" fmla="*/ 404053 h 404053"/>
                <a:gd name="csX5" fmla="*/ 529339 w 1140562"/>
                <a:gd name="csY5" fmla="*/ 347996 h 404053"/>
                <a:gd name="csX6" fmla="*/ 0 w 1140562"/>
                <a:gd name="csY6" fmla="*/ 347996 h 404053"/>
                <a:gd name="csX0" fmla="*/ 1140562 w 1232002"/>
                <a:gd name="csY0" fmla="*/ 0 h 404053"/>
                <a:gd name="csX1" fmla="*/ 1140562 w 1232002"/>
                <a:gd name="csY1" fmla="*/ 347996 h 404053"/>
                <a:gd name="csX2" fmla="*/ 611262 w 1232002"/>
                <a:gd name="csY2" fmla="*/ 347996 h 404053"/>
                <a:gd name="csX3" fmla="*/ 570300 w 1232002"/>
                <a:gd name="csY3" fmla="*/ 404053 h 404053"/>
                <a:gd name="csX4" fmla="*/ 529339 w 1232002"/>
                <a:gd name="csY4" fmla="*/ 347996 h 404053"/>
                <a:gd name="csX5" fmla="*/ 0 w 1232002"/>
                <a:gd name="csY5" fmla="*/ 347996 h 404053"/>
                <a:gd name="csX6" fmla="*/ 0 w 1232002"/>
                <a:gd name="csY6" fmla="*/ 0 h 404053"/>
                <a:gd name="csX7" fmla="*/ 1232002 w 1232002"/>
                <a:gd name="csY7" fmla="*/ 91440 h 404053"/>
                <a:gd name="csX0" fmla="*/ 1140562 w 1140562"/>
                <a:gd name="csY0" fmla="*/ 0 h 404053"/>
                <a:gd name="csX1" fmla="*/ 1140562 w 1140562"/>
                <a:gd name="csY1" fmla="*/ 347996 h 404053"/>
                <a:gd name="csX2" fmla="*/ 611262 w 1140562"/>
                <a:gd name="csY2" fmla="*/ 347996 h 404053"/>
                <a:gd name="csX3" fmla="*/ 570300 w 1140562"/>
                <a:gd name="csY3" fmla="*/ 404053 h 404053"/>
                <a:gd name="csX4" fmla="*/ 529339 w 1140562"/>
                <a:gd name="csY4" fmla="*/ 347996 h 404053"/>
                <a:gd name="csX5" fmla="*/ 0 w 1140562"/>
                <a:gd name="csY5" fmla="*/ 347996 h 404053"/>
                <a:gd name="csX6" fmla="*/ 0 w 1140562"/>
                <a:gd name="csY6" fmla="*/ 0 h 404053"/>
                <a:gd name="csX0" fmla="*/ 1140562 w 1140562"/>
                <a:gd name="csY0" fmla="*/ 347996 h 404053"/>
                <a:gd name="csX1" fmla="*/ 611262 w 1140562"/>
                <a:gd name="csY1" fmla="*/ 347996 h 404053"/>
                <a:gd name="csX2" fmla="*/ 570300 w 1140562"/>
                <a:gd name="csY2" fmla="*/ 404053 h 404053"/>
                <a:gd name="csX3" fmla="*/ 529339 w 1140562"/>
                <a:gd name="csY3" fmla="*/ 347996 h 404053"/>
                <a:gd name="csX4" fmla="*/ 0 w 1140562"/>
                <a:gd name="csY4" fmla="*/ 347996 h 404053"/>
                <a:gd name="csX5" fmla="*/ 0 w 1140562"/>
                <a:gd name="csY5" fmla="*/ 0 h 404053"/>
                <a:gd name="csX0" fmla="*/ 1140562 w 1140562"/>
                <a:gd name="csY0" fmla="*/ 0 h 56057"/>
                <a:gd name="csX1" fmla="*/ 611262 w 1140562"/>
                <a:gd name="csY1" fmla="*/ 0 h 56057"/>
                <a:gd name="csX2" fmla="*/ 570300 w 1140562"/>
                <a:gd name="csY2" fmla="*/ 56057 h 56057"/>
                <a:gd name="csX3" fmla="*/ 529339 w 1140562"/>
                <a:gd name="csY3" fmla="*/ 0 h 56057"/>
                <a:gd name="csX4" fmla="*/ 0 w 1140562"/>
                <a:gd name="csY4" fmla="*/ 0 h 56057"/>
              </a:gdLst>
              <a:ahLst/>
              <a:cxnLst>
                <a:cxn ang="0">
                  <a:pos x="csX0" y="csY0"/>
                </a:cxn>
                <a:cxn ang="0">
                  <a:pos x="csX1" y="csY1"/>
                </a:cxn>
                <a:cxn ang="0">
                  <a:pos x="csX2" y="csY2"/>
                </a:cxn>
                <a:cxn ang="0">
                  <a:pos x="csX3" y="csY3"/>
                </a:cxn>
                <a:cxn ang="0">
                  <a:pos x="csX4" y="csY4"/>
                </a:cxn>
              </a:cxnLst>
              <a:rect l="l" t="t" r="r" b="b"/>
              <a:pathLst>
                <a:path w="1140562" h="56057">
                  <a:moveTo>
                    <a:pt x="1140562" y="0"/>
                  </a:moveTo>
                  <a:lnTo>
                    <a:pt x="611262" y="0"/>
                  </a:lnTo>
                  <a:lnTo>
                    <a:pt x="570300" y="56057"/>
                  </a:lnTo>
                  <a:lnTo>
                    <a:pt x="529339" y="0"/>
                  </a:lnTo>
                  <a:lnTo>
                    <a:pt x="0" y="0"/>
                  </a:lnTo>
                </a:path>
              </a:pathLst>
            </a:custGeom>
            <a:noFill/>
            <a:ln w="3175">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fr-FR" dirty="0">
                <a:latin typeface="Arial" panose="020B0604020202020204" pitchFamily="34" charset="0"/>
                <a:cs typeface="Arial" panose="020B0604020202020204" pitchFamily="34" charset="0"/>
              </a:endParaRPr>
            </a:p>
          </p:txBody>
        </p:sp>
      </p:grpSp>
      <p:pic>
        <p:nvPicPr>
          <p:cNvPr id="42" name="Image 41"/>
          <p:cNvPicPr>
            <a:picLocks noChangeAspect="1"/>
          </p:cNvPicPr>
          <p:nvPr/>
        </p:nvPicPr>
        <p:blipFill>
          <a:blip r:embed="rId6"/>
          <a:stretch>
            <a:fillRect/>
          </a:stretch>
        </p:blipFill>
        <p:spPr>
          <a:xfrm>
            <a:off x="1821779" y="5245076"/>
            <a:ext cx="427900" cy="426215"/>
          </a:xfrm>
          <a:prstGeom prst="rect">
            <a:avLst/>
          </a:prstGeom>
        </p:spPr>
      </p:pic>
      <p:sp>
        <p:nvSpPr>
          <p:cNvPr id="45" name="Espace réservé du contenu 2">
            <a:extLst>
              <a:ext uri="{FF2B5EF4-FFF2-40B4-BE49-F238E27FC236}">
                <a16:creationId xmlns:a16="http://schemas.microsoft.com/office/drawing/2014/main" id="{6B22F8DC-FE66-F0E9-108A-5CE9C2F7E4EB}"/>
              </a:ext>
            </a:extLst>
          </p:cNvPr>
          <p:cNvSpPr txBox="1">
            <a:spLocks/>
          </p:cNvSpPr>
          <p:nvPr/>
        </p:nvSpPr>
        <p:spPr>
          <a:xfrm>
            <a:off x="538092" y="6708650"/>
            <a:ext cx="6859615" cy="612743"/>
          </a:xfrm>
          <a:prstGeom prst="rect">
            <a:avLst/>
          </a:prstGeom>
        </p:spPr>
        <p:txBody>
          <a:bodyPr vert="horz" lIns="0" tIns="0" rIns="0" bIns="0" rtlCol="0">
            <a:noAutofit/>
          </a:bodyPr>
          <a:lstStyle>
            <a:lvl1pPr marL="0" indent="0" algn="l" defTabSz="755934" rtl="0" eaLnBrk="1" latinLnBrk="0" hangingPunct="1">
              <a:lnSpc>
                <a:spcPct val="90000"/>
              </a:lnSpc>
              <a:spcBef>
                <a:spcPts val="0"/>
              </a:spcBef>
              <a:spcAft>
                <a:spcPts val="300"/>
              </a:spcAft>
              <a:buFontTx/>
              <a:buNone/>
              <a:defRPr sz="2400" b="0" i="0" kern="1200">
                <a:solidFill>
                  <a:schemeClr val="accent1"/>
                </a:solidFill>
                <a:latin typeface="Arial" panose="020B0604020202020204" pitchFamily="34" charset="0"/>
                <a:ea typeface="+mn-ea"/>
                <a:cs typeface="Arial" panose="020B0604020202020204" pitchFamily="34" charset="0"/>
              </a:defRPr>
            </a:lvl1pPr>
            <a:lvl2pPr marL="151200" indent="-152984" algn="ctr" defTabSz="755934" rtl="0" eaLnBrk="1" latinLnBrk="0" hangingPunct="1">
              <a:lnSpc>
                <a:spcPts val="1320"/>
              </a:lnSpc>
              <a:spcBef>
                <a:spcPts val="0"/>
              </a:spcBef>
              <a:buClr>
                <a:schemeClr val="accent2"/>
              </a:buClr>
              <a:buFontTx/>
              <a:buNone/>
              <a:defRPr sz="1100" b="1" i="0" kern="1200">
                <a:solidFill>
                  <a:schemeClr val="accent2"/>
                </a:solidFill>
                <a:latin typeface="Arial" panose="020B0604020202020204" pitchFamily="34" charset="0"/>
                <a:ea typeface="+mn-ea"/>
                <a:cs typeface="Arial" panose="020B0604020202020204" pitchFamily="34" charset="0"/>
              </a:defRPr>
            </a:lvl2pPr>
            <a:lvl3pPr marL="288000" indent="-97200" algn="l" defTabSz="755934" rtl="0" eaLnBrk="1" latinLnBrk="0" hangingPunct="1">
              <a:lnSpc>
                <a:spcPts val="1320"/>
              </a:lnSpc>
              <a:spcBef>
                <a:spcPts val="0"/>
              </a:spcBef>
              <a:buFont typeface="Arial" panose="020B0604020202020204" pitchFamily="34" charset="0"/>
              <a:buChar char="•"/>
              <a:defRPr sz="1100" b="0" i="0" kern="1200">
                <a:solidFill>
                  <a:schemeClr val="tx1"/>
                </a:solidFill>
                <a:latin typeface="Arial" panose="020B0604020202020204" pitchFamily="34" charset="0"/>
                <a:ea typeface="+mn-ea"/>
                <a:cs typeface="Arial" panose="020B0604020202020204" pitchFamily="34" charset="0"/>
              </a:defRPr>
            </a:lvl3pPr>
            <a:lvl4pPr marL="180000" indent="0" algn="l" defTabSz="755934" rtl="0" eaLnBrk="1" latinLnBrk="0" hangingPunct="1">
              <a:lnSpc>
                <a:spcPts val="1320"/>
              </a:lnSpc>
              <a:spcBef>
                <a:spcPts val="0"/>
              </a:spcBef>
              <a:buFontTx/>
              <a:buNone/>
              <a:defRPr sz="1100" b="0" i="0" kern="1200">
                <a:solidFill>
                  <a:schemeClr val="tx1"/>
                </a:solidFill>
                <a:latin typeface="Arial" panose="020B0604020202020204" pitchFamily="34" charset="0"/>
                <a:ea typeface="+mn-ea"/>
                <a:cs typeface="Arial" panose="020B0604020202020204" pitchFamily="34" charset="0"/>
              </a:defRPr>
            </a:lvl4pPr>
            <a:lvl5pPr marL="1511869" indent="0" algn="l" defTabSz="755934" rtl="0" eaLnBrk="1" latinLnBrk="0" hangingPunct="1">
              <a:lnSpc>
                <a:spcPct val="90000"/>
              </a:lnSpc>
              <a:spcBef>
                <a:spcPts val="413"/>
              </a:spcBef>
              <a:buFontTx/>
              <a:buNone/>
              <a:defRPr sz="1100" kern="1200">
                <a:solidFill>
                  <a:schemeClr val="tx1"/>
                </a:solidFill>
                <a:latin typeface="Azo Sans" panose="020B0603030503020204" pitchFamily="34" charset="77"/>
                <a:ea typeface="+mn-ea"/>
                <a:cs typeface="+mn-cs"/>
              </a:defRPr>
            </a:lvl5pPr>
            <a:lvl6pPr marL="2078820"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6pPr>
            <a:lvl7pPr marL="2456787"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7pPr>
            <a:lvl8pPr marL="2834754"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8pPr>
            <a:lvl9pPr marL="3212722"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9pPr>
          </a:lstStyle>
          <a:p>
            <a:pPr algn="just"/>
            <a:r>
              <a:rPr lang="fr-FR" sz="1100" dirty="0" smtClean="0"/>
              <a:t>Cas </a:t>
            </a:r>
            <a:r>
              <a:rPr lang="fr-FR" sz="1100" dirty="0"/>
              <a:t>des capteurs usagés </a:t>
            </a:r>
            <a:r>
              <a:rPr lang="fr-FR" sz="1100" dirty="0" err="1"/>
              <a:t>FreeStyle</a:t>
            </a:r>
            <a:r>
              <a:rPr lang="fr-FR" sz="1100" dirty="0"/>
              <a:t> </a:t>
            </a:r>
            <a:r>
              <a:rPr lang="fr-FR" sz="1100" dirty="0" smtClean="0"/>
              <a:t>:</a:t>
            </a:r>
            <a:endParaRPr lang="fr-FR" sz="1100" dirty="0"/>
          </a:p>
          <a:p>
            <a:r>
              <a:rPr lang="fr-FR" sz="1100" dirty="0" smtClean="0">
                <a:solidFill>
                  <a:schemeClr val="tx1"/>
                </a:solidFill>
              </a:rPr>
              <a:t>&gt; le </a:t>
            </a:r>
            <a:r>
              <a:rPr lang="fr-FR" sz="1100" dirty="0">
                <a:solidFill>
                  <a:schemeClr val="tx1"/>
                </a:solidFill>
              </a:rPr>
              <a:t>laboratoire Abbott a mis en place un circuit de collecte des capteurs usagés directement auprès des patients (</a:t>
            </a:r>
            <a:r>
              <a:rPr lang="fr-FR" sz="1100" dirty="0">
                <a:solidFill>
                  <a:schemeClr val="tx1"/>
                </a:solidFill>
                <a:hlinkClick r:id="rId7"/>
              </a:rPr>
              <a:t>https://www.freestylediabete.fr/easycollect.html</a:t>
            </a:r>
            <a:r>
              <a:rPr lang="fr-FR" sz="1100" dirty="0">
                <a:solidFill>
                  <a:schemeClr val="tx1"/>
                </a:solidFill>
              </a:rPr>
              <a:t>)</a:t>
            </a:r>
          </a:p>
        </p:txBody>
      </p:sp>
      <p:grpSp>
        <p:nvGrpSpPr>
          <p:cNvPr id="46" name="Groupe 45">
            <a:extLst>
              <a:ext uri="{FF2B5EF4-FFF2-40B4-BE49-F238E27FC236}">
                <a16:creationId xmlns:a16="http://schemas.microsoft.com/office/drawing/2014/main" id="{0BC287A3-EBBD-0228-38D9-E6CAFA8F1FC8}"/>
              </a:ext>
            </a:extLst>
          </p:cNvPr>
          <p:cNvGrpSpPr/>
          <p:nvPr/>
        </p:nvGrpSpPr>
        <p:grpSpPr>
          <a:xfrm>
            <a:off x="581380" y="6440950"/>
            <a:ext cx="1139914" cy="211541"/>
            <a:chOff x="4820850" y="4231021"/>
            <a:chExt cx="1140562" cy="211541"/>
          </a:xfrm>
        </p:grpSpPr>
        <p:sp>
          <p:nvSpPr>
            <p:cNvPr id="49" name="Ellipse 48">
              <a:extLst>
                <a:ext uri="{FF2B5EF4-FFF2-40B4-BE49-F238E27FC236}">
                  <a16:creationId xmlns:a16="http://schemas.microsoft.com/office/drawing/2014/main" id="{D9F7976B-4464-F641-5CD2-F0F17114BEA1}"/>
                </a:ext>
              </a:extLst>
            </p:cNvPr>
            <p:cNvSpPr/>
            <p:nvPr/>
          </p:nvSpPr>
          <p:spPr>
            <a:xfrm>
              <a:off x="5371514" y="4392162"/>
              <a:ext cx="50400" cy="50400"/>
            </a:xfrm>
            <a:prstGeom prst="ellipse">
              <a:avLst/>
            </a:prstGeom>
            <a:solidFill>
              <a:schemeClr val="accent1">
                <a:alpha val="7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latin typeface="Arial" panose="020B0604020202020204" pitchFamily="34" charset="0"/>
                <a:cs typeface="Arial" panose="020B0604020202020204" pitchFamily="34" charset="0"/>
              </a:endParaRPr>
            </a:p>
          </p:txBody>
        </p:sp>
        <p:sp>
          <p:nvSpPr>
            <p:cNvPr id="50" name="Ellipse 49">
              <a:extLst>
                <a:ext uri="{FF2B5EF4-FFF2-40B4-BE49-F238E27FC236}">
                  <a16:creationId xmlns:a16="http://schemas.microsoft.com/office/drawing/2014/main" id="{86726D8B-6B02-78D7-7809-9A01E9EAF0B1}"/>
                </a:ext>
              </a:extLst>
            </p:cNvPr>
            <p:cNvSpPr/>
            <p:nvPr/>
          </p:nvSpPr>
          <p:spPr>
            <a:xfrm>
              <a:off x="5371514" y="4328662"/>
              <a:ext cx="50400" cy="50400"/>
            </a:xfrm>
            <a:prstGeom prst="ellipse">
              <a:avLst/>
            </a:prstGeom>
            <a:solidFill>
              <a:schemeClr val="accent1">
                <a:alpha val="36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latin typeface="Arial" panose="020B0604020202020204" pitchFamily="34" charset="0"/>
                <a:cs typeface="Arial" panose="020B0604020202020204" pitchFamily="34" charset="0"/>
              </a:endParaRPr>
            </a:p>
          </p:txBody>
        </p:sp>
        <p:sp>
          <p:nvSpPr>
            <p:cNvPr id="51" name="Forme libre 50">
              <a:extLst>
                <a:ext uri="{FF2B5EF4-FFF2-40B4-BE49-F238E27FC236}">
                  <a16:creationId xmlns:a16="http://schemas.microsoft.com/office/drawing/2014/main" id="{481D8B6D-48B2-E93A-4E6C-B502871B36A1}"/>
                </a:ext>
              </a:extLst>
            </p:cNvPr>
            <p:cNvSpPr/>
            <p:nvPr/>
          </p:nvSpPr>
          <p:spPr>
            <a:xfrm>
              <a:off x="4820850" y="4231021"/>
              <a:ext cx="1140562" cy="56057"/>
            </a:xfrm>
            <a:custGeom>
              <a:avLst/>
              <a:gdLst>
                <a:gd name="csX0" fmla="*/ 0 w 1140562"/>
                <a:gd name="csY0" fmla="*/ 0 h 404053"/>
                <a:gd name="csX1" fmla="*/ 1140562 w 1140562"/>
                <a:gd name="csY1" fmla="*/ 0 h 404053"/>
                <a:gd name="csX2" fmla="*/ 1140562 w 1140562"/>
                <a:gd name="csY2" fmla="*/ 347996 h 404053"/>
                <a:gd name="csX3" fmla="*/ 611262 w 1140562"/>
                <a:gd name="csY3" fmla="*/ 347996 h 404053"/>
                <a:gd name="csX4" fmla="*/ 570300 w 1140562"/>
                <a:gd name="csY4" fmla="*/ 404053 h 404053"/>
                <a:gd name="csX5" fmla="*/ 529339 w 1140562"/>
                <a:gd name="csY5" fmla="*/ 347996 h 404053"/>
                <a:gd name="csX6" fmla="*/ 0 w 1140562"/>
                <a:gd name="csY6" fmla="*/ 347996 h 404053"/>
                <a:gd name="csX0" fmla="*/ 1140562 w 1232002"/>
                <a:gd name="csY0" fmla="*/ 0 h 404053"/>
                <a:gd name="csX1" fmla="*/ 1140562 w 1232002"/>
                <a:gd name="csY1" fmla="*/ 347996 h 404053"/>
                <a:gd name="csX2" fmla="*/ 611262 w 1232002"/>
                <a:gd name="csY2" fmla="*/ 347996 h 404053"/>
                <a:gd name="csX3" fmla="*/ 570300 w 1232002"/>
                <a:gd name="csY3" fmla="*/ 404053 h 404053"/>
                <a:gd name="csX4" fmla="*/ 529339 w 1232002"/>
                <a:gd name="csY4" fmla="*/ 347996 h 404053"/>
                <a:gd name="csX5" fmla="*/ 0 w 1232002"/>
                <a:gd name="csY5" fmla="*/ 347996 h 404053"/>
                <a:gd name="csX6" fmla="*/ 0 w 1232002"/>
                <a:gd name="csY6" fmla="*/ 0 h 404053"/>
                <a:gd name="csX7" fmla="*/ 1232002 w 1232002"/>
                <a:gd name="csY7" fmla="*/ 91440 h 404053"/>
                <a:gd name="csX0" fmla="*/ 1140562 w 1140562"/>
                <a:gd name="csY0" fmla="*/ 0 h 404053"/>
                <a:gd name="csX1" fmla="*/ 1140562 w 1140562"/>
                <a:gd name="csY1" fmla="*/ 347996 h 404053"/>
                <a:gd name="csX2" fmla="*/ 611262 w 1140562"/>
                <a:gd name="csY2" fmla="*/ 347996 h 404053"/>
                <a:gd name="csX3" fmla="*/ 570300 w 1140562"/>
                <a:gd name="csY3" fmla="*/ 404053 h 404053"/>
                <a:gd name="csX4" fmla="*/ 529339 w 1140562"/>
                <a:gd name="csY4" fmla="*/ 347996 h 404053"/>
                <a:gd name="csX5" fmla="*/ 0 w 1140562"/>
                <a:gd name="csY5" fmla="*/ 347996 h 404053"/>
                <a:gd name="csX6" fmla="*/ 0 w 1140562"/>
                <a:gd name="csY6" fmla="*/ 0 h 404053"/>
                <a:gd name="csX0" fmla="*/ 1140562 w 1140562"/>
                <a:gd name="csY0" fmla="*/ 347996 h 404053"/>
                <a:gd name="csX1" fmla="*/ 611262 w 1140562"/>
                <a:gd name="csY1" fmla="*/ 347996 h 404053"/>
                <a:gd name="csX2" fmla="*/ 570300 w 1140562"/>
                <a:gd name="csY2" fmla="*/ 404053 h 404053"/>
                <a:gd name="csX3" fmla="*/ 529339 w 1140562"/>
                <a:gd name="csY3" fmla="*/ 347996 h 404053"/>
                <a:gd name="csX4" fmla="*/ 0 w 1140562"/>
                <a:gd name="csY4" fmla="*/ 347996 h 404053"/>
                <a:gd name="csX5" fmla="*/ 0 w 1140562"/>
                <a:gd name="csY5" fmla="*/ 0 h 404053"/>
                <a:gd name="csX0" fmla="*/ 1140562 w 1140562"/>
                <a:gd name="csY0" fmla="*/ 0 h 56057"/>
                <a:gd name="csX1" fmla="*/ 611262 w 1140562"/>
                <a:gd name="csY1" fmla="*/ 0 h 56057"/>
                <a:gd name="csX2" fmla="*/ 570300 w 1140562"/>
                <a:gd name="csY2" fmla="*/ 56057 h 56057"/>
                <a:gd name="csX3" fmla="*/ 529339 w 1140562"/>
                <a:gd name="csY3" fmla="*/ 0 h 56057"/>
                <a:gd name="csX4" fmla="*/ 0 w 1140562"/>
                <a:gd name="csY4" fmla="*/ 0 h 56057"/>
              </a:gdLst>
              <a:ahLst/>
              <a:cxnLst>
                <a:cxn ang="0">
                  <a:pos x="csX0" y="csY0"/>
                </a:cxn>
                <a:cxn ang="0">
                  <a:pos x="csX1" y="csY1"/>
                </a:cxn>
                <a:cxn ang="0">
                  <a:pos x="csX2" y="csY2"/>
                </a:cxn>
                <a:cxn ang="0">
                  <a:pos x="csX3" y="csY3"/>
                </a:cxn>
                <a:cxn ang="0">
                  <a:pos x="csX4" y="csY4"/>
                </a:cxn>
              </a:cxnLst>
              <a:rect l="l" t="t" r="r" b="b"/>
              <a:pathLst>
                <a:path w="1140562" h="56057">
                  <a:moveTo>
                    <a:pt x="1140562" y="0"/>
                  </a:moveTo>
                  <a:lnTo>
                    <a:pt x="611262" y="0"/>
                  </a:lnTo>
                  <a:lnTo>
                    <a:pt x="570300" y="56057"/>
                  </a:lnTo>
                  <a:lnTo>
                    <a:pt x="529339" y="0"/>
                  </a:lnTo>
                  <a:lnTo>
                    <a:pt x="0" y="0"/>
                  </a:lnTo>
                </a:path>
              </a:pathLst>
            </a:custGeom>
            <a:noFill/>
            <a:ln w="3175">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fr-FR" dirty="0">
                <a:latin typeface="Arial" panose="020B0604020202020204" pitchFamily="34" charset="0"/>
                <a:cs typeface="Arial" panose="020B0604020202020204" pitchFamily="34" charset="0"/>
              </a:endParaRPr>
            </a:p>
          </p:txBody>
        </p:sp>
      </p:grpSp>
      <p:sp>
        <p:nvSpPr>
          <p:cNvPr id="52" name="Espace réservé du texte 2">
            <a:extLst>
              <a:ext uri="{FF2B5EF4-FFF2-40B4-BE49-F238E27FC236}">
                <a16:creationId xmlns:a16="http://schemas.microsoft.com/office/drawing/2014/main" id="{7EFA77D2-3870-4E4F-8143-BBA30FAA936B}"/>
              </a:ext>
            </a:extLst>
          </p:cNvPr>
          <p:cNvSpPr txBox="1">
            <a:spLocks/>
          </p:cNvSpPr>
          <p:nvPr/>
        </p:nvSpPr>
        <p:spPr>
          <a:xfrm>
            <a:off x="5762353" y="7566760"/>
            <a:ext cx="1461160" cy="2229239"/>
          </a:xfrm>
          <a:prstGeom prst="rect">
            <a:avLst/>
          </a:prstGeom>
          <a:noFill/>
          <a:ln>
            <a:solidFill>
              <a:schemeClr val="accent1"/>
            </a:solidFill>
          </a:ln>
        </p:spPr>
        <p:txBody>
          <a:bodyPr>
            <a:noAutofit/>
          </a:bodyPr>
          <a:lstStyle>
            <a:lvl1pPr marL="0" indent="0" algn="l" defTabSz="685800" rtl="0" eaLnBrk="1" latinLnBrk="0" hangingPunct="1">
              <a:lnSpc>
                <a:spcPct val="90000"/>
              </a:lnSpc>
              <a:spcBef>
                <a:spcPts val="750"/>
              </a:spcBef>
              <a:buFont typeface="Arial" panose="020B0604020202020204" pitchFamily="34" charset="0"/>
              <a:buNone/>
              <a:defRPr sz="1100" kern="1200">
                <a:solidFill>
                  <a:schemeClr val="tx1">
                    <a:lumMod val="85000"/>
                    <a:lumOff val="15000"/>
                  </a:schemeClr>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lumMod val="85000"/>
                    <a:lumOff val="15000"/>
                  </a:schemeClr>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lumMod val="85000"/>
                    <a:lumOff val="15000"/>
                  </a:schemeClr>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lumMod val="85000"/>
                    <a:lumOff val="15000"/>
                  </a:schemeClr>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lumMod val="85000"/>
                    <a:lumOff val="15000"/>
                  </a:schemeClr>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a:spcBef>
                <a:spcPts val="300"/>
              </a:spcBef>
            </a:pPr>
            <a:r>
              <a:rPr lang="fr-FR" sz="1050" b="1" dirty="0" smtClean="0">
                <a:solidFill>
                  <a:schemeClr val="accent1"/>
                </a:solidFill>
                <a:latin typeface="Arial" panose="020B0604020202020204" pitchFamily="34" charset="0"/>
                <a:cs typeface="Arial" panose="020B0604020202020204" pitchFamily="34" charset="0"/>
              </a:rPr>
              <a:t>Références : </a:t>
            </a:r>
          </a:p>
          <a:p>
            <a:pPr>
              <a:spcBef>
                <a:spcPts val="300"/>
              </a:spcBef>
            </a:pPr>
            <a:r>
              <a:rPr lang="fr-FR" sz="1050" dirty="0">
                <a:latin typeface="Arial" panose="020B0604020202020204" pitchFamily="34" charset="0"/>
                <a:cs typeface="Arial" panose="020B0604020202020204" pitchFamily="34" charset="0"/>
                <a:hlinkClick r:id="rId8"/>
              </a:rPr>
              <a:t>Loi n° 2007-248 du 26 février 2007</a:t>
            </a:r>
            <a:r>
              <a:rPr lang="fr-FR" sz="1050" dirty="0">
                <a:latin typeface="Arial" panose="020B0604020202020204" pitchFamily="34" charset="0"/>
                <a:cs typeface="Arial" panose="020B0604020202020204" pitchFamily="34" charset="0"/>
              </a:rPr>
              <a:t> </a:t>
            </a:r>
            <a:endParaRPr lang="fr-FR" sz="1050" dirty="0" smtClean="0">
              <a:latin typeface="Arial" panose="020B0604020202020204" pitchFamily="34" charset="0"/>
              <a:cs typeface="Arial" panose="020B0604020202020204" pitchFamily="34" charset="0"/>
            </a:endParaRPr>
          </a:p>
          <a:p>
            <a:pPr>
              <a:spcBef>
                <a:spcPts val="300"/>
              </a:spcBef>
            </a:pPr>
            <a:r>
              <a:rPr lang="fr-FR" sz="1050" dirty="0" smtClean="0">
                <a:solidFill>
                  <a:schemeClr val="tx1"/>
                </a:solidFill>
                <a:latin typeface="Arial" panose="020B0604020202020204" pitchFamily="34" charset="0"/>
                <a:cs typeface="Arial" panose="020B0604020202020204" pitchFamily="34" charset="0"/>
                <a:hlinkClick r:id="rId9"/>
              </a:rPr>
              <a:t>Décret </a:t>
            </a:r>
            <a:r>
              <a:rPr lang="fr-FR" sz="1050" dirty="0">
                <a:solidFill>
                  <a:schemeClr val="tx1"/>
                </a:solidFill>
                <a:latin typeface="Arial" panose="020B0604020202020204" pitchFamily="34" charset="0"/>
                <a:cs typeface="Arial" panose="020B0604020202020204" pitchFamily="34" charset="0"/>
                <a:hlinkClick r:id="rId9"/>
              </a:rPr>
              <a:t>n° 2021-1176 du 10 septembre 2021</a:t>
            </a:r>
            <a:r>
              <a:rPr lang="fr-FR" sz="1050" dirty="0">
                <a:solidFill>
                  <a:schemeClr val="tx1"/>
                </a:solidFill>
                <a:latin typeface="Arial" panose="020B0604020202020204" pitchFamily="34" charset="0"/>
                <a:cs typeface="Arial" panose="020B0604020202020204" pitchFamily="34" charset="0"/>
              </a:rPr>
              <a:t> </a:t>
            </a:r>
            <a:r>
              <a:rPr lang="fr-FR" sz="1050" dirty="0" smtClean="0">
                <a:solidFill>
                  <a:schemeClr val="tx1"/>
                </a:solidFill>
                <a:latin typeface="Arial" panose="020B0604020202020204" pitchFamily="34" charset="0"/>
                <a:cs typeface="Arial" panose="020B0604020202020204" pitchFamily="34" charset="0"/>
              </a:rPr>
              <a:t>et </a:t>
            </a:r>
            <a:r>
              <a:rPr lang="fr-FR" sz="1050" dirty="0" smtClean="0">
                <a:solidFill>
                  <a:schemeClr val="tx1"/>
                </a:solidFill>
                <a:latin typeface="Arial" panose="020B0604020202020204" pitchFamily="34" charset="0"/>
                <a:cs typeface="Arial" panose="020B0604020202020204" pitchFamily="34" charset="0"/>
                <a:hlinkClick r:id="rId10"/>
              </a:rPr>
              <a:t>arrêté du 10 décembre 2021</a:t>
            </a:r>
            <a:r>
              <a:rPr lang="fr-FR" sz="1050" dirty="0" smtClean="0">
                <a:latin typeface="Arial" panose="020B0604020202020204" pitchFamily="34" charset="0"/>
                <a:cs typeface="Arial" panose="020B0604020202020204" pitchFamily="34" charset="0"/>
              </a:rPr>
              <a:t> </a:t>
            </a:r>
          </a:p>
          <a:p>
            <a:pPr>
              <a:spcBef>
                <a:spcPts val="300"/>
              </a:spcBef>
            </a:pPr>
            <a:r>
              <a:rPr lang="fr-FR" sz="1050" dirty="0">
                <a:latin typeface="Arial" panose="020B0604020202020204" pitchFamily="34" charset="0"/>
                <a:cs typeface="Arial" panose="020B0604020202020204" pitchFamily="34" charset="0"/>
                <a:hlinkClick r:id="rId11"/>
              </a:rPr>
              <a:t>Arrêté du 23 août </a:t>
            </a:r>
            <a:r>
              <a:rPr lang="fr-FR" sz="1050" dirty="0" smtClean="0">
                <a:latin typeface="Arial" panose="020B0604020202020204" pitchFamily="34" charset="0"/>
                <a:cs typeface="Arial" panose="020B0604020202020204" pitchFamily="34" charset="0"/>
                <a:hlinkClick r:id="rId11"/>
              </a:rPr>
              <a:t>2011</a:t>
            </a:r>
            <a:endParaRPr lang="fr-FR" sz="1050" dirty="0" smtClean="0">
              <a:latin typeface="Arial" panose="020B0604020202020204" pitchFamily="34" charset="0"/>
              <a:cs typeface="Arial" panose="020B0604020202020204" pitchFamily="34" charset="0"/>
            </a:endParaRPr>
          </a:p>
          <a:p>
            <a:pPr>
              <a:spcBef>
                <a:spcPts val="300"/>
              </a:spcBef>
            </a:pPr>
            <a:r>
              <a:rPr lang="fr-FR" sz="1050" dirty="0" smtClean="0">
                <a:latin typeface="Arial" panose="020B0604020202020204" pitchFamily="34" charset="0"/>
                <a:cs typeface="Arial" panose="020B0604020202020204" pitchFamily="34" charset="0"/>
              </a:rPr>
              <a:t>Code de la Santé Publique </a:t>
            </a:r>
          </a:p>
          <a:p>
            <a:pPr>
              <a:spcBef>
                <a:spcPts val="300"/>
              </a:spcBef>
            </a:pPr>
            <a:r>
              <a:rPr lang="fr-FR" sz="1050" dirty="0" smtClean="0">
                <a:latin typeface="Arial" panose="020B0604020202020204" pitchFamily="34" charset="0"/>
                <a:cs typeface="Arial" panose="020B0604020202020204" pitchFamily="34" charset="0"/>
              </a:rPr>
              <a:t>Code de l’environnement</a:t>
            </a:r>
            <a:endParaRPr lang="fr-FR" sz="1050" dirty="0">
              <a:latin typeface="Arial" panose="020B0604020202020204" pitchFamily="34" charset="0"/>
              <a:cs typeface="Arial" panose="020B0604020202020204" pitchFamily="34" charset="0"/>
            </a:endParaRPr>
          </a:p>
        </p:txBody>
      </p:sp>
      <p:sp>
        <p:nvSpPr>
          <p:cNvPr id="53" name="Rectangle 52"/>
          <p:cNvSpPr/>
          <p:nvPr/>
        </p:nvSpPr>
        <p:spPr>
          <a:xfrm>
            <a:off x="470666" y="7468723"/>
            <a:ext cx="5027668" cy="2516073"/>
          </a:xfrm>
          <a:prstGeom prst="rect">
            <a:avLst/>
          </a:prstGeom>
          <a:noFill/>
        </p:spPr>
        <p:txBody>
          <a:bodyPr wrap="square">
            <a:spAutoFit/>
          </a:bodyPr>
          <a:lstStyle/>
          <a:p>
            <a:pPr algn="just"/>
            <a:r>
              <a:rPr lang="fr-FR" sz="1200" b="1" dirty="0" smtClean="0">
                <a:solidFill>
                  <a:schemeClr val="accent1"/>
                </a:solidFill>
                <a:latin typeface="Arial" panose="020B0604020202020204" pitchFamily="34" charset="0"/>
                <a:ea typeface="Helvetica Neue" panose="020B0604020202020204" pitchFamily="34" charset="0"/>
                <a:cs typeface="Arial" panose="020B0604020202020204" pitchFamily="34" charset="0"/>
              </a:rPr>
              <a:t>*Sigles et définitions :</a:t>
            </a:r>
          </a:p>
          <a:p>
            <a:pPr marL="171450" indent="-171450" algn="just">
              <a:buFontTx/>
              <a:buChar char="-"/>
            </a:pPr>
            <a:r>
              <a:rPr lang="fr-FR" sz="1050" b="1" u="sng" dirty="0" smtClean="0">
                <a:latin typeface="Arial" panose="020B0604020202020204" pitchFamily="34" charset="0"/>
                <a:ea typeface="Helvetica Neue" panose="020B0604020202020204" pitchFamily="34" charset="0"/>
                <a:cs typeface="Arial" panose="020B0604020202020204" pitchFamily="34" charset="0"/>
              </a:rPr>
              <a:t>MNU</a:t>
            </a:r>
            <a:r>
              <a:rPr lang="fr-FR" sz="1050" dirty="0" smtClean="0">
                <a:latin typeface="Arial" panose="020B0604020202020204" pitchFamily="34" charset="0"/>
                <a:ea typeface="Helvetica Neue" panose="020B0604020202020204" pitchFamily="34" charset="0"/>
                <a:cs typeface="Arial" panose="020B0604020202020204" pitchFamily="34" charset="0"/>
              </a:rPr>
              <a:t> = Médicament Non Utilisé</a:t>
            </a:r>
          </a:p>
          <a:p>
            <a:pPr marL="171450" indent="-171450" algn="just">
              <a:buFontTx/>
              <a:buChar char="-"/>
            </a:pPr>
            <a:r>
              <a:rPr lang="fr-FR" sz="1050" b="1" u="sng" dirty="0" smtClean="0">
                <a:latin typeface="Arial" panose="020B0604020202020204" pitchFamily="34" charset="0"/>
                <a:ea typeface="Helvetica Neue" panose="020B0604020202020204" pitchFamily="34" charset="0"/>
                <a:cs typeface="Arial" panose="020B0604020202020204" pitchFamily="34" charset="0"/>
              </a:rPr>
              <a:t>Concernant les DM</a:t>
            </a:r>
            <a:r>
              <a:rPr lang="fr-FR" sz="1050" dirty="0" smtClean="0">
                <a:latin typeface="Arial" panose="020B0604020202020204" pitchFamily="34" charset="0"/>
                <a:ea typeface="Helvetica Neue" panose="020B0604020202020204" pitchFamily="34" charset="0"/>
                <a:cs typeface="Arial" panose="020B0604020202020204" pitchFamily="34" charset="0"/>
              </a:rPr>
              <a:t> </a:t>
            </a:r>
            <a:r>
              <a:rPr lang="fr-FR" sz="1050" dirty="0">
                <a:latin typeface="Arial" panose="020B0604020202020204" pitchFamily="34" charset="0"/>
                <a:ea typeface="Helvetica Neue" panose="020B0604020202020204" pitchFamily="34" charset="0"/>
                <a:cs typeface="Arial" panose="020B0604020202020204" pitchFamily="34" charset="0"/>
              </a:rPr>
              <a:t>= Dispositifs </a:t>
            </a:r>
            <a:r>
              <a:rPr lang="fr-FR" sz="1050" dirty="0" smtClean="0">
                <a:latin typeface="Arial" panose="020B0604020202020204" pitchFamily="34" charset="0"/>
                <a:ea typeface="Helvetica Neue" panose="020B0604020202020204" pitchFamily="34" charset="0"/>
                <a:cs typeface="Arial" panose="020B0604020202020204" pitchFamily="34" charset="0"/>
              </a:rPr>
              <a:t>médicaux</a:t>
            </a:r>
          </a:p>
          <a:p>
            <a:pPr marL="360000" lvl="1" indent="-171450" algn="just">
              <a:buFont typeface="Courier New" panose="02070309020205020404" pitchFamily="49" charset="0"/>
              <a:buChar char="o"/>
            </a:pPr>
            <a:r>
              <a:rPr lang="fr-FR" sz="1050" b="1" dirty="0" smtClean="0">
                <a:latin typeface="Arial" panose="020B0604020202020204" pitchFamily="34" charset="0"/>
                <a:ea typeface="Helvetica Neue" panose="020B0604020202020204" pitchFamily="34" charset="0"/>
                <a:cs typeface="Arial" panose="020B0604020202020204" pitchFamily="34" charset="0"/>
              </a:rPr>
              <a:t>DMDIV</a:t>
            </a:r>
            <a:r>
              <a:rPr lang="fr-FR" sz="1050" dirty="0" smtClean="0">
                <a:latin typeface="Arial" panose="020B0604020202020204" pitchFamily="34" charset="0"/>
                <a:ea typeface="Helvetica Neue" panose="020B0604020202020204" pitchFamily="34" charset="0"/>
                <a:cs typeface="Arial" panose="020B0604020202020204" pitchFamily="34" charset="0"/>
              </a:rPr>
              <a:t> </a:t>
            </a:r>
            <a:r>
              <a:rPr lang="fr-FR" sz="1050" dirty="0">
                <a:latin typeface="Arial" panose="020B0604020202020204" pitchFamily="34" charset="0"/>
                <a:ea typeface="Helvetica Neue" panose="020B0604020202020204" pitchFamily="34" charset="0"/>
                <a:cs typeface="Arial" panose="020B0604020202020204" pitchFamily="34" charset="0"/>
              </a:rPr>
              <a:t>= dispositifs médicaux de diagnostic in </a:t>
            </a:r>
            <a:r>
              <a:rPr lang="fr-FR" sz="1050" dirty="0" smtClean="0">
                <a:latin typeface="Arial" panose="020B0604020202020204" pitchFamily="34" charset="0"/>
                <a:ea typeface="Helvetica Neue" panose="020B0604020202020204" pitchFamily="34" charset="0"/>
                <a:cs typeface="Arial" panose="020B0604020202020204" pitchFamily="34" charset="0"/>
              </a:rPr>
              <a:t>vitro </a:t>
            </a:r>
          </a:p>
          <a:p>
            <a:pPr marL="360000" lvl="1" indent="-171450" algn="just">
              <a:buFont typeface="Courier New" panose="02070309020205020404" pitchFamily="49" charset="0"/>
              <a:buChar char="o"/>
            </a:pPr>
            <a:r>
              <a:rPr lang="fr-FR" sz="1050" b="1" dirty="0" smtClean="0">
                <a:latin typeface="Arial" panose="020B0604020202020204" pitchFamily="34" charset="0"/>
                <a:ea typeface="Helvetica Neue" panose="020B0604020202020204" pitchFamily="34" charset="0"/>
                <a:cs typeface="Arial" panose="020B0604020202020204" pitchFamily="34" charset="0"/>
              </a:rPr>
              <a:t>Autotests</a:t>
            </a:r>
            <a:r>
              <a:rPr lang="fr-FR" sz="1050" dirty="0" smtClean="0">
                <a:latin typeface="Arial" panose="020B0604020202020204" pitchFamily="34" charset="0"/>
                <a:ea typeface="Helvetica Neue" panose="020B0604020202020204" pitchFamily="34" charset="0"/>
                <a:cs typeface="Arial" panose="020B0604020202020204" pitchFamily="34" charset="0"/>
              </a:rPr>
              <a:t> </a:t>
            </a:r>
            <a:r>
              <a:rPr lang="fr-FR" sz="1050" dirty="0">
                <a:latin typeface="Arial" panose="020B0604020202020204" pitchFamily="34" charset="0"/>
                <a:ea typeface="Helvetica Neue" panose="020B0604020202020204" pitchFamily="34" charset="0"/>
                <a:cs typeface="Arial" panose="020B0604020202020204" pitchFamily="34" charset="0"/>
              </a:rPr>
              <a:t>= DMDIV destinés à être utilisés par le </a:t>
            </a:r>
            <a:r>
              <a:rPr lang="fr-FR" sz="1050" dirty="0" smtClean="0">
                <a:latin typeface="Arial" panose="020B0604020202020204" pitchFamily="34" charset="0"/>
                <a:ea typeface="Helvetica Neue" panose="020B0604020202020204" pitchFamily="34" charset="0"/>
                <a:cs typeface="Arial" panose="020B0604020202020204" pitchFamily="34" charset="0"/>
              </a:rPr>
              <a:t>public </a:t>
            </a:r>
          </a:p>
          <a:p>
            <a:pPr marL="360000" lvl="1" indent="-171450" algn="just">
              <a:buFont typeface="Courier New" panose="02070309020205020404" pitchFamily="49" charset="0"/>
              <a:buChar char="o"/>
            </a:pPr>
            <a:r>
              <a:rPr lang="fr-FR" sz="1050" b="1" dirty="0" smtClean="0">
                <a:latin typeface="Arial" panose="020B0604020202020204" pitchFamily="34" charset="0"/>
                <a:ea typeface="Helvetica Neue" panose="020B0604020202020204" pitchFamily="34" charset="0"/>
                <a:cs typeface="Arial" panose="020B0604020202020204" pitchFamily="34" charset="0"/>
              </a:rPr>
              <a:t>DM </a:t>
            </a:r>
            <a:r>
              <a:rPr lang="fr-FR" sz="1050" b="1" dirty="0">
                <a:latin typeface="Arial" panose="020B0604020202020204" pitchFamily="34" charset="0"/>
                <a:ea typeface="Helvetica Neue" panose="020B0604020202020204" pitchFamily="34" charset="0"/>
                <a:cs typeface="Arial" panose="020B0604020202020204" pitchFamily="34" charset="0"/>
              </a:rPr>
              <a:t>perforant </a:t>
            </a:r>
            <a:r>
              <a:rPr lang="fr-FR" sz="1050" dirty="0">
                <a:latin typeface="Arial" panose="020B0604020202020204" pitchFamily="34" charset="0"/>
                <a:ea typeface="Helvetica Neue" panose="020B0604020202020204" pitchFamily="34" charset="0"/>
                <a:cs typeface="Arial" panose="020B0604020202020204" pitchFamily="34" charset="0"/>
              </a:rPr>
              <a:t>= tous DM et tous DMDIV perforants  y compris ceux incorporant comme partie intégrante une substance qui utilisée séparément serait considérée comme un médicament et dont l'utilisation par les patients en </a:t>
            </a:r>
            <a:r>
              <a:rPr lang="fr-FR" sz="1050" dirty="0" err="1">
                <a:latin typeface="Arial" panose="020B0604020202020204" pitchFamily="34" charset="0"/>
                <a:ea typeface="Helvetica Neue" panose="020B0604020202020204" pitchFamily="34" charset="0"/>
                <a:cs typeface="Arial" panose="020B0604020202020204" pitchFamily="34" charset="0"/>
              </a:rPr>
              <a:t>auto-traitement</a:t>
            </a:r>
            <a:r>
              <a:rPr lang="fr-FR" sz="1050" dirty="0">
                <a:latin typeface="Arial" panose="020B0604020202020204" pitchFamily="34" charset="0"/>
                <a:ea typeface="Helvetica Neue" panose="020B0604020202020204" pitchFamily="34" charset="0"/>
                <a:cs typeface="Arial" panose="020B0604020202020204" pitchFamily="34" charset="0"/>
              </a:rPr>
              <a:t> et les utilisateurs d'autotests de détection de maladies infectieuses transmissibles conduit à la production de DASRI PTC </a:t>
            </a:r>
          </a:p>
          <a:p>
            <a:pPr marL="171450" indent="-171450" algn="just">
              <a:buFontTx/>
              <a:buChar char="-"/>
            </a:pPr>
            <a:r>
              <a:rPr lang="fr-FR" sz="1050" b="1" u="sng" dirty="0" smtClean="0">
                <a:latin typeface="Arial" panose="020B0604020202020204" pitchFamily="34" charset="0"/>
                <a:ea typeface="Helvetica Neue" panose="020B0604020202020204" pitchFamily="34" charset="0"/>
                <a:cs typeface="Arial" panose="020B0604020202020204" pitchFamily="34" charset="0"/>
              </a:rPr>
              <a:t>Concernant les </a:t>
            </a:r>
            <a:r>
              <a:rPr lang="fr-FR" sz="1050" b="1" u="sng" dirty="0" smtClean="0">
                <a:latin typeface="Arial" panose="020B0604020202020204" pitchFamily="34" charset="0"/>
                <a:cs typeface="Arial" panose="020B0604020202020204" pitchFamily="34" charset="0"/>
              </a:rPr>
              <a:t>DASRI</a:t>
            </a:r>
            <a:r>
              <a:rPr lang="fr-FR" sz="1050" dirty="0" smtClean="0">
                <a:latin typeface="Arial" panose="020B0604020202020204" pitchFamily="34" charset="0"/>
                <a:cs typeface="Arial" panose="020B0604020202020204" pitchFamily="34" charset="0"/>
              </a:rPr>
              <a:t> = Déchets d’Activité de Soins à Risques Infectieux</a:t>
            </a:r>
          </a:p>
          <a:p>
            <a:pPr marL="360000" lvl="1" indent="-171450" algn="just">
              <a:buFont typeface="Courier New" panose="02070309020205020404" pitchFamily="49" charset="0"/>
              <a:buChar char="o"/>
            </a:pPr>
            <a:r>
              <a:rPr lang="fr-FR" sz="1050" b="1" dirty="0" smtClean="0">
                <a:latin typeface="Arial" panose="020B0604020202020204" pitchFamily="34" charset="0"/>
                <a:ea typeface="Helvetica Neue" panose="020B0604020202020204" pitchFamily="34" charset="0"/>
                <a:cs typeface="Arial" panose="020B0604020202020204" pitchFamily="34" charset="0"/>
              </a:rPr>
              <a:t>DASRI-PAT = </a:t>
            </a:r>
            <a:r>
              <a:rPr lang="fr-FR" sz="1050" dirty="0" smtClean="0">
                <a:latin typeface="Arial" panose="020B0604020202020204" pitchFamily="34" charset="0"/>
                <a:ea typeface="Helvetica Neue" panose="020B0604020202020204" pitchFamily="34" charset="0"/>
                <a:cs typeface="Arial" panose="020B0604020202020204" pitchFamily="34" charset="0"/>
              </a:rPr>
              <a:t>DASRI produits par les Patients en AutoTraitement </a:t>
            </a:r>
          </a:p>
          <a:p>
            <a:pPr marL="360000" lvl="1" indent="-171450" algn="just">
              <a:buFont typeface="Courier New" panose="02070309020205020404" pitchFamily="49" charset="0"/>
              <a:buChar char="o"/>
            </a:pPr>
            <a:r>
              <a:rPr lang="fr-FR" sz="1050" b="1" dirty="0" smtClean="0">
                <a:latin typeface="Arial" panose="020B0604020202020204" pitchFamily="34" charset="0"/>
                <a:ea typeface="Helvetica Neue" panose="020B0604020202020204" pitchFamily="34" charset="0"/>
                <a:cs typeface="Arial" panose="020B0604020202020204" pitchFamily="34" charset="0"/>
              </a:rPr>
              <a:t>DASRI-PTC </a:t>
            </a:r>
            <a:r>
              <a:rPr lang="fr-FR" sz="1050" dirty="0" smtClean="0">
                <a:latin typeface="Arial" panose="020B0604020202020204" pitchFamily="34" charset="0"/>
                <a:ea typeface="Helvetica Neue" panose="020B0604020202020204" pitchFamily="34" charset="0"/>
                <a:cs typeface="Arial" panose="020B0604020202020204" pitchFamily="34" charset="0"/>
              </a:rPr>
              <a:t>= DASRI Piquants, Tranchants, Coupants</a:t>
            </a:r>
          </a:p>
          <a:p>
            <a:pPr marL="360000" lvl="1" indent="-171450" algn="just">
              <a:buFont typeface="Courier New" panose="02070309020205020404" pitchFamily="49" charset="0"/>
              <a:buChar char="o"/>
            </a:pPr>
            <a:r>
              <a:rPr lang="fr-FR" sz="1050" b="1" dirty="0" err="1" smtClean="0">
                <a:latin typeface="Arial" panose="020B0604020202020204" pitchFamily="34" charset="0"/>
                <a:ea typeface="Helvetica Neue" panose="020B0604020202020204" pitchFamily="34" charset="0"/>
                <a:cs typeface="Arial" panose="020B0604020202020204" pitchFamily="34" charset="0"/>
              </a:rPr>
              <a:t>DASRI-e</a:t>
            </a:r>
            <a:r>
              <a:rPr lang="fr-FR" sz="1050" dirty="0" smtClean="0">
                <a:latin typeface="Arial" panose="020B0604020202020204" pitchFamily="34" charset="0"/>
                <a:ea typeface="Helvetica Neue" panose="020B0604020202020204" pitchFamily="34" charset="0"/>
                <a:cs typeface="Arial" panose="020B0604020202020204" pitchFamily="34" charset="0"/>
              </a:rPr>
              <a:t> = déchets issus des équipements électroniques ou électriques associés à un dispositif perforant</a:t>
            </a:r>
            <a:endParaRPr lang="fr-FR" sz="1050" dirty="0">
              <a:latin typeface="Arial" panose="020B0604020202020204" pitchFamily="34" charset="0"/>
              <a:ea typeface="Helvetica Neue" panose="020B0604020202020204" pitchFamily="34" charset="0"/>
              <a:cs typeface="Arial" panose="020B0604020202020204" pitchFamily="34" charset="0"/>
            </a:endParaRPr>
          </a:p>
        </p:txBody>
      </p:sp>
      <p:cxnSp>
        <p:nvCxnSpPr>
          <p:cNvPr id="17" name="Connecteur droit 16"/>
          <p:cNvCxnSpPr/>
          <p:nvPr/>
        </p:nvCxnSpPr>
        <p:spPr>
          <a:xfrm>
            <a:off x="522128" y="7360281"/>
            <a:ext cx="4821308" cy="0"/>
          </a:xfrm>
          <a:prstGeom prst="line">
            <a:avLst/>
          </a:prstGeom>
        </p:spPr>
        <p:style>
          <a:lnRef idx="2">
            <a:schemeClr val="accent1"/>
          </a:lnRef>
          <a:fillRef idx="0">
            <a:schemeClr val="accent1"/>
          </a:fillRef>
          <a:effectRef idx="1">
            <a:schemeClr val="accent1"/>
          </a:effectRef>
          <a:fontRef idx="minor">
            <a:schemeClr val="tx1"/>
          </a:fontRef>
        </p:style>
      </p:cxnSp>
      <p:pic>
        <p:nvPicPr>
          <p:cNvPr id="9" name="Image 8"/>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6657872" y="3513653"/>
            <a:ext cx="466141" cy="778368"/>
          </a:xfrm>
          <a:prstGeom prst="rect">
            <a:avLst/>
          </a:prstGeom>
        </p:spPr>
      </p:pic>
      <p:pic>
        <p:nvPicPr>
          <p:cNvPr id="10" name="Image 9"/>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6661630" y="2609285"/>
            <a:ext cx="458623" cy="770140"/>
          </a:xfrm>
          <a:prstGeom prst="rect">
            <a:avLst/>
          </a:prstGeom>
        </p:spPr>
      </p:pic>
      <p:sp>
        <p:nvSpPr>
          <p:cNvPr id="38" name="Rectangle 37"/>
          <p:cNvSpPr/>
          <p:nvPr/>
        </p:nvSpPr>
        <p:spPr>
          <a:xfrm>
            <a:off x="470666" y="4633608"/>
            <a:ext cx="6649587" cy="430887"/>
          </a:xfrm>
          <a:prstGeom prst="rect">
            <a:avLst/>
          </a:prstGeom>
        </p:spPr>
        <p:txBody>
          <a:bodyPr wrap="square">
            <a:spAutoFit/>
          </a:bodyPr>
          <a:lstStyle/>
          <a:p>
            <a:pPr algn="just"/>
            <a:r>
              <a:rPr lang="fr-FR" sz="1100" b="1" dirty="0" smtClean="0">
                <a:latin typeface="Arial" panose="020B0604020202020204" pitchFamily="34" charset="0"/>
                <a:cs typeface="Arial" panose="020B0604020202020204" pitchFamily="34" charset="0"/>
              </a:rPr>
              <a:t>A noter </a:t>
            </a:r>
            <a:r>
              <a:rPr lang="fr-FR" sz="1100" dirty="0" smtClean="0">
                <a:latin typeface="Arial" panose="020B0604020202020204" pitchFamily="34" charset="0"/>
                <a:cs typeface="Arial" panose="020B0604020202020204" pitchFamily="34" charset="0"/>
              </a:rPr>
              <a:t>: Les déchets d’activité de soins non dangereux sont à éliminer la </a:t>
            </a:r>
            <a:r>
              <a:rPr lang="fr-FR" sz="1100" dirty="0">
                <a:latin typeface="Arial" panose="020B0604020202020204" pitchFamily="34" charset="0"/>
                <a:cs typeface="Arial" panose="020B0604020202020204" pitchFamily="34" charset="0"/>
              </a:rPr>
              <a:t>poubelle des </a:t>
            </a:r>
            <a:r>
              <a:rPr lang="fr-FR" sz="1100" dirty="0" smtClean="0">
                <a:latin typeface="Arial" panose="020B0604020202020204" pitchFamily="34" charset="0"/>
                <a:cs typeface="Arial" panose="020B0604020202020204" pitchFamily="34" charset="0"/>
              </a:rPr>
              <a:t>ordures ménagères</a:t>
            </a:r>
            <a:r>
              <a:rPr lang="fr-FR" sz="1100" dirty="0">
                <a:latin typeface="Arial" panose="020B0604020202020204" pitchFamily="34" charset="0"/>
                <a:cs typeface="Arial" panose="020B0604020202020204" pitchFamily="34" charset="0"/>
              </a:rPr>
              <a:t> </a:t>
            </a:r>
            <a:r>
              <a:rPr lang="fr-FR" sz="1100" dirty="0" smtClean="0">
                <a:latin typeface="Arial" panose="020B0604020202020204" pitchFamily="34" charset="0"/>
                <a:cs typeface="Arial" panose="020B0604020202020204" pitchFamily="34" charset="0"/>
              </a:rPr>
              <a:t>(ex : poches de nutrition entérale</a:t>
            </a:r>
            <a:r>
              <a:rPr lang="fr-FR" sz="1100" dirty="0">
                <a:latin typeface="Arial" panose="020B0604020202020204" pitchFamily="34" charset="0"/>
                <a:cs typeface="Arial" panose="020B0604020202020204" pitchFamily="34" charset="0"/>
              </a:rPr>
              <a:t> </a:t>
            </a:r>
            <a:r>
              <a:rPr lang="fr-FR" sz="1100" dirty="0" smtClean="0">
                <a:latin typeface="Arial" panose="020B0604020202020204" pitchFamily="34" charset="0"/>
                <a:cs typeface="Arial" panose="020B0604020202020204" pitchFamily="34" charset="0"/>
              </a:rPr>
              <a:t>: </a:t>
            </a:r>
            <a:r>
              <a:rPr lang="fr-FR" sz="1100" dirty="0" err="1" smtClean="0">
                <a:latin typeface="Arial" panose="020B0604020202020204" pitchFamily="34" charset="0"/>
                <a:cs typeface="Arial" panose="020B0604020202020204" pitchFamily="34" charset="0"/>
              </a:rPr>
              <a:t>cf</a:t>
            </a:r>
            <a:r>
              <a:rPr lang="fr-FR" sz="1100" dirty="0" smtClean="0">
                <a:latin typeface="Arial" panose="020B0604020202020204" pitchFamily="34" charset="0"/>
                <a:cs typeface="Arial" panose="020B0604020202020204" pitchFamily="34" charset="0"/>
              </a:rPr>
              <a:t> </a:t>
            </a:r>
            <a:r>
              <a:rPr lang="fr-FR" sz="1100" dirty="0" smtClean="0">
                <a:latin typeface="Arial" panose="020B0604020202020204" pitchFamily="34" charset="0"/>
                <a:cs typeface="Arial" panose="020B0604020202020204" pitchFamily="34" charset="0"/>
                <a:hlinkClick r:id="rId14"/>
              </a:rPr>
              <a:t>Poche de nutrition – ADEME</a:t>
            </a:r>
            <a:r>
              <a:rPr lang="fr-FR" sz="1100" dirty="0" smtClean="0">
                <a:latin typeface="Arial" panose="020B0604020202020204" pitchFamily="34" charset="0"/>
                <a:cs typeface="Arial" panose="020B0604020202020204" pitchFamily="34" charset="0"/>
              </a:rPr>
              <a:t>)</a:t>
            </a:r>
          </a:p>
        </p:txBody>
      </p:sp>
    </p:spTree>
    <p:extLst>
      <p:ext uri="{BB962C8B-B14F-4D97-AF65-F5344CB8AC3E}">
        <p14:creationId xmlns:p14="http://schemas.microsoft.com/office/powerpoint/2010/main" val="3806035129"/>
      </p:ext>
    </p:extLst>
  </p:cSld>
  <p:clrMapOvr>
    <a:masterClrMapping/>
  </p:clrMapOvr>
</p:sld>
</file>

<file path=ppt/theme/theme1.xml><?xml version="1.0" encoding="utf-8"?>
<a:theme xmlns:a="http://schemas.openxmlformats.org/drawingml/2006/main" name="Thème Office">
  <a:themeElements>
    <a:clrScheme name="CNOP">
      <a:dk1>
        <a:srgbClr val="000000"/>
      </a:dk1>
      <a:lt1>
        <a:srgbClr val="FFFFFF"/>
      </a:lt1>
      <a:dk2>
        <a:srgbClr val="239B38"/>
      </a:dk2>
      <a:lt2>
        <a:srgbClr val="D25D30"/>
      </a:lt2>
      <a:accent1>
        <a:srgbClr val="248BA3"/>
      </a:accent1>
      <a:accent2>
        <a:srgbClr val="832A4E"/>
      </a:accent2>
      <a:accent3>
        <a:srgbClr val="376159"/>
      </a:accent3>
      <a:accent4>
        <a:srgbClr val="FFFFFF"/>
      </a:accent4>
      <a:accent5>
        <a:srgbClr val="FFFFFF"/>
      </a:accent5>
      <a:accent6>
        <a:srgbClr val="FFFFFF"/>
      </a:accent6>
      <a:hlink>
        <a:srgbClr val="467886"/>
      </a:hlink>
      <a:folHlink>
        <a:srgbClr val="96607D"/>
      </a:folHlink>
    </a:clrScheme>
    <a:fontScheme name="Thème 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Thème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3.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751</TotalTime>
  <Words>1027</Words>
  <Application>Microsoft Office PowerPoint</Application>
  <PresentationFormat>Personnalisé</PresentationFormat>
  <Paragraphs>73</Paragraphs>
  <Slides>2</Slides>
  <Notes>0</Notes>
  <HiddenSlides>0</HiddenSlides>
  <MMClips>0</MMClips>
  <ScaleCrop>false</ScaleCrop>
  <HeadingPairs>
    <vt:vector size="6" baseType="variant">
      <vt:variant>
        <vt:lpstr>Polices utilisées</vt:lpstr>
      </vt:variant>
      <vt:variant>
        <vt:i4>7</vt:i4>
      </vt:variant>
      <vt:variant>
        <vt:lpstr>Thème</vt:lpstr>
      </vt:variant>
      <vt:variant>
        <vt:i4>1</vt:i4>
      </vt:variant>
      <vt:variant>
        <vt:lpstr>Titres des diapositives</vt:lpstr>
      </vt:variant>
      <vt:variant>
        <vt:i4>2</vt:i4>
      </vt:variant>
    </vt:vector>
  </HeadingPairs>
  <TitlesOfParts>
    <vt:vector size="10" baseType="lpstr">
      <vt:lpstr>Aptos</vt:lpstr>
      <vt:lpstr>Arial</vt:lpstr>
      <vt:lpstr>Azo Sans</vt:lpstr>
      <vt:lpstr>Calibri</vt:lpstr>
      <vt:lpstr>Courier New</vt:lpstr>
      <vt:lpstr>Helvetica Neue</vt:lpstr>
      <vt:lpstr>Wingdings</vt:lpstr>
      <vt:lpstr>Thème Office</vt:lpstr>
      <vt:lpstr>mémo</vt:lpstr>
      <vt:lpstr>mémo</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mémo</dc:title>
  <dc:creator>Sébastien QUESSON</dc:creator>
  <cp:lastModifiedBy>Cécile LUGAND</cp:lastModifiedBy>
  <cp:revision>143</cp:revision>
  <dcterms:created xsi:type="dcterms:W3CDTF">2025-12-16T10:16:15Z</dcterms:created>
  <dcterms:modified xsi:type="dcterms:W3CDTF">2026-07-23T09:16:06Z</dcterms:modified>
</cp:coreProperties>
</file>