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6"/>
  </p:notesMasterIdLst>
  <p:sldIdLst>
    <p:sldId id="257" r:id="rId2"/>
    <p:sldId id="260" r:id="rId3"/>
    <p:sldId id="259" r:id="rId4"/>
    <p:sldId id="258" r:id="rId5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19" autoAdjust="0"/>
    <p:restoredTop sz="94648"/>
  </p:normalViewPr>
  <p:slideViewPr>
    <p:cSldViewPr snapToGrid="0">
      <p:cViewPr varScale="1">
        <p:scale>
          <a:sx n="98" d="100"/>
          <a:sy n="98" d="100"/>
        </p:scale>
        <p:origin x="1968" y="90"/>
      </p:cViewPr>
      <p:guideLst>
        <p:guide orient="horz" pos="499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89E7D-7BD7-2140-936A-F37B5FC833D0}" type="datetimeFigureOut">
              <a:rPr lang="fr-FR" smtClean="0"/>
              <a:t>23/07/2026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43146-8646-4440-8AE6-AAF59580FB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6110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543146-8646-4440-8AE6-AAF59580FB8D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3393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001" y="396000"/>
            <a:ext cx="6959948" cy="428554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900000"/>
            <a:ext cx="7966877" cy="702000"/>
          </a:xfrm>
          <a:ln>
            <a:solidFill>
              <a:schemeClr val="accent1"/>
            </a:solidFill>
          </a:ln>
        </p:spPr>
        <p:txBody>
          <a:bodyPr/>
          <a:lstStyle>
            <a:lvl1pPr>
              <a:defRPr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1F93A09-15D3-C876-6637-495DD22970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7093" y="2193235"/>
            <a:ext cx="6487629" cy="4393303"/>
          </a:xfrm>
          <a:ln>
            <a:noFill/>
          </a:ln>
        </p:spPr>
        <p:txBody>
          <a:bodyPr lIns="0" anchor="t" anchorCtr="0"/>
          <a:lstStyle>
            <a:lvl1pPr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defRPr sz="2500" cap="none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spcBef>
                <a:spcPts val="0"/>
              </a:spcBef>
              <a:buNone/>
              <a:tabLst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FD74DC-430D-CBBA-9E78-86071E11B4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89403" y="7292817"/>
            <a:ext cx="2405658" cy="14131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700" b="1" i="0">
                <a:solidFill>
                  <a:schemeClr val="tx1"/>
                </a:solidFill>
                <a:latin typeface="Azo Sans" panose="020B0603030303020204" pitchFamily="34" charset="77"/>
              </a:defRPr>
            </a:lvl1pPr>
          </a:lstStyle>
          <a:p>
            <a:fld id="{0CD46AB4-8697-344B-B099-9FF5630D42BB}" type="slidenum">
              <a:rPr lang="fr-FR" smtClean="0">
                <a:latin typeface="Arial" panose="020B0604020202020204" pitchFamily="34" charset="0"/>
              </a:rPr>
              <a:pPr/>
              <a:t>‹N°›</a:t>
            </a:fld>
            <a:r>
              <a:rPr lang="fr-FR" dirty="0"/>
              <a:t>/2</a:t>
            </a:r>
          </a:p>
        </p:txBody>
      </p:sp>
      <p:sp>
        <p:nvSpPr>
          <p:cNvPr id="10" name="Espace réservé du texte 7">
            <a:extLst>
              <a:ext uri="{FF2B5EF4-FFF2-40B4-BE49-F238E27FC236}">
                <a16:creationId xmlns:a16="http://schemas.microsoft.com/office/drawing/2014/main" id="{99889B29-ACB4-BA98-789E-72457BEFA6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81424" y="6848274"/>
            <a:ext cx="4119767" cy="419513"/>
          </a:xfrm>
          <a:ln>
            <a:noFill/>
          </a:ln>
        </p:spPr>
        <p:txBody>
          <a:bodyPr lIns="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1" cap="none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6CC3275A-37A1-D675-8B0C-7653C0498656}"/>
              </a:ext>
            </a:extLst>
          </p:cNvPr>
          <p:cNvCxnSpPr>
            <a:cxnSpLocks/>
          </p:cNvCxnSpPr>
          <p:nvPr userDrawn="1"/>
        </p:nvCxnSpPr>
        <p:spPr>
          <a:xfrm>
            <a:off x="2851864" y="6907998"/>
            <a:ext cx="0" cy="316414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Espace réservé du texte 7">
            <a:extLst>
              <a:ext uri="{FF2B5EF4-FFF2-40B4-BE49-F238E27FC236}">
                <a16:creationId xmlns:a16="http://schemas.microsoft.com/office/drawing/2014/main" id="{68A3CE89-70CE-18E6-70CD-D247C5920A3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4304" y="6848274"/>
            <a:ext cx="2227549" cy="419513"/>
          </a:xfrm>
          <a:ln>
            <a:noFill/>
          </a:ln>
        </p:spPr>
        <p:txBody>
          <a:bodyPr lIns="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0" cap="none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Moyens nécessaires au fonctionnement de l’officine</a:t>
            </a:r>
          </a:p>
        </p:txBody>
      </p:sp>
      <p:sp>
        <p:nvSpPr>
          <p:cNvPr id="9" name="Espace réservé du texte 7">
            <a:extLst>
              <a:ext uri="{FF2B5EF4-FFF2-40B4-BE49-F238E27FC236}">
                <a16:creationId xmlns:a16="http://schemas.microsoft.com/office/drawing/2014/main" id="{EB0DDAD1-E8EA-DC43-62FF-2C1AD7875F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30209" y="900000"/>
            <a:ext cx="1964852" cy="419513"/>
          </a:xfrm>
          <a:ln>
            <a:noFill/>
          </a:ln>
        </p:spPr>
        <p:txBody>
          <a:bodyPr lIns="7200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0" cap="none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Pharmacie :</a:t>
            </a:r>
          </a:p>
        </p:txBody>
      </p:sp>
      <p:sp>
        <p:nvSpPr>
          <p:cNvPr id="12" name="Espace réservé du texte 7">
            <a:extLst>
              <a:ext uri="{FF2B5EF4-FFF2-40B4-BE49-F238E27FC236}">
                <a16:creationId xmlns:a16="http://schemas.microsoft.com/office/drawing/2014/main" id="{C7B818B4-51F7-ED9A-4E99-5B45FAFF6B8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4304" y="7267034"/>
            <a:ext cx="2227547" cy="262489"/>
          </a:xfrm>
          <a:ln>
            <a:noFill/>
          </a:ln>
        </p:spPr>
        <p:txBody>
          <a:bodyPr lIns="0" tIns="72000" anchor="t" anchorCtr="0"/>
          <a:lstStyle>
            <a:lvl1pPr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defRPr sz="700" b="0" cap="none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350" indent="0">
              <a:lnSpc>
                <a:spcPts val="740"/>
              </a:lnSpc>
              <a:spcBef>
                <a:spcPts val="0"/>
              </a:spcBef>
              <a:buNone/>
              <a:tabLst/>
              <a:defRPr sz="700" b="0" i="0">
                <a:solidFill>
                  <a:schemeClr val="tx1"/>
                </a:solidFill>
                <a:latin typeface="Azo Sans Light" panose="020B0403030503020204" pitchFamily="34" charset="77"/>
              </a:defRPr>
            </a:lvl2pPr>
            <a:lvl3pPr marL="184150" indent="-184150">
              <a:lnSpc>
                <a:spcPts val="13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>
                <a:latin typeface="Azo Sans Light" panose="020B0403030503020204" pitchFamily="34" charset="77"/>
              </a:defRPr>
            </a:lvl3pPr>
            <a:lvl4pPr marL="6350" indent="0">
              <a:spcBef>
                <a:spcPts val="1800"/>
              </a:spcBef>
              <a:spcAft>
                <a:spcPts val="1200"/>
              </a:spcAft>
              <a:buNone/>
              <a:tabLst/>
              <a:defRPr sz="1500" b="1">
                <a:solidFill>
                  <a:schemeClr val="accent1"/>
                </a:solidFill>
              </a:defRPr>
            </a:lvl4pPr>
          </a:lstStyle>
          <a:p>
            <a:pPr lvl="0"/>
            <a:r>
              <a:rPr lang="fr-FR" dirty="0"/>
              <a:t>Version 2.2 / Novembre 2024</a:t>
            </a:r>
          </a:p>
        </p:txBody>
      </p:sp>
    </p:spTree>
    <p:extLst>
      <p:ext uri="{BB962C8B-B14F-4D97-AF65-F5344CB8AC3E}">
        <p14:creationId xmlns:p14="http://schemas.microsoft.com/office/powerpoint/2010/main" val="38978474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367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001" y="396000"/>
            <a:ext cx="6959948" cy="42855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1" y="900848"/>
            <a:ext cx="7965516" cy="702000"/>
          </a:xfrm>
          <a:prstGeom prst="rect">
            <a:avLst/>
          </a:prstGeom>
          <a:ln w="6350">
            <a:solidFill>
              <a:schemeClr val="accent1"/>
            </a:solidFill>
          </a:ln>
        </p:spPr>
        <p:txBody>
          <a:bodyPr vert="horz" lIns="108000" tIns="0" rIns="0" bIns="0" rtlCol="0" anchor="ctr" anchorCtr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9335" y="7302360"/>
            <a:ext cx="2405658" cy="141312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7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CD46AB4-8697-344B-B099-9FF5630D42BB}" type="slidenum">
              <a:rPr lang="fr-FR" smtClean="0"/>
              <a:pPr/>
              <a:t>‹N°›</a:t>
            </a:fld>
            <a:r>
              <a:rPr lang="fr-FR" dirty="0"/>
              <a:t>/2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C4F12FF-7836-E5E4-3603-17838E57A8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28261" y="339514"/>
            <a:ext cx="1066800" cy="457200"/>
          </a:xfrm>
          <a:prstGeom prst="rect">
            <a:avLst/>
          </a:prstGeom>
        </p:spPr>
      </p:pic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7554622-42A6-2BFA-0A07-6F2BC1D4E838}"/>
              </a:ext>
            </a:extLst>
          </p:cNvPr>
          <p:cNvCxnSpPr/>
          <p:nvPr userDrawn="1"/>
        </p:nvCxnSpPr>
        <p:spPr>
          <a:xfrm>
            <a:off x="638858" y="7272001"/>
            <a:ext cx="9935061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7C070E9E-35C0-DAE4-0785-17535A3F5D96}"/>
              </a:ext>
            </a:extLst>
          </p:cNvPr>
          <p:cNvCxnSpPr/>
          <p:nvPr userDrawn="1"/>
        </p:nvCxnSpPr>
        <p:spPr>
          <a:xfrm>
            <a:off x="638859" y="6852051"/>
            <a:ext cx="9935061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C58D4DB1-8366-A552-31C6-1225DC86CDDB}"/>
              </a:ext>
            </a:extLst>
          </p:cNvPr>
          <p:cNvSpPr txBox="1"/>
          <p:nvPr userDrawn="1"/>
        </p:nvSpPr>
        <p:spPr>
          <a:xfrm>
            <a:off x="638859" y="7302360"/>
            <a:ext cx="3021496" cy="1026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endParaRPr lang="fr-FR" sz="700" b="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68DAEFC5-1345-9EB0-FDD0-2E25802BCB12}"/>
              </a:ext>
            </a:extLst>
          </p:cNvPr>
          <p:cNvSpPr txBox="1">
            <a:spLocks/>
          </p:cNvSpPr>
          <p:nvPr userDrawn="1"/>
        </p:nvSpPr>
        <p:spPr>
          <a:xfrm>
            <a:off x="8325516" y="900848"/>
            <a:ext cx="1969477" cy="702000"/>
          </a:xfrm>
          <a:prstGeom prst="rect">
            <a:avLst/>
          </a:prstGeom>
          <a:ln w="6350">
            <a:solidFill>
              <a:schemeClr val="accent1"/>
            </a:solidFill>
          </a:ln>
        </p:spPr>
        <p:txBody>
          <a:bodyPr vert="horz" lIns="10800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1600" i="0" kern="1200" cap="all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5595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646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205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00" cap="none" baseline="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441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hdr="0" ftr="0" dt="0"/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3600" b="1" i="0" kern="1200" cap="all" baseline="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None/>
        <a:defRPr sz="1600" i="0" kern="1200" cap="none" baseline="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i="0" kern="1200">
          <a:solidFill>
            <a:schemeClr val="tx1"/>
          </a:solidFill>
          <a:latin typeface="Azo Sans" panose="020B0603030503090204" pitchFamily="34" charset="77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B296FC-2859-D4E2-FE30-7A2ACD907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96000"/>
            <a:ext cx="5372999" cy="428554"/>
          </a:xfrm>
        </p:spPr>
        <p:txBody>
          <a:bodyPr>
            <a:noAutofit/>
          </a:bodyPr>
          <a:lstStyle/>
          <a:p>
            <a:r>
              <a:rPr lang="fr-FR" sz="3800" dirty="0"/>
              <a:t>enregistrement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CE6AE76-9233-F0A6-06D3-053CC8F28E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 smtClean="0"/>
              <a:t>E.07 </a:t>
            </a:r>
            <a:r>
              <a:rPr lang="fr-FR" dirty="0" smtClean="0"/>
              <a:t>Grille </a:t>
            </a:r>
            <a:r>
              <a:rPr lang="fr-FR" dirty="0"/>
              <a:t>des compétences de l’équipe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DB34994-5806-7B4F-686A-F1B8F4F76F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D46AB4-8697-344B-B099-9FF5630D42BB}" type="slidenum">
              <a:rPr lang="fr-FR" smtClean="0"/>
              <a:pPr/>
              <a:t>1</a:t>
            </a:fld>
            <a:r>
              <a:rPr lang="fr-FR" dirty="0" smtClean="0"/>
              <a:t>/4</a:t>
            </a:r>
            <a:endParaRPr lang="fr-FR" sz="700" dirty="0"/>
          </a:p>
        </p:txBody>
      </p:sp>
      <p:sp>
        <p:nvSpPr>
          <p:cNvPr id="16" name="Espace réservé du pied de page 29">
            <a:extLst>
              <a:ext uri="{FF2B5EF4-FFF2-40B4-BE49-F238E27FC236}">
                <a16:creationId xmlns:a16="http://schemas.microsoft.com/office/drawing/2014/main" id="{751BC3B0-6097-7FDC-65EB-8438CEDFD40D}"/>
              </a:ext>
            </a:extLst>
          </p:cNvPr>
          <p:cNvSpPr txBox="1">
            <a:spLocks/>
          </p:cNvSpPr>
          <p:nvPr/>
        </p:nvSpPr>
        <p:spPr>
          <a:xfrm>
            <a:off x="2973172" y="6849041"/>
            <a:ext cx="4070930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Principes 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32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Répartition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des taches et des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responsabilités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D19FCD82-9371-D490-4602-8B19A1BD2118}"/>
              </a:ext>
            </a:extLst>
          </p:cNvPr>
          <p:cNvSpPr txBox="1">
            <a:spLocks/>
          </p:cNvSpPr>
          <p:nvPr/>
        </p:nvSpPr>
        <p:spPr>
          <a:xfrm>
            <a:off x="624305" y="6848274"/>
            <a:ext cx="2227560" cy="419513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Sous-theme :</a:t>
            </a:r>
          </a:p>
          <a:p>
            <a:r>
              <a:rPr lang="fr-FR" b="1" dirty="0"/>
              <a:t>4.3 </a:t>
            </a:r>
            <a:r>
              <a:rPr lang="fr-FR" dirty="0"/>
              <a:t>Gestion des ressources humaines</a:t>
            </a:r>
            <a:endParaRPr lang="en-US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6" name="Espace réservé du texte 7">
            <a:extLst>
              <a:ext uri="{FF2B5EF4-FFF2-40B4-BE49-F238E27FC236}">
                <a16:creationId xmlns:a16="http://schemas.microsoft.com/office/drawing/2014/main" id="{54D19565-EA16-8FC8-87CC-2ECD1819D43B}"/>
              </a:ext>
            </a:extLst>
          </p:cNvPr>
          <p:cNvSpPr txBox="1">
            <a:spLocks/>
          </p:cNvSpPr>
          <p:nvPr/>
        </p:nvSpPr>
        <p:spPr>
          <a:xfrm>
            <a:off x="624305" y="7267787"/>
            <a:ext cx="2227560" cy="209757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accent1"/>
                </a:solidFill>
              </a:rPr>
              <a:t>Version </a:t>
            </a:r>
            <a:r>
              <a:rPr lang="fr-FR" dirty="0" smtClean="0">
                <a:solidFill>
                  <a:schemeClr val="accent1"/>
                </a:solidFill>
              </a:rPr>
              <a:t>3.0 </a:t>
            </a:r>
            <a:r>
              <a:rPr lang="fr-FR" dirty="0">
                <a:solidFill>
                  <a:schemeClr val="accent1"/>
                </a:solidFill>
              </a:rPr>
              <a:t>/ </a:t>
            </a:r>
            <a:r>
              <a:rPr lang="fr-FR" dirty="0" smtClean="0">
                <a:solidFill>
                  <a:schemeClr val="accent1"/>
                </a:solidFill>
              </a:rPr>
              <a:t>Juillet </a:t>
            </a:r>
            <a:r>
              <a:rPr lang="fr-FR" dirty="0" smtClean="0">
                <a:solidFill>
                  <a:schemeClr val="accent1"/>
                </a:solidFill>
              </a:rPr>
              <a:t>2026</a:t>
            </a:r>
            <a:endParaRPr lang="fr-FR" dirty="0">
              <a:solidFill>
                <a:schemeClr val="accent1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2065929-7FC7-042A-99D8-96AF1D3DAB8D}"/>
              </a:ext>
            </a:extLst>
          </p:cNvPr>
          <p:cNvSpPr txBox="1"/>
          <p:nvPr/>
        </p:nvSpPr>
        <p:spPr>
          <a:xfrm>
            <a:off x="8326877" y="900000"/>
            <a:ext cx="196818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cap="none" baseline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Pharmacie :</a:t>
            </a:r>
          </a:p>
        </p:txBody>
      </p:sp>
      <p:pic>
        <p:nvPicPr>
          <p:cNvPr id="10" name="Graphique 9">
            <a:extLst>
              <a:ext uri="{FF2B5EF4-FFF2-40B4-BE49-F238E27FC236}">
                <a16:creationId xmlns:a16="http://schemas.microsoft.com/office/drawing/2014/main" id="{E1E83D9A-7CD8-904E-BBCB-4183AD9EC1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167976" y="6841298"/>
            <a:ext cx="354876" cy="490067"/>
          </a:xfrm>
          <a:prstGeom prst="rect">
            <a:avLst/>
          </a:prstGeom>
        </p:spPr>
      </p:pic>
      <p:graphicFrame>
        <p:nvGraphicFramePr>
          <p:cNvPr id="11" name="Tableau 10">
            <a:extLst>
              <a:ext uri="{FF2B5EF4-FFF2-40B4-BE49-F238E27FC236}">
                <a16:creationId xmlns:a16="http://schemas.microsoft.com/office/drawing/2014/main" id="{7B1C6249-FB8B-45F0-A7CF-C89A47F2C4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712156"/>
              </p:ext>
            </p:extLst>
          </p:nvPr>
        </p:nvGraphicFramePr>
        <p:xfrm>
          <a:off x="345414" y="1945558"/>
          <a:ext cx="9935064" cy="4692959"/>
        </p:xfrm>
        <a:graphic>
          <a:graphicData uri="http://schemas.openxmlformats.org/drawingml/2006/table">
            <a:tbl>
              <a:tblPr/>
              <a:tblGrid>
                <a:gridCol w="859420">
                  <a:extLst>
                    <a:ext uri="{9D8B030D-6E8A-4147-A177-3AD203B41FA5}">
                      <a16:colId xmlns:a16="http://schemas.microsoft.com/office/drawing/2014/main" val="2562453689"/>
                    </a:ext>
                  </a:extLst>
                </a:gridCol>
                <a:gridCol w="3387227">
                  <a:extLst>
                    <a:ext uri="{9D8B030D-6E8A-4147-A177-3AD203B41FA5}">
                      <a16:colId xmlns:a16="http://schemas.microsoft.com/office/drawing/2014/main" val="1461943830"/>
                    </a:ext>
                  </a:extLst>
                </a:gridCol>
                <a:gridCol w="812631">
                  <a:extLst>
                    <a:ext uri="{9D8B030D-6E8A-4147-A177-3AD203B41FA5}">
                      <a16:colId xmlns:a16="http://schemas.microsoft.com/office/drawing/2014/main" val="3339325238"/>
                    </a:ext>
                  </a:extLst>
                </a:gridCol>
                <a:gridCol w="812631">
                  <a:extLst>
                    <a:ext uri="{9D8B030D-6E8A-4147-A177-3AD203B41FA5}">
                      <a16:colId xmlns:a16="http://schemas.microsoft.com/office/drawing/2014/main" val="3157811117"/>
                    </a:ext>
                  </a:extLst>
                </a:gridCol>
                <a:gridCol w="812631">
                  <a:extLst>
                    <a:ext uri="{9D8B030D-6E8A-4147-A177-3AD203B41FA5}">
                      <a16:colId xmlns:a16="http://schemas.microsoft.com/office/drawing/2014/main" val="3849486110"/>
                    </a:ext>
                  </a:extLst>
                </a:gridCol>
                <a:gridCol w="812631">
                  <a:extLst>
                    <a:ext uri="{9D8B030D-6E8A-4147-A177-3AD203B41FA5}">
                      <a16:colId xmlns:a16="http://schemas.microsoft.com/office/drawing/2014/main" val="3281775707"/>
                    </a:ext>
                  </a:extLst>
                </a:gridCol>
                <a:gridCol w="812631">
                  <a:extLst>
                    <a:ext uri="{9D8B030D-6E8A-4147-A177-3AD203B41FA5}">
                      <a16:colId xmlns:a16="http://schemas.microsoft.com/office/drawing/2014/main" val="3298750357"/>
                    </a:ext>
                  </a:extLst>
                </a:gridCol>
                <a:gridCol w="812631">
                  <a:extLst>
                    <a:ext uri="{9D8B030D-6E8A-4147-A177-3AD203B41FA5}">
                      <a16:colId xmlns:a16="http://schemas.microsoft.com/office/drawing/2014/main" val="1380248170"/>
                    </a:ext>
                  </a:extLst>
                </a:gridCol>
                <a:gridCol w="812631">
                  <a:extLst>
                    <a:ext uri="{9D8B030D-6E8A-4147-A177-3AD203B41FA5}">
                      <a16:colId xmlns:a16="http://schemas.microsoft.com/office/drawing/2014/main" val="3387055959"/>
                    </a:ext>
                  </a:extLst>
                </a:gridCol>
              </a:tblGrid>
              <a:tr h="471723"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823" marR="2823" marT="2823" marB="0" vert="vert270" anchor="b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fr-FR" sz="8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Compétences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fr-FR" sz="8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du Collaborateur </a:t>
                      </a:r>
                      <a:r>
                        <a:rPr lang="fr-FR" sz="800" b="0" i="0" u="none" strike="noStrike" dirty="0" smtClean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date d’entrée dans</a:t>
                      </a:r>
                      <a:r>
                        <a:rPr lang="fr-FR" sz="800" b="0" i="0" u="none" strike="noStrike" baseline="0" dirty="0" smtClean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l’officine </a:t>
                      </a:r>
                      <a:r>
                        <a:rPr lang="fr-FR" sz="800" b="0" i="0" u="none" strike="noStrike" dirty="0" smtClean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endParaRPr lang="fr-FR" sz="8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823" marR="2823" marT="2823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fr-FR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Nom du Collaborateur + date d’entrée dans l’officine :</a:t>
                      </a:r>
                      <a:endParaRPr lang="fr-FR" sz="8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823" marR="2823" marT="2823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fr-FR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Nom du Collaborateur + date d’entrée dans l’officine :</a:t>
                      </a:r>
                      <a:endParaRPr lang="fr-FR" sz="8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823" marR="2823" marT="2823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fr-FR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Nom du Collaborateur + date d’entrée dans l’officine :</a:t>
                      </a:r>
                      <a:endParaRPr lang="fr-FR" sz="8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823" marR="2823" marT="2823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fr-FR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Nom du Collaborateur + date d’entrée dans l’officine :</a:t>
                      </a:r>
                      <a:endParaRPr lang="fr-FR" sz="8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823" marR="2823" marT="2823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fr-FR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Nom du Collaborateur + date d’entrée dans l’officine :</a:t>
                      </a:r>
                      <a:endParaRPr lang="fr-FR" sz="8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823" marR="2823" marT="2823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fr-F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Nom du Collaborateur + date d’entrée dans l’officine :</a:t>
                      </a:r>
                      <a:endParaRPr lang="fr-FR" sz="8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823" marR="2823" marT="2823" marB="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9209753"/>
                  </a:ext>
                </a:extLst>
              </a:tr>
              <a:tr h="35672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ACCUEIL</a:t>
                      </a:r>
                    </a:p>
                  </a:txBody>
                  <a:tcPr marL="2823" marR="2823" marT="2823" marB="0" vert="vert2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Accueil &amp; Relationnel</a:t>
                      </a:r>
                      <a:r>
                        <a:rPr lang="fr-FR" sz="8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8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(Sourire, Bonjour, Au Revoir, Merci, discrétion au comptoir, écoute, reformulation…)                   </a:t>
                      </a:r>
                      <a:endParaRPr lang="fr-FR" sz="8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4904278"/>
                  </a:ext>
                </a:extLst>
              </a:tr>
              <a:tr h="30235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Accueil Téléphonique</a:t>
                      </a:r>
                      <a:r>
                        <a:rPr lang="fr-FR" sz="8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8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700" b="0" i="0" u="none" strike="noStrike" kern="1200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(présentation, gestion des priorités…)</a:t>
                      </a:r>
                    </a:p>
                  </a:txBody>
                  <a:tcPr marL="36000" marR="36000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4436053"/>
                  </a:ext>
                </a:extLst>
              </a:tr>
              <a:tr h="302352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DISPENSATION ORDONNANCE</a:t>
                      </a:r>
                    </a:p>
                  </a:txBody>
                  <a:tcPr marL="2823" marR="2823" marT="2823" marB="0" vert="vert2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Analyse de l'ordonnance</a:t>
                      </a: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/>
                      </a:r>
                      <a:b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kumimoji="0" lang="fr-F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(contrôle de la iatrogénie, contre-indications...)</a:t>
                      </a:r>
                    </a:p>
                  </a:txBody>
                  <a:tcPr marL="36000" marR="36000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074040"/>
                  </a:ext>
                </a:extLst>
              </a:tr>
              <a:tr h="35672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kern="1200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Sécurisation &amp; Vigilance</a:t>
                      </a: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(secret médical, rédaction d’une intervention pharmaceutique, pharmacovigilance…)</a:t>
                      </a:r>
                    </a:p>
                  </a:txBody>
                  <a:tcPr marL="36000" marR="36000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6531973"/>
                  </a:ext>
                </a:extLst>
              </a:tr>
              <a:tr h="30235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kern="1200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Explication &amp; conseils d'utilisation</a:t>
                      </a: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(pédagogie, posologie, bon usage du médicament, effets secondaires…)</a:t>
                      </a:r>
                    </a:p>
                  </a:txBody>
                  <a:tcPr marL="36000" marR="36000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2943493"/>
                  </a:ext>
                </a:extLst>
              </a:tr>
              <a:tr h="30235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kern="1200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Conseils associés </a:t>
                      </a: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(traitements des symptômes annexes…)</a:t>
                      </a:r>
                    </a:p>
                  </a:txBody>
                  <a:tcPr marL="36000" marR="36000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7529514"/>
                  </a:ext>
                </a:extLst>
              </a:tr>
              <a:tr h="35672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kern="1200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Suivi du patient </a:t>
                      </a: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(contrôle de l'observance, questionnement autour des évolutions du traitement…)</a:t>
                      </a:r>
                    </a:p>
                  </a:txBody>
                  <a:tcPr marL="36000" marR="36000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2015276"/>
                  </a:ext>
                </a:extLst>
              </a:tr>
              <a:tr h="35672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DISPENSATION CONSEIL</a:t>
                      </a:r>
                    </a:p>
                  </a:txBody>
                  <a:tcPr marL="2823" marR="2823" marT="2823" marB="0" vert="vert2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kern="1200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Questionnement</a:t>
                      </a: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(Pour qui, pour quoi, avez-vous déjà pris quelque chose, prenez-vous un traitement de manière régulière et si oui lequel …)</a:t>
                      </a:r>
                    </a:p>
                  </a:txBody>
                  <a:tcPr marL="36000" marR="36000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1468214"/>
                  </a:ext>
                </a:extLst>
              </a:tr>
              <a:tr h="30235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kern="1200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Explications &amp; conseils d'utilisation</a:t>
                      </a: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(pédagogie, posologie…)</a:t>
                      </a:r>
                    </a:p>
                  </a:txBody>
                  <a:tcPr marL="36000" marR="36000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2249313"/>
                  </a:ext>
                </a:extLst>
              </a:tr>
              <a:tr h="30235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kern="1200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Vente associée </a:t>
                      </a: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(traitements des symptômes annexes…)</a:t>
                      </a:r>
                    </a:p>
                  </a:txBody>
                  <a:tcPr marL="36000" marR="36000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3687252"/>
                  </a:ext>
                </a:extLst>
              </a:tr>
              <a:tr h="35672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PREPARATION</a:t>
                      </a:r>
                    </a:p>
                  </a:txBody>
                  <a:tcPr marL="2823" marR="2823" marT="2823" marB="0" vert="vert27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kern="1200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Gestion du préparatoire</a:t>
                      </a: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(planification des préparations, gestion des matériels, gestion du recours à la sous-traitance…)</a:t>
                      </a:r>
                    </a:p>
                  </a:txBody>
                  <a:tcPr marL="36000" marR="36000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970169"/>
                  </a:ext>
                </a:extLst>
              </a:tr>
              <a:tr h="30235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kern="1200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Gestion des matières premières</a:t>
                      </a: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(Traçabilité, gestion des stocks…)</a:t>
                      </a:r>
                    </a:p>
                  </a:txBody>
                  <a:tcPr marL="36000" marR="36000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0983197"/>
                  </a:ext>
                </a:extLst>
              </a:tr>
              <a:tr h="30235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kern="1200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Réalisation des préparations</a:t>
                      </a: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(Maitrise des process de fabrication…)</a:t>
                      </a:r>
                    </a:p>
                  </a:txBody>
                  <a:tcPr marL="36000" marR="36000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2823" marR="2823" marT="282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3435701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4562271" y="1655025"/>
            <a:ext cx="573278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fr-FR" sz="11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 compléter avec le niveau de compétence du collaborateur D / O / E (</a:t>
            </a:r>
            <a:r>
              <a:rPr lang="fr-FR" sz="11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cf</a:t>
            </a:r>
            <a:r>
              <a:rPr lang="fr-FR" sz="11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en page 4)  </a:t>
            </a:r>
            <a:endParaRPr lang="fr-FR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252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B296FC-2859-D4E2-FE30-7A2ACD907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96000"/>
            <a:ext cx="5372999" cy="428554"/>
          </a:xfrm>
        </p:spPr>
        <p:txBody>
          <a:bodyPr>
            <a:noAutofit/>
          </a:bodyPr>
          <a:lstStyle/>
          <a:p>
            <a:r>
              <a:rPr lang="fr-FR" sz="3800" dirty="0"/>
              <a:t>enregistrement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CE6AE76-9233-F0A6-06D3-053CC8F28E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/>
              <a:t>E.07 </a:t>
            </a:r>
            <a:r>
              <a:rPr lang="fr-FR" dirty="0"/>
              <a:t>Grille des compétences de l’équipe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DB34994-5806-7B4F-686A-F1B8F4F76F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D46AB4-8697-344B-B099-9FF5630D42BB}" type="slidenum">
              <a:rPr lang="fr-FR" smtClean="0"/>
              <a:pPr/>
              <a:t>2</a:t>
            </a:fld>
            <a:r>
              <a:rPr lang="fr-FR" dirty="0" smtClean="0"/>
              <a:t>/4</a:t>
            </a:r>
            <a:endParaRPr lang="fr-FR" sz="700" dirty="0"/>
          </a:p>
        </p:txBody>
      </p:sp>
      <p:sp>
        <p:nvSpPr>
          <p:cNvPr id="16" name="Espace réservé du pied de page 29">
            <a:extLst>
              <a:ext uri="{FF2B5EF4-FFF2-40B4-BE49-F238E27FC236}">
                <a16:creationId xmlns:a16="http://schemas.microsoft.com/office/drawing/2014/main" id="{751BC3B0-6097-7FDC-65EB-8438CEDFD40D}"/>
              </a:ext>
            </a:extLst>
          </p:cNvPr>
          <p:cNvSpPr txBox="1">
            <a:spLocks/>
          </p:cNvSpPr>
          <p:nvPr/>
        </p:nvSpPr>
        <p:spPr>
          <a:xfrm>
            <a:off x="2973172" y="6849041"/>
            <a:ext cx="4070930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Principes 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32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Répartition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des taches et des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responsabilités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D19FCD82-9371-D490-4602-8B19A1BD2118}"/>
              </a:ext>
            </a:extLst>
          </p:cNvPr>
          <p:cNvSpPr txBox="1">
            <a:spLocks/>
          </p:cNvSpPr>
          <p:nvPr/>
        </p:nvSpPr>
        <p:spPr>
          <a:xfrm>
            <a:off x="624305" y="6848274"/>
            <a:ext cx="2227560" cy="419513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Sous-theme :</a:t>
            </a:r>
          </a:p>
          <a:p>
            <a:r>
              <a:rPr lang="fr-FR" b="1" dirty="0"/>
              <a:t>4.3 </a:t>
            </a:r>
            <a:r>
              <a:rPr lang="fr-FR" dirty="0"/>
              <a:t>Gestion des ressources humaines</a:t>
            </a:r>
            <a:endParaRPr lang="en-US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6" name="Espace réservé du texte 7">
            <a:extLst>
              <a:ext uri="{FF2B5EF4-FFF2-40B4-BE49-F238E27FC236}">
                <a16:creationId xmlns:a16="http://schemas.microsoft.com/office/drawing/2014/main" id="{54D19565-EA16-8FC8-87CC-2ECD1819D43B}"/>
              </a:ext>
            </a:extLst>
          </p:cNvPr>
          <p:cNvSpPr txBox="1">
            <a:spLocks/>
          </p:cNvSpPr>
          <p:nvPr/>
        </p:nvSpPr>
        <p:spPr>
          <a:xfrm>
            <a:off x="624305" y="7267787"/>
            <a:ext cx="2227560" cy="209757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accent1"/>
                </a:solidFill>
              </a:rPr>
              <a:t>Version 3.0 / Juillet 2026</a:t>
            </a:r>
            <a:endParaRPr lang="fr-FR" dirty="0">
              <a:solidFill>
                <a:schemeClr val="accent1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2065929-7FC7-042A-99D8-96AF1D3DAB8D}"/>
              </a:ext>
            </a:extLst>
          </p:cNvPr>
          <p:cNvSpPr txBox="1"/>
          <p:nvPr/>
        </p:nvSpPr>
        <p:spPr>
          <a:xfrm>
            <a:off x="8326877" y="900000"/>
            <a:ext cx="196818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cap="none" baseline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Pharmacie :</a:t>
            </a:r>
          </a:p>
        </p:txBody>
      </p:sp>
      <p:pic>
        <p:nvPicPr>
          <p:cNvPr id="10" name="Graphique 9">
            <a:extLst>
              <a:ext uri="{FF2B5EF4-FFF2-40B4-BE49-F238E27FC236}">
                <a16:creationId xmlns:a16="http://schemas.microsoft.com/office/drawing/2014/main" id="{E1E83D9A-7CD8-904E-BBCB-4183AD9EC1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167976" y="6841298"/>
            <a:ext cx="354876" cy="490067"/>
          </a:xfrm>
          <a:prstGeom prst="rect">
            <a:avLst/>
          </a:prstGeom>
        </p:spPr>
      </p:pic>
      <p:graphicFrame>
        <p:nvGraphicFramePr>
          <p:cNvPr id="11" name="Tableau 10">
            <a:extLst>
              <a:ext uri="{FF2B5EF4-FFF2-40B4-BE49-F238E27FC236}">
                <a16:creationId xmlns:a16="http://schemas.microsoft.com/office/drawing/2014/main" id="{4B986484-0788-453C-8059-65D41A3A17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388956"/>
              </p:ext>
            </p:extLst>
          </p:nvPr>
        </p:nvGraphicFramePr>
        <p:xfrm>
          <a:off x="343005" y="2018003"/>
          <a:ext cx="9952055" cy="4516403"/>
        </p:xfrm>
        <a:graphic>
          <a:graphicData uri="http://schemas.openxmlformats.org/drawingml/2006/table">
            <a:tbl>
              <a:tblPr/>
              <a:tblGrid>
                <a:gridCol w="771897">
                  <a:extLst>
                    <a:ext uri="{9D8B030D-6E8A-4147-A177-3AD203B41FA5}">
                      <a16:colId xmlns:a16="http://schemas.microsoft.com/office/drawing/2014/main" val="850532675"/>
                    </a:ext>
                  </a:extLst>
                </a:gridCol>
                <a:gridCol w="3482018">
                  <a:extLst>
                    <a:ext uri="{9D8B030D-6E8A-4147-A177-3AD203B41FA5}">
                      <a16:colId xmlns:a16="http://schemas.microsoft.com/office/drawing/2014/main" val="2102455094"/>
                    </a:ext>
                  </a:extLst>
                </a:gridCol>
                <a:gridCol w="814020">
                  <a:extLst>
                    <a:ext uri="{9D8B030D-6E8A-4147-A177-3AD203B41FA5}">
                      <a16:colId xmlns:a16="http://schemas.microsoft.com/office/drawing/2014/main" val="1158709926"/>
                    </a:ext>
                  </a:extLst>
                </a:gridCol>
                <a:gridCol w="814020">
                  <a:extLst>
                    <a:ext uri="{9D8B030D-6E8A-4147-A177-3AD203B41FA5}">
                      <a16:colId xmlns:a16="http://schemas.microsoft.com/office/drawing/2014/main" val="366861337"/>
                    </a:ext>
                  </a:extLst>
                </a:gridCol>
                <a:gridCol w="814020">
                  <a:extLst>
                    <a:ext uri="{9D8B030D-6E8A-4147-A177-3AD203B41FA5}">
                      <a16:colId xmlns:a16="http://schemas.microsoft.com/office/drawing/2014/main" val="856360016"/>
                    </a:ext>
                  </a:extLst>
                </a:gridCol>
                <a:gridCol w="814020">
                  <a:extLst>
                    <a:ext uri="{9D8B030D-6E8A-4147-A177-3AD203B41FA5}">
                      <a16:colId xmlns:a16="http://schemas.microsoft.com/office/drawing/2014/main" val="2497821917"/>
                    </a:ext>
                  </a:extLst>
                </a:gridCol>
                <a:gridCol w="814020">
                  <a:extLst>
                    <a:ext uri="{9D8B030D-6E8A-4147-A177-3AD203B41FA5}">
                      <a16:colId xmlns:a16="http://schemas.microsoft.com/office/drawing/2014/main" val="4282547644"/>
                    </a:ext>
                  </a:extLst>
                </a:gridCol>
                <a:gridCol w="814020">
                  <a:extLst>
                    <a:ext uri="{9D8B030D-6E8A-4147-A177-3AD203B41FA5}">
                      <a16:colId xmlns:a16="http://schemas.microsoft.com/office/drawing/2014/main" val="2561081587"/>
                    </a:ext>
                  </a:extLst>
                </a:gridCol>
                <a:gridCol w="814020">
                  <a:extLst>
                    <a:ext uri="{9D8B030D-6E8A-4147-A177-3AD203B41FA5}">
                      <a16:colId xmlns:a16="http://schemas.microsoft.com/office/drawing/2014/main" val="3862674881"/>
                    </a:ext>
                  </a:extLst>
                </a:gridCol>
              </a:tblGrid>
              <a:tr h="365746"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 vert="vert27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fr-FR" sz="8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Compétences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fr-FR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Nom du Collaborateur + date d’entrée dans l’officine :</a:t>
                      </a:r>
                      <a:endParaRPr lang="fr-FR" sz="8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fr-F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Nom du Collaborateur + date d’entrée dans l’officine :</a:t>
                      </a:r>
                      <a:endParaRPr lang="fr-FR" sz="8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fr-FR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Nom du Collaborateur + date d’entrée dans l’officine :</a:t>
                      </a:r>
                      <a:endParaRPr lang="fr-FR" sz="8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fr-FR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Nom du Collaborateur + date d’entrée dans l’officine :</a:t>
                      </a:r>
                      <a:endParaRPr lang="fr-FR" sz="8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fr-FR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Nom du Collaborateur + date d’entrée dans l’officine :</a:t>
                      </a:r>
                      <a:endParaRPr lang="fr-FR" sz="8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fr-FR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Nom du Collaborateur + date d’entrée dans l’officine :</a:t>
                      </a:r>
                      <a:endParaRPr lang="fr-FR" sz="8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fr-F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Nom du Collaborateur + date d’entrée dans l’officine :</a:t>
                      </a:r>
                      <a:endParaRPr lang="fr-FR" sz="8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2535766"/>
                  </a:ext>
                </a:extLst>
              </a:tr>
              <a:tr h="27276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GESTION DU BACK OFFICE</a:t>
                      </a:r>
                    </a:p>
                  </a:txBody>
                  <a:tcPr marL="3075" marR="3075" marT="307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Déballage/rangement</a:t>
                      </a: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(efficacité, maîtrise des process de réception des commandes...)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8211297"/>
                  </a:ext>
                </a:extLst>
              </a:tr>
              <a:tr h="27534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kern="1200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Gestion des produits spécifiques</a:t>
                      </a: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(gestion des produits de la chaine du froid, gestion des stupéfiants…)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3392334"/>
                  </a:ext>
                </a:extLst>
              </a:tr>
              <a:tr h="272760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GESTION INFORMATIQUE &amp; ADMINISTRATIVE</a:t>
                      </a:r>
                    </a:p>
                  </a:txBody>
                  <a:tcPr marL="3075" marR="3075" marT="307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kern="1200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Fonctionnalités quotidiennes du logiciel métier </a:t>
                      </a: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(Facturation, consultation des stocks…)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2379328"/>
                  </a:ext>
                </a:extLst>
              </a:tr>
              <a:tr h="27276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kern="1200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Gestion des commandes dans le logiciel métier</a:t>
                      </a: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(passation, suivi…)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3798296"/>
                  </a:ext>
                </a:extLst>
              </a:tr>
              <a:tr h="27276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kern="1200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Suivi des indicateurs dans le logiciel métier</a:t>
                      </a: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(utilisation/consultation des indicateurs du logiciel) 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2428024"/>
                  </a:ext>
                </a:extLst>
              </a:tr>
              <a:tr h="27276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kern="120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Administratif/Tiers </a:t>
                      </a:r>
                      <a:r>
                        <a:rPr lang="fr-FR" sz="800" b="1" i="0" u="none" strike="noStrike" kern="1200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Payant</a:t>
                      </a: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(gestion des rejets, suivi des factures…)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4710012"/>
                  </a:ext>
                </a:extLst>
              </a:tr>
              <a:tr h="27276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kern="1200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Bureautique</a:t>
                      </a: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(traitement de texte, tableur…)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8428171"/>
                  </a:ext>
                </a:extLst>
              </a:tr>
              <a:tr h="4999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MANAGEMENT QUALITE</a:t>
                      </a:r>
                    </a:p>
                  </a:txBody>
                  <a:tcPr marL="3075" marR="3075" marT="307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kern="1200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Déploiement de la Démarche</a:t>
                      </a: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(Animations des réunions, gestion du plan d’action…)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490657"/>
                  </a:ext>
                </a:extLst>
              </a:tr>
              <a:tr h="4572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kern="1200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Qualité</a:t>
                      </a: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(Connaissances des textes officiels, rédaction de procédures, conduite d’autoévaluations…)</a:t>
                      </a:r>
                    </a:p>
                  </a:txBody>
                  <a:tcPr marL="36000" marR="36000" marT="3075" marB="0" anchor="ctr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2129220"/>
                  </a:ext>
                </a:extLst>
              </a:tr>
              <a:tr h="27276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SELL IN / SELL OUT</a:t>
                      </a:r>
                    </a:p>
                  </a:txBody>
                  <a:tcPr marL="3075" marR="3075" marT="307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kern="1200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Négociation des Achats</a:t>
                      </a: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(techniques de négociations, connaissance des fournisseurs…)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4787981"/>
                  </a:ext>
                </a:extLst>
              </a:tr>
              <a:tr h="27276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kern="1200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Politique Commerciale</a:t>
                      </a: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(politique de prix, veille concurrentielle…)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9934698"/>
                  </a:ext>
                </a:extLst>
              </a:tr>
              <a:tr h="33552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kern="1200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Marketing</a:t>
                      </a: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(animation du site internet, création de supports pour la patientèle, conception des vitrines…)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993157"/>
                  </a:ext>
                </a:extLst>
              </a:tr>
              <a:tr h="27276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kern="1200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Merchandising</a:t>
                      </a: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(gestion de </a:t>
                      </a:r>
                      <a:r>
                        <a:rPr lang="fr-FR" sz="700" b="0" i="0" u="none" strike="noStrike" dirty="0" err="1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façing</a:t>
                      </a:r>
                      <a:r>
                        <a:rPr lang="fr-FR" sz="7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mise en avant des promotions…)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9509994"/>
                  </a:ext>
                </a:extLst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4562271" y="1743050"/>
            <a:ext cx="573278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fr-FR" sz="11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 compléter avec le niveau de compétence du collaborateur D / O / E (</a:t>
            </a:r>
            <a:r>
              <a:rPr lang="fr-FR" sz="11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cf</a:t>
            </a:r>
            <a:r>
              <a:rPr lang="fr-FR" sz="11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en page 4)  </a:t>
            </a:r>
            <a:endParaRPr lang="fr-FR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809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B296FC-2859-D4E2-FE30-7A2ACD907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96000"/>
            <a:ext cx="5372999" cy="428554"/>
          </a:xfrm>
        </p:spPr>
        <p:txBody>
          <a:bodyPr>
            <a:noAutofit/>
          </a:bodyPr>
          <a:lstStyle/>
          <a:p>
            <a:r>
              <a:rPr lang="fr-FR" sz="3800" dirty="0"/>
              <a:t>enregistrement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CE6AE76-9233-F0A6-06D3-053CC8F28E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/>
              <a:t>E.07 </a:t>
            </a:r>
            <a:r>
              <a:rPr lang="fr-FR" dirty="0"/>
              <a:t>Grille des compétences de l’équipe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DB34994-5806-7B4F-686A-F1B8F4F76F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D46AB4-8697-344B-B099-9FF5630D42BB}" type="slidenum">
              <a:rPr lang="fr-FR" smtClean="0"/>
              <a:pPr/>
              <a:t>3</a:t>
            </a:fld>
            <a:r>
              <a:rPr lang="fr-FR" dirty="0" smtClean="0"/>
              <a:t>/4</a:t>
            </a:r>
            <a:endParaRPr lang="fr-FR" sz="700" dirty="0"/>
          </a:p>
        </p:txBody>
      </p:sp>
      <p:sp>
        <p:nvSpPr>
          <p:cNvPr id="16" name="Espace réservé du pied de page 29">
            <a:extLst>
              <a:ext uri="{FF2B5EF4-FFF2-40B4-BE49-F238E27FC236}">
                <a16:creationId xmlns:a16="http://schemas.microsoft.com/office/drawing/2014/main" id="{751BC3B0-6097-7FDC-65EB-8438CEDFD40D}"/>
              </a:ext>
            </a:extLst>
          </p:cNvPr>
          <p:cNvSpPr txBox="1">
            <a:spLocks/>
          </p:cNvSpPr>
          <p:nvPr/>
        </p:nvSpPr>
        <p:spPr>
          <a:xfrm>
            <a:off x="2973172" y="6849041"/>
            <a:ext cx="4070930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Principes 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32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Répartition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des taches et des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responsabilités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texte 6">
            <a:extLst>
              <a:ext uri="{FF2B5EF4-FFF2-40B4-BE49-F238E27FC236}">
                <a16:creationId xmlns:a16="http://schemas.microsoft.com/office/drawing/2014/main" id="{D19FCD82-9371-D490-4602-8B19A1BD2118}"/>
              </a:ext>
            </a:extLst>
          </p:cNvPr>
          <p:cNvSpPr txBox="1">
            <a:spLocks/>
          </p:cNvSpPr>
          <p:nvPr/>
        </p:nvSpPr>
        <p:spPr>
          <a:xfrm>
            <a:off x="624305" y="6848274"/>
            <a:ext cx="2227560" cy="419513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Sous-theme :</a:t>
            </a:r>
          </a:p>
          <a:p>
            <a:r>
              <a:rPr lang="fr-FR" b="1" dirty="0"/>
              <a:t>4.3 </a:t>
            </a:r>
            <a:r>
              <a:rPr lang="fr-FR" dirty="0"/>
              <a:t>Gestion des ressources humaines</a:t>
            </a:r>
            <a:endParaRPr lang="en-US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6" name="Espace réservé du texte 7">
            <a:extLst>
              <a:ext uri="{FF2B5EF4-FFF2-40B4-BE49-F238E27FC236}">
                <a16:creationId xmlns:a16="http://schemas.microsoft.com/office/drawing/2014/main" id="{54D19565-EA16-8FC8-87CC-2ECD1819D43B}"/>
              </a:ext>
            </a:extLst>
          </p:cNvPr>
          <p:cNvSpPr txBox="1">
            <a:spLocks/>
          </p:cNvSpPr>
          <p:nvPr/>
        </p:nvSpPr>
        <p:spPr>
          <a:xfrm>
            <a:off x="624305" y="7267787"/>
            <a:ext cx="2227560" cy="209757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accent1"/>
                </a:solidFill>
              </a:rPr>
              <a:t>Version 3.0 / Juillet 2026</a:t>
            </a:r>
            <a:endParaRPr lang="fr-FR" dirty="0">
              <a:solidFill>
                <a:schemeClr val="accent1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2065929-7FC7-042A-99D8-96AF1D3DAB8D}"/>
              </a:ext>
            </a:extLst>
          </p:cNvPr>
          <p:cNvSpPr txBox="1"/>
          <p:nvPr/>
        </p:nvSpPr>
        <p:spPr>
          <a:xfrm>
            <a:off x="8326877" y="900000"/>
            <a:ext cx="196818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cap="none" baseline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Pharmacie :</a:t>
            </a:r>
          </a:p>
        </p:txBody>
      </p:sp>
      <p:pic>
        <p:nvPicPr>
          <p:cNvPr id="10" name="Graphique 9">
            <a:extLst>
              <a:ext uri="{FF2B5EF4-FFF2-40B4-BE49-F238E27FC236}">
                <a16:creationId xmlns:a16="http://schemas.microsoft.com/office/drawing/2014/main" id="{E1E83D9A-7CD8-904E-BBCB-4183AD9EC1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167976" y="6841298"/>
            <a:ext cx="354876" cy="490067"/>
          </a:xfrm>
          <a:prstGeom prst="rect">
            <a:avLst/>
          </a:prstGeom>
        </p:spPr>
      </p:pic>
      <p:graphicFrame>
        <p:nvGraphicFramePr>
          <p:cNvPr id="12" name="Tableau 11">
            <a:extLst>
              <a:ext uri="{FF2B5EF4-FFF2-40B4-BE49-F238E27FC236}">
                <a16:creationId xmlns:a16="http://schemas.microsoft.com/office/drawing/2014/main" id="{A9B1A669-A573-454D-B5B0-CE21624A6A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467177"/>
              </p:ext>
            </p:extLst>
          </p:nvPr>
        </p:nvGraphicFramePr>
        <p:xfrm>
          <a:off x="360000" y="1965768"/>
          <a:ext cx="9935063" cy="4818655"/>
        </p:xfrm>
        <a:graphic>
          <a:graphicData uri="http://schemas.openxmlformats.org/drawingml/2006/table">
            <a:tbl>
              <a:tblPr/>
              <a:tblGrid>
                <a:gridCol w="660421">
                  <a:extLst>
                    <a:ext uri="{9D8B030D-6E8A-4147-A177-3AD203B41FA5}">
                      <a16:colId xmlns:a16="http://schemas.microsoft.com/office/drawing/2014/main" val="3482971180"/>
                    </a:ext>
                  </a:extLst>
                </a:gridCol>
                <a:gridCol w="3586232">
                  <a:extLst>
                    <a:ext uri="{9D8B030D-6E8A-4147-A177-3AD203B41FA5}">
                      <a16:colId xmlns:a16="http://schemas.microsoft.com/office/drawing/2014/main" val="4163009761"/>
                    </a:ext>
                  </a:extLst>
                </a:gridCol>
                <a:gridCol w="812630">
                  <a:extLst>
                    <a:ext uri="{9D8B030D-6E8A-4147-A177-3AD203B41FA5}">
                      <a16:colId xmlns:a16="http://schemas.microsoft.com/office/drawing/2014/main" val="783176436"/>
                    </a:ext>
                  </a:extLst>
                </a:gridCol>
                <a:gridCol w="812630">
                  <a:extLst>
                    <a:ext uri="{9D8B030D-6E8A-4147-A177-3AD203B41FA5}">
                      <a16:colId xmlns:a16="http://schemas.microsoft.com/office/drawing/2014/main" val="2287577073"/>
                    </a:ext>
                  </a:extLst>
                </a:gridCol>
                <a:gridCol w="812630">
                  <a:extLst>
                    <a:ext uri="{9D8B030D-6E8A-4147-A177-3AD203B41FA5}">
                      <a16:colId xmlns:a16="http://schemas.microsoft.com/office/drawing/2014/main" val="3204369662"/>
                    </a:ext>
                  </a:extLst>
                </a:gridCol>
                <a:gridCol w="812630">
                  <a:extLst>
                    <a:ext uri="{9D8B030D-6E8A-4147-A177-3AD203B41FA5}">
                      <a16:colId xmlns:a16="http://schemas.microsoft.com/office/drawing/2014/main" val="1064866382"/>
                    </a:ext>
                  </a:extLst>
                </a:gridCol>
                <a:gridCol w="812630">
                  <a:extLst>
                    <a:ext uri="{9D8B030D-6E8A-4147-A177-3AD203B41FA5}">
                      <a16:colId xmlns:a16="http://schemas.microsoft.com/office/drawing/2014/main" val="68855525"/>
                    </a:ext>
                  </a:extLst>
                </a:gridCol>
                <a:gridCol w="812630">
                  <a:extLst>
                    <a:ext uri="{9D8B030D-6E8A-4147-A177-3AD203B41FA5}">
                      <a16:colId xmlns:a16="http://schemas.microsoft.com/office/drawing/2014/main" val="1517988353"/>
                    </a:ext>
                  </a:extLst>
                </a:gridCol>
                <a:gridCol w="812630">
                  <a:extLst>
                    <a:ext uri="{9D8B030D-6E8A-4147-A177-3AD203B41FA5}">
                      <a16:colId xmlns:a16="http://schemas.microsoft.com/office/drawing/2014/main" val="1797864226"/>
                    </a:ext>
                  </a:extLst>
                </a:gridCol>
              </a:tblGrid>
              <a:tr h="354972">
                <a:tc>
                  <a:txBody>
                    <a:bodyPr/>
                    <a:lstStyle/>
                    <a:p>
                      <a:pPr algn="l" fontAlgn="b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 vert="vert27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fr-FR" sz="8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Compétences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fr-FR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Nom du Collaborateur + date d’entrée dans l’officine :</a:t>
                      </a:r>
                      <a:endParaRPr lang="fr-FR" sz="8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fr-FR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Nom du Collaborateur + date d’entrée dans l’officine :</a:t>
                      </a:r>
                      <a:endParaRPr lang="fr-FR" sz="8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fr-FR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Nom du Collaborateur + date d’entrée dans l’officine :</a:t>
                      </a:r>
                      <a:endParaRPr lang="fr-FR" sz="8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fr-FR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Nom du Collaborateur + date d’entrée dans l’officine :</a:t>
                      </a:r>
                      <a:endParaRPr lang="fr-FR" sz="8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fr-FR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Nom du Collaborateur + date d’entrée dans l’officine :</a:t>
                      </a:r>
                      <a:endParaRPr lang="fr-FR" sz="8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fr-FR" sz="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Nom du Collaborateur + date d’entrée dans l’officine :</a:t>
                      </a:r>
                      <a:endParaRPr lang="fr-FR" sz="8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fr-F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Nom du Collaborateur + date d’entrée dans l’officine :</a:t>
                      </a:r>
                      <a:endParaRPr lang="fr-FR" sz="8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5788581"/>
                  </a:ext>
                </a:extLst>
              </a:tr>
              <a:tr h="216395">
                <a:tc rowSpan="12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SPECIALITES</a:t>
                      </a:r>
                    </a:p>
                  </a:txBody>
                  <a:tcPr marL="3075" marR="3075" marT="307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Cosmétologie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0471309"/>
                  </a:ext>
                </a:extLst>
              </a:tr>
              <a:tr h="2163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Homéopathie</a:t>
                      </a:r>
                    </a:p>
                  </a:txBody>
                  <a:tcPr marL="36000" marR="36000" marT="3075" marB="0" anchor="ctr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5150984"/>
                  </a:ext>
                </a:extLst>
              </a:tr>
              <a:tr h="2163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Phytothérapie</a:t>
                      </a:r>
                    </a:p>
                  </a:txBody>
                  <a:tcPr marL="36000" marR="36000" marT="3075" marB="0" anchor="ctr"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083532"/>
                  </a:ext>
                </a:extLst>
              </a:tr>
              <a:tr h="2163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Diététique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03793"/>
                  </a:ext>
                </a:extLst>
              </a:tr>
              <a:tr h="2163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Aromathérapie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5889447"/>
                  </a:ext>
                </a:extLst>
              </a:tr>
              <a:tr h="2163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Micronutrition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4736904"/>
                  </a:ext>
                </a:extLst>
              </a:tr>
              <a:tr h="2163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Sport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976867"/>
                  </a:ext>
                </a:extLst>
              </a:tr>
              <a:tr h="2163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Bébé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649128"/>
                  </a:ext>
                </a:extLst>
              </a:tr>
              <a:tr h="2163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Maintien à domicile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6581599"/>
                  </a:ext>
                </a:extLst>
              </a:tr>
              <a:tr h="2163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Orthopédie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3014487"/>
                  </a:ext>
                </a:extLst>
              </a:tr>
              <a:tr h="2163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Vétérinaire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816541"/>
                  </a:ext>
                </a:extLst>
              </a:tr>
              <a:tr h="216395">
                <a:tc vMerge="1">
                  <a:txBody>
                    <a:bodyPr/>
                    <a:lstStyle/>
                    <a:p>
                      <a:pPr algn="ctr" fontAlgn="ctr"/>
                      <a:endParaRPr lang="fr-FR" sz="900" b="1" i="0" u="none" strike="noStrike" dirty="0">
                        <a:solidFill>
                          <a:srgbClr val="FFFFFF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</a:txBody>
                  <a:tcPr marL="3075" marR="3075" marT="307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Autre :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5824827"/>
                  </a:ext>
                </a:extLst>
              </a:tr>
              <a:tr h="216395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fr-FR" sz="9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ACCOMPAGNEMENT PATIENTS</a:t>
                      </a:r>
                    </a:p>
                  </a:txBody>
                  <a:tcPr marL="3075" marR="3075" marT="307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Education thérapeutique des patients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3459064"/>
                  </a:ext>
                </a:extLst>
              </a:tr>
              <a:tr h="2163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Entretiens AVK, AOD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0729878"/>
                  </a:ext>
                </a:extLst>
              </a:tr>
              <a:tr h="2163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Entretiens Asthme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6531240"/>
                  </a:ext>
                </a:extLst>
              </a:tr>
              <a:tr h="2163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Dépistage &amp; Tests Rapides d'Orientation Diagnostic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176858"/>
                  </a:ext>
                </a:extLst>
              </a:tr>
              <a:tr h="2163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Bilan de Médication Partagé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0416645"/>
                  </a:ext>
                </a:extLst>
              </a:tr>
              <a:tr h="2163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Vaccination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4018683"/>
                  </a:ext>
                </a:extLst>
              </a:tr>
              <a:tr h="21639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Premiers Secours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8162109"/>
                  </a:ext>
                </a:extLst>
              </a:tr>
              <a:tr h="216395">
                <a:tc vMerge="1">
                  <a:txBody>
                    <a:bodyPr/>
                    <a:lstStyle/>
                    <a:p>
                      <a:pPr algn="ctr" fontAlgn="ctr"/>
                      <a:endParaRPr lang="fr-FR" sz="900" b="1" i="0" u="none" strike="noStrike" dirty="0">
                        <a:solidFill>
                          <a:srgbClr val="FFFFFF"/>
                        </a:solidFill>
                        <a:effectLst/>
                        <a:latin typeface="Helvetica Light" panose="020B0403020202020204" pitchFamily="34" charset="0"/>
                      </a:endParaRPr>
                    </a:p>
                  </a:txBody>
                  <a:tcPr marL="3075" marR="3075" marT="307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1" i="0" u="none" strike="noStrike" dirty="0">
                          <a:solidFill>
                            <a:srgbClr val="262626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Autre :</a:t>
                      </a:r>
                    </a:p>
                  </a:txBody>
                  <a:tcPr marL="36000" marR="36000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00" b="0" i="0" u="none" strike="noStrike" dirty="0">
                        <a:solidFill>
                          <a:srgbClr val="26262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075" marR="3075" marT="30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5199412"/>
                  </a:ext>
                </a:extLst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4562271" y="1655025"/>
            <a:ext cx="573278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fr-FR" sz="11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 compléter avec le niveau de compétence du collaborateur D / O / E (</a:t>
            </a:r>
            <a:r>
              <a:rPr lang="fr-FR" sz="11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cf</a:t>
            </a:r>
            <a:r>
              <a:rPr lang="fr-FR" sz="11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en page 4)  </a:t>
            </a:r>
            <a:endParaRPr lang="fr-FR" sz="11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9144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AE998F-6040-C189-3E78-E263CDCF2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DAF26D8-400E-5779-1385-2AA0A29E9C2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2501" y="1873453"/>
            <a:ext cx="4125263" cy="329109"/>
          </a:xfrm>
        </p:spPr>
        <p:txBody>
          <a:bodyPr/>
          <a:lstStyle/>
          <a:p>
            <a:r>
              <a:rPr lang="fr-FR" dirty="0" smtClean="0"/>
              <a:t>Finalité</a:t>
            </a:r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199D5E9-35F0-4501-CB6B-C11403054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96000"/>
            <a:ext cx="6959948" cy="428554"/>
          </a:xfrm>
        </p:spPr>
        <p:txBody>
          <a:bodyPr>
            <a:noAutofit/>
          </a:bodyPr>
          <a:lstStyle/>
          <a:p>
            <a:r>
              <a:rPr lang="fr-FR" sz="3800" dirty="0"/>
              <a:t>enregistrement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3CD9434-3D99-29E2-EB9F-02D9698A38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900000"/>
            <a:ext cx="7966877" cy="702000"/>
          </a:xfrm>
        </p:spPr>
        <p:txBody>
          <a:bodyPr/>
          <a:lstStyle/>
          <a:p>
            <a:r>
              <a:rPr lang="fr-FR" b="1" dirty="0"/>
              <a:t>E.07 </a:t>
            </a:r>
            <a:r>
              <a:rPr lang="fr-FR" dirty="0"/>
              <a:t>Grille des compétences de l’équipe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C0E9B2B-2B6C-87AB-151E-B127D10F35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CD46AB4-8697-344B-B099-9FF5630D42BB}" type="slidenum">
              <a:rPr lang="fr-FR" smtClean="0"/>
              <a:pPr/>
              <a:t>4</a:t>
            </a:fld>
            <a:r>
              <a:rPr lang="fr-FR" dirty="0" smtClean="0"/>
              <a:t>/4</a:t>
            </a:r>
            <a:endParaRPr lang="fr-FR" sz="700" dirty="0"/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5AA584DC-F336-6890-3930-75437C3371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43211" t="48197" r="45260" b="44049"/>
          <a:stretch>
            <a:fillRect/>
          </a:stretch>
        </p:blipFill>
        <p:spPr>
          <a:xfrm>
            <a:off x="167101" y="1674703"/>
            <a:ext cx="738882" cy="702001"/>
          </a:xfrm>
          <a:prstGeom prst="rect">
            <a:avLst/>
          </a:prstGeom>
        </p:spPr>
      </p:pic>
      <p:sp>
        <p:nvSpPr>
          <p:cNvPr id="64" name="Espace réservé du texte 3">
            <a:extLst>
              <a:ext uri="{FF2B5EF4-FFF2-40B4-BE49-F238E27FC236}">
                <a16:creationId xmlns:a16="http://schemas.microsoft.com/office/drawing/2014/main" id="{C0DF0CC3-7D49-FB7B-6F28-0DB6B4CF02C4}"/>
              </a:ext>
            </a:extLst>
          </p:cNvPr>
          <p:cNvSpPr txBox="1">
            <a:spLocks/>
          </p:cNvSpPr>
          <p:nvPr/>
        </p:nvSpPr>
        <p:spPr>
          <a:xfrm>
            <a:off x="773979" y="4204160"/>
            <a:ext cx="5013682" cy="503252"/>
          </a:xfrm>
          <a:prstGeom prst="rect">
            <a:avLst/>
          </a:prstGeom>
          <a:ln w="6350"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27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 sz="2500" i="0" kern="1200" cap="none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Utilisation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5" name="Graphique 64">
            <a:extLst>
              <a:ext uri="{FF2B5EF4-FFF2-40B4-BE49-F238E27FC236}">
                <a16:creationId xmlns:a16="http://schemas.microsoft.com/office/drawing/2014/main" id="{6871F985-BC9D-64E4-EB53-56D1DCFB90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43211" t="48197" r="45260" b="44049"/>
          <a:stretch>
            <a:fillRect/>
          </a:stretch>
        </p:blipFill>
        <p:spPr>
          <a:xfrm>
            <a:off x="178579" y="4005410"/>
            <a:ext cx="738882" cy="702001"/>
          </a:xfrm>
          <a:prstGeom prst="rect">
            <a:avLst/>
          </a:prstGeom>
        </p:spPr>
      </p:pic>
      <p:sp>
        <p:nvSpPr>
          <p:cNvPr id="6" name="Espace réservé du texte 7">
            <a:extLst>
              <a:ext uri="{FF2B5EF4-FFF2-40B4-BE49-F238E27FC236}">
                <a16:creationId xmlns:a16="http://schemas.microsoft.com/office/drawing/2014/main" id="{98ED7B24-56F4-E068-33C6-72DA67D6DB2A}"/>
              </a:ext>
            </a:extLst>
          </p:cNvPr>
          <p:cNvSpPr txBox="1">
            <a:spLocks/>
          </p:cNvSpPr>
          <p:nvPr/>
        </p:nvSpPr>
        <p:spPr>
          <a:xfrm>
            <a:off x="624305" y="7267787"/>
            <a:ext cx="2227560" cy="209757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chemeClr val="accent1"/>
                </a:solidFill>
              </a:rPr>
              <a:t>Version 3.0 / Juillet 2026</a:t>
            </a:r>
            <a:endParaRPr lang="fr-FR" dirty="0">
              <a:solidFill>
                <a:schemeClr val="accent1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A9C7BB4-6475-8C75-A307-92A0D8818A32}"/>
              </a:ext>
            </a:extLst>
          </p:cNvPr>
          <p:cNvSpPr txBox="1"/>
          <p:nvPr/>
        </p:nvSpPr>
        <p:spPr>
          <a:xfrm>
            <a:off x="8326877" y="900000"/>
            <a:ext cx="196818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cap="none" baseline="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Pharmacie</a:t>
            </a:r>
            <a:r>
              <a:rPr lang="en-US" sz="800" cap="none" baseline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</a:p>
        </p:txBody>
      </p:sp>
      <p:pic>
        <p:nvPicPr>
          <p:cNvPr id="20" name="Graphique 19">
            <a:extLst>
              <a:ext uri="{FF2B5EF4-FFF2-40B4-BE49-F238E27FC236}">
                <a16:creationId xmlns:a16="http://schemas.microsoft.com/office/drawing/2014/main" id="{220D6074-75A8-1F86-C1AB-F702AB8FCB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167976" y="6841298"/>
            <a:ext cx="354876" cy="490067"/>
          </a:xfrm>
          <a:prstGeom prst="rect">
            <a:avLst/>
          </a:prstGeom>
        </p:spPr>
      </p:pic>
      <p:sp>
        <p:nvSpPr>
          <p:cNvPr id="140" name="Espace réservé du contenu 2">
            <a:extLst>
              <a:ext uri="{FF2B5EF4-FFF2-40B4-BE49-F238E27FC236}">
                <a16:creationId xmlns:a16="http://schemas.microsoft.com/office/drawing/2014/main" id="{0F42AA74-ED70-C0B6-225D-96AB187005B8}"/>
              </a:ext>
            </a:extLst>
          </p:cNvPr>
          <p:cNvSpPr txBox="1">
            <a:spLocks/>
          </p:cNvSpPr>
          <p:nvPr/>
        </p:nvSpPr>
        <p:spPr>
          <a:xfrm>
            <a:off x="762501" y="2416252"/>
            <a:ext cx="9544038" cy="132661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1"/>
              </a:buClr>
            </a:pP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présent document sert à gérer les compétences au sein de l’équipe, il permet :</a:t>
            </a:r>
          </a:p>
          <a:p>
            <a:pPr marL="171450" indent="-171450">
              <a:spcBef>
                <a:spcPts val="400"/>
              </a:spcBef>
              <a:buClr>
                <a:srgbClr val="258BA4"/>
              </a:buClr>
              <a:buFont typeface="Courier New" panose="02070309020205020404" pitchFamily="49" charset="0"/>
              <a:buChar char="o"/>
            </a:pP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recenser les compétences de chaque collaborateur,</a:t>
            </a:r>
          </a:p>
          <a:p>
            <a:pPr marL="171450" indent="-171450">
              <a:spcBef>
                <a:spcPts val="400"/>
              </a:spcBef>
              <a:buClr>
                <a:srgbClr val="258BA4"/>
              </a:buClr>
              <a:buFont typeface="Courier New" panose="02070309020205020404" pitchFamily="49" charset="0"/>
              <a:buChar char="o"/>
            </a:pP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D’identifier les forces et les faiblesses de l’effectif,</a:t>
            </a:r>
          </a:p>
          <a:p>
            <a:pPr marL="171450" indent="-171450">
              <a:spcBef>
                <a:spcPts val="400"/>
              </a:spcBef>
              <a:buClr>
                <a:srgbClr val="258BA4"/>
              </a:buClr>
              <a:buFont typeface="Courier New" panose="02070309020205020404" pitchFamily="49" charset="0"/>
              <a:buChar char="o"/>
            </a:pP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D’identifier les thèmes à intégrer au plan de formation.</a:t>
            </a:r>
          </a:p>
          <a:p>
            <a:pPr>
              <a:spcBef>
                <a:spcPts val="400"/>
              </a:spcBef>
              <a:buClr>
                <a:schemeClr val="accent1"/>
              </a:buClr>
            </a:pPr>
            <a:r>
              <a:rPr lang="fr-FR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Régulièrement </a:t>
            </a: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grille des compétences est mise à jour </a:t>
            </a:r>
            <a:r>
              <a:rPr lang="fr-FR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(par exemple au </a:t>
            </a: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moment des entretiens </a:t>
            </a:r>
            <a:r>
              <a:rPr lang="fr-FR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individuels, lors du suivi du plan de formation, à l’arrivée d’un nouveau collaborateur ...)</a:t>
            </a:r>
            <a:endParaRPr lang="fr-FR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Espace réservé du contenu 2">
            <a:extLst>
              <a:ext uri="{FF2B5EF4-FFF2-40B4-BE49-F238E27FC236}">
                <a16:creationId xmlns:a16="http://schemas.microsoft.com/office/drawing/2014/main" id="{0F42AA74-ED70-C0B6-225D-96AB187005B8}"/>
              </a:ext>
            </a:extLst>
          </p:cNvPr>
          <p:cNvSpPr txBox="1">
            <a:spLocks/>
          </p:cNvSpPr>
          <p:nvPr/>
        </p:nvSpPr>
        <p:spPr>
          <a:xfrm>
            <a:off x="773979" y="4746961"/>
            <a:ext cx="9532560" cy="158915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>
              <a:spcBef>
                <a:spcPts val="800"/>
              </a:spcBef>
            </a:pPr>
            <a:r>
              <a:rPr lang="fr-FR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Rajouter des compétences autant que nécessaire </a:t>
            </a:r>
          </a:p>
          <a:p>
            <a:pPr fontAlgn="ctr">
              <a:spcBef>
                <a:spcPts val="800"/>
              </a:spcBef>
            </a:pPr>
            <a:r>
              <a:rPr lang="fr-FR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</a:t>
            </a: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chaque collaborateur indiquez son niveau de compétences sur une échelle </a:t>
            </a:r>
            <a:r>
              <a:rPr lang="fr-FR" sz="12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fontAlgn="ctr">
              <a:spcBef>
                <a:spcPts val="800"/>
              </a:spcBef>
            </a:pPr>
            <a:r>
              <a:rPr lang="fr-FR" sz="1200" b="1" dirty="0">
                <a:solidFill>
                  <a:srgbClr val="258BA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 (débutant) : </a:t>
            </a: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collaborateur ne possède pas toutes les compétences nécessaires</a:t>
            </a:r>
          </a:p>
          <a:p>
            <a:pPr fontAlgn="ctr">
              <a:spcBef>
                <a:spcPts val="800"/>
              </a:spcBef>
            </a:pPr>
            <a:r>
              <a:rPr lang="fr-FR" sz="1200" b="1" dirty="0">
                <a:solidFill>
                  <a:srgbClr val="258BA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(opérationnel) : </a:t>
            </a: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collaborateur est en capacité de réaliser correctement les tâches en lien avec la compétence</a:t>
            </a:r>
          </a:p>
          <a:p>
            <a:pPr fontAlgn="ctr">
              <a:spcBef>
                <a:spcPts val="800"/>
              </a:spcBef>
            </a:pPr>
            <a:r>
              <a:rPr lang="fr-FR" sz="1200" b="1" dirty="0">
                <a:solidFill>
                  <a:srgbClr val="258BA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(expert) : </a:t>
            </a: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collaborateur totalement autonome dispose d’une maitrise avancée dans cette compétence</a:t>
            </a:r>
          </a:p>
          <a:p>
            <a:pPr fontAlgn="ctr">
              <a:spcBef>
                <a:spcPts val="800"/>
              </a:spcBef>
            </a:pPr>
            <a:r>
              <a:rPr lang="fr-FR" sz="1200" b="1" dirty="0">
                <a:solidFill>
                  <a:srgbClr val="258BA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 (non concerné) : </a:t>
            </a:r>
            <a:r>
              <a:rPr lang="fr-F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collaborateur n’est pas concerné par l’utilisation de cette compétence</a:t>
            </a:r>
          </a:p>
        </p:txBody>
      </p:sp>
      <p:sp>
        <p:nvSpPr>
          <p:cNvPr id="142" name="Espace réservé du pied de page 29">
            <a:extLst>
              <a:ext uri="{FF2B5EF4-FFF2-40B4-BE49-F238E27FC236}">
                <a16:creationId xmlns:a16="http://schemas.microsoft.com/office/drawing/2014/main" id="{751BC3B0-6097-7FDC-65EB-8438CEDFD40D}"/>
              </a:ext>
            </a:extLst>
          </p:cNvPr>
          <p:cNvSpPr txBox="1">
            <a:spLocks/>
          </p:cNvSpPr>
          <p:nvPr/>
        </p:nvSpPr>
        <p:spPr>
          <a:xfrm>
            <a:off x="2973172" y="6849041"/>
            <a:ext cx="4070930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Principes 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34 : Plan de formation et de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développement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compétences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Espace réservé du texte 6">
            <a:extLst>
              <a:ext uri="{FF2B5EF4-FFF2-40B4-BE49-F238E27FC236}">
                <a16:creationId xmlns:a16="http://schemas.microsoft.com/office/drawing/2014/main" id="{D19FCD82-9371-D490-4602-8B19A1BD2118}"/>
              </a:ext>
            </a:extLst>
          </p:cNvPr>
          <p:cNvSpPr txBox="1">
            <a:spLocks/>
          </p:cNvSpPr>
          <p:nvPr/>
        </p:nvSpPr>
        <p:spPr>
          <a:xfrm>
            <a:off x="624305" y="6848274"/>
            <a:ext cx="2227560" cy="419513"/>
          </a:xfrm>
          <a:prstGeom prst="rect">
            <a:avLst/>
          </a:prstGeom>
          <a:ln w="6350">
            <a:noFill/>
          </a:ln>
        </p:spPr>
        <p:txBody>
          <a:bodyPr vert="horz" lIns="0" tIns="7200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00" b="0" i="0" kern="1200" cap="none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50" indent="0" algn="l" defTabSz="1007943" rtl="0" eaLnBrk="1" latinLnBrk="0" hangingPunct="1">
              <a:lnSpc>
                <a:spcPts val="74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sz="7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4150" indent="-184150" algn="l" defTabSz="1007943" rtl="0" eaLnBrk="1" latinLnBrk="0" hangingPunct="1">
              <a:lnSpc>
                <a:spcPts val="1300"/>
              </a:lnSpc>
              <a:spcBef>
                <a:spcPts val="551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tabLst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6350" indent="0" algn="l" defTabSz="1007943" rtl="0" eaLnBrk="1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Font typeface="Arial" panose="020B0604020202020204" pitchFamily="34" charset="0"/>
              <a:buNone/>
              <a:tabLst/>
              <a:defRPr sz="1500" b="1" i="0" kern="1200">
                <a:solidFill>
                  <a:schemeClr val="accent1"/>
                </a:solidFill>
                <a:latin typeface="Azo Sans" panose="020B0603030503090204" pitchFamily="34" charset="77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i="0" kern="1200">
                <a:solidFill>
                  <a:schemeClr val="tx1"/>
                </a:solidFill>
                <a:latin typeface="Azo Sans" panose="020B0603030503090204" pitchFamily="34" charset="77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Sous-theme :</a:t>
            </a:r>
          </a:p>
          <a:p>
            <a:r>
              <a:rPr lang="fr-FR" b="1" dirty="0"/>
              <a:t>4.3 </a:t>
            </a:r>
            <a:r>
              <a:rPr lang="fr-FR" dirty="0"/>
              <a:t>Gestion des ressources humaines</a:t>
            </a:r>
            <a:endParaRPr lang="en-US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642060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CNOP">
      <a:dk1>
        <a:srgbClr val="000000"/>
      </a:dk1>
      <a:lt1>
        <a:srgbClr val="FFFFFF"/>
      </a:lt1>
      <a:dk2>
        <a:srgbClr val="239B38"/>
      </a:dk2>
      <a:lt2>
        <a:srgbClr val="D25D30"/>
      </a:lt2>
      <a:accent1>
        <a:srgbClr val="248BA3"/>
      </a:accent1>
      <a:accent2>
        <a:srgbClr val="832A4E"/>
      </a:accent2>
      <a:accent3>
        <a:srgbClr val="376159"/>
      </a:accent3>
      <a:accent4>
        <a:srgbClr val="FFFFFF"/>
      </a:accent4>
      <a:accent5>
        <a:srgbClr val="FFFFFF"/>
      </a:accent5>
      <a:accent6>
        <a:srgbClr val="FFFFFF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750</TotalTime>
  <Words>1290</Words>
  <Application>Microsoft Office PowerPoint</Application>
  <PresentationFormat>Personnalisé</PresentationFormat>
  <Paragraphs>441</Paragraphs>
  <Slides>4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Aptos</vt:lpstr>
      <vt:lpstr>Arial</vt:lpstr>
      <vt:lpstr>Azo Sans</vt:lpstr>
      <vt:lpstr>Azo Sans Light</vt:lpstr>
      <vt:lpstr>Courier New</vt:lpstr>
      <vt:lpstr>Thème Office</vt:lpstr>
      <vt:lpstr>enregistrement</vt:lpstr>
      <vt:lpstr>enregistrement</vt:lpstr>
      <vt:lpstr>enregistrement</vt:lpstr>
      <vt:lpstr>enregistrement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enregistrement</dc:title>
  <dc:creator>Sébastien QUESSON</dc:creator>
  <cp:lastModifiedBy>Cécile LUGAND</cp:lastModifiedBy>
  <cp:revision>143</cp:revision>
  <dcterms:created xsi:type="dcterms:W3CDTF">2025-12-16T10:16:15Z</dcterms:created>
  <dcterms:modified xsi:type="dcterms:W3CDTF">2026-07-23T09:32:41Z</dcterms:modified>
</cp:coreProperties>
</file>