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16"/>
    <p:restoredTop sz="94648"/>
  </p:normalViewPr>
  <p:slideViewPr>
    <p:cSldViewPr snapToGrid="0">
      <p:cViewPr varScale="1">
        <p:scale>
          <a:sx n="98" d="100"/>
          <a:sy n="98" d="100"/>
        </p:scale>
        <p:origin x="2178" y="90"/>
      </p:cViewPr>
      <p:guideLst>
        <p:guide orient="horz" pos="499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89E7D-7BD7-2140-936A-F37B5FC833D0}" type="datetimeFigureOut">
              <a:rPr lang="fr-FR" smtClean="0"/>
              <a:t>23/07/2026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43146-8646-4440-8AE6-AAF59580FB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110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543146-8646-4440-8AE6-AAF59580FB8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3393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01" y="396000"/>
            <a:ext cx="6959948" cy="428554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900000"/>
            <a:ext cx="7966877" cy="702000"/>
          </a:xfrm>
          <a:ln>
            <a:solidFill>
              <a:schemeClr val="accent1"/>
            </a:solidFill>
          </a:ln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1F93A09-15D3-C876-6637-495DD22970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7093" y="2193235"/>
            <a:ext cx="6487629" cy="4393303"/>
          </a:xfrm>
          <a:ln>
            <a:noFill/>
          </a:ln>
        </p:spPr>
        <p:txBody>
          <a:bodyPr lIns="0" anchor="t" anchorCtr="0"/>
          <a:lstStyle>
            <a:lvl1pPr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defRPr sz="2500" cap="none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spcBef>
                <a:spcPts val="0"/>
              </a:spcBef>
              <a:buNone/>
              <a:tabLst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FD74DC-430D-CBBA-9E78-86071E11B4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89403" y="7292817"/>
            <a:ext cx="2405658" cy="14131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 i="0">
                <a:solidFill>
                  <a:schemeClr val="tx1"/>
                </a:solidFill>
                <a:latin typeface="Azo Sans" panose="020B0603030303020204" pitchFamily="34" charset="77"/>
              </a:defRPr>
            </a:lvl1pPr>
          </a:lstStyle>
          <a:p>
            <a:fld id="{0CD46AB4-8697-344B-B099-9FF5630D42BB}" type="slidenum">
              <a:rPr lang="fr-FR" smtClean="0">
                <a:latin typeface="Arial" panose="020B0604020202020204" pitchFamily="34" charset="0"/>
              </a:rPr>
              <a:pPr/>
              <a:t>‹N°›</a:t>
            </a:fld>
            <a:r>
              <a:rPr lang="fr-FR" dirty="0"/>
              <a:t>/2</a:t>
            </a:r>
          </a:p>
        </p:txBody>
      </p:sp>
      <p:sp>
        <p:nvSpPr>
          <p:cNvPr id="10" name="Espace réservé du texte 7">
            <a:extLst>
              <a:ext uri="{FF2B5EF4-FFF2-40B4-BE49-F238E27FC236}">
                <a16:creationId xmlns:a16="http://schemas.microsoft.com/office/drawing/2014/main" id="{99889B29-ACB4-BA98-789E-72457BEFA6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81424" y="6848274"/>
            <a:ext cx="4119767" cy="419513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1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6CC3275A-37A1-D675-8B0C-7653C0498656}"/>
              </a:ext>
            </a:extLst>
          </p:cNvPr>
          <p:cNvCxnSpPr>
            <a:cxnSpLocks/>
          </p:cNvCxnSpPr>
          <p:nvPr userDrawn="1"/>
        </p:nvCxnSpPr>
        <p:spPr>
          <a:xfrm>
            <a:off x="2851864" y="6907998"/>
            <a:ext cx="0" cy="316414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texte 7">
            <a:extLst>
              <a:ext uri="{FF2B5EF4-FFF2-40B4-BE49-F238E27FC236}">
                <a16:creationId xmlns:a16="http://schemas.microsoft.com/office/drawing/2014/main" id="{68A3CE89-70CE-18E6-70CD-D247C5920A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4304" y="6848274"/>
            <a:ext cx="2227549" cy="419513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Moyens nécessaires au fonctionnement de l’officine</a:t>
            </a:r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EB0DDAD1-E8EA-DC43-62FF-2C1AD7875F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30209" y="900000"/>
            <a:ext cx="1964852" cy="419513"/>
          </a:xfrm>
          <a:ln>
            <a:noFill/>
          </a:ln>
        </p:spPr>
        <p:txBody>
          <a:bodyPr lIns="7200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Pharmacie :</a:t>
            </a:r>
          </a:p>
        </p:txBody>
      </p:sp>
      <p:sp>
        <p:nvSpPr>
          <p:cNvPr id="12" name="Espace réservé du texte 7">
            <a:extLst>
              <a:ext uri="{FF2B5EF4-FFF2-40B4-BE49-F238E27FC236}">
                <a16:creationId xmlns:a16="http://schemas.microsoft.com/office/drawing/2014/main" id="{C7B818B4-51F7-ED9A-4E99-5B45FAFF6B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4304" y="7267034"/>
            <a:ext cx="2227547" cy="262489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Version 2.2 / Novembre 2024</a:t>
            </a:r>
          </a:p>
        </p:txBody>
      </p:sp>
    </p:spTree>
    <p:extLst>
      <p:ext uri="{BB962C8B-B14F-4D97-AF65-F5344CB8AC3E}">
        <p14:creationId xmlns:p14="http://schemas.microsoft.com/office/powerpoint/2010/main" val="3897847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01" y="396000"/>
            <a:ext cx="6959948" cy="42855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" y="900848"/>
            <a:ext cx="7965516" cy="702000"/>
          </a:xfrm>
          <a:prstGeom prst="rect">
            <a:avLst/>
          </a:prstGeom>
          <a:ln w="6350">
            <a:solidFill>
              <a:schemeClr val="accent1"/>
            </a:solidFill>
          </a:ln>
        </p:spPr>
        <p:txBody>
          <a:bodyPr vert="horz" lIns="108000" tIns="0" rIns="0" bIns="0" rtlCol="0" anchor="ctr" anchorCtr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9335" y="7302360"/>
            <a:ext cx="2405658" cy="14131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D46AB4-8697-344B-B099-9FF5630D42BB}" type="slidenum">
              <a:rPr lang="fr-FR" smtClean="0"/>
              <a:pPr/>
              <a:t>‹N°›</a:t>
            </a:fld>
            <a:r>
              <a:rPr lang="fr-FR" dirty="0"/>
              <a:t>/2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C4F12FF-7836-E5E4-3603-17838E57A8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28261" y="339514"/>
            <a:ext cx="1066800" cy="457200"/>
          </a:xfrm>
          <a:prstGeom prst="rect">
            <a:avLst/>
          </a:prstGeom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7554622-42A6-2BFA-0A07-6F2BC1D4E838}"/>
              </a:ext>
            </a:extLst>
          </p:cNvPr>
          <p:cNvCxnSpPr/>
          <p:nvPr userDrawn="1"/>
        </p:nvCxnSpPr>
        <p:spPr>
          <a:xfrm>
            <a:off x="638858" y="7272001"/>
            <a:ext cx="9935061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7C070E9E-35C0-DAE4-0785-17535A3F5D96}"/>
              </a:ext>
            </a:extLst>
          </p:cNvPr>
          <p:cNvCxnSpPr/>
          <p:nvPr userDrawn="1"/>
        </p:nvCxnSpPr>
        <p:spPr>
          <a:xfrm>
            <a:off x="638859" y="6852051"/>
            <a:ext cx="9935061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C58D4DB1-8366-A552-31C6-1225DC86CDDB}"/>
              </a:ext>
            </a:extLst>
          </p:cNvPr>
          <p:cNvSpPr txBox="1"/>
          <p:nvPr userDrawn="1"/>
        </p:nvSpPr>
        <p:spPr>
          <a:xfrm>
            <a:off x="638859" y="7302360"/>
            <a:ext cx="3021496" cy="1026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fr-FR" sz="700" b="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8DAEFC5-1345-9EB0-FDD0-2E25802BCB12}"/>
              </a:ext>
            </a:extLst>
          </p:cNvPr>
          <p:cNvSpPr txBox="1">
            <a:spLocks/>
          </p:cNvSpPr>
          <p:nvPr userDrawn="1"/>
        </p:nvSpPr>
        <p:spPr>
          <a:xfrm>
            <a:off x="8325516" y="900848"/>
            <a:ext cx="1969477" cy="702000"/>
          </a:xfrm>
          <a:prstGeom prst="rect">
            <a:avLst/>
          </a:prstGeom>
          <a:ln w="6350">
            <a:solidFill>
              <a:schemeClr val="accent1"/>
            </a:solidFill>
          </a:ln>
        </p:spPr>
        <p:txBody>
          <a:bodyPr vert="horz" lIns="10800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1600" i="0" kern="1200" cap="all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5595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00" cap="none" baseline="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44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3600" b="1" i="0" kern="1200" cap="all" baseline="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None/>
        <a:defRPr sz="1600" i="0" kern="1200" cap="none" baseline="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B296FC-2859-D4E2-FE30-7A2ACD907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96000"/>
            <a:ext cx="5372999" cy="428554"/>
          </a:xfrm>
        </p:spPr>
        <p:txBody>
          <a:bodyPr>
            <a:noAutofit/>
          </a:bodyPr>
          <a:lstStyle/>
          <a:p>
            <a:r>
              <a:rPr lang="fr-FR" sz="3800" dirty="0"/>
              <a:t>enregistrement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CE6AE76-9233-F0A6-06D3-053CC8F28E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E.11</a:t>
            </a:r>
            <a:r>
              <a:rPr lang="fr-FR" dirty="0"/>
              <a:t> Registre de recensement des produits à risque de péremption</a:t>
            </a:r>
            <a:endParaRPr lang="fr-FR" b="1" u="sng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DB34994-5806-7B4F-686A-F1B8F4F76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D46AB4-8697-344B-B099-9FF5630D42BB}" type="slidenum">
              <a:rPr lang="fr-FR" smtClean="0"/>
              <a:pPr/>
              <a:t>1</a:t>
            </a:fld>
            <a:r>
              <a:rPr lang="fr-FR" dirty="0"/>
              <a:t>/2</a:t>
            </a:r>
            <a:endParaRPr lang="fr-FR" sz="700" dirty="0"/>
          </a:p>
        </p:txBody>
      </p:sp>
      <p:sp>
        <p:nvSpPr>
          <p:cNvPr id="16" name="Espace réservé du pied de page 29">
            <a:extLst>
              <a:ext uri="{FF2B5EF4-FFF2-40B4-BE49-F238E27FC236}">
                <a16:creationId xmlns:a16="http://schemas.microsoft.com/office/drawing/2014/main" id="{751BC3B0-6097-7FDC-65EB-8438CEDFD40D}"/>
              </a:ext>
            </a:extLst>
          </p:cNvPr>
          <p:cNvSpPr txBox="1">
            <a:spLocks/>
          </p:cNvSpPr>
          <p:nvPr/>
        </p:nvSpPr>
        <p:spPr>
          <a:xfrm>
            <a:off x="2973172" y="6849041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37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Gestion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stocks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D19FCD82-9371-D490-4602-8B19A1BD2118}"/>
              </a:ext>
            </a:extLst>
          </p:cNvPr>
          <p:cNvSpPr txBox="1">
            <a:spLocks/>
          </p:cNvSpPr>
          <p:nvPr/>
        </p:nvSpPr>
        <p:spPr>
          <a:xfrm>
            <a:off x="624305" y="6848274"/>
            <a:ext cx="2227560" cy="419513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Sous-theme :</a:t>
            </a:r>
          </a:p>
          <a:p>
            <a:r>
              <a:rPr lang="fr-FR" b="1" dirty="0"/>
              <a:t>4.4 </a:t>
            </a:r>
            <a:r>
              <a:rPr lang="fr-FR" dirty="0"/>
              <a:t>Gestion des locaux, des équipements et des stocks</a:t>
            </a:r>
          </a:p>
          <a:p>
            <a:endParaRPr lang="fr-FR" dirty="0"/>
          </a:p>
        </p:txBody>
      </p:sp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54D19565-EA16-8FC8-87CC-2ECD1819D43B}"/>
              </a:ext>
            </a:extLst>
          </p:cNvPr>
          <p:cNvSpPr txBox="1">
            <a:spLocks/>
          </p:cNvSpPr>
          <p:nvPr/>
        </p:nvSpPr>
        <p:spPr>
          <a:xfrm>
            <a:off x="624305" y="7267787"/>
            <a:ext cx="2227560" cy="209757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1"/>
                </a:solidFill>
              </a:rPr>
              <a:t>Version </a:t>
            </a:r>
            <a:r>
              <a:rPr lang="fr-FR" dirty="0" smtClean="0">
                <a:solidFill>
                  <a:schemeClr val="accent1"/>
                </a:solidFill>
              </a:rPr>
              <a:t>3.0</a:t>
            </a:r>
            <a:r>
              <a:rPr lang="fr-FR" dirty="0" smtClean="0">
                <a:solidFill>
                  <a:schemeClr val="accent1"/>
                </a:solidFill>
              </a:rPr>
              <a:t> </a:t>
            </a:r>
            <a:r>
              <a:rPr lang="fr-FR" dirty="0">
                <a:solidFill>
                  <a:schemeClr val="accent1"/>
                </a:solidFill>
              </a:rPr>
              <a:t>/ </a:t>
            </a:r>
            <a:r>
              <a:rPr lang="fr-FR" dirty="0" smtClean="0">
                <a:solidFill>
                  <a:schemeClr val="accent1"/>
                </a:solidFill>
              </a:rPr>
              <a:t>Juillet 2026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2065929-7FC7-042A-99D8-96AF1D3DAB8D}"/>
              </a:ext>
            </a:extLst>
          </p:cNvPr>
          <p:cNvSpPr txBox="1"/>
          <p:nvPr/>
        </p:nvSpPr>
        <p:spPr>
          <a:xfrm>
            <a:off x="8326877" y="900000"/>
            <a:ext cx="19681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cap="none" baseline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 :</a:t>
            </a:r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E1E83D9A-7CD8-904E-BBCB-4183AD9EC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7976" y="6841298"/>
            <a:ext cx="354876" cy="490067"/>
          </a:xfrm>
          <a:prstGeom prst="rect">
            <a:avLst/>
          </a:prstGeom>
        </p:spPr>
      </p:pic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649F5C24-40C5-471A-9E6A-CF0432FA26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105997"/>
              </p:ext>
            </p:extLst>
          </p:nvPr>
        </p:nvGraphicFramePr>
        <p:xfrm>
          <a:off x="359999" y="2238776"/>
          <a:ext cx="9935060" cy="4367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640">
                  <a:extLst>
                    <a:ext uri="{9D8B030D-6E8A-4147-A177-3AD203B41FA5}">
                      <a16:colId xmlns:a16="http://schemas.microsoft.com/office/drawing/2014/main" val="1041976960"/>
                    </a:ext>
                  </a:extLst>
                </a:gridCol>
                <a:gridCol w="945681">
                  <a:extLst>
                    <a:ext uri="{9D8B030D-6E8A-4147-A177-3AD203B41FA5}">
                      <a16:colId xmlns:a16="http://schemas.microsoft.com/office/drawing/2014/main" val="2978239156"/>
                    </a:ext>
                  </a:extLst>
                </a:gridCol>
                <a:gridCol w="2973017">
                  <a:extLst>
                    <a:ext uri="{9D8B030D-6E8A-4147-A177-3AD203B41FA5}">
                      <a16:colId xmlns:a16="http://schemas.microsoft.com/office/drawing/2014/main" val="3211031837"/>
                    </a:ext>
                  </a:extLst>
                </a:gridCol>
                <a:gridCol w="1666711">
                  <a:extLst>
                    <a:ext uri="{9D8B030D-6E8A-4147-A177-3AD203B41FA5}">
                      <a16:colId xmlns:a16="http://schemas.microsoft.com/office/drawing/2014/main" val="356325925"/>
                    </a:ext>
                  </a:extLst>
                </a:gridCol>
                <a:gridCol w="1615011">
                  <a:extLst>
                    <a:ext uri="{9D8B030D-6E8A-4147-A177-3AD203B41FA5}">
                      <a16:colId xmlns:a16="http://schemas.microsoft.com/office/drawing/2014/main" val="3371655977"/>
                    </a:ext>
                  </a:extLst>
                </a:gridCol>
              </a:tblGrid>
              <a:tr h="499534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effectLst/>
                          <a:latin typeface="Arial" panose="020B0604020202020204" pitchFamily="34" charset="0"/>
                          <a:ea typeface="Helvetica Neue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fr-FR" sz="1200" b="0" kern="1200" dirty="0">
                          <a:effectLst/>
                          <a:latin typeface="Arial" panose="020B0604020202020204" pitchFamily="34" charset="0"/>
                          <a:ea typeface="Helvetica Neue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lang="fr-FR" sz="1200" b="1" kern="1200" dirty="0">
                          <a:effectLst/>
                          <a:latin typeface="Arial" panose="020B0604020202020204" pitchFamily="34" charset="0"/>
                          <a:ea typeface="Helvetica Neue" panose="020B0604020202020204" pitchFamily="34" charset="0"/>
                          <a:cs typeface="Arial" panose="020B0604020202020204" pitchFamily="34" charset="0"/>
                        </a:rPr>
                        <a:t>Recensement</a:t>
                      </a:r>
                      <a:endParaRPr lang="fr-FR" sz="1200" b="1" dirty="0">
                        <a:effectLst/>
                        <a:latin typeface="Arial" panose="020B0604020202020204" pitchFamily="34" charset="0"/>
                        <a:ea typeface="Helvetica Neue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8BA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Helvetica Neue" panose="020B0604020202020204" pitchFamily="34" charset="0"/>
                          <a:cs typeface="Arial" panose="020B0604020202020204" pitchFamily="34" charset="0"/>
                        </a:rPr>
                        <a:t>2. Suivi</a:t>
                      </a:r>
                    </a:p>
                  </a:txBody>
                  <a:tcPr marL="72566" marR="72566" marT="36588" marB="365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8BA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3524847"/>
                  </a:ext>
                </a:extLst>
              </a:tr>
              <a:tr h="4870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du produit</a:t>
                      </a:r>
                      <a:endParaRPr lang="fr-FR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6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Rayon(s) Concerné(s)</a:t>
                      </a:r>
                      <a:endParaRPr lang="fr-FR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6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Quantité </a:t>
                      </a:r>
                      <a:endParaRPr lang="fr-FR" sz="11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6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Quantité</a:t>
                      </a:r>
                    </a:p>
                  </a:txBody>
                  <a:tcPr marL="72566" marR="72566" marT="36588" marB="365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6E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de Retrait</a:t>
                      </a:r>
                      <a:endParaRPr lang="fr-FR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6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0588214"/>
                  </a:ext>
                </a:extLst>
              </a:tr>
              <a:tr h="375643"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3661808"/>
                  </a:ext>
                </a:extLst>
              </a:tr>
              <a:tr h="375643"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049009"/>
                  </a:ext>
                </a:extLst>
              </a:tr>
              <a:tr h="375643"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806518"/>
                  </a:ext>
                </a:extLst>
              </a:tr>
              <a:tr h="375643"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658297"/>
                  </a:ext>
                </a:extLst>
              </a:tr>
              <a:tr h="375643"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2572783"/>
                  </a:ext>
                </a:extLst>
              </a:tr>
              <a:tr h="375643"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11299"/>
                  </a:ext>
                </a:extLst>
              </a:tr>
              <a:tr h="375643"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4471155"/>
                  </a:ext>
                </a:extLst>
              </a:tr>
              <a:tr h="375643"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7136413"/>
                  </a:ext>
                </a:extLst>
              </a:tr>
              <a:tr h="375643"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2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566" marR="72566" marT="36588" marB="365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4155227"/>
                  </a:ext>
                </a:extLst>
              </a:tr>
            </a:tbl>
          </a:graphicData>
        </a:graphic>
      </p:graphicFrame>
      <p:sp>
        <p:nvSpPr>
          <p:cNvPr id="13" name="ZoneTexte 12">
            <a:extLst>
              <a:ext uri="{FF2B5EF4-FFF2-40B4-BE49-F238E27FC236}">
                <a16:creationId xmlns:a16="http://schemas.microsoft.com/office/drawing/2014/main" id="{CC090B39-9430-4BDB-A9B7-C44305ED4C68}"/>
              </a:ext>
            </a:extLst>
          </p:cNvPr>
          <p:cNvSpPr txBox="1"/>
          <p:nvPr/>
        </p:nvSpPr>
        <p:spPr>
          <a:xfrm>
            <a:off x="345414" y="1794334"/>
            <a:ext cx="993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pc="600" dirty="0" smtClean="0">
                <a:solidFill>
                  <a:schemeClr val="accent1"/>
                </a:solidFill>
                <a:latin typeface="Helvetica Neue" panose="020B0604020202020204" pitchFamily="34" charset="0"/>
                <a:ea typeface="Helvetica Neue" panose="020B0604020202020204" pitchFamily="34" charset="0"/>
              </a:rPr>
              <a:t>Mois</a:t>
            </a:r>
            <a:r>
              <a:rPr lang="fr-FR" spc="600" dirty="0" smtClean="0">
                <a:solidFill>
                  <a:srgbClr val="FF0000"/>
                </a:solidFill>
                <a:latin typeface="Helvetica Neue" panose="020B0604020202020204" pitchFamily="34" charset="0"/>
                <a:ea typeface="Helvetica Neue" panose="020B0604020202020204" pitchFamily="34" charset="0"/>
              </a:rPr>
              <a:t> </a:t>
            </a:r>
            <a:r>
              <a:rPr lang="fr-FR" spc="600" dirty="0" smtClean="0">
                <a:solidFill>
                  <a:srgbClr val="258BA4"/>
                </a:solidFill>
                <a:latin typeface="Helvetica Neue" panose="020B0604020202020204" pitchFamily="34" charset="0"/>
                <a:ea typeface="Helvetica Neue" panose="020B0604020202020204" pitchFamily="34" charset="0"/>
              </a:rPr>
              <a:t>:___________________ </a:t>
            </a:r>
            <a:endParaRPr lang="fr-FR" spc="600" dirty="0">
              <a:solidFill>
                <a:srgbClr val="258BA4"/>
              </a:solidFill>
              <a:latin typeface="Helvetica Neue" panose="020B0604020202020204" pitchFamily="34" charset="0"/>
              <a:ea typeface="Helvetica Neue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252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AE998F-6040-C189-3E78-E263CDCF2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99D5E9-35F0-4501-CB6B-C11403054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96000"/>
            <a:ext cx="6959948" cy="428554"/>
          </a:xfrm>
        </p:spPr>
        <p:txBody>
          <a:bodyPr>
            <a:noAutofit/>
          </a:bodyPr>
          <a:lstStyle/>
          <a:p>
            <a:r>
              <a:rPr lang="fr-FR" sz="3800" dirty="0"/>
              <a:t>enregistrement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3CD9434-3D99-29E2-EB9F-02D9698A38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900000"/>
            <a:ext cx="7966877" cy="702000"/>
          </a:xfrm>
        </p:spPr>
        <p:txBody>
          <a:bodyPr/>
          <a:lstStyle/>
          <a:p>
            <a:r>
              <a:rPr lang="fr-FR" b="1" dirty="0" smtClean="0"/>
              <a:t>E.11</a:t>
            </a:r>
            <a:r>
              <a:rPr lang="fr-FR" dirty="0" smtClean="0"/>
              <a:t> </a:t>
            </a:r>
            <a:r>
              <a:rPr lang="fr-FR" dirty="0"/>
              <a:t>Registre de recensement des produits à risque de péremption</a:t>
            </a:r>
            <a:endParaRPr lang="fr-FR" b="1" u="sng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C0E9B2B-2B6C-87AB-151E-B127D10F35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D46AB4-8697-344B-B099-9FF5630D42BB}" type="slidenum">
              <a:rPr lang="fr-FR" smtClean="0"/>
              <a:pPr/>
              <a:t>2</a:t>
            </a:fld>
            <a:r>
              <a:rPr lang="fr-FR" dirty="0"/>
              <a:t>/2</a:t>
            </a:r>
            <a:endParaRPr lang="fr-FR" sz="700" dirty="0"/>
          </a:p>
        </p:txBody>
      </p:sp>
      <p:sp>
        <p:nvSpPr>
          <p:cNvPr id="64" name="Espace réservé du texte 3">
            <a:extLst>
              <a:ext uri="{FF2B5EF4-FFF2-40B4-BE49-F238E27FC236}">
                <a16:creationId xmlns:a16="http://schemas.microsoft.com/office/drawing/2014/main" id="{C0DF0CC3-7D49-FB7B-6F28-0DB6B4CF02C4}"/>
              </a:ext>
            </a:extLst>
          </p:cNvPr>
          <p:cNvSpPr txBox="1">
            <a:spLocks/>
          </p:cNvSpPr>
          <p:nvPr/>
        </p:nvSpPr>
        <p:spPr>
          <a:xfrm>
            <a:off x="763376" y="2012349"/>
            <a:ext cx="5013682" cy="503252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Commentaires pour un bon usage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5" name="Graphique 64">
            <a:extLst>
              <a:ext uri="{FF2B5EF4-FFF2-40B4-BE49-F238E27FC236}">
                <a16:creationId xmlns:a16="http://schemas.microsoft.com/office/drawing/2014/main" id="{6871F985-BC9D-64E4-EB53-56D1DCFB90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43211" t="48197" r="45260" b="44049"/>
          <a:stretch>
            <a:fillRect/>
          </a:stretch>
        </p:blipFill>
        <p:spPr>
          <a:xfrm>
            <a:off x="167976" y="1813599"/>
            <a:ext cx="738882" cy="702001"/>
          </a:xfrm>
          <a:prstGeom prst="rect">
            <a:avLst/>
          </a:prstGeom>
        </p:spPr>
      </p:pic>
      <p:sp>
        <p:nvSpPr>
          <p:cNvPr id="95" name="Espace réservé du texte 3">
            <a:extLst>
              <a:ext uri="{FF2B5EF4-FFF2-40B4-BE49-F238E27FC236}">
                <a16:creationId xmlns:a16="http://schemas.microsoft.com/office/drawing/2014/main" id="{ED412286-895B-9078-064D-C56EAD0D602C}"/>
              </a:ext>
            </a:extLst>
          </p:cNvPr>
          <p:cNvSpPr txBox="1">
            <a:spLocks/>
          </p:cNvSpPr>
          <p:nvPr/>
        </p:nvSpPr>
        <p:spPr>
          <a:xfrm>
            <a:off x="3999072" y="3321649"/>
            <a:ext cx="959905" cy="761896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Nom du produit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Indiquez le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nom du produit</a:t>
            </a:r>
            <a:endParaRPr lang="fr-FR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Espace réservé du texte 3">
            <a:extLst>
              <a:ext uri="{FF2B5EF4-FFF2-40B4-BE49-F238E27FC236}">
                <a16:creationId xmlns:a16="http://schemas.microsoft.com/office/drawing/2014/main" id="{C5E2726A-9F9F-76BB-EF46-829BEEFBCD54}"/>
              </a:ext>
            </a:extLst>
          </p:cNvPr>
          <p:cNvSpPr txBox="1">
            <a:spLocks/>
          </p:cNvSpPr>
          <p:nvPr/>
        </p:nvSpPr>
        <p:spPr>
          <a:xfrm>
            <a:off x="5428893" y="3321649"/>
            <a:ext cx="1501829" cy="1077571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Emplacement concerné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b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Indiquez la ou </a:t>
            </a:r>
            <a:r>
              <a:rPr lang="fr-FR" u="sng" dirty="0">
                <a:latin typeface="Arial" panose="020B0604020202020204" pitchFamily="34" charset="0"/>
                <a:cs typeface="Arial" panose="020B0604020202020204" pitchFamily="34" charset="0"/>
              </a:rPr>
              <a:t>les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zone(s) de l’officine où le produit est stocké</a:t>
            </a:r>
          </a:p>
        </p:txBody>
      </p:sp>
      <p:sp>
        <p:nvSpPr>
          <p:cNvPr id="113" name="Espace réservé du texte 3">
            <a:extLst>
              <a:ext uri="{FF2B5EF4-FFF2-40B4-BE49-F238E27FC236}">
                <a16:creationId xmlns:a16="http://schemas.microsoft.com/office/drawing/2014/main" id="{B6D57542-D397-4765-D7FB-11FC974BC56D}"/>
              </a:ext>
            </a:extLst>
          </p:cNvPr>
          <p:cNvSpPr txBox="1">
            <a:spLocks/>
          </p:cNvSpPr>
          <p:nvPr/>
        </p:nvSpPr>
        <p:spPr>
          <a:xfrm>
            <a:off x="9165140" y="3282328"/>
            <a:ext cx="1016541" cy="1077571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Retrait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lvl="1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Indiquez le nombre d’unités retirées (noter 0 si produit antérieurement écoulé</a:t>
            </a:r>
          </a:p>
        </p:txBody>
      </p:sp>
      <p:sp>
        <p:nvSpPr>
          <p:cNvPr id="137" name="ZoneTexte 136">
            <a:extLst>
              <a:ext uri="{FF2B5EF4-FFF2-40B4-BE49-F238E27FC236}">
                <a16:creationId xmlns:a16="http://schemas.microsoft.com/office/drawing/2014/main" id="{1E6DDBA5-393D-9827-774C-5B565C4BA051}"/>
              </a:ext>
            </a:extLst>
          </p:cNvPr>
          <p:cNvSpPr txBox="1"/>
          <p:nvPr/>
        </p:nvSpPr>
        <p:spPr>
          <a:xfrm>
            <a:off x="649997" y="2674831"/>
            <a:ext cx="2838018" cy="2337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buNone/>
            </a:pPr>
            <a:r>
              <a:rPr lang="fr-FR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Finalité</a:t>
            </a:r>
          </a:p>
        </p:txBody>
      </p:sp>
      <p:sp>
        <p:nvSpPr>
          <p:cNvPr id="138" name="ZoneTexte 137">
            <a:extLst>
              <a:ext uri="{FF2B5EF4-FFF2-40B4-BE49-F238E27FC236}">
                <a16:creationId xmlns:a16="http://schemas.microsoft.com/office/drawing/2014/main" id="{F14F5702-58CD-7A34-4BAE-3160DB395C3B}"/>
              </a:ext>
            </a:extLst>
          </p:cNvPr>
          <p:cNvSpPr txBox="1"/>
          <p:nvPr/>
        </p:nvSpPr>
        <p:spPr>
          <a:xfrm>
            <a:off x="3895291" y="2674831"/>
            <a:ext cx="6287265" cy="2328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buNone/>
            </a:pPr>
            <a:r>
              <a:rPr lang="fr-FR" sz="12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Utilisation</a:t>
            </a:r>
          </a:p>
        </p:txBody>
      </p:sp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98ED7B24-56F4-E068-33C6-72DA67D6DB2A}"/>
              </a:ext>
            </a:extLst>
          </p:cNvPr>
          <p:cNvSpPr txBox="1">
            <a:spLocks/>
          </p:cNvSpPr>
          <p:nvPr/>
        </p:nvSpPr>
        <p:spPr>
          <a:xfrm>
            <a:off x="624305" y="7267787"/>
            <a:ext cx="2227560" cy="209757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1"/>
                </a:solidFill>
              </a:rPr>
              <a:t>Version 3.0 / Juillet 2026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A9C7BB4-6475-8C75-A307-92A0D8818A32}"/>
              </a:ext>
            </a:extLst>
          </p:cNvPr>
          <p:cNvSpPr txBox="1"/>
          <p:nvPr/>
        </p:nvSpPr>
        <p:spPr>
          <a:xfrm>
            <a:off x="8326877" y="900000"/>
            <a:ext cx="19681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cap="none" baseline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</a:t>
            </a:r>
            <a:r>
              <a:rPr lang="en-US" sz="800" cap="non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</p:txBody>
      </p:sp>
      <p:pic>
        <p:nvPicPr>
          <p:cNvPr id="20" name="Graphique 19">
            <a:extLst>
              <a:ext uri="{FF2B5EF4-FFF2-40B4-BE49-F238E27FC236}">
                <a16:creationId xmlns:a16="http://schemas.microsoft.com/office/drawing/2014/main" id="{220D6074-75A8-1F86-C1AB-F702AB8FCB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167976" y="6841298"/>
            <a:ext cx="354876" cy="490067"/>
          </a:xfrm>
          <a:prstGeom prst="rect">
            <a:avLst/>
          </a:prstGeom>
        </p:spPr>
      </p:pic>
      <p:grpSp>
        <p:nvGrpSpPr>
          <p:cNvPr id="240" name="Groupe 239">
            <a:extLst>
              <a:ext uri="{FF2B5EF4-FFF2-40B4-BE49-F238E27FC236}">
                <a16:creationId xmlns:a16="http://schemas.microsoft.com/office/drawing/2014/main" id="{79BBFE94-B963-31E0-3B5F-518814856B1E}"/>
              </a:ext>
            </a:extLst>
          </p:cNvPr>
          <p:cNvGrpSpPr/>
          <p:nvPr/>
        </p:nvGrpSpPr>
        <p:grpSpPr>
          <a:xfrm>
            <a:off x="653907" y="3026049"/>
            <a:ext cx="1146978" cy="211541"/>
            <a:chOff x="3773117" y="2453160"/>
            <a:chExt cx="1146978" cy="211541"/>
          </a:xfrm>
        </p:grpSpPr>
        <p:grpSp>
          <p:nvGrpSpPr>
            <p:cNvPr id="241" name="Groupe 240">
              <a:extLst>
                <a:ext uri="{FF2B5EF4-FFF2-40B4-BE49-F238E27FC236}">
                  <a16:creationId xmlns:a16="http://schemas.microsoft.com/office/drawing/2014/main" id="{32C64142-1DBB-B538-4C84-F2C50BD13406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245" name="Connecteur droit 244">
                <a:extLst>
                  <a:ext uri="{FF2B5EF4-FFF2-40B4-BE49-F238E27FC236}">
                    <a16:creationId xmlns:a16="http://schemas.microsoft.com/office/drawing/2014/main" id="{13035E26-549E-9367-90CB-EED412D662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Connecteur droit 245">
                <a:extLst>
                  <a:ext uri="{FF2B5EF4-FFF2-40B4-BE49-F238E27FC236}">
                    <a16:creationId xmlns:a16="http://schemas.microsoft.com/office/drawing/2014/main" id="{E391D59B-91B5-582A-8CFA-FFDB590AD6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Connecteur droit 246">
                <a:extLst>
                  <a:ext uri="{FF2B5EF4-FFF2-40B4-BE49-F238E27FC236}">
                    <a16:creationId xmlns:a16="http://schemas.microsoft.com/office/drawing/2014/main" id="{F69BD80A-7B53-0F3B-DB56-BE7EEAF416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Connecteur droit 247">
                <a:extLst>
                  <a:ext uri="{FF2B5EF4-FFF2-40B4-BE49-F238E27FC236}">
                    <a16:creationId xmlns:a16="http://schemas.microsoft.com/office/drawing/2014/main" id="{C3E62846-B2E9-9A9F-A4C6-FC2918A505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2" name="Groupe 241">
              <a:extLst>
                <a:ext uri="{FF2B5EF4-FFF2-40B4-BE49-F238E27FC236}">
                  <a16:creationId xmlns:a16="http://schemas.microsoft.com/office/drawing/2014/main" id="{868D5C99-006C-0A0C-4C3A-B47D89E2C702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243" name="Ellipse 242">
                <a:extLst>
                  <a:ext uri="{FF2B5EF4-FFF2-40B4-BE49-F238E27FC236}">
                    <a16:creationId xmlns:a16="http://schemas.microsoft.com/office/drawing/2014/main" id="{F79C96BB-8404-B39A-EBDC-928ED44F3255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Ellipse 243">
                <a:extLst>
                  <a:ext uri="{FF2B5EF4-FFF2-40B4-BE49-F238E27FC236}">
                    <a16:creationId xmlns:a16="http://schemas.microsoft.com/office/drawing/2014/main" id="{6AF8BA76-3C81-896B-194C-ABCE75F2C563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03" name="Groupe 302">
            <a:extLst>
              <a:ext uri="{FF2B5EF4-FFF2-40B4-BE49-F238E27FC236}">
                <a16:creationId xmlns:a16="http://schemas.microsoft.com/office/drawing/2014/main" id="{D3B4EA49-5C16-E856-4064-936D9FD04D10}"/>
              </a:ext>
            </a:extLst>
          </p:cNvPr>
          <p:cNvGrpSpPr/>
          <p:nvPr/>
        </p:nvGrpSpPr>
        <p:grpSpPr>
          <a:xfrm>
            <a:off x="3884444" y="2983989"/>
            <a:ext cx="887028" cy="261307"/>
            <a:chOff x="3773117" y="2453160"/>
            <a:chExt cx="1146978" cy="211541"/>
          </a:xfrm>
        </p:grpSpPr>
        <p:grpSp>
          <p:nvGrpSpPr>
            <p:cNvPr id="304" name="Groupe 303">
              <a:extLst>
                <a:ext uri="{FF2B5EF4-FFF2-40B4-BE49-F238E27FC236}">
                  <a16:creationId xmlns:a16="http://schemas.microsoft.com/office/drawing/2014/main" id="{6E1E09F0-73F6-DBD6-6386-2BAD201FD7C8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308" name="Connecteur droit 307">
                <a:extLst>
                  <a:ext uri="{FF2B5EF4-FFF2-40B4-BE49-F238E27FC236}">
                    <a16:creationId xmlns:a16="http://schemas.microsoft.com/office/drawing/2014/main" id="{0A2EE15C-77D8-E306-A079-EDA4E29A6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Connecteur droit 308">
                <a:extLst>
                  <a:ext uri="{FF2B5EF4-FFF2-40B4-BE49-F238E27FC236}">
                    <a16:creationId xmlns:a16="http://schemas.microsoft.com/office/drawing/2014/main" id="{05945986-26AE-54F8-EAC0-6CD96DA34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Connecteur droit 309">
                <a:extLst>
                  <a:ext uri="{FF2B5EF4-FFF2-40B4-BE49-F238E27FC236}">
                    <a16:creationId xmlns:a16="http://schemas.microsoft.com/office/drawing/2014/main" id="{5A1CA6F3-E157-7608-363B-BCB66C58E3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Connecteur droit 310">
                <a:extLst>
                  <a:ext uri="{FF2B5EF4-FFF2-40B4-BE49-F238E27FC236}">
                    <a16:creationId xmlns:a16="http://schemas.microsoft.com/office/drawing/2014/main" id="{BF710DA3-7099-526F-ADC5-04FFDCA96B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5" name="Groupe 304">
              <a:extLst>
                <a:ext uri="{FF2B5EF4-FFF2-40B4-BE49-F238E27FC236}">
                  <a16:creationId xmlns:a16="http://schemas.microsoft.com/office/drawing/2014/main" id="{42D36234-01A5-92BB-6F5D-30E3AC9051B9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306" name="Ellipse 305">
                <a:extLst>
                  <a:ext uri="{FF2B5EF4-FFF2-40B4-BE49-F238E27FC236}">
                    <a16:creationId xmlns:a16="http://schemas.microsoft.com/office/drawing/2014/main" id="{D1ED7F8F-0A27-4205-1BA9-4EA740DB0877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Ellipse 306">
                <a:extLst>
                  <a:ext uri="{FF2B5EF4-FFF2-40B4-BE49-F238E27FC236}">
                    <a16:creationId xmlns:a16="http://schemas.microsoft.com/office/drawing/2014/main" id="{8746A28A-5399-2D20-4429-360394CBF3E9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41" name="Espace réservé du texte 3">
            <a:extLst>
              <a:ext uri="{FF2B5EF4-FFF2-40B4-BE49-F238E27FC236}">
                <a16:creationId xmlns:a16="http://schemas.microsoft.com/office/drawing/2014/main" id="{ED412286-895B-9078-064D-C56EAD0D602C}"/>
              </a:ext>
            </a:extLst>
          </p:cNvPr>
          <p:cNvSpPr txBox="1">
            <a:spLocks/>
          </p:cNvSpPr>
          <p:nvPr/>
        </p:nvSpPr>
        <p:spPr>
          <a:xfrm>
            <a:off x="7161313" y="3331684"/>
            <a:ext cx="1528839" cy="1077571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/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Quantité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Indiquez la quantité de produits arrivant à péremption à l’échéance au moment du recensement (à défaut d’une indication chiffrée on pourra recourir à l’indication "faible" (moins de 5 unités) ou "élevée"  (5 unités ou 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+))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2" name="Groupe 141">
            <a:extLst>
              <a:ext uri="{FF2B5EF4-FFF2-40B4-BE49-F238E27FC236}">
                <a16:creationId xmlns:a16="http://schemas.microsoft.com/office/drawing/2014/main" id="{D3B4EA49-5C16-E856-4064-936D9FD04D10}"/>
              </a:ext>
            </a:extLst>
          </p:cNvPr>
          <p:cNvGrpSpPr/>
          <p:nvPr/>
        </p:nvGrpSpPr>
        <p:grpSpPr>
          <a:xfrm>
            <a:off x="5436782" y="3009469"/>
            <a:ext cx="887028" cy="261307"/>
            <a:chOff x="3773117" y="2453160"/>
            <a:chExt cx="1146978" cy="211541"/>
          </a:xfrm>
        </p:grpSpPr>
        <p:grpSp>
          <p:nvGrpSpPr>
            <p:cNvPr id="143" name="Groupe 142">
              <a:extLst>
                <a:ext uri="{FF2B5EF4-FFF2-40B4-BE49-F238E27FC236}">
                  <a16:creationId xmlns:a16="http://schemas.microsoft.com/office/drawing/2014/main" id="{6E1E09F0-73F6-DBD6-6386-2BAD201FD7C8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147" name="Connecteur droit 146">
                <a:extLst>
                  <a:ext uri="{FF2B5EF4-FFF2-40B4-BE49-F238E27FC236}">
                    <a16:creationId xmlns:a16="http://schemas.microsoft.com/office/drawing/2014/main" id="{0A2EE15C-77D8-E306-A079-EDA4E29A6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Connecteur droit 147">
                <a:extLst>
                  <a:ext uri="{FF2B5EF4-FFF2-40B4-BE49-F238E27FC236}">
                    <a16:creationId xmlns:a16="http://schemas.microsoft.com/office/drawing/2014/main" id="{05945986-26AE-54F8-EAC0-6CD96DA34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Connecteur droit 148">
                <a:extLst>
                  <a:ext uri="{FF2B5EF4-FFF2-40B4-BE49-F238E27FC236}">
                    <a16:creationId xmlns:a16="http://schemas.microsoft.com/office/drawing/2014/main" id="{5A1CA6F3-E157-7608-363B-BCB66C58E3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Connecteur droit 149">
                <a:extLst>
                  <a:ext uri="{FF2B5EF4-FFF2-40B4-BE49-F238E27FC236}">
                    <a16:creationId xmlns:a16="http://schemas.microsoft.com/office/drawing/2014/main" id="{BF710DA3-7099-526F-ADC5-04FFDCA96B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4" name="Groupe 143">
              <a:extLst>
                <a:ext uri="{FF2B5EF4-FFF2-40B4-BE49-F238E27FC236}">
                  <a16:creationId xmlns:a16="http://schemas.microsoft.com/office/drawing/2014/main" id="{42D36234-01A5-92BB-6F5D-30E3AC9051B9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145" name="Ellipse 144">
                <a:extLst>
                  <a:ext uri="{FF2B5EF4-FFF2-40B4-BE49-F238E27FC236}">
                    <a16:creationId xmlns:a16="http://schemas.microsoft.com/office/drawing/2014/main" id="{D1ED7F8F-0A27-4205-1BA9-4EA740DB0877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Ellipse 145">
                <a:extLst>
                  <a:ext uri="{FF2B5EF4-FFF2-40B4-BE49-F238E27FC236}">
                    <a16:creationId xmlns:a16="http://schemas.microsoft.com/office/drawing/2014/main" id="{8746A28A-5399-2D20-4429-360394CBF3E9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51" name="Groupe 150">
            <a:extLst>
              <a:ext uri="{FF2B5EF4-FFF2-40B4-BE49-F238E27FC236}">
                <a16:creationId xmlns:a16="http://schemas.microsoft.com/office/drawing/2014/main" id="{D3B4EA49-5C16-E856-4064-936D9FD04D10}"/>
              </a:ext>
            </a:extLst>
          </p:cNvPr>
          <p:cNvGrpSpPr/>
          <p:nvPr/>
        </p:nvGrpSpPr>
        <p:grpSpPr>
          <a:xfrm>
            <a:off x="7128913" y="3019499"/>
            <a:ext cx="966296" cy="261307"/>
            <a:chOff x="3773117" y="2453160"/>
            <a:chExt cx="1146978" cy="211541"/>
          </a:xfrm>
        </p:grpSpPr>
        <p:grpSp>
          <p:nvGrpSpPr>
            <p:cNvPr id="152" name="Groupe 151">
              <a:extLst>
                <a:ext uri="{FF2B5EF4-FFF2-40B4-BE49-F238E27FC236}">
                  <a16:creationId xmlns:a16="http://schemas.microsoft.com/office/drawing/2014/main" id="{6E1E09F0-73F6-DBD6-6386-2BAD201FD7C8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156" name="Connecteur droit 155">
                <a:extLst>
                  <a:ext uri="{FF2B5EF4-FFF2-40B4-BE49-F238E27FC236}">
                    <a16:creationId xmlns:a16="http://schemas.microsoft.com/office/drawing/2014/main" id="{0A2EE15C-77D8-E306-A079-EDA4E29A6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Connecteur droit 156">
                <a:extLst>
                  <a:ext uri="{FF2B5EF4-FFF2-40B4-BE49-F238E27FC236}">
                    <a16:creationId xmlns:a16="http://schemas.microsoft.com/office/drawing/2014/main" id="{05945986-26AE-54F8-EAC0-6CD96DA34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Connecteur droit 157">
                <a:extLst>
                  <a:ext uri="{FF2B5EF4-FFF2-40B4-BE49-F238E27FC236}">
                    <a16:creationId xmlns:a16="http://schemas.microsoft.com/office/drawing/2014/main" id="{5A1CA6F3-E157-7608-363B-BCB66C58E3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Connecteur droit 158">
                <a:extLst>
                  <a:ext uri="{FF2B5EF4-FFF2-40B4-BE49-F238E27FC236}">
                    <a16:creationId xmlns:a16="http://schemas.microsoft.com/office/drawing/2014/main" id="{BF710DA3-7099-526F-ADC5-04FFDCA96B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3" name="Groupe 152">
              <a:extLst>
                <a:ext uri="{FF2B5EF4-FFF2-40B4-BE49-F238E27FC236}">
                  <a16:creationId xmlns:a16="http://schemas.microsoft.com/office/drawing/2014/main" id="{42D36234-01A5-92BB-6F5D-30E3AC9051B9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154" name="Ellipse 153">
                <a:extLst>
                  <a:ext uri="{FF2B5EF4-FFF2-40B4-BE49-F238E27FC236}">
                    <a16:creationId xmlns:a16="http://schemas.microsoft.com/office/drawing/2014/main" id="{D1ED7F8F-0A27-4205-1BA9-4EA740DB0877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5" name="Ellipse 154">
                <a:extLst>
                  <a:ext uri="{FF2B5EF4-FFF2-40B4-BE49-F238E27FC236}">
                    <a16:creationId xmlns:a16="http://schemas.microsoft.com/office/drawing/2014/main" id="{8746A28A-5399-2D20-4429-360394CBF3E9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60" name="Groupe 159">
            <a:extLst>
              <a:ext uri="{FF2B5EF4-FFF2-40B4-BE49-F238E27FC236}">
                <a16:creationId xmlns:a16="http://schemas.microsoft.com/office/drawing/2014/main" id="{D3B4EA49-5C16-E856-4064-936D9FD04D10}"/>
              </a:ext>
            </a:extLst>
          </p:cNvPr>
          <p:cNvGrpSpPr/>
          <p:nvPr/>
        </p:nvGrpSpPr>
        <p:grpSpPr>
          <a:xfrm>
            <a:off x="9165140" y="3014381"/>
            <a:ext cx="887028" cy="261307"/>
            <a:chOff x="3773117" y="2453160"/>
            <a:chExt cx="1146978" cy="211541"/>
          </a:xfrm>
        </p:grpSpPr>
        <p:grpSp>
          <p:nvGrpSpPr>
            <p:cNvPr id="161" name="Groupe 160">
              <a:extLst>
                <a:ext uri="{FF2B5EF4-FFF2-40B4-BE49-F238E27FC236}">
                  <a16:creationId xmlns:a16="http://schemas.microsoft.com/office/drawing/2014/main" id="{6E1E09F0-73F6-DBD6-6386-2BAD201FD7C8}"/>
                </a:ext>
              </a:extLst>
            </p:cNvPr>
            <p:cNvGrpSpPr/>
            <p:nvPr/>
          </p:nvGrpSpPr>
          <p:grpSpPr>
            <a:xfrm>
              <a:off x="3773117" y="2453160"/>
              <a:ext cx="1146978" cy="58127"/>
              <a:chOff x="763200" y="3212123"/>
              <a:chExt cx="1146978" cy="58127"/>
            </a:xfrm>
          </p:grpSpPr>
          <p:cxnSp>
            <p:nvCxnSpPr>
              <p:cNvPr id="165" name="Connecteur droit 164">
                <a:extLst>
                  <a:ext uri="{FF2B5EF4-FFF2-40B4-BE49-F238E27FC236}">
                    <a16:creationId xmlns:a16="http://schemas.microsoft.com/office/drawing/2014/main" id="{0A2EE15C-77D8-E306-A079-EDA4E29A69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320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Connecteur droit 165">
                <a:extLst>
                  <a:ext uri="{FF2B5EF4-FFF2-40B4-BE49-F238E27FC236}">
                    <a16:creationId xmlns:a16="http://schemas.microsoft.com/office/drawing/2014/main" id="{05945986-26AE-54F8-EAC0-6CD96DA34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79150" y="3212123"/>
                <a:ext cx="53102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Connecteur droit 166">
                <a:extLst>
                  <a:ext uri="{FF2B5EF4-FFF2-40B4-BE49-F238E27FC236}">
                    <a16:creationId xmlns:a16="http://schemas.microsoft.com/office/drawing/2014/main" id="{5A1CA6F3-E157-7608-363B-BCB66C58E3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4228" y="3212123"/>
                <a:ext cx="39272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Connecteur droit 212">
                <a:extLst>
                  <a:ext uri="{FF2B5EF4-FFF2-40B4-BE49-F238E27FC236}">
                    <a16:creationId xmlns:a16="http://schemas.microsoft.com/office/drawing/2014/main" id="{BF710DA3-7099-526F-ADC5-04FFDCA96BC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33500" y="3212123"/>
                <a:ext cx="43278" cy="58127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2" name="Groupe 161">
              <a:extLst>
                <a:ext uri="{FF2B5EF4-FFF2-40B4-BE49-F238E27FC236}">
                  <a16:creationId xmlns:a16="http://schemas.microsoft.com/office/drawing/2014/main" id="{42D36234-01A5-92BB-6F5D-30E3AC9051B9}"/>
                </a:ext>
              </a:extLst>
            </p:cNvPr>
            <p:cNvGrpSpPr/>
            <p:nvPr/>
          </p:nvGrpSpPr>
          <p:grpSpPr>
            <a:xfrm>
              <a:off x="4323781" y="2550801"/>
              <a:ext cx="50400" cy="113900"/>
              <a:chOff x="4323781" y="2550801"/>
              <a:chExt cx="50400" cy="113900"/>
            </a:xfrm>
            <a:solidFill>
              <a:schemeClr val="accent1"/>
            </a:solidFill>
          </p:grpSpPr>
          <p:sp>
            <p:nvSpPr>
              <p:cNvPr id="163" name="Ellipse 162">
                <a:extLst>
                  <a:ext uri="{FF2B5EF4-FFF2-40B4-BE49-F238E27FC236}">
                    <a16:creationId xmlns:a16="http://schemas.microsoft.com/office/drawing/2014/main" id="{D1ED7F8F-0A27-4205-1BA9-4EA740DB0877}"/>
                  </a:ext>
                </a:extLst>
              </p:cNvPr>
              <p:cNvSpPr/>
              <p:nvPr/>
            </p:nvSpPr>
            <p:spPr>
              <a:xfrm>
                <a:off x="4323781" y="2614301"/>
                <a:ext cx="50400" cy="50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Ellipse 163">
                <a:extLst>
                  <a:ext uri="{FF2B5EF4-FFF2-40B4-BE49-F238E27FC236}">
                    <a16:creationId xmlns:a16="http://schemas.microsoft.com/office/drawing/2014/main" id="{8746A28A-5399-2D20-4429-360394CBF3E9}"/>
                  </a:ext>
                </a:extLst>
              </p:cNvPr>
              <p:cNvSpPr/>
              <p:nvPr/>
            </p:nvSpPr>
            <p:spPr>
              <a:xfrm>
                <a:off x="4323781" y="2550801"/>
                <a:ext cx="50400" cy="504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39" name="Espace réservé du pied de page 29">
            <a:extLst>
              <a:ext uri="{FF2B5EF4-FFF2-40B4-BE49-F238E27FC236}">
                <a16:creationId xmlns:a16="http://schemas.microsoft.com/office/drawing/2014/main" id="{751BC3B0-6097-7FDC-65EB-8438CEDFD40D}"/>
              </a:ext>
            </a:extLst>
          </p:cNvPr>
          <p:cNvSpPr txBox="1">
            <a:spLocks/>
          </p:cNvSpPr>
          <p:nvPr/>
        </p:nvSpPr>
        <p:spPr>
          <a:xfrm>
            <a:off x="2973172" y="6849041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37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Gestion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stocks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" name="Espace réservé du texte 6">
            <a:extLst>
              <a:ext uri="{FF2B5EF4-FFF2-40B4-BE49-F238E27FC236}">
                <a16:creationId xmlns:a16="http://schemas.microsoft.com/office/drawing/2014/main" id="{D19FCD82-9371-D490-4602-8B19A1BD2118}"/>
              </a:ext>
            </a:extLst>
          </p:cNvPr>
          <p:cNvSpPr txBox="1">
            <a:spLocks/>
          </p:cNvSpPr>
          <p:nvPr/>
        </p:nvSpPr>
        <p:spPr>
          <a:xfrm>
            <a:off x="624305" y="6848274"/>
            <a:ext cx="2227560" cy="419513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Sous-theme :</a:t>
            </a:r>
          </a:p>
          <a:p>
            <a:r>
              <a:rPr lang="fr-FR" b="1" dirty="0"/>
              <a:t>4.4 </a:t>
            </a:r>
            <a:r>
              <a:rPr lang="fr-FR" dirty="0"/>
              <a:t>Gestion des locaux, des équipements et des stocks</a:t>
            </a:r>
          </a:p>
          <a:p>
            <a:endParaRPr lang="fr-FR" dirty="0"/>
          </a:p>
        </p:txBody>
      </p:sp>
      <p:sp>
        <p:nvSpPr>
          <p:cNvPr id="226" name="Espace réservé du texte 3">
            <a:extLst>
              <a:ext uri="{FF2B5EF4-FFF2-40B4-BE49-F238E27FC236}">
                <a16:creationId xmlns:a16="http://schemas.microsoft.com/office/drawing/2014/main" id="{ED412286-895B-9078-064D-C56EAD0D602C}"/>
              </a:ext>
            </a:extLst>
          </p:cNvPr>
          <p:cNvSpPr txBox="1">
            <a:spLocks/>
          </p:cNvSpPr>
          <p:nvPr/>
        </p:nvSpPr>
        <p:spPr>
          <a:xfrm>
            <a:off x="649996" y="3361962"/>
            <a:ext cx="2838019" cy="2129868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/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Le présent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document sert à prévenir les péremptions au sein de l’officine, il permet : </a:t>
            </a:r>
          </a:p>
          <a:p>
            <a:pPr marL="234950" lvl="1" indent="-228600" algn="just"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recenser les produits et leur mois de péremption, </a:t>
            </a:r>
          </a:p>
          <a:p>
            <a:pPr marL="234950" lvl="1" indent="-228600" algn="just"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retirer chaque mois les produits qui vont périmer, </a:t>
            </a:r>
          </a:p>
          <a:p>
            <a:pPr marL="234950" lvl="1" indent="-228600" algn="just"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D’identifier les produits susceptibles de périmer à moyen terme (3 à 6 mois) et d’engager éventuellement des actions pour les écouler avant leur péremption,</a:t>
            </a:r>
          </a:p>
          <a:p>
            <a:pPr marL="234950" lvl="1" indent="-228600" algn="just"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tracer le retrait effectif des périmés.</a:t>
            </a:r>
          </a:p>
          <a:p>
            <a:pPr lvl="1" algn="just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Chaque année un nouveau registre est édité</a:t>
            </a:r>
          </a:p>
        </p:txBody>
      </p:sp>
    </p:spTree>
    <p:extLst>
      <p:ext uri="{BB962C8B-B14F-4D97-AF65-F5344CB8AC3E}">
        <p14:creationId xmlns:p14="http://schemas.microsoft.com/office/powerpoint/2010/main" val="302642060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NOP">
      <a:dk1>
        <a:srgbClr val="000000"/>
      </a:dk1>
      <a:lt1>
        <a:srgbClr val="FFFFFF"/>
      </a:lt1>
      <a:dk2>
        <a:srgbClr val="239B38"/>
      </a:dk2>
      <a:lt2>
        <a:srgbClr val="D25D30"/>
      </a:lt2>
      <a:accent1>
        <a:srgbClr val="248BA3"/>
      </a:accent1>
      <a:accent2>
        <a:srgbClr val="832A4E"/>
      </a:accent2>
      <a:accent3>
        <a:srgbClr val="376159"/>
      </a:accent3>
      <a:accent4>
        <a:srgbClr val="FFFFFF"/>
      </a:accent4>
      <a:accent5>
        <a:srgbClr val="FFFFFF"/>
      </a:accent5>
      <a:accent6>
        <a:srgbClr val="FFFFFF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716</TotalTime>
  <Words>270</Words>
  <Application>Microsoft Office PowerPoint</Application>
  <PresentationFormat>Personnalisé</PresentationFormat>
  <Paragraphs>43</Paragraphs>
  <Slides>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10" baseType="lpstr">
      <vt:lpstr>Aptos</vt:lpstr>
      <vt:lpstr>Arial</vt:lpstr>
      <vt:lpstr>Azo Sans</vt:lpstr>
      <vt:lpstr>Azo Sans Light</vt:lpstr>
      <vt:lpstr>Courier New</vt:lpstr>
      <vt:lpstr>Helvetica Neue</vt:lpstr>
      <vt:lpstr>Times New Roman</vt:lpstr>
      <vt:lpstr>Thème Office</vt:lpstr>
      <vt:lpstr>enregistrement</vt:lpstr>
      <vt:lpstr>enregistrement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enregistrement</dc:title>
  <dc:creator>Sébastien QUESSON</dc:creator>
  <cp:lastModifiedBy>Cécile LUGAND</cp:lastModifiedBy>
  <cp:revision>137</cp:revision>
  <dcterms:created xsi:type="dcterms:W3CDTF">2025-12-16T10:16:15Z</dcterms:created>
  <dcterms:modified xsi:type="dcterms:W3CDTF">2026-07-23T09:06:35Z</dcterms:modified>
</cp:coreProperties>
</file>