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3" r:id="rId1"/>
  </p:sldMasterIdLst>
  <p:notesMasterIdLst>
    <p:notesMasterId r:id="rId4"/>
  </p:notesMasterIdLst>
  <p:sldIdLst>
    <p:sldId id="259" r:id="rId2"/>
    <p:sldId id="261" r:id="rId3"/>
  </p:sldIdLst>
  <p:sldSz cx="7559675" cy="106918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55" userDrawn="1">
          <p15:clr>
            <a:srgbClr val="A4A3A4"/>
          </p15:clr>
        </p15:guide>
        <p15:guide id="2" pos="2381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écile LUGAND" initials="CL" lastIdx="2" clrIdx="0">
    <p:extLst>
      <p:ext uri="{19B8F6BF-5375-455C-9EA6-DF929625EA0E}">
        <p15:presenceInfo xmlns:p15="http://schemas.microsoft.com/office/powerpoint/2012/main" userId="Cécile LUGAND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75DCB02-9BB8-47FD-8907-85C794F793BA}" styleName="Style à thème 1 - Accentuation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266"/>
    <p:restoredTop sz="94626"/>
  </p:normalViewPr>
  <p:slideViewPr>
    <p:cSldViewPr snapToGrid="0">
      <p:cViewPr>
        <p:scale>
          <a:sx n="100" d="100"/>
          <a:sy n="100" d="100"/>
        </p:scale>
        <p:origin x="3006" y="-534"/>
      </p:cViewPr>
      <p:guideLst>
        <p:guide orient="horz" pos="555"/>
        <p:guide pos="238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AF89E7D-7BD7-2140-936A-F37B5FC833D0}" type="datetimeFigureOut">
              <a:rPr lang="fr-FR" smtClean="0"/>
              <a:t>23/07/2026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2338388" y="1143000"/>
            <a:ext cx="21812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0543146-8646-4440-8AE6-AAF59580FB8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761104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64586" y="468000"/>
            <a:ext cx="5929058" cy="499917"/>
          </a:xfrm>
        </p:spPr>
        <p:txBody>
          <a:bodyPr/>
          <a:lstStyle>
            <a:lvl1pPr>
              <a:defRPr b="1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dirty="0"/>
              <a:t>Check-list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4586" y="3076939"/>
            <a:ext cx="3415251" cy="1787956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>
              <a:buFontTx/>
              <a:buNone/>
              <a:defRPr sz="1100" b="1" i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51200" indent="-152984">
              <a:lnSpc>
                <a:spcPts val="1320"/>
              </a:lnSpc>
              <a:spcBef>
                <a:spcPts val="0"/>
              </a:spcBef>
              <a:buClr>
                <a:schemeClr val="accent2"/>
              </a:buClr>
              <a:buFont typeface="Courier New" panose="02070309020205020404" pitchFamily="49" charset="0"/>
              <a:buChar char="o"/>
              <a:defRPr sz="1100" b="0" i="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288000" indent="-97200">
              <a:lnSpc>
                <a:spcPts val="132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100" b="0" i="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80000">
              <a:lnSpc>
                <a:spcPts val="1320"/>
              </a:lnSpc>
              <a:spcBef>
                <a:spcPts val="0"/>
              </a:spcBef>
              <a:buFontTx/>
              <a:buNone/>
              <a:defRPr sz="1100" b="0" i="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Tx/>
              <a:buNone/>
              <a:defRPr sz="1100">
                <a:latin typeface="Azo Sans" panose="020B0603030503020204" pitchFamily="34" charset="77"/>
              </a:defRPr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dirty="0"/>
              <a:t>Version 2.2 / Mois année 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65603" y="9979818"/>
            <a:ext cx="2131036" cy="409702"/>
          </a:xfrm>
          <a:prstGeom prst="rect">
            <a:avLst/>
          </a:prstGeom>
        </p:spPr>
        <p:txBody>
          <a:bodyPr/>
          <a:lstStyle>
            <a:lvl1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b="1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48F63A3B-78C7-47BE-AE5E-E10140E04643}" type="slidenum">
              <a:rPr lang="en-US" smtClean="0"/>
              <a:pPr/>
              <a:t>‹N°›</a:t>
            </a:fld>
            <a:r>
              <a:rPr lang="en-US" dirty="0"/>
              <a:t>/3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7FB36146-7DD3-D62B-56A5-D59463281CD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65126" y="938026"/>
            <a:ext cx="4878388" cy="720000"/>
          </a:xfrm>
          <a:prstGeom prst="rect">
            <a:avLst/>
          </a:prstGeom>
          <a:ln w="3175">
            <a:solidFill>
              <a:schemeClr val="accent2"/>
            </a:solidFill>
          </a:ln>
        </p:spPr>
        <p:txBody>
          <a:bodyPr lIns="72000" tIns="0" rIns="0" bIns="0" anchor="ctr">
            <a:noAutofit/>
          </a:bodyPr>
          <a:lstStyle>
            <a:lvl1pPr>
              <a:buFontTx/>
              <a:buNone/>
              <a:defRPr sz="160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Tx/>
              <a:buNone/>
              <a:defRPr>
                <a:latin typeface="Azo Sans" panose="020B0603030503020204" pitchFamily="34" charset="77"/>
              </a:defRPr>
            </a:lvl2pPr>
            <a:lvl3pPr>
              <a:buFontTx/>
              <a:buNone/>
              <a:defRPr>
                <a:latin typeface="Azo Sans" panose="020B0603030503020204" pitchFamily="34" charset="77"/>
              </a:defRPr>
            </a:lvl3pPr>
            <a:lvl4pPr>
              <a:buFontTx/>
              <a:buNone/>
              <a:defRPr>
                <a:latin typeface="Azo Sans" panose="020B0603030503020204" pitchFamily="34" charset="77"/>
              </a:defRPr>
            </a:lvl4pPr>
            <a:lvl5pPr>
              <a:buFontTx/>
              <a:buNone/>
              <a:defRPr>
                <a:latin typeface="Azo Sans" panose="020B0603030503020204" pitchFamily="34" charset="77"/>
              </a:defRPr>
            </a:lvl5pPr>
          </a:lstStyle>
          <a:p>
            <a:pPr lvl="0"/>
            <a:r>
              <a:rPr lang="fr-FR" dirty="0"/>
              <a:t>C09. Référencement d’un produit à l’</a:t>
            </a:r>
            <a:r>
              <a:rPr lang="fr-FR" dirty="0" err="1"/>
              <a:t>officne</a:t>
            </a:r>
            <a:endParaRPr lang="fr-FR" dirty="0"/>
          </a:p>
        </p:txBody>
      </p:sp>
      <p:sp>
        <p:nvSpPr>
          <p:cNvPr id="10" name="Espace réservé du texte 9">
            <a:extLst>
              <a:ext uri="{FF2B5EF4-FFF2-40B4-BE49-F238E27FC236}">
                <a16:creationId xmlns:a16="http://schemas.microsoft.com/office/drawing/2014/main" id="{0148CBA0-6226-CE1E-2226-4E116497AEE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243513" y="938026"/>
            <a:ext cx="1980000" cy="720000"/>
          </a:xfrm>
          <a:prstGeom prst="rect">
            <a:avLst/>
          </a:prstGeom>
          <a:ln w="3175">
            <a:solidFill>
              <a:schemeClr val="accent2"/>
            </a:solidFill>
          </a:ln>
        </p:spPr>
        <p:txBody>
          <a:bodyPr tIns="72000" rIns="0" bIns="0">
            <a:noAutofit/>
          </a:bodyPr>
          <a:lstStyle>
            <a:lvl1pPr>
              <a:buFontTx/>
              <a:buNone/>
              <a:defRPr sz="70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Tx/>
              <a:buNone/>
              <a:defRPr sz="800">
                <a:solidFill>
                  <a:schemeClr val="accent2"/>
                </a:solidFill>
                <a:latin typeface="Azo Sans" panose="020B0603030503020204" pitchFamily="34" charset="77"/>
              </a:defRPr>
            </a:lvl2pPr>
            <a:lvl3pPr>
              <a:buFontTx/>
              <a:buNone/>
              <a:defRPr sz="800">
                <a:solidFill>
                  <a:schemeClr val="accent2"/>
                </a:solidFill>
                <a:latin typeface="Azo Sans" panose="020B0603030503020204" pitchFamily="34" charset="77"/>
              </a:defRPr>
            </a:lvl3pPr>
            <a:lvl4pPr>
              <a:buFontTx/>
              <a:buNone/>
              <a:defRPr sz="800">
                <a:solidFill>
                  <a:schemeClr val="accent2"/>
                </a:solidFill>
                <a:latin typeface="Azo Sans" panose="020B0603030503020204" pitchFamily="34" charset="77"/>
              </a:defRPr>
            </a:lvl4pPr>
            <a:lvl5pPr>
              <a:buFontTx/>
              <a:buNone/>
              <a:defRPr sz="800">
                <a:solidFill>
                  <a:schemeClr val="accent2"/>
                </a:solidFill>
                <a:latin typeface="Azo Sans" panose="020B0603030503020204" pitchFamily="34" charset="77"/>
              </a:defRPr>
            </a:lvl5pPr>
          </a:lstStyle>
          <a:p>
            <a:pPr lvl="0"/>
            <a:r>
              <a:rPr lang="fr-FR" dirty="0"/>
              <a:t>Pharmacie :</a:t>
            </a:r>
          </a:p>
        </p:txBody>
      </p:sp>
      <p:sp>
        <p:nvSpPr>
          <p:cNvPr id="11" name="Espace réservé du texte 9">
            <a:extLst>
              <a:ext uri="{FF2B5EF4-FFF2-40B4-BE49-F238E27FC236}">
                <a16:creationId xmlns:a16="http://schemas.microsoft.com/office/drawing/2014/main" id="{AC9BA212-F7B9-DE76-EF9B-39E211483347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243513" y="1675672"/>
            <a:ext cx="1980000" cy="188847"/>
          </a:xfrm>
          <a:prstGeom prst="rect">
            <a:avLst/>
          </a:prstGeom>
          <a:ln w="3175">
            <a:noFill/>
          </a:ln>
        </p:spPr>
        <p:txBody>
          <a:bodyPr tIns="36000" rIns="0" bIns="0">
            <a:noAutofit/>
          </a:bodyPr>
          <a:lstStyle>
            <a:lvl1pPr>
              <a:buFontTx/>
              <a:buNone/>
              <a:defRPr sz="700" i="1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Tx/>
              <a:buNone/>
              <a:defRPr sz="800">
                <a:solidFill>
                  <a:schemeClr val="accent2"/>
                </a:solidFill>
                <a:latin typeface="Azo Sans" panose="020B0603030503020204" pitchFamily="34" charset="77"/>
              </a:defRPr>
            </a:lvl2pPr>
            <a:lvl3pPr>
              <a:buFontTx/>
              <a:buNone/>
              <a:defRPr sz="800">
                <a:solidFill>
                  <a:schemeClr val="accent2"/>
                </a:solidFill>
                <a:latin typeface="Azo Sans" panose="020B0603030503020204" pitchFamily="34" charset="77"/>
              </a:defRPr>
            </a:lvl3pPr>
            <a:lvl4pPr>
              <a:buFontTx/>
              <a:buNone/>
              <a:defRPr sz="800">
                <a:solidFill>
                  <a:schemeClr val="accent2"/>
                </a:solidFill>
                <a:latin typeface="Azo Sans" panose="020B0603030503020204" pitchFamily="34" charset="77"/>
              </a:defRPr>
            </a:lvl4pPr>
            <a:lvl5pPr>
              <a:buFontTx/>
              <a:buNone/>
              <a:defRPr sz="800">
                <a:solidFill>
                  <a:schemeClr val="accent2"/>
                </a:solidFill>
                <a:latin typeface="Azo Sans" panose="020B0603030503020204" pitchFamily="34" charset="77"/>
              </a:defRPr>
            </a:lvl5pPr>
          </a:lstStyle>
          <a:p>
            <a:pPr lvl="0"/>
            <a:r>
              <a:rPr lang="fr-FR" dirty="0"/>
              <a:t>Personnaliser l’en-tête</a:t>
            </a:r>
          </a:p>
        </p:txBody>
      </p:sp>
      <p:sp>
        <p:nvSpPr>
          <p:cNvPr id="12" name="Footer Placeholder 4">
            <a:extLst>
              <a:ext uri="{FF2B5EF4-FFF2-40B4-BE49-F238E27FC236}">
                <a16:creationId xmlns:a16="http://schemas.microsoft.com/office/drawing/2014/main" id="{14855720-B7EE-7E2C-4646-76E2F9F892AF}"/>
              </a:ext>
            </a:extLst>
          </p:cNvPr>
          <p:cNvSpPr txBox="1">
            <a:spLocks/>
          </p:cNvSpPr>
          <p:nvPr userDrawn="1"/>
        </p:nvSpPr>
        <p:spPr>
          <a:xfrm>
            <a:off x="3005042" y="9979818"/>
            <a:ext cx="2131036" cy="409702"/>
          </a:xfrm>
          <a:prstGeom prst="rect">
            <a:avLst/>
          </a:prstGeom>
        </p:spPr>
        <p:txBody>
          <a:bodyPr vert="horz" lIns="0" tIns="46800" rIns="0" bIns="0" rtlCol="0" anchor="t"/>
          <a:lstStyle>
            <a:defPPr>
              <a:defRPr lang="en-US"/>
            </a:defPPr>
            <a:lvl1pPr marL="0" algn="l" defTabSz="457200" rtl="0" eaLnBrk="1" latinLnBrk="0" hangingPunct="1">
              <a:defRPr sz="700" kern="1200">
                <a:solidFill>
                  <a:schemeClr val="tx1"/>
                </a:solidFill>
                <a:latin typeface="Azo Sans" panose="020B0603030503020204" pitchFamily="34" charset="77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80918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367">
          <p15:clr>
            <a:srgbClr val="FBAE40"/>
          </p15:clr>
        </p15:guide>
        <p15:guide id="2" pos="238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64586" y="468000"/>
            <a:ext cx="3091850" cy="499917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/>
          <a:p>
            <a:r>
              <a:rPr lang="fr-FR" dirty="0"/>
              <a:t>Check-list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62824" y="10401255"/>
            <a:ext cx="1700927" cy="161841"/>
          </a:xfrm>
          <a:prstGeom prst="rect">
            <a:avLst/>
          </a:prstGeom>
        </p:spPr>
        <p:txBody>
          <a:bodyPr vert="horz" lIns="0" tIns="36000" rIns="0" bIns="0" rtlCol="0" anchor="t"/>
          <a:lstStyle>
            <a:lvl1pPr algn="l">
              <a:defRPr sz="70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/>
              <a:t>Version 2.2 / Mois année 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65603" y="9979818"/>
            <a:ext cx="2131036" cy="409702"/>
          </a:xfrm>
          <a:prstGeom prst="rect">
            <a:avLst/>
          </a:prstGeom>
        </p:spPr>
        <p:txBody>
          <a:bodyPr vert="horz" lIns="0" tIns="46800" rIns="0" bIns="0" rtlCol="0" anchor="t"/>
          <a:lstStyle>
            <a:lvl1pPr algn="l">
              <a:defRPr sz="7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b="1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626431" y="10395457"/>
            <a:ext cx="587829" cy="177501"/>
          </a:xfrm>
          <a:prstGeom prst="rect">
            <a:avLst/>
          </a:prstGeom>
        </p:spPr>
        <p:txBody>
          <a:bodyPr vert="horz" lIns="0" tIns="36000" rIns="0" bIns="0" rtlCol="0" anchor="t"/>
          <a:lstStyle>
            <a:lvl1pPr algn="r">
              <a:defRPr sz="700" b="1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48F63A3B-78C7-47BE-AE5E-E10140E04643}" type="slidenum">
              <a:rPr lang="en-US" smtClean="0"/>
              <a:pPr/>
              <a:t>‹N°›</a:t>
            </a:fld>
            <a:r>
              <a:rPr lang="en-US" dirty="0"/>
              <a:t>/3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0A061ADE-C662-5848-4D24-73ABEE516F0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189483" y="417487"/>
            <a:ext cx="1066800" cy="457200"/>
          </a:xfrm>
          <a:prstGeom prst="rect">
            <a:avLst/>
          </a:prstGeom>
        </p:spPr>
      </p:pic>
      <p:cxnSp>
        <p:nvCxnSpPr>
          <p:cNvPr id="12" name="Connecteur droit 11">
            <a:extLst>
              <a:ext uri="{FF2B5EF4-FFF2-40B4-BE49-F238E27FC236}">
                <a16:creationId xmlns:a16="http://schemas.microsoft.com/office/drawing/2014/main" id="{A6D05801-FC9C-BDA2-75CB-72ADB9C6AA5A}"/>
              </a:ext>
            </a:extLst>
          </p:cNvPr>
          <p:cNvCxnSpPr>
            <a:cxnSpLocks/>
          </p:cNvCxnSpPr>
          <p:nvPr userDrawn="1"/>
        </p:nvCxnSpPr>
        <p:spPr>
          <a:xfrm>
            <a:off x="650948" y="9979821"/>
            <a:ext cx="6563312" cy="0"/>
          </a:xfrm>
          <a:prstGeom prst="line">
            <a:avLst/>
          </a:prstGeom>
          <a:ln w="6350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Connecteur droit 20">
            <a:extLst>
              <a:ext uri="{FF2B5EF4-FFF2-40B4-BE49-F238E27FC236}">
                <a16:creationId xmlns:a16="http://schemas.microsoft.com/office/drawing/2014/main" id="{6E0DDFF9-EDA2-C9E9-CFDD-E556AFD2A828}"/>
              </a:ext>
            </a:extLst>
          </p:cNvPr>
          <p:cNvCxnSpPr>
            <a:cxnSpLocks/>
          </p:cNvCxnSpPr>
          <p:nvPr userDrawn="1"/>
        </p:nvCxnSpPr>
        <p:spPr>
          <a:xfrm>
            <a:off x="650948" y="10389519"/>
            <a:ext cx="6563312" cy="0"/>
          </a:xfrm>
          <a:prstGeom prst="line">
            <a:avLst/>
          </a:prstGeom>
          <a:ln w="6350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Connecteur droit 22">
            <a:extLst>
              <a:ext uri="{FF2B5EF4-FFF2-40B4-BE49-F238E27FC236}">
                <a16:creationId xmlns:a16="http://schemas.microsoft.com/office/drawing/2014/main" id="{8FBEEB2C-90AF-7E0A-956E-AA06CC259101}"/>
              </a:ext>
            </a:extLst>
          </p:cNvPr>
          <p:cNvCxnSpPr>
            <a:cxnSpLocks/>
          </p:cNvCxnSpPr>
          <p:nvPr userDrawn="1"/>
        </p:nvCxnSpPr>
        <p:spPr>
          <a:xfrm>
            <a:off x="3215640" y="10033158"/>
            <a:ext cx="0" cy="287088"/>
          </a:xfrm>
          <a:prstGeom prst="line">
            <a:avLst/>
          </a:prstGeom>
          <a:ln w="6350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7" name="Espace réservé du texte 26">
            <a:extLst>
              <a:ext uri="{FF2B5EF4-FFF2-40B4-BE49-F238E27FC236}">
                <a16:creationId xmlns:a16="http://schemas.microsoft.com/office/drawing/2014/main" id="{593E12C0-24B4-C04C-A10A-F9BFD7F6BC9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299362" y="9983386"/>
            <a:ext cx="2234783" cy="406131"/>
          </a:xfrm>
          <a:prstGeom prst="rect">
            <a:avLst/>
          </a:prstGeom>
        </p:spPr>
        <p:txBody>
          <a:bodyPr vert="horz" lIns="72000" tIns="46800" rIns="0" bIns="0" rtlCol="0">
            <a:noAutofit/>
          </a:bodyPr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</p:txBody>
      </p:sp>
    </p:spTree>
    <p:extLst>
      <p:ext uri="{BB962C8B-B14F-4D97-AF65-F5344CB8AC3E}">
        <p14:creationId xmlns:p14="http://schemas.microsoft.com/office/powerpoint/2010/main" val="21023963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</p:sldLayoutIdLst>
  <p:hf hdr="0"/>
  <p:txStyles>
    <p:titleStyle>
      <a:lvl1pPr algn="l" defTabSz="755934" rtl="0" eaLnBrk="1" latinLnBrk="0" hangingPunct="1">
        <a:lnSpc>
          <a:spcPct val="90000"/>
        </a:lnSpc>
        <a:spcBef>
          <a:spcPct val="0"/>
        </a:spcBef>
        <a:buNone/>
        <a:defRPr sz="4000" b="1" i="0" kern="1200" cap="all" baseline="0">
          <a:solidFill>
            <a:schemeClr val="accent2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0" indent="0" algn="l" defTabSz="755934" rtl="0" eaLnBrk="1" latinLnBrk="0" hangingPunct="1">
        <a:lnSpc>
          <a:spcPct val="90000"/>
        </a:lnSpc>
        <a:spcBef>
          <a:spcPts val="0"/>
        </a:spcBef>
        <a:spcAft>
          <a:spcPts val="300"/>
        </a:spcAft>
        <a:buFontTx/>
        <a:buNone/>
        <a:defRPr sz="700" b="1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0" indent="0" algn="l" defTabSz="755934" rtl="0" eaLnBrk="1" latinLnBrk="0" hangingPunct="1">
        <a:lnSpc>
          <a:spcPct val="90000"/>
        </a:lnSpc>
        <a:spcBef>
          <a:spcPts val="0"/>
        </a:spcBef>
        <a:buFontTx/>
        <a:buNone/>
        <a:defRPr sz="700" b="0" i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755934" indent="0" algn="l" defTabSz="755934" rtl="0" eaLnBrk="1" latinLnBrk="0" hangingPunct="1">
        <a:lnSpc>
          <a:spcPct val="90000"/>
        </a:lnSpc>
        <a:spcBef>
          <a:spcPts val="413"/>
        </a:spcBef>
        <a:buFontTx/>
        <a:buNone/>
        <a:defRPr sz="700" kern="1200">
          <a:solidFill>
            <a:schemeClr val="tx1"/>
          </a:solidFill>
          <a:latin typeface="Azo Sans" panose="020B0603030503020204" pitchFamily="34" charset="77"/>
          <a:ea typeface="+mn-ea"/>
          <a:cs typeface="+mn-cs"/>
        </a:defRPr>
      </a:lvl3pPr>
      <a:lvl4pPr marL="1133901" indent="0" algn="l" defTabSz="755934" rtl="0" eaLnBrk="1" latinLnBrk="0" hangingPunct="1">
        <a:lnSpc>
          <a:spcPct val="90000"/>
        </a:lnSpc>
        <a:spcBef>
          <a:spcPts val="413"/>
        </a:spcBef>
        <a:buFontTx/>
        <a:buNone/>
        <a:defRPr sz="700" kern="1200">
          <a:solidFill>
            <a:schemeClr val="tx1"/>
          </a:solidFill>
          <a:latin typeface="Azo Sans" panose="020B0603030503020204" pitchFamily="34" charset="77"/>
          <a:ea typeface="+mn-ea"/>
          <a:cs typeface="+mn-cs"/>
        </a:defRPr>
      </a:lvl4pPr>
      <a:lvl5pPr marL="1511869" indent="0" algn="l" defTabSz="755934" rtl="0" eaLnBrk="1" latinLnBrk="0" hangingPunct="1">
        <a:lnSpc>
          <a:spcPct val="90000"/>
        </a:lnSpc>
        <a:spcBef>
          <a:spcPts val="413"/>
        </a:spcBef>
        <a:buFontTx/>
        <a:buNone/>
        <a:defRPr sz="700" kern="1200">
          <a:solidFill>
            <a:schemeClr val="tx1"/>
          </a:solidFill>
          <a:latin typeface="Azo Sans" panose="020B0603030503020204" pitchFamily="34" charset="77"/>
          <a:ea typeface="+mn-ea"/>
          <a:cs typeface="+mn-cs"/>
        </a:defRPr>
      </a:lvl5pPr>
      <a:lvl6pPr marL="2078820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456787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834754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212722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1pPr>
      <a:lvl2pPr marL="377967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2pPr>
      <a:lvl3pPr marL="755934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3pPr>
      <a:lvl4pPr marL="1133902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511869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1889836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267803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645771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023738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555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hyperlink" Target="http://www.defibrillateurs.info/" TargetMode="External"/><Relationship Id="rId4" Type="http://schemas.openxmlformats.org/officeDocument/2006/relationships/hyperlink" Target="https://ansm.sante.fr/dossiers-thematiques/defibrillateurs-cardiaques-externes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7" Type="http://schemas.openxmlformats.org/officeDocument/2006/relationships/image" Target="../media/image5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82A6561-608E-EFA5-6E3F-28BF3FD6F5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4586" y="468000"/>
            <a:ext cx="5929058" cy="499917"/>
          </a:xfrm>
        </p:spPr>
        <p:txBody>
          <a:bodyPr/>
          <a:lstStyle/>
          <a:p>
            <a:r>
              <a:rPr lang="fr-FR" dirty="0"/>
              <a:t>check-list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5C19CDE4-F5E8-F1BB-443D-044C5A04F6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pPr/>
              <a:t>1</a:t>
            </a:fld>
            <a:r>
              <a:rPr lang="en-US" dirty="0" smtClean="0"/>
              <a:t>/2</a:t>
            </a:r>
            <a:endParaRPr lang="en-US" dirty="0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F476FF2F-64DC-76CB-7A2D-98B44E0F163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fr-FR" dirty="0"/>
              <a:t>C.05 </a:t>
            </a:r>
            <a:r>
              <a:rPr lang="fr-FR" b="0" dirty="0"/>
              <a:t>Trousse de première urgence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44EBF844-3015-7D8F-607C-C8D2D2B1202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243513" y="935611"/>
            <a:ext cx="1980000" cy="720000"/>
          </a:xfrm>
        </p:spPr>
        <p:txBody>
          <a:bodyPr/>
          <a:lstStyle/>
          <a:p>
            <a:r>
              <a:rPr lang="fr-FR" dirty="0"/>
              <a:t>Pharmacie :</a:t>
            </a:r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F602130F-85FB-5806-6A54-BC1EE03F793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fr-FR" b="0" dirty="0"/>
              <a:t>Personnaliser l’en-tête</a:t>
            </a:r>
          </a:p>
        </p:txBody>
      </p:sp>
      <p:sp>
        <p:nvSpPr>
          <p:cNvPr id="29" name="Espace réservé de la date 28">
            <a:extLst>
              <a:ext uri="{FF2B5EF4-FFF2-40B4-BE49-F238E27FC236}">
                <a16:creationId xmlns:a16="http://schemas.microsoft.com/office/drawing/2014/main" id="{1984E629-75CB-E67F-64B3-41EB75180F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 dirty="0"/>
              <a:t>Version </a:t>
            </a:r>
            <a:r>
              <a:rPr lang="fr-FR" dirty="0" smtClean="0"/>
              <a:t>3.0 </a:t>
            </a:r>
            <a:r>
              <a:rPr lang="fr-FR" dirty="0"/>
              <a:t>/ </a:t>
            </a:r>
            <a:r>
              <a:rPr lang="fr-FR" dirty="0" smtClean="0"/>
              <a:t>Juillet 2026</a:t>
            </a:r>
            <a:endParaRPr lang="en-US" dirty="0"/>
          </a:p>
        </p:txBody>
      </p:sp>
      <p:sp>
        <p:nvSpPr>
          <p:cNvPr id="30" name="Espace réservé du pied de page 29">
            <a:extLst>
              <a:ext uri="{FF2B5EF4-FFF2-40B4-BE49-F238E27FC236}">
                <a16:creationId xmlns:a16="http://schemas.microsoft.com/office/drawing/2014/main" id="{6D1954D0-F1E8-BC9A-14A1-A49C936563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65602" y="9979818"/>
            <a:ext cx="2390017" cy="409702"/>
          </a:xfrm>
        </p:spPr>
        <p:txBody>
          <a:bodyPr/>
          <a:lstStyle/>
          <a:p>
            <a:r>
              <a:rPr lang="en-US" dirty="0" smtClean="0"/>
              <a:t>Sous-theme : </a:t>
            </a:r>
          </a:p>
          <a:p>
            <a:r>
              <a:rPr lang="fr-FR" dirty="0"/>
              <a:t>1.1 </a:t>
            </a:r>
            <a:r>
              <a:rPr lang="fr-FR" b="0" dirty="0"/>
              <a:t>Accueil et identification de l’usager du système de santé</a:t>
            </a:r>
            <a:endParaRPr lang="en-US" dirty="0"/>
          </a:p>
        </p:txBody>
      </p:sp>
      <p:pic>
        <p:nvPicPr>
          <p:cNvPr id="41" name="Graphique 40">
            <a:extLst>
              <a:ext uri="{FF2B5EF4-FFF2-40B4-BE49-F238E27FC236}">
                <a16:creationId xmlns:a16="http://schemas.microsoft.com/office/drawing/2014/main" id="{DCD27629-E795-ACB4-3E21-EAE2244192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41220" y="9939635"/>
            <a:ext cx="408389" cy="490067"/>
          </a:xfrm>
          <a:prstGeom prst="rect">
            <a:avLst/>
          </a:prstGeom>
        </p:spPr>
      </p:pic>
      <p:sp>
        <p:nvSpPr>
          <p:cNvPr id="47" name="Espace réservé du pied de page 29">
            <a:extLst>
              <a:ext uri="{FF2B5EF4-FFF2-40B4-BE49-F238E27FC236}">
                <a16:creationId xmlns:a16="http://schemas.microsoft.com/office/drawing/2014/main" id="{D3434E79-A65F-A99C-4B77-9B29037F4446}"/>
              </a:ext>
            </a:extLst>
          </p:cNvPr>
          <p:cNvSpPr txBox="1">
            <a:spLocks/>
          </p:cNvSpPr>
          <p:nvPr/>
        </p:nvSpPr>
        <p:spPr>
          <a:xfrm>
            <a:off x="3355964" y="9979817"/>
            <a:ext cx="3775098" cy="409702"/>
          </a:xfrm>
          <a:prstGeom prst="rect">
            <a:avLst/>
          </a:prstGeom>
        </p:spPr>
        <p:txBody>
          <a:bodyPr vert="horz" lIns="0" tIns="46800" rIns="0" bIns="0" rtlCol="0" anchor="t"/>
          <a:lstStyle>
            <a:defPPr>
              <a:defRPr lang="en-US"/>
            </a:defPPr>
            <a:lvl1pPr marL="0" algn="l" defTabSz="457200" rtl="0" eaLnBrk="1" latinLnBrk="0" hangingPunct="1">
              <a:defRPr sz="700" kern="1200">
                <a:solidFill>
                  <a:schemeClr val="tx1"/>
                </a:solidFill>
                <a:latin typeface="Azo Sans" panose="020B0603030503020204" pitchFamily="34" charset="77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Principe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</a:p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Principe 2 :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Gestion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des situations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d’urgence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8" name="Espace réservé du contenu 2">
            <a:extLst>
              <a:ext uri="{FF2B5EF4-FFF2-40B4-BE49-F238E27FC236}">
                <a16:creationId xmlns:a16="http://schemas.microsoft.com/office/drawing/2014/main" id="{ED0E3B48-A700-5838-DBEB-054168CDB5CB}"/>
              </a:ext>
            </a:extLst>
          </p:cNvPr>
          <p:cNvSpPr txBox="1">
            <a:spLocks/>
          </p:cNvSpPr>
          <p:nvPr/>
        </p:nvSpPr>
        <p:spPr>
          <a:xfrm>
            <a:off x="262489" y="1926019"/>
            <a:ext cx="7138055" cy="27309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755934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300"/>
              </a:spcAft>
              <a:buFontTx/>
              <a:buNone/>
              <a:defRPr sz="1100" b="0" i="0" kern="1200">
                <a:solidFill>
                  <a:schemeClr val="accent2"/>
                </a:solidFill>
                <a:latin typeface="Azo Sans Medium" panose="020B0603030503020204" pitchFamily="34" charset="77"/>
                <a:ea typeface="+mn-ea"/>
                <a:cs typeface="+mn-cs"/>
              </a:defRPr>
            </a:lvl1pPr>
            <a:lvl2pPr marL="151200" indent="-152984" algn="l" defTabSz="755934" rtl="0" eaLnBrk="1" latinLnBrk="0" hangingPunct="1">
              <a:lnSpc>
                <a:spcPts val="1320"/>
              </a:lnSpc>
              <a:spcBef>
                <a:spcPts val="0"/>
              </a:spcBef>
              <a:buClr>
                <a:schemeClr val="accent2"/>
              </a:buClr>
              <a:buFont typeface="Courier New" panose="02070309020205020404" pitchFamily="49" charset="0"/>
              <a:buChar char="o"/>
              <a:defRPr sz="1100" b="0" i="0" kern="1200">
                <a:solidFill>
                  <a:schemeClr val="tx1"/>
                </a:solidFill>
                <a:latin typeface="Azo Sans Light" panose="020B0403030503020204" pitchFamily="34" charset="77"/>
                <a:ea typeface="+mn-ea"/>
                <a:cs typeface="+mn-cs"/>
              </a:defRPr>
            </a:lvl2pPr>
            <a:lvl3pPr marL="180000" indent="97200" algn="l" defTabSz="755934" rtl="0" eaLnBrk="1" latinLnBrk="0" hangingPunct="1">
              <a:lnSpc>
                <a:spcPts val="132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100" b="0" i="0" kern="1200">
                <a:solidFill>
                  <a:schemeClr val="tx1"/>
                </a:solidFill>
                <a:latin typeface="Azo Sans Light" panose="020B0403030503020204" pitchFamily="34" charset="77"/>
                <a:ea typeface="+mn-ea"/>
                <a:cs typeface="+mn-cs"/>
              </a:defRPr>
            </a:lvl3pPr>
            <a:lvl4pPr marL="0" indent="0" algn="l" defTabSz="755934" rtl="0" eaLnBrk="1" latinLnBrk="0" hangingPunct="1">
              <a:lnSpc>
                <a:spcPts val="1320"/>
              </a:lnSpc>
              <a:spcBef>
                <a:spcPts val="0"/>
              </a:spcBef>
              <a:buFontTx/>
              <a:buNone/>
              <a:defRPr sz="1100" b="0" i="0" kern="1200">
                <a:solidFill>
                  <a:schemeClr val="tx1"/>
                </a:solidFill>
                <a:latin typeface="Azo Sans Light" panose="020B0403030503020204" pitchFamily="34" charset="77"/>
                <a:ea typeface="+mn-ea"/>
                <a:cs typeface="+mn-cs"/>
              </a:defRPr>
            </a:lvl4pPr>
            <a:lvl5pPr marL="1511869" indent="0" algn="l" defTabSz="755934" rtl="0" eaLnBrk="1" latinLnBrk="0" hangingPunct="1">
              <a:lnSpc>
                <a:spcPct val="90000"/>
              </a:lnSpc>
              <a:spcBef>
                <a:spcPts val="413"/>
              </a:spcBef>
              <a:buFontTx/>
              <a:buNone/>
              <a:defRPr sz="1100" kern="1200">
                <a:solidFill>
                  <a:schemeClr val="tx1"/>
                </a:solidFill>
                <a:latin typeface="Azo Sans" panose="020B0603030503020204" pitchFamily="34" charset="77"/>
                <a:ea typeface="+mn-ea"/>
                <a:cs typeface="+mn-cs"/>
              </a:defRPr>
            </a:lvl5pPr>
            <a:lvl6pPr marL="2078820" indent="-188984" algn="l" defTabSz="755934" rtl="0" eaLnBrk="1" latinLnBrk="0" hangingPunct="1">
              <a:lnSpc>
                <a:spcPct val="90000"/>
              </a:lnSpc>
              <a:spcBef>
                <a:spcPts val="413"/>
              </a:spcBef>
              <a:buFont typeface="Arial" panose="020B0604020202020204" pitchFamily="34" charset="0"/>
              <a:buChar char="•"/>
              <a:defRPr sz="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56787" indent="-188984" algn="l" defTabSz="755934" rtl="0" eaLnBrk="1" latinLnBrk="0" hangingPunct="1">
              <a:lnSpc>
                <a:spcPct val="90000"/>
              </a:lnSpc>
              <a:spcBef>
                <a:spcPts val="413"/>
              </a:spcBef>
              <a:buFont typeface="Arial" panose="020B0604020202020204" pitchFamily="34" charset="0"/>
              <a:buChar char="•"/>
              <a:defRPr sz="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34754" indent="-188984" algn="l" defTabSz="755934" rtl="0" eaLnBrk="1" latinLnBrk="0" hangingPunct="1">
              <a:lnSpc>
                <a:spcPct val="90000"/>
              </a:lnSpc>
              <a:spcBef>
                <a:spcPts val="413"/>
              </a:spcBef>
              <a:buFont typeface="Arial" panose="020B0604020202020204" pitchFamily="34" charset="0"/>
              <a:buChar char="•"/>
              <a:defRPr sz="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12722" indent="-188984" algn="l" defTabSz="755934" rtl="0" eaLnBrk="1" latinLnBrk="0" hangingPunct="1">
              <a:lnSpc>
                <a:spcPct val="90000"/>
              </a:lnSpc>
              <a:spcBef>
                <a:spcPts val="413"/>
              </a:spcBef>
              <a:buFont typeface="Arial" panose="020B0604020202020204" pitchFamily="34" charset="0"/>
              <a:buChar char="•"/>
              <a:defRPr sz="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spcBef>
                <a:spcPts val="600"/>
              </a:spcBef>
            </a:pPr>
            <a:r>
              <a:rPr lang="fr-FR" sz="1200" b="1" cap="small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Liste </a:t>
            </a:r>
            <a:r>
              <a:rPr lang="fr-FR" sz="1200" b="1" cap="small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non exhaustive des produits de la trousse destinée aux premiers soins réalisés à l’officine :</a:t>
            </a:r>
          </a:p>
        </p:txBody>
      </p:sp>
      <p:graphicFrame>
        <p:nvGraphicFramePr>
          <p:cNvPr id="49" name="Tableau 48">
            <a:extLst>
              <a:ext uri="{FF2B5EF4-FFF2-40B4-BE49-F238E27FC236}">
                <a16:creationId xmlns:a16="http://schemas.microsoft.com/office/drawing/2014/main" id="{E6F11461-814A-3349-807D-7D626572757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2999800"/>
              </p:ext>
            </p:extLst>
          </p:nvPr>
        </p:nvGraphicFramePr>
        <p:xfrm>
          <a:off x="364586" y="2218089"/>
          <a:ext cx="6858928" cy="6842760"/>
        </p:xfrm>
        <a:graphic>
          <a:graphicData uri="http://schemas.openxmlformats.org/drawingml/2006/table">
            <a:tbl>
              <a:tblPr firstRow="1" firstCol="1" bandRow="1"/>
              <a:tblGrid>
                <a:gridCol w="4119514">
                  <a:extLst>
                    <a:ext uri="{9D8B030D-6E8A-4147-A177-3AD203B41FA5}">
                      <a16:colId xmlns:a16="http://schemas.microsoft.com/office/drawing/2014/main" val="4109890076"/>
                    </a:ext>
                  </a:extLst>
                </a:gridCol>
                <a:gridCol w="1369707">
                  <a:extLst>
                    <a:ext uri="{9D8B030D-6E8A-4147-A177-3AD203B41FA5}">
                      <a16:colId xmlns:a16="http://schemas.microsoft.com/office/drawing/2014/main" val="673319631"/>
                    </a:ext>
                  </a:extLst>
                </a:gridCol>
                <a:gridCol w="1369707">
                  <a:extLst>
                    <a:ext uri="{9D8B030D-6E8A-4147-A177-3AD203B41FA5}">
                      <a16:colId xmlns:a16="http://schemas.microsoft.com/office/drawing/2014/main" val="1144733360"/>
                    </a:ext>
                  </a:extLst>
                </a:gridCol>
              </a:tblGrid>
              <a:tr h="34855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200" dirty="0">
                          <a:solidFill>
                            <a:schemeClr val="accent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Liste des Produits</a:t>
                      </a:r>
                    </a:p>
                  </a:txBody>
                  <a:tcPr marL="62318" marR="6231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200" dirty="0">
                          <a:solidFill>
                            <a:schemeClr val="accent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Dates de Péremption</a:t>
                      </a:r>
                    </a:p>
                  </a:txBody>
                  <a:tcPr marL="62318" marR="6231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200" dirty="0">
                          <a:solidFill>
                            <a:schemeClr val="accent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Disponible</a:t>
                      </a:r>
                    </a:p>
                  </a:txBody>
                  <a:tcPr marL="62318" marR="6231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3374140"/>
                  </a:ext>
                </a:extLst>
              </a:tr>
              <a:tr h="246893">
                <a:tc>
                  <a:txBody>
                    <a:bodyPr/>
                    <a:lstStyle/>
                    <a:p>
                      <a:pPr marL="342900" lvl="0" indent="-342900">
                        <a:spcAft>
                          <a:spcPts val="600"/>
                        </a:spcAft>
                        <a:buFont typeface="Wingdings" pitchFamily="2" charset="2"/>
                        <a:buChar char=""/>
                        <a:tabLst>
                          <a:tab pos="457200" algn="l"/>
                        </a:tabLst>
                      </a:pPr>
                      <a:r>
                        <a:rPr lang="fr-FR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Gants de protection à usage unique</a:t>
                      </a:r>
                      <a:endParaRPr lang="fr-FR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fr-FR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fr-FR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51140644"/>
                  </a:ext>
                </a:extLst>
              </a:tr>
              <a:tr h="246893">
                <a:tc>
                  <a:txBody>
                    <a:bodyPr/>
                    <a:lstStyle/>
                    <a:p>
                      <a:pPr marL="342900" lvl="0" indent="-342900" algn="l" defTabSz="685800" rtl="0" eaLnBrk="1" fontAlgn="b" latinLnBrk="0" hangingPunct="1">
                        <a:spcAft>
                          <a:spcPts val="600"/>
                        </a:spcAft>
                        <a:buFont typeface="Wingdings" pitchFamily="2" charset="2"/>
                        <a:buChar char=""/>
                        <a:tabLst>
                          <a:tab pos="457200" algn="l"/>
                        </a:tabLst>
                      </a:pPr>
                      <a:r>
                        <a:rPr lang="fr-FR" sz="11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Antiseptiques</a:t>
                      </a:r>
                      <a:endParaRPr lang="fr-FR" sz="1100" strike="sng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1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fr-FR" sz="1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98000129"/>
                  </a:ext>
                </a:extLst>
              </a:tr>
              <a:tr h="246893">
                <a:tc>
                  <a:txBody>
                    <a:bodyPr/>
                    <a:lstStyle/>
                    <a:p>
                      <a:pPr marL="342900" marR="0" lvl="0" indent="-342900" algn="l" defTabSz="6858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itchFamily="2" charset="2"/>
                        <a:buChar char=""/>
                        <a:tabLst>
                          <a:tab pos="457200" algn="l"/>
                        </a:tabLst>
                        <a:defRPr/>
                      </a:pPr>
                      <a:r>
                        <a:rPr lang="fr-FR" sz="11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Sérum physiologique en </a:t>
                      </a:r>
                      <a:r>
                        <a:rPr lang="fr-FR" sz="1100" kern="1200" dirty="0" err="1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unidoses</a:t>
                      </a:r>
                      <a:endParaRPr lang="fr-FR" sz="1100" kern="12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fr-FR" sz="1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fr-FR" sz="1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54612940"/>
                  </a:ext>
                </a:extLst>
              </a:tr>
              <a:tr h="246893">
                <a:tc>
                  <a:txBody>
                    <a:bodyPr/>
                    <a:lstStyle/>
                    <a:p>
                      <a:pPr marL="342900" lvl="0" indent="-342900" algn="l" defTabSz="685800" rtl="0" eaLnBrk="1" fontAlgn="b" latinLnBrk="0" hangingPunct="1">
                        <a:spcAft>
                          <a:spcPts val="600"/>
                        </a:spcAft>
                        <a:buFont typeface="Wingdings" pitchFamily="2" charset="2"/>
                        <a:buChar char=""/>
                        <a:tabLst>
                          <a:tab pos="457200" algn="l"/>
                        </a:tabLst>
                      </a:pPr>
                      <a:r>
                        <a:rPr lang="fr-FR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Compresses stériles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1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fr-FR" sz="1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74382905"/>
                  </a:ext>
                </a:extLst>
              </a:tr>
              <a:tr h="246463">
                <a:tc>
                  <a:txBody>
                    <a:bodyPr/>
                    <a:lstStyle/>
                    <a:p>
                      <a:pPr marL="342900" lvl="0" indent="-342900" algn="l" defTabSz="685800" rtl="0" eaLnBrk="1" fontAlgn="b" latinLnBrk="0" hangingPunct="1">
                        <a:spcAft>
                          <a:spcPts val="600"/>
                        </a:spcAft>
                        <a:buFont typeface="Wingdings" pitchFamily="2" charset="2"/>
                        <a:buChar char=""/>
                        <a:tabLst>
                          <a:tab pos="457200" algn="l"/>
                        </a:tabLst>
                      </a:pPr>
                      <a:r>
                        <a:rPr lang="fr-FR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Bandes de </a:t>
                      </a:r>
                      <a:r>
                        <a:rPr lang="fr-FR" sz="11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crêpe</a:t>
                      </a:r>
                      <a:endParaRPr lang="fr-FR" sz="1100" strike="sng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fr-FR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70223466"/>
                  </a:ext>
                </a:extLst>
              </a:tr>
              <a:tr h="246463">
                <a:tc>
                  <a:txBody>
                    <a:bodyPr/>
                    <a:lstStyle/>
                    <a:p>
                      <a:pPr marL="342900" marR="0" lvl="0" indent="-342900" algn="l" defTabSz="6858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itchFamily="2" charset="2"/>
                        <a:buChar char=""/>
                        <a:tabLst>
                          <a:tab pos="457200" algn="l"/>
                        </a:tabLst>
                        <a:defRPr/>
                      </a:pPr>
                      <a:r>
                        <a:rPr lang="fr-FR" sz="11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Bandes adhésives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fr-FR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fr-FR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2862330"/>
                  </a:ext>
                </a:extLst>
              </a:tr>
              <a:tr h="246463">
                <a:tc>
                  <a:txBody>
                    <a:bodyPr/>
                    <a:lstStyle/>
                    <a:p>
                      <a:pPr marL="342900" marR="0" lvl="0" indent="-342900" algn="l" defTabSz="6858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itchFamily="2" charset="2"/>
                        <a:buChar char=""/>
                        <a:tabLst>
                          <a:tab pos="457200" algn="l"/>
                        </a:tabLst>
                        <a:defRPr/>
                      </a:pPr>
                      <a:r>
                        <a:rPr lang="fr-FR" sz="11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Sparadrap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fr-FR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fr-FR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52687656"/>
                  </a:ext>
                </a:extLst>
              </a:tr>
              <a:tr h="246893">
                <a:tc>
                  <a:txBody>
                    <a:bodyPr/>
                    <a:lstStyle/>
                    <a:p>
                      <a:pPr marL="342900" lvl="0" indent="-342900" algn="l" defTabSz="685800" rtl="0" eaLnBrk="1" fontAlgn="b" latinLnBrk="0" hangingPunct="1">
                        <a:spcAft>
                          <a:spcPts val="600"/>
                        </a:spcAft>
                        <a:buFont typeface="Wingdings" pitchFamily="2" charset="2"/>
                        <a:buChar char=""/>
                        <a:tabLst>
                          <a:tab pos="457200" algn="l"/>
                        </a:tabLst>
                      </a:pPr>
                      <a:r>
                        <a:rPr lang="fr-FR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Pansements gras, crème contre les brûlures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fr-FR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61992934"/>
                  </a:ext>
                </a:extLst>
              </a:tr>
              <a:tr h="246893">
                <a:tc>
                  <a:txBody>
                    <a:bodyPr/>
                    <a:lstStyle/>
                    <a:p>
                      <a:pPr marL="342900" lvl="0" indent="-342900" algn="l" defTabSz="685800" rtl="0" eaLnBrk="1" fontAlgn="b" latinLnBrk="0" hangingPunct="1">
                        <a:spcAft>
                          <a:spcPts val="600"/>
                        </a:spcAft>
                        <a:buFont typeface="Wingdings" pitchFamily="2" charset="2"/>
                        <a:buChar char=""/>
                        <a:tabLst>
                          <a:tab pos="457200" algn="l"/>
                        </a:tabLst>
                      </a:pPr>
                      <a:r>
                        <a:rPr lang="fr-FR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Pansements de différentes tailles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fr-FR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97937989"/>
                  </a:ext>
                </a:extLst>
              </a:tr>
              <a:tr h="246893">
                <a:tc>
                  <a:txBody>
                    <a:bodyPr/>
                    <a:lstStyle/>
                    <a:p>
                      <a:pPr marL="342900" lvl="0" indent="-342900" algn="l" defTabSz="685800" rtl="0" eaLnBrk="1" fontAlgn="b" latinLnBrk="0" hangingPunct="1">
                        <a:spcAft>
                          <a:spcPts val="600"/>
                        </a:spcAft>
                        <a:buFont typeface="Wingdings" pitchFamily="2" charset="2"/>
                        <a:buChar char=""/>
                        <a:tabLst>
                          <a:tab pos="457200" algn="l"/>
                        </a:tabLst>
                      </a:pPr>
                      <a:r>
                        <a:rPr lang="fr-FR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Ouate hémostatique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fr-FR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31443795"/>
                  </a:ext>
                </a:extLst>
              </a:tr>
              <a:tr h="246893">
                <a:tc>
                  <a:txBody>
                    <a:bodyPr/>
                    <a:lstStyle/>
                    <a:p>
                      <a:pPr marL="342900" lvl="0" indent="-342900" algn="l" defTabSz="685800" rtl="0" eaLnBrk="1" fontAlgn="b" latinLnBrk="0" hangingPunct="1">
                        <a:spcAft>
                          <a:spcPts val="600"/>
                        </a:spcAft>
                        <a:buFont typeface="Wingdings" pitchFamily="2" charset="2"/>
                        <a:buChar char=""/>
                        <a:tabLst>
                          <a:tab pos="457200" algn="l"/>
                        </a:tabLst>
                      </a:pPr>
                      <a:r>
                        <a:rPr lang="fr-FR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Suture adhésive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fr-FR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95089035"/>
                  </a:ext>
                </a:extLst>
              </a:tr>
              <a:tr h="246893">
                <a:tc>
                  <a:txBody>
                    <a:bodyPr/>
                    <a:lstStyle/>
                    <a:p>
                      <a:pPr marL="342900" lvl="0" indent="-342900" algn="l" defTabSz="685800" rtl="0" eaLnBrk="1" fontAlgn="b" latinLnBrk="0" hangingPunct="1">
                        <a:spcAft>
                          <a:spcPts val="600"/>
                        </a:spcAft>
                        <a:buFont typeface="Wingdings" pitchFamily="2" charset="2"/>
                        <a:buChar char=""/>
                        <a:tabLst>
                          <a:tab pos="457200" algn="l"/>
                        </a:tabLst>
                      </a:pPr>
                      <a:r>
                        <a:rPr lang="fr-FR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Pommade à l'arnica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fr-FR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50191601"/>
                  </a:ext>
                </a:extLst>
              </a:tr>
              <a:tr h="246893">
                <a:tc>
                  <a:txBody>
                    <a:bodyPr/>
                    <a:lstStyle/>
                    <a:p>
                      <a:pPr marL="342900" lvl="0" indent="-342900" algn="l" defTabSz="685800" rtl="0" eaLnBrk="1" fontAlgn="b" latinLnBrk="0" hangingPunct="1">
                        <a:spcAft>
                          <a:spcPts val="600"/>
                        </a:spcAft>
                        <a:buFont typeface="Wingdings" pitchFamily="2" charset="2"/>
                        <a:buChar char=""/>
                        <a:tabLst>
                          <a:tab pos="457200" algn="l"/>
                        </a:tabLst>
                      </a:pPr>
                      <a:r>
                        <a:rPr lang="fr-FR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Pince à échardes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fr-FR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46791941"/>
                  </a:ext>
                </a:extLst>
              </a:tr>
              <a:tr h="246893">
                <a:tc>
                  <a:txBody>
                    <a:bodyPr/>
                    <a:lstStyle/>
                    <a:p>
                      <a:pPr marL="342900" lvl="0" indent="-342900" algn="l" defTabSz="685800" rtl="0" eaLnBrk="1" fontAlgn="b" latinLnBrk="0" hangingPunct="1">
                        <a:spcAft>
                          <a:spcPts val="600"/>
                        </a:spcAft>
                        <a:buFont typeface="Wingdings" pitchFamily="2" charset="2"/>
                        <a:buChar char=""/>
                        <a:tabLst>
                          <a:tab pos="457200" algn="l"/>
                        </a:tabLst>
                      </a:pPr>
                      <a:r>
                        <a:rPr lang="fr-FR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Ciseaux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fr-FR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07024311"/>
                  </a:ext>
                </a:extLst>
              </a:tr>
              <a:tr h="246893">
                <a:tc>
                  <a:txBody>
                    <a:bodyPr/>
                    <a:lstStyle/>
                    <a:p>
                      <a:pPr marL="342900" lvl="0" indent="-342900" algn="l" defTabSz="685800" rtl="0" eaLnBrk="1" fontAlgn="b" latinLnBrk="0" hangingPunct="1">
                        <a:spcAft>
                          <a:spcPts val="600"/>
                        </a:spcAft>
                        <a:buFont typeface="Wingdings" pitchFamily="2" charset="2"/>
                        <a:buChar char=""/>
                        <a:tabLst>
                          <a:tab pos="457200" algn="l"/>
                        </a:tabLst>
                      </a:pPr>
                      <a:r>
                        <a:rPr lang="fr-FR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Thermomètre frontal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fr-FR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99900840"/>
                  </a:ext>
                </a:extLst>
              </a:tr>
              <a:tr h="246893">
                <a:tc>
                  <a:txBody>
                    <a:bodyPr/>
                    <a:lstStyle/>
                    <a:p>
                      <a:pPr marL="342900" lvl="0" indent="-342900" algn="l" defTabSz="685800" rtl="0" eaLnBrk="1" fontAlgn="b" latinLnBrk="0" hangingPunct="1">
                        <a:spcAft>
                          <a:spcPts val="600"/>
                        </a:spcAft>
                        <a:buFont typeface="Wingdings" pitchFamily="2" charset="2"/>
                        <a:buChar char=""/>
                        <a:tabLst>
                          <a:tab pos="457200" algn="l"/>
                        </a:tabLst>
                      </a:pPr>
                      <a:r>
                        <a:rPr lang="fr-FR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Morceaux de sucre en emballage individuel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fr-FR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514671"/>
                  </a:ext>
                </a:extLst>
              </a:tr>
              <a:tr h="246893">
                <a:tc>
                  <a:txBody>
                    <a:bodyPr/>
                    <a:lstStyle/>
                    <a:p>
                      <a:pPr marL="342900" lvl="0" indent="-342900" algn="l" defTabSz="685800" rtl="0" eaLnBrk="1" fontAlgn="b" latinLnBrk="0" hangingPunct="1">
                        <a:spcAft>
                          <a:spcPts val="600"/>
                        </a:spcAft>
                        <a:buFont typeface="Wingdings" pitchFamily="2" charset="2"/>
                        <a:buChar char=""/>
                        <a:tabLst>
                          <a:tab pos="457200" algn="l"/>
                        </a:tabLst>
                      </a:pPr>
                      <a:r>
                        <a:rPr lang="fr-FR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Lien large non élastique pour garrot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fr-FR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40801721"/>
                  </a:ext>
                </a:extLst>
              </a:tr>
              <a:tr h="246893">
                <a:tc>
                  <a:txBody>
                    <a:bodyPr/>
                    <a:lstStyle/>
                    <a:p>
                      <a:pPr marL="342900" lvl="0" indent="-342900" algn="l" defTabSz="685800" rtl="0" eaLnBrk="1" fontAlgn="b" latinLnBrk="0" hangingPunct="1">
                        <a:spcAft>
                          <a:spcPts val="600"/>
                        </a:spcAft>
                        <a:buFont typeface="Wingdings" pitchFamily="2" charset="2"/>
                        <a:buChar char=""/>
                        <a:tabLst>
                          <a:tab pos="457200" algn="l"/>
                        </a:tabLst>
                      </a:pPr>
                      <a:r>
                        <a:rPr lang="fr-FR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Anti allergique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fr-FR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7486988"/>
                  </a:ext>
                </a:extLst>
              </a:tr>
              <a:tr h="246893">
                <a:tc>
                  <a:txBody>
                    <a:bodyPr/>
                    <a:lstStyle/>
                    <a:p>
                      <a:pPr marL="342900" lvl="0" indent="-342900" algn="l" defTabSz="685800" rtl="0" eaLnBrk="1" fontAlgn="b" latinLnBrk="0" hangingPunct="1">
                        <a:spcAft>
                          <a:spcPts val="600"/>
                        </a:spcAft>
                        <a:buFont typeface="Wingdings" pitchFamily="2" charset="2"/>
                        <a:buChar char=""/>
                        <a:tabLst>
                          <a:tab pos="457200" algn="l"/>
                        </a:tabLst>
                      </a:pPr>
                      <a:r>
                        <a:rPr lang="fr-FR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Adrénaline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fr-FR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7181786"/>
                  </a:ext>
                </a:extLst>
              </a:tr>
              <a:tr h="246893">
                <a:tc>
                  <a:txBody>
                    <a:bodyPr/>
                    <a:lstStyle/>
                    <a:p>
                      <a:pPr marL="342900" lvl="0" indent="-342900" algn="l" defTabSz="685800" rtl="0" eaLnBrk="1" fontAlgn="b" latinLnBrk="0" hangingPunct="1">
                        <a:spcAft>
                          <a:spcPts val="600"/>
                        </a:spcAft>
                        <a:buFont typeface="Wingdings" pitchFamily="2" charset="2"/>
                        <a:buChar char=""/>
                        <a:tabLst>
                          <a:tab pos="457200" algn="l"/>
                        </a:tabLst>
                      </a:pPr>
                      <a:r>
                        <a:rPr lang="fr-FR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Salbutamol &amp; chambre d'inhalation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fr-FR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59799729"/>
                  </a:ext>
                </a:extLst>
              </a:tr>
              <a:tr h="246893">
                <a:tc>
                  <a:txBody>
                    <a:bodyPr/>
                    <a:lstStyle/>
                    <a:p>
                      <a:pPr marL="342900" lvl="0" indent="-342900" algn="l" defTabSz="685800" rtl="0" eaLnBrk="1" fontAlgn="b" latinLnBrk="0" hangingPunct="1">
                        <a:spcAft>
                          <a:spcPts val="600"/>
                        </a:spcAft>
                        <a:buFont typeface="Wingdings" pitchFamily="2" charset="2"/>
                        <a:buChar char=""/>
                        <a:tabLst>
                          <a:tab pos="457200" algn="l"/>
                        </a:tabLst>
                      </a:pPr>
                      <a:r>
                        <a:rPr lang="fr-FR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Couverture de survie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fr-FR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81475602"/>
                  </a:ext>
                </a:extLst>
              </a:tr>
              <a:tr h="246893">
                <a:tc>
                  <a:txBody>
                    <a:bodyPr/>
                    <a:lstStyle/>
                    <a:p>
                      <a:pPr marL="342900" lvl="0" indent="-342900" algn="l" defTabSz="685800" rtl="0" eaLnBrk="1" fontAlgn="b" latinLnBrk="0" hangingPunct="1">
                        <a:spcAft>
                          <a:spcPts val="600"/>
                        </a:spcAft>
                        <a:buFont typeface="Wingdings" pitchFamily="2" charset="2"/>
                        <a:buChar char=""/>
                        <a:tabLst>
                          <a:tab pos="457200" algn="l"/>
                        </a:tabLst>
                      </a:pPr>
                      <a:r>
                        <a:rPr lang="fr-FR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Tire Tique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fr-FR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79524361"/>
                  </a:ext>
                </a:extLst>
              </a:tr>
              <a:tr h="246893">
                <a:tc>
                  <a:txBody>
                    <a:bodyPr/>
                    <a:lstStyle/>
                    <a:p>
                      <a:pPr marL="342900" lvl="0" indent="-342900" algn="l" defTabSz="685800" rtl="0" eaLnBrk="1" fontAlgn="b" latinLnBrk="0" hangingPunct="1">
                        <a:spcAft>
                          <a:spcPts val="600"/>
                        </a:spcAft>
                        <a:buFont typeface="Wingdings" pitchFamily="2" charset="2"/>
                        <a:buChar char=""/>
                        <a:tabLst>
                          <a:tab pos="457200" algn="l"/>
                        </a:tabLst>
                      </a:pPr>
                      <a:r>
                        <a:rPr lang="fr-FR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Pompe à Venin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fr-FR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40209527"/>
                  </a:ext>
                </a:extLst>
              </a:tr>
              <a:tr h="246893">
                <a:tc>
                  <a:txBody>
                    <a:bodyPr/>
                    <a:lstStyle/>
                    <a:p>
                      <a:pPr marL="342900" lvl="0" indent="-342900" algn="l" defTabSz="685800" rtl="0" eaLnBrk="1" fontAlgn="b" latinLnBrk="0" hangingPunct="1">
                        <a:spcAft>
                          <a:spcPts val="600"/>
                        </a:spcAft>
                        <a:buFont typeface="Wingdings" pitchFamily="2" charset="2"/>
                        <a:buChar char=""/>
                        <a:tabLst>
                          <a:tab pos="457200" algn="l"/>
                        </a:tabLst>
                      </a:pPr>
                      <a:r>
                        <a:rPr lang="fr-FR" sz="11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Electrodes du Défibrillateur </a:t>
                      </a:r>
                      <a:r>
                        <a:rPr lang="fr-FR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Automatique </a:t>
                      </a:r>
                      <a:r>
                        <a:rPr lang="fr-FR" sz="11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Externe* (DAE</a:t>
                      </a:r>
                      <a:r>
                        <a:rPr lang="fr-FR" sz="1100" kern="12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  <a:endParaRPr lang="fr-FR" sz="11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fr-FR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72303609"/>
                  </a:ext>
                </a:extLst>
              </a:tr>
              <a:tr h="246893">
                <a:tc>
                  <a:txBody>
                    <a:bodyPr/>
                    <a:lstStyle/>
                    <a:p>
                      <a:pPr marL="342900" lvl="0" indent="-342900">
                        <a:spcAft>
                          <a:spcPts val="600"/>
                        </a:spcAft>
                        <a:buFont typeface="Wingdings" pitchFamily="2" charset="2"/>
                        <a:buChar char=""/>
                        <a:tabLst>
                          <a:tab pos="457200" algn="l"/>
                        </a:tabLst>
                      </a:pPr>
                      <a:r>
                        <a:rPr lang="fr-FR" sz="1100" dirty="0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Complément :</a:t>
                      </a:r>
                      <a:endParaRPr lang="fr-FR" sz="11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100" dirty="0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fr-FR" sz="1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fr-FR" sz="1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82296854"/>
                  </a:ext>
                </a:extLst>
              </a:tr>
            </a:tbl>
          </a:graphicData>
        </a:graphic>
      </p:graphicFrame>
      <p:sp>
        <p:nvSpPr>
          <p:cNvPr id="3" name="Rectangle 2"/>
          <p:cNvSpPr/>
          <p:nvPr/>
        </p:nvSpPr>
        <p:spPr>
          <a:xfrm>
            <a:off x="564154" y="9385637"/>
            <a:ext cx="6659359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*La présence d’un DAE à l’officine n’est pas obligatoire. Pour en savoir plus sur les DAE : 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Dossier thématique DAE / ANSM </a:t>
            </a:r>
            <a:r>
              <a:rPr lang="fr-FR" sz="1000" dirty="0" smtClean="0"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https</a:t>
            </a:r>
            <a:r>
              <a:rPr lang="fr-FR" sz="1000" dirty="0"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://ansm.sante.fr/dossiers-thematiques/defibrillateurs-cardiaques-externes</a:t>
            </a:r>
            <a:r>
              <a:rPr lang="fr-FR" sz="1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fr-FR" sz="1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Application </a:t>
            </a:r>
            <a:r>
              <a:rPr lang="fr-FR" sz="1000" dirty="0" err="1">
                <a:latin typeface="Arial" panose="020B0604020202020204" pitchFamily="34" charset="0"/>
                <a:cs typeface="Arial" panose="020B0604020202020204" pitchFamily="34" charset="0"/>
              </a:rPr>
              <a:t>Géo’DAE</a:t>
            </a:r>
            <a:r>
              <a:rPr lang="fr-FR" sz="1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fr-FR" sz="1000" dirty="0" smtClean="0">
                <a:latin typeface="Arial" panose="020B0604020202020204" pitchFamily="34" charset="0"/>
                <a:cs typeface="Arial" panose="020B0604020202020204" pitchFamily="34" charset="0"/>
                <a:hlinkClick r:id="rId5"/>
              </a:rPr>
              <a:t>www.defibrillateurs.info</a:t>
            </a:r>
            <a:endParaRPr lang="fr-FR" sz="1000" dirty="0"/>
          </a:p>
        </p:txBody>
      </p:sp>
    </p:spTree>
    <p:extLst>
      <p:ext uri="{BB962C8B-B14F-4D97-AF65-F5344CB8AC3E}">
        <p14:creationId xmlns:p14="http://schemas.microsoft.com/office/powerpoint/2010/main" val="344138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82A6561-608E-EFA5-6E3F-28BF3FD6F5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4586" y="468000"/>
            <a:ext cx="5929058" cy="499917"/>
          </a:xfrm>
        </p:spPr>
        <p:txBody>
          <a:bodyPr/>
          <a:lstStyle/>
          <a:p>
            <a:r>
              <a:rPr lang="fr-FR" dirty="0"/>
              <a:t>check-list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5C19CDE4-F5E8-F1BB-443D-044C5A04F6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dirty="0" smtClean="0"/>
              <a:t>2/2</a:t>
            </a:r>
            <a:endParaRPr lang="en-US" dirty="0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F476FF2F-64DC-76CB-7A2D-98B44E0F163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fr-FR" dirty="0"/>
              <a:t>C.05 </a:t>
            </a:r>
            <a:r>
              <a:rPr lang="fr-FR" b="0" dirty="0"/>
              <a:t>Trousse de première urgence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44EBF844-3015-7D8F-607C-C8D2D2B1202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243513" y="935611"/>
            <a:ext cx="1980000" cy="720000"/>
          </a:xfrm>
        </p:spPr>
        <p:txBody>
          <a:bodyPr/>
          <a:lstStyle/>
          <a:p>
            <a:r>
              <a:rPr lang="fr-FR" dirty="0"/>
              <a:t>Pharmacie :</a:t>
            </a:r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F602130F-85FB-5806-6A54-BC1EE03F793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fr-FR" b="0" dirty="0"/>
              <a:t>Personnaliser l’en-tête</a:t>
            </a:r>
          </a:p>
        </p:txBody>
      </p:sp>
      <p:sp>
        <p:nvSpPr>
          <p:cNvPr id="29" name="Espace réservé de la date 28">
            <a:extLst>
              <a:ext uri="{FF2B5EF4-FFF2-40B4-BE49-F238E27FC236}">
                <a16:creationId xmlns:a16="http://schemas.microsoft.com/office/drawing/2014/main" id="{1984E629-75CB-E67F-64B3-41EB75180F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 dirty="0"/>
              <a:t>Version </a:t>
            </a:r>
            <a:r>
              <a:rPr lang="fr-FR" dirty="0" smtClean="0"/>
              <a:t>3.0 </a:t>
            </a:r>
            <a:r>
              <a:rPr lang="fr-FR" dirty="0"/>
              <a:t>/ </a:t>
            </a:r>
            <a:r>
              <a:rPr lang="fr-FR" dirty="0" smtClean="0"/>
              <a:t>Juillet 2026</a:t>
            </a:r>
            <a:endParaRPr lang="en-US" dirty="0"/>
          </a:p>
        </p:txBody>
      </p:sp>
      <p:sp>
        <p:nvSpPr>
          <p:cNvPr id="30" name="Espace réservé du pied de page 29">
            <a:extLst>
              <a:ext uri="{FF2B5EF4-FFF2-40B4-BE49-F238E27FC236}">
                <a16:creationId xmlns:a16="http://schemas.microsoft.com/office/drawing/2014/main" id="{6D1954D0-F1E8-BC9A-14A1-A49C936563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65602" y="9979818"/>
            <a:ext cx="2390017" cy="409702"/>
          </a:xfrm>
        </p:spPr>
        <p:txBody>
          <a:bodyPr/>
          <a:lstStyle/>
          <a:p>
            <a:r>
              <a:rPr lang="en-US" dirty="0" smtClean="0"/>
              <a:t>Sous-theme : </a:t>
            </a:r>
          </a:p>
          <a:p>
            <a:r>
              <a:rPr lang="fr-FR" dirty="0"/>
              <a:t>1.1 </a:t>
            </a:r>
            <a:r>
              <a:rPr lang="fr-FR" b="0" dirty="0"/>
              <a:t>Accueil et identification de l’usager du système de santé</a:t>
            </a:r>
            <a:endParaRPr lang="en-US" dirty="0"/>
          </a:p>
        </p:txBody>
      </p:sp>
      <p:pic>
        <p:nvPicPr>
          <p:cNvPr id="41" name="Graphique 40">
            <a:extLst>
              <a:ext uri="{FF2B5EF4-FFF2-40B4-BE49-F238E27FC236}">
                <a16:creationId xmlns:a16="http://schemas.microsoft.com/office/drawing/2014/main" id="{DCD27629-E795-ACB4-3E21-EAE2244192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41220" y="9939635"/>
            <a:ext cx="408389" cy="490067"/>
          </a:xfrm>
          <a:prstGeom prst="rect">
            <a:avLst/>
          </a:prstGeom>
        </p:spPr>
      </p:pic>
      <p:sp>
        <p:nvSpPr>
          <p:cNvPr id="47" name="Espace réservé du pied de page 29">
            <a:extLst>
              <a:ext uri="{FF2B5EF4-FFF2-40B4-BE49-F238E27FC236}">
                <a16:creationId xmlns:a16="http://schemas.microsoft.com/office/drawing/2014/main" id="{D3434E79-A65F-A99C-4B77-9B29037F4446}"/>
              </a:ext>
            </a:extLst>
          </p:cNvPr>
          <p:cNvSpPr txBox="1">
            <a:spLocks/>
          </p:cNvSpPr>
          <p:nvPr/>
        </p:nvSpPr>
        <p:spPr>
          <a:xfrm>
            <a:off x="3355964" y="9979817"/>
            <a:ext cx="3775098" cy="409702"/>
          </a:xfrm>
          <a:prstGeom prst="rect">
            <a:avLst/>
          </a:prstGeom>
        </p:spPr>
        <p:txBody>
          <a:bodyPr vert="horz" lIns="0" tIns="46800" rIns="0" bIns="0" rtlCol="0" anchor="t"/>
          <a:lstStyle>
            <a:defPPr>
              <a:defRPr lang="en-US"/>
            </a:defPPr>
            <a:lvl1pPr marL="0" algn="l" defTabSz="457200" rtl="0" eaLnBrk="1" latinLnBrk="0" hangingPunct="1">
              <a:defRPr sz="700" kern="1200">
                <a:solidFill>
                  <a:schemeClr val="tx1"/>
                </a:solidFill>
                <a:latin typeface="Azo Sans" panose="020B0603030503020204" pitchFamily="34" charset="77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Principe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</a:p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Principe 2 :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Gestion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des situations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d’urgence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Espace réservé du contenu 2">
            <a:extLst>
              <a:ext uri="{FF2B5EF4-FFF2-40B4-BE49-F238E27FC236}">
                <a16:creationId xmlns:a16="http://schemas.microsoft.com/office/drawing/2014/main" id="{6B22F8DC-FE66-F0E9-108A-5CE9C2F7E4EB}"/>
              </a:ext>
            </a:extLst>
          </p:cNvPr>
          <p:cNvSpPr>
            <a:spLocks noGrp="1"/>
          </p:cNvSpPr>
          <p:nvPr/>
        </p:nvSpPr>
        <p:spPr>
          <a:xfrm>
            <a:off x="739499" y="2007369"/>
            <a:ext cx="5562320" cy="39909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755934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300"/>
              </a:spcAft>
              <a:buFontTx/>
              <a:buNone/>
              <a:defRPr sz="2400" b="0" i="0" kern="1200">
                <a:solidFill>
                  <a:schemeClr val="accent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151200" indent="-152984" algn="ctr" defTabSz="755934" rtl="0" eaLnBrk="1" latinLnBrk="0" hangingPunct="1">
              <a:lnSpc>
                <a:spcPts val="1320"/>
              </a:lnSpc>
              <a:spcBef>
                <a:spcPts val="0"/>
              </a:spcBef>
              <a:buClr>
                <a:schemeClr val="accent2"/>
              </a:buClr>
              <a:buFontTx/>
              <a:buNone/>
              <a:defRPr sz="1100" b="1" i="0" kern="1200">
                <a:solidFill>
                  <a:schemeClr val="accent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288000" indent="-97200" algn="l" defTabSz="755934" rtl="0" eaLnBrk="1" latinLnBrk="0" hangingPunct="1">
              <a:lnSpc>
                <a:spcPts val="132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1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80000" indent="0" algn="l" defTabSz="755934" rtl="0" eaLnBrk="1" latinLnBrk="0" hangingPunct="1">
              <a:lnSpc>
                <a:spcPts val="1320"/>
              </a:lnSpc>
              <a:spcBef>
                <a:spcPts val="0"/>
              </a:spcBef>
              <a:buFontTx/>
              <a:buNone/>
              <a:defRPr sz="11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511869" indent="0" algn="l" defTabSz="755934" rtl="0" eaLnBrk="1" latinLnBrk="0" hangingPunct="1">
              <a:lnSpc>
                <a:spcPct val="90000"/>
              </a:lnSpc>
              <a:spcBef>
                <a:spcPts val="413"/>
              </a:spcBef>
              <a:buFontTx/>
              <a:buNone/>
              <a:defRPr sz="1100" kern="1200">
                <a:solidFill>
                  <a:schemeClr val="tx1"/>
                </a:solidFill>
                <a:latin typeface="Azo Sans" panose="020B0603030503020204" pitchFamily="34" charset="77"/>
                <a:ea typeface="+mn-ea"/>
                <a:cs typeface="+mn-cs"/>
              </a:defRPr>
            </a:lvl5pPr>
            <a:lvl6pPr marL="2078820" indent="-188984" algn="l" defTabSz="755934" rtl="0" eaLnBrk="1" latinLnBrk="0" hangingPunct="1">
              <a:lnSpc>
                <a:spcPct val="90000"/>
              </a:lnSpc>
              <a:spcBef>
                <a:spcPts val="413"/>
              </a:spcBef>
              <a:buFont typeface="Arial" panose="020B0604020202020204" pitchFamily="34" charset="0"/>
              <a:buChar char="•"/>
              <a:defRPr sz="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56787" indent="-188984" algn="l" defTabSz="755934" rtl="0" eaLnBrk="1" latinLnBrk="0" hangingPunct="1">
              <a:lnSpc>
                <a:spcPct val="90000"/>
              </a:lnSpc>
              <a:spcBef>
                <a:spcPts val="413"/>
              </a:spcBef>
              <a:buFont typeface="Arial" panose="020B0604020202020204" pitchFamily="34" charset="0"/>
              <a:buChar char="•"/>
              <a:defRPr sz="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34754" indent="-188984" algn="l" defTabSz="755934" rtl="0" eaLnBrk="1" latinLnBrk="0" hangingPunct="1">
              <a:lnSpc>
                <a:spcPct val="90000"/>
              </a:lnSpc>
              <a:spcBef>
                <a:spcPts val="413"/>
              </a:spcBef>
              <a:buFont typeface="Arial" panose="020B0604020202020204" pitchFamily="34" charset="0"/>
              <a:buChar char="•"/>
              <a:defRPr sz="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12722" indent="-188984" algn="l" defTabSz="755934" rtl="0" eaLnBrk="1" latinLnBrk="0" hangingPunct="1">
              <a:lnSpc>
                <a:spcPct val="90000"/>
              </a:lnSpc>
              <a:spcBef>
                <a:spcPts val="413"/>
              </a:spcBef>
              <a:buFont typeface="Arial" panose="020B0604020202020204" pitchFamily="34" charset="0"/>
              <a:buChar char="•"/>
              <a:defRPr sz="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 smtClean="0"/>
              <a:t>Commentaires pour un bon usage</a:t>
            </a:r>
            <a:endParaRPr lang="fr-FR" dirty="0"/>
          </a:p>
        </p:txBody>
      </p:sp>
      <p:grpSp>
        <p:nvGrpSpPr>
          <p:cNvPr id="15" name="Groupe 14">
            <a:extLst>
              <a:ext uri="{FF2B5EF4-FFF2-40B4-BE49-F238E27FC236}">
                <a16:creationId xmlns:a16="http://schemas.microsoft.com/office/drawing/2014/main" id="{9B992498-C5B4-B27E-FC66-A74B208603E1}"/>
              </a:ext>
            </a:extLst>
          </p:cNvPr>
          <p:cNvGrpSpPr/>
          <p:nvPr/>
        </p:nvGrpSpPr>
        <p:grpSpPr>
          <a:xfrm>
            <a:off x="364586" y="1957654"/>
            <a:ext cx="290053" cy="292100"/>
            <a:chOff x="225503" y="2443266"/>
            <a:chExt cx="290053" cy="292100"/>
          </a:xfrm>
        </p:grpSpPr>
        <p:cxnSp>
          <p:nvCxnSpPr>
            <p:cNvPr id="16" name="Connecteur droit 15">
              <a:extLst>
                <a:ext uri="{FF2B5EF4-FFF2-40B4-BE49-F238E27FC236}">
                  <a16:creationId xmlns:a16="http://schemas.microsoft.com/office/drawing/2014/main" id="{11A44A79-ABDA-C96B-FD50-500457ABEDE1}"/>
                </a:ext>
              </a:extLst>
            </p:cNvPr>
            <p:cNvCxnSpPr>
              <a:cxnSpLocks/>
            </p:cNvCxnSpPr>
            <p:nvPr/>
          </p:nvCxnSpPr>
          <p:spPr>
            <a:xfrm>
              <a:off x="225503" y="2443266"/>
              <a:ext cx="290053" cy="185496"/>
            </a:xfrm>
            <a:prstGeom prst="line">
              <a:avLst/>
            </a:prstGeom>
            <a:ln w="12700">
              <a:solidFill>
                <a:schemeClr val="accent2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Connecteur droit 16">
              <a:extLst>
                <a:ext uri="{FF2B5EF4-FFF2-40B4-BE49-F238E27FC236}">
                  <a16:creationId xmlns:a16="http://schemas.microsoft.com/office/drawing/2014/main" id="{CCEDE5B1-3562-A804-982A-9D36E507189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50588" y="2629157"/>
              <a:ext cx="158386" cy="106209"/>
            </a:xfrm>
            <a:prstGeom prst="line">
              <a:avLst/>
            </a:prstGeom>
            <a:ln w="12700">
              <a:solidFill>
                <a:schemeClr val="accent2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Espace réservé du texte 3">
            <a:extLst>
              <a:ext uri="{FF2B5EF4-FFF2-40B4-BE49-F238E27FC236}">
                <a16:creationId xmlns:a16="http://schemas.microsoft.com/office/drawing/2014/main" id="{DA39370A-4126-4674-A806-CD692E018202}"/>
              </a:ext>
            </a:extLst>
          </p:cNvPr>
          <p:cNvSpPr txBox="1">
            <a:spLocks/>
          </p:cNvSpPr>
          <p:nvPr/>
        </p:nvSpPr>
        <p:spPr>
          <a:xfrm>
            <a:off x="528350" y="2806528"/>
            <a:ext cx="6391336" cy="341632"/>
          </a:xfrm>
          <a:prstGeom prst="rect">
            <a:avLst/>
          </a:prstGeom>
        </p:spPr>
        <p:txBody>
          <a:bodyPr vert="horz" lIns="0" tIns="46800" rIns="0" bIns="0" rtlCol="0" anchor="t"/>
          <a:lstStyle>
            <a:defPPr>
              <a:defRPr lang="en-US"/>
            </a:defPPr>
            <a:lvl1pPr marL="0" algn="l" defTabSz="457200" rtl="0" eaLnBrk="1" latinLnBrk="0" hangingPunct="1">
              <a:defRPr sz="7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1200" dirty="0" smtClean="0">
                <a:solidFill>
                  <a:schemeClr val="accent2"/>
                </a:solidFill>
                <a:ea typeface="Helvetica Neue" panose="02000503000000020004" pitchFamily="2" charset="0"/>
              </a:rPr>
              <a:t>L’utilisation des numéros d’urgence :</a:t>
            </a:r>
            <a:br>
              <a:rPr lang="fr-FR" sz="1200" dirty="0" smtClean="0">
                <a:solidFill>
                  <a:schemeClr val="accent2"/>
                </a:solidFill>
                <a:ea typeface="Helvetica Neue" panose="02000503000000020004" pitchFamily="2" charset="0"/>
              </a:rPr>
            </a:br>
            <a:endParaRPr lang="fr-FR" sz="1200" dirty="0" smtClean="0">
              <a:solidFill>
                <a:schemeClr val="accent2"/>
              </a:solidFill>
            </a:endParaRPr>
          </a:p>
          <a:p>
            <a:endParaRPr lang="fr-FR" sz="1200" dirty="0" smtClean="0">
              <a:solidFill>
                <a:schemeClr val="accent2"/>
              </a:solidFill>
            </a:endParaRPr>
          </a:p>
          <a:p>
            <a:endParaRPr lang="fr-FR" sz="1200" dirty="0">
              <a:solidFill>
                <a:schemeClr val="accent2"/>
              </a:solidFill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DF941B38-DA24-174F-8ACE-44A34E4B6BE8}"/>
              </a:ext>
            </a:extLst>
          </p:cNvPr>
          <p:cNvSpPr/>
          <p:nvPr/>
        </p:nvSpPr>
        <p:spPr>
          <a:xfrm>
            <a:off x="529009" y="4231564"/>
            <a:ext cx="3838275" cy="2292935"/>
          </a:xfrm>
          <a:prstGeom prst="rect">
            <a:avLst/>
          </a:prstGeom>
          <a:ln>
            <a:solidFill>
              <a:schemeClr val="accent2"/>
            </a:solidFill>
          </a:ln>
        </p:spPr>
        <p:txBody>
          <a:bodyPr wrap="square">
            <a:spAutoFit/>
          </a:bodyPr>
          <a:lstStyle/>
          <a:p>
            <a:r>
              <a:rPr lang="fr-FR" sz="11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Samu 15</a:t>
            </a:r>
            <a:r>
              <a:rPr lang="fr-FR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fr-FR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J’appelle </a:t>
            </a:r>
            <a:r>
              <a:rPr lang="fr-FR" sz="11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 15 </a:t>
            </a:r>
            <a:r>
              <a:rPr lang="fr-FR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: </a:t>
            </a:r>
          </a:p>
          <a:p>
            <a:pPr marL="171450" indent="-171450">
              <a:buClr>
                <a:schemeClr val="accent2"/>
              </a:buClr>
              <a:buFont typeface="Courier New" panose="02070309020205020404" pitchFamily="49" charset="0"/>
              <a:buChar char="o"/>
            </a:pPr>
            <a:r>
              <a:rPr lang="fr-FR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 cas de </a:t>
            </a:r>
            <a:r>
              <a:rPr lang="fr-FR" sz="11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besoin médical urgent</a:t>
            </a:r>
            <a:endParaRPr lang="fr-FR" sz="11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Clr>
                <a:schemeClr val="accent2"/>
              </a:buClr>
              <a:buFont typeface="Courier New" panose="02070309020205020404" pitchFamily="49" charset="0"/>
              <a:buChar char="o"/>
            </a:pPr>
            <a:r>
              <a:rPr lang="fr-FR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 cas de </a:t>
            </a:r>
            <a:r>
              <a:rPr lang="fr-FR" sz="11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malaise</a:t>
            </a:r>
            <a:endParaRPr lang="fr-FR" sz="11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Clr>
                <a:schemeClr val="accent2"/>
              </a:buClr>
              <a:buFont typeface="Courier New" panose="02070309020205020404" pitchFamily="49" charset="0"/>
              <a:buChar char="o"/>
            </a:pPr>
            <a:r>
              <a:rPr lang="fr-FR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 cas de</a:t>
            </a:r>
            <a:r>
              <a:rPr lang="fr-FR" sz="11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coma</a:t>
            </a:r>
            <a:endParaRPr lang="fr-FR" sz="11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Clr>
                <a:schemeClr val="accent2"/>
              </a:buClr>
              <a:buFont typeface="Courier New" panose="02070309020205020404" pitchFamily="49" charset="0"/>
              <a:buChar char="o"/>
            </a:pPr>
            <a:r>
              <a:rPr lang="fr-FR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 cas d’</a:t>
            </a:r>
            <a:r>
              <a:rPr lang="fr-FR" sz="11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hémorragie</a:t>
            </a:r>
            <a:endParaRPr lang="fr-FR" sz="11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Clr>
                <a:schemeClr val="accent2"/>
              </a:buClr>
              <a:buFont typeface="Courier New" panose="02070309020205020404" pitchFamily="49" charset="0"/>
              <a:buChar char="o"/>
            </a:pPr>
            <a:r>
              <a:rPr lang="fr-FR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 cas de </a:t>
            </a:r>
            <a:r>
              <a:rPr lang="fr-FR" sz="11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douleur thoracique</a:t>
            </a:r>
            <a:r>
              <a:rPr lang="fr-FR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(risque d’infarctus)</a:t>
            </a:r>
          </a:p>
          <a:p>
            <a:pPr marL="171450" indent="-171450">
              <a:buClr>
                <a:schemeClr val="accent2"/>
              </a:buClr>
              <a:buFont typeface="Courier New" panose="02070309020205020404" pitchFamily="49" charset="0"/>
              <a:buChar char="o"/>
            </a:pPr>
            <a:r>
              <a:rPr lang="fr-FR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 cas de </a:t>
            </a:r>
            <a:r>
              <a:rPr lang="fr-FR" sz="11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difficultés respiratoires</a:t>
            </a:r>
            <a:r>
              <a:rPr lang="fr-FR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</a:p>
          <a:p>
            <a:pPr marL="171450" indent="-171450">
              <a:buClr>
                <a:schemeClr val="accent2"/>
              </a:buClr>
              <a:buFont typeface="Courier New" panose="02070309020205020404" pitchFamily="49" charset="0"/>
              <a:buChar char="o"/>
            </a:pPr>
            <a:r>
              <a:rPr lang="fr-FR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quand une personne ne </a:t>
            </a:r>
            <a:r>
              <a:rPr lang="fr-FR" sz="11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respire plus</a:t>
            </a:r>
            <a:endParaRPr lang="fr-FR" sz="11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Clr>
                <a:schemeClr val="accent2"/>
              </a:buClr>
              <a:buFont typeface="Courier New" panose="02070309020205020404" pitchFamily="49" charset="0"/>
              <a:buChar char="o"/>
            </a:pPr>
            <a:r>
              <a:rPr lang="fr-FR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quand vous vous trouvez en présence d'un </a:t>
            </a:r>
            <a:r>
              <a:rPr lang="fr-FR" sz="11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brûlé</a:t>
            </a:r>
            <a:endParaRPr lang="fr-FR" sz="11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Clr>
                <a:schemeClr val="accent2"/>
              </a:buClr>
              <a:buFont typeface="Courier New" panose="02070309020205020404" pitchFamily="49" charset="0"/>
              <a:buChar char="o"/>
            </a:pPr>
            <a:r>
              <a:rPr lang="fr-FR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 cas d’</a:t>
            </a:r>
            <a:r>
              <a:rPr lang="fr-FR" sz="11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intoxication</a:t>
            </a:r>
          </a:p>
          <a:p>
            <a:pPr marL="171450" indent="-171450">
              <a:buClr>
                <a:schemeClr val="accent2"/>
              </a:buClr>
              <a:buFont typeface="Courier New" panose="02070309020205020404" pitchFamily="49" charset="0"/>
              <a:buChar char="o"/>
            </a:pPr>
            <a:r>
              <a:rPr lang="fr-FR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 cas de</a:t>
            </a:r>
            <a:r>
              <a:rPr lang="fr-FR" sz="11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choc anaphylactique </a:t>
            </a:r>
          </a:p>
          <a:p>
            <a:pPr marL="171450" indent="-171450">
              <a:buClr>
                <a:schemeClr val="accent2"/>
              </a:buClr>
              <a:buFont typeface="Courier New" panose="02070309020205020404" pitchFamily="49" charset="0"/>
              <a:buChar char="o"/>
            </a:pPr>
            <a:r>
              <a:rPr lang="fr-FR" sz="1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etc</a:t>
            </a:r>
            <a:endParaRPr lang="fr-FR" sz="11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200242EB-471C-4D4E-928E-5DCE352B3C96}"/>
              </a:ext>
            </a:extLst>
          </p:cNvPr>
          <p:cNvSpPr/>
          <p:nvPr/>
        </p:nvSpPr>
        <p:spPr>
          <a:xfrm>
            <a:off x="4547809" y="4247316"/>
            <a:ext cx="2675704" cy="2277183"/>
          </a:xfrm>
          <a:prstGeom prst="rect">
            <a:avLst/>
          </a:prstGeom>
          <a:ln>
            <a:solidFill>
              <a:schemeClr val="accent2"/>
            </a:solidFill>
          </a:ln>
        </p:spPr>
        <p:txBody>
          <a:bodyPr wrap="square">
            <a:noAutofit/>
          </a:bodyPr>
          <a:lstStyle/>
          <a:p>
            <a:r>
              <a:rPr lang="fr-FR" sz="11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Sapeurs-pompiers 18</a:t>
            </a:r>
            <a:r>
              <a:rPr lang="fr-FR" sz="1100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fr-FR" sz="11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J’appelle </a:t>
            </a:r>
            <a:r>
              <a:rPr lang="fr-FR" sz="11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 18 </a:t>
            </a:r>
            <a:r>
              <a:rPr lang="fr-FR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: </a:t>
            </a:r>
          </a:p>
          <a:p>
            <a:pPr marL="171450" indent="-171450">
              <a:buClr>
                <a:schemeClr val="accent2"/>
              </a:buClr>
              <a:buFont typeface="Courier New" panose="02070309020205020404" pitchFamily="49" charset="0"/>
              <a:buChar char="o"/>
            </a:pPr>
            <a:r>
              <a:rPr lang="fr-FR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incendie</a:t>
            </a:r>
          </a:p>
          <a:p>
            <a:pPr marL="171450" indent="-171450">
              <a:buClr>
                <a:schemeClr val="accent2"/>
              </a:buClr>
              <a:buFont typeface="Courier New" panose="02070309020205020404" pitchFamily="49" charset="0"/>
              <a:buChar char="o"/>
            </a:pPr>
            <a:r>
              <a:rPr lang="fr-FR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fuite de gaz</a:t>
            </a:r>
          </a:p>
          <a:p>
            <a:pPr marL="171450" indent="-171450">
              <a:buClr>
                <a:schemeClr val="accent2"/>
              </a:buClr>
              <a:buFont typeface="Courier New" panose="02070309020205020404" pitchFamily="49" charset="0"/>
              <a:buChar char="o"/>
            </a:pPr>
            <a:r>
              <a:rPr lang="fr-FR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risque d’effondrement</a:t>
            </a:r>
          </a:p>
          <a:p>
            <a:pPr marL="171450" indent="-171450">
              <a:buClr>
                <a:schemeClr val="accent2"/>
              </a:buClr>
              <a:buFont typeface="Courier New" panose="02070309020205020404" pitchFamily="49" charset="0"/>
              <a:buChar char="o"/>
            </a:pPr>
            <a:r>
              <a:rPr lang="fr-FR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ensevelissement</a:t>
            </a:r>
          </a:p>
          <a:p>
            <a:pPr marL="171450" indent="-171450">
              <a:buClr>
                <a:schemeClr val="accent2"/>
              </a:buClr>
              <a:buFont typeface="Courier New" panose="02070309020205020404" pitchFamily="49" charset="0"/>
              <a:buChar char="o"/>
            </a:pPr>
            <a:r>
              <a:rPr lang="fr-FR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Brûlures graves</a:t>
            </a:r>
            <a:endParaRPr lang="fr-FR" sz="11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Clr>
                <a:schemeClr val="accent2"/>
              </a:buClr>
              <a:buFont typeface="Courier New" panose="02070309020205020404" pitchFamily="49" charset="0"/>
              <a:buChar char="o"/>
            </a:pPr>
            <a:r>
              <a:rPr lang="fr-FR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électrocution</a:t>
            </a:r>
          </a:p>
          <a:p>
            <a:pPr marL="171450" indent="-171450">
              <a:buClr>
                <a:schemeClr val="accent2"/>
              </a:buClr>
              <a:buFont typeface="Courier New" panose="02070309020205020404" pitchFamily="49" charset="0"/>
              <a:buChar char="o"/>
            </a:pPr>
            <a:r>
              <a:rPr lang="fr-FR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accident de la route</a:t>
            </a:r>
          </a:p>
          <a:p>
            <a:pPr marL="171450" indent="-171450">
              <a:buClr>
                <a:schemeClr val="accent2"/>
              </a:buClr>
              <a:buFont typeface="Courier New" panose="02070309020205020404" pitchFamily="49" charset="0"/>
              <a:buChar char="o"/>
            </a:pPr>
            <a:r>
              <a:rPr lang="fr-FR" sz="1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etc</a:t>
            </a:r>
            <a:endParaRPr lang="fr-FR" sz="11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360CD2C8-9C75-D942-86CC-8E6482A959D4}"/>
              </a:ext>
            </a:extLst>
          </p:cNvPr>
          <p:cNvSpPr/>
          <p:nvPr/>
        </p:nvSpPr>
        <p:spPr>
          <a:xfrm>
            <a:off x="529009" y="6628738"/>
            <a:ext cx="6685251" cy="430887"/>
          </a:xfrm>
          <a:prstGeom prst="rect">
            <a:avLst/>
          </a:prstGeom>
          <a:ln>
            <a:solidFill>
              <a:schemeClr val="accent2"/>
            </a:solidFill>
          </a:ln>
        </p:spPr>
        <p:txBody>
          <a:bodyPr wrap="square">
            <a:spAutoFit/>
          </a:bodyPr>
          <a:lstStyle/>
          <a:p>
            <a:r>
              <a:rPr lang="fr-FR" sz="11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Numéro d'urgence pour les personnes sourdes et malentendantes : 114</a:t>
            </a:r>
          </a:p>
          <a:p>
            <a:r>
              <a:rPr lang="fr-FR" sz="1100" u="none" strike="noStrike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(accessible </a:t>
            </a:r>
            <a:r>
              <a:rPr lang="fr-FR" sz="1100" u="none" strike="noStrike" dirty="0" smtClean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SMS</a:t>
            </a:r>
            <a:r>
              <a:rPr lang="fr-FR" sz="1100" u="none" strike="noStrike" dirty="0" smtClean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, </a:t>
            </a:r>
            <a:r>
              <a:rPr lang="fr-FR" sz="1100" u="none" strike="noStrike" dirty="0" smtClean="0">
                <a:effectLst/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application, et site internet info.urgence114.fr )</a:t>
            </a:r>
            <a:endParaRPr lang="fr-FR" sz="1100" u="none" strike="noStrike" dirty="0">
              <a:effectLst/>
              <a:latin typeface="Arial" panose="020B0604020202020204" pitchFamily="34" charset="0"/>
              <a:ea typeface="Helvetica Neue" panose="02000503000000020004" pitchFamily="2" charset="0"/>
              <a:cs typeface="Arial" panose="020B0604020202020204" pitchFamily="34" charset="0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01DF7E1B-B155-4275-A5D9-B2D42E8BC7B4}"/>
              </a:ext>
            </a:extLst>
          </p:cNvPr>
          <p:cNvSpPr/>
          <p:nvPr/>
        </p:nvSpPr>
        <p:spPr>
          <a:xfrm>
            <a:off x="529009" y="7144690"/>
            <a:ext cx="6673904" cy="261610"/>
          </a:xfrm>
          <a:prstGeom prst="rect">
            <a:avLst/>
          </a:prstGeom>
          <a:ln>
            <a:solidFill>
              <a:schemeClr val="accent2"/>
            </a:solidFill>
          </a:ln>
        </p:spPr>
        <p:txBody>
          <a:bodyPr wrap="square">
            <a:spAutoFit/>
          </a:bodyPr>
          <a:lstStyle/>
          <a:p>
            <a:r>
              <a:rPr lang="fr-FR" sz="11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Numéro d'urgence dans l'ensemble de l'Union européenne: 112</a:t>
            </a:r>
          </a:p>
        </p:txBody>
      </p:sp>
      <p:sp>
        <p:nvSpPr>
          <p:cNvPr id="23" name="Espace réservé du texte 3">
            <a:extLst>
              <a:ext uri="{FF2B5EF4-FFF2-40B4-BE49-F238E27FC236}">
                <a16:creationId xmlns:a16="http://schemas.microsoft.com/office/drawing/2014/main" id="{5738008F-1662-804E-B1CC-CBA684FABE67}"/>
              </a:ext>
            </a:extLst>
          </p:cNvPr>
          <p:cNvSpPr txBox="1">
            <a:spLocks/>
          </p:cNvSpPr>
          <p:nvPr/>
        </p:nvSpPr>
        <p:spPr>
          <a:xfrm>
            <a:off x="529009" y="7882207"/>
            <a:ext cx="6391336" cy="2043141"/>
          </a:xfrm>
          <a:prstGeom prst="rect">
            <a:avLst/>
          </a:prstGeom>
          <a:noFill/>
        </p:spPr>
        <p:txBody>
          <a:bodyPr vert="horz" wrap="square" lIns="91440" tIns="45720" rIns="91440" bIns="45720" rtlCol="0">
            <a:noAutofit/>
          </a:bodyPr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lang="fr-FR" sz="1100" kern="120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lang="fr-FR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lang="fr-FR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lang="fr-FR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lang="fr-FR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b="1" dirty="0">
                <a:solidFill>
                  <a:schemeClr val="accent2"/>
                </a:solidFill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Appel d’urgence, conduite à tenir :</a:t>
            </a:r>
          </a:p>
          <a:p>
            <a:pPr marL="171450" lvl="0" indent="-171450">
              <a:buClr>
                <a:schemeClr val="accent2"/>
              </a:buClr>
              <a:buFont typeface="Courier New" panose="02070309020205020404" pitchFamily="49" charset="0"/>
              <a:buChar char="o"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Se présenter correctement : nom, prénom, profession &amp; adresse</a:t>
            </a:r>
          </a:p>
          <a:p>
            <a:pPr marL="171450" lvl="0" indent="-171450">
              <a:buClr>
                <a:schemeClr val="accent2"/>
              </a:buClr>
              <a:buFont typeface="Courier New" panose="02070309020205020404" pitchFamily="49" charset="0"/>
              <a:buChar char="o"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Donner le numéro d’appel (un numéro pour être rappelé)</a:t>
            </a:r>
          </a:p>
          <a:p>
            <a:pPr marL="171450" lvl="0" indent="-171450">
              <a:buClr>
                <a:schemeClr val="accent2"/>
              </a:buClr>
              <a:buFont typeface="Courier New" panose="02070309020205020404" pitchFamily="49" charset="0"/>
              <a:buChar char="o"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La nature du problème est expliquée ainsi que les risques éventuels supplémentaires</a:t>
            </a:r>
          </a:p>
          <a:p>
            <a:pPr marL="171450" lvl="0" indent="-171450">
              <a:buClr>
                <a:schemeClr val="accent2"/>
              </a:buClr>
              <a:buFont typeface="Courier New" panose="02070309020205020404" pitchFamily="49" charset="0"/>
              <a:buChar char="o"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L’état de gravité et le nombre de victimes sont donnés à l’interlocuteur</a:t>
            </a:r>
          </a:p>
          <a:p>
            <a:pPr marL="171450" lvl="0" indent="-171450">
              <a:buClr>
                <a:schemeClr val="accent2"/>
              </a:buClr>
              <a:buFont typeface="Courier New" panose="02070309020205020404" pitchFamily="49" charset="0"/>
              <a:buChar char="o"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Les gestes déjà effectués sont expliqués</a:t>
            </a:r>
          </a:p>
          <a:p>
            <a:pPr marL="171450" lvl="0" indent="-171450">
              <a:buClr>
                <a:schemeClr val="accent2"/>
              </a:buClr>
              <a:buFont typeface="Courier New" panose="02070309020205020404" pitchFamily="49" charset="0"/>
              <a:buChar char="o"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Les antécédents de la victime sont communiqués (si connus)</a:t>
            </a:r>
          </a:p>
          <a:p>
            <a:pPr marL="171450" lvl="0" indent="-171450">
              <a:buClr>
                <a:schemeClr val="accent2"/>
              </a:buClr>
              <a:buFont typeface="Courier New" panose="02070309020205020404" pitchFamily="49" charset="0"/>
              <a:buChar char="o"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Les instructions sont récupérées et on attend l’ « autorisation de raccrocher »</a:t>
            </a:r>
          </a:p>
          <a:p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4" name="Groupe 23">
            <a:extLst>
              <a:ext uri="{FF2B5EF4-FFF2-40B4-BE49-F238E27FC236}">
                <a16:creationId xmlns:a16="http://schemas.microsoft.com/office/drawing/2014/main" id="{0BC287A3-EBBD-0228-38D9-E6CAFA8F1FC8}"/>
              </a:ext>
            </a:extLst>
          </p:cNvPr>
          <p:cNvGrpSpPr/>
          <p:nvPr/>
        </p:nvGrpSpPr>
        <p:grpSpPr>
          <a:xfrm>
            <a:off x="509612" y="2547421"/>
            <a:ext cx="1140562" cy="211541"/>
            <a:chOff x="4820850" y="4231021"/>
            <a:chExt cx="1140562" cy="211541"/>
          </a:xfrm>
          <a:solidFill>
            <a:schemeClr val="accent2"/>
          </a:solidFill>
        </p:grpSpPr>
        <p:sp>
          <p:nvSpPr>
            <p:cNvPr id="25" name="Ellipse 24">
              <a:extLst>
                <a:ext uri="{FF2B5EF4-FFF2-40B4-BE49-F238E27FC236}">
                  <a16:creationId xmlns:a16="http://schemas.microsoft.com/office/drawing/2014/main" id="{D9F7976B-4464-F641-5CD2-F0F17114BEA1}"/>
                </a:ext>
              </a:extLst>
            </p:cNvPr>
            <p:cNvSpPr/>
            <p:nvPr/>
          </p:nvSpPr>
          <p:spPr>
            <a:xfrm>
              <a:off x="5371514" y="4392162"/>
              <a:ext cx="50400" cy="50400"/>
            </a:xfrm>
            <a:prstGeom prst="ellipse">
              <a:avLst/>
            </a:prstGeom>
            <a:grp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6" name="Ellipse 25">
              <a:extLst>
                <a:ext uri="{FF2B5EF4-FFF2-40B4-BE49-F238E27FC236}">
                  <a16:creationId xmlns:a16="http://schemas.microsoft.com/office/drawing/2014/main" id="{86726D8B-6B02-78D7-7809-9A01E9EAF0B1}"/>
                </a:ext>
              </a:extLst>
            </p:cNvPr>
            <p:cNvSpPr/>
            <p:nvPr/>
          </p:nvSpPr>
          <p:spPr>
            <a:xfrm>
              <a:off x="5371514" y="4328662"/>
              <a:ext cx="50400" cy="50400"/>
            </a:xfrm>
            <a:prstGeom prst="ellipse">
              <a:avLst/>
            </a:prstGeom>
            <a:grp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7" name="Forme libre 26">
              <a:extLst>
                <a:ext uri="{FF2B5EF4-FFF2-40B4-BE49-F238E27FC236}">
                  <a16:creationId xmlns:a16="http://schemas.microsoft.com/office/drawing/2014/main" id="{481D8B6D-48B2-E93A-4E6C-B502871B36A1}"/>
                </a:ext>
              </a:extLst>
            </p:cNvPr>
            <p:cNvSpPr/>
            <p:nvPr/>
          </p:nvSpPr>
          <p:spPr>
            <a:xfrm>
              <a:off x="4820850" y="4231021"/>
              <a:ext cx="1140562" cy="56057"/>
            </a:xfrm>
            <a:custGeom>
              <a:avLst/>
              <a:gdLst>
                <a:gd name="csX0" fmla="*/ 0 w 1140562"/>
                <a:gd name="csY0" fmla="*/ 0 h 404053"/>
                <a:gd name="csX1" fmla="*/ 1140562 w 1140562"/>
                <a:gd name="csY1" fmla="*/ 0 h 404053"/>
                <a:gd name="csX2" fmla="*/ 1140562 w 1140562"/>
                <a:gd name="csY2" fmla="*/ 347996 h 404053"/>
                <a:gd name="csX3" fmla="*/ 611262 w 1140562"/>
                <a:gd name="csY3" fmla="*/ 347996 h 404053"/>
                <a:gd name="csX4" fmla="*/ 570300 w 1140562"/>
                <a:gd name="csY4" fmla="*/ 404053 h 404053"/>
                <a:gd name="csX5" fmla="*/ 529339 w 1140562"/>
                <a:gd name="csY5" fmla="*/ 347996 h 404053"/>
                <a:gd name="csX6" fmla="*/ 0 w 1140562"/>
                <a:gd name="csY6" fmla="*/ 347996 h 404053"/>
                <a:gd name="csX0" fmla="*/ 1140562 w 1232002"/>
                <a:gd name="csY0" fmla="*/ 0 h 404053"/>
                <a:gd name="csX1" fmla="*/ 1140562 w 1232002"/>
                <a:gd name="csY1" fmla="*/ 347996 h 404053"/>
                <a:gd name="csX2" fmla="*/ 611262 w 1232002"/>
                <a:gd name="csY2" fmla="*/ 347996 h 404053"/>
                <a:gd name="csX3" fmla="*/ 570300 w 1232002"/>
                <a:gd name="csY3" fmla="*/ 404053 h 404053"/>
                <a:gd name="csX4" fmla="*/ 529339 w 1232002"/>
                <a:gd name="csY4" fmla="*/ 347996 h 404053"/>
                <a:gd name="csX5" fmla="*/ 0 w 1232002"/>
                <a:gd name="csY5" fmla="*/ 347996 h 404053"/>
                <a:gd name="csX6" fmla="*/ 0 w 1232002"/>
                <a:gd name="csY6" fmla="*/ 0 h 404053"/>
                <a:gd name="csX7" fmla="*/ 1232002 w 1232002"/>
                <a:gd name="csY7" fmla="*/ 91440 h 404053"/>
                <a:gd name="csX0" fmla="*/ 1140562 w 1140562"/>
                <a:gd name="csY0" fmla="*/ 0 h 404053"/>
                <a:gd name="csX1" fmla="*/ 1140562 w 1140562"/>
                <a:gd name="csY1" fmla="*/ 347996 h 404053"/>
                <a:gd name="csX2" fmla="*/ 611262 w 1140562"/>
                <a:gd name="csY2" fmla="*/ 347996 h 404053"/>
                <a:gd name="csX3" fmla="*/ 570300 w 1140562"/>
                <a:gd name="csY3" fmla="*/ 404053 h 404053"/>
                <a:gd name="csX4" fmla="*/ 529339 w 1140562"/>
                <a:gd name="csY4" fmla="*/ 347996 h 404053"/>
                <a:gd name="csX5" fmla="*/ 0 w 1140562"/>
                <a:gd name="csY5" fmla="*/ 347996 h 404053"/>
                <a:gd name="csX6" fmla="*/ 0 w 1140562"/>
                <a:gd name="csY6" fmla="*/ 0 h 404053"/>
                <a:gd name="csX0" fmla="*/ 1140562 w 1140562"/>
                <a:gd name="csY0" fmla="*/ 347996 h 404053"/>
                <a:gd name="csX1" fmla="*/ 611262 w 1140562"/>
                <a:gd name="csY1" fmla="*/ 347996 h 404053"/>
                <a:gd name="csX2" fmla="*/ 570300 w 1140562"/>
                <a:gd name="csY2" fmla="*/ 404053 h 404053"/>
                <a:gd name="csX3" fmla="*/ 529339 w 1140562"/>
                <a:gd name="csY3" fmla="*/ 347996 h 404053"/>
                <a:gd name="csX4" fmla="*/ 0 w 1140562"/>
                <a:gd name="csY4" fmla="*/ 347996 h 404053"/>
                <a:gd name="csX5" fmla="*/ 0 w 1140562"/>
                <a:gd name="csY5" fmla="*/ 0 h 404053"/>
                <a:gd name="csX0" fmla="*/ 1140562 w 1140562"/>
                <a:gd name="csY0" fmla="*/ 0 h 56057"/>
                <a:gd name="csX1" fmla="*/ 611262 w 1140562"/>
                <a:gd name="csY1" fmla="*/ 0 h 56057"/>
                <a:gd name="csX2" fmla="*/ 570300 w 1140562"/>
                <a:gd name="csY2" fmla="*/ 56057 h 56057"/>
                <a:gd name="csX3" fmla="*/ 529339 w 1140562"/>
                <a:gd name="csY3" fmla="*/ 0 h 56057"/>
                <a:gd name="csX4" fmla="*/ 0 w 1140562"/>
                <a:gd name="csY4" fmla="*/ 0 h 56057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</a:cxnLst>
              <a:rect l="l" t="t" r="r" b="b"/>
              <a:pathLst>
                <a:path w="1140562" h="56057">
                  <a:moveTo>
                    <a:pt x="1140562" y="0"/>
                  </a:moveTo>
                  <a:lnTo>
                    <a:pt x="611262" y="0"/>
                  </a:lnTo>
                  <a:lnTo>
                    <a:pt x="570300" y="56057"/>
                  </a:lnTo>
                  <a:lnTo>
                    <a:pt x="529339" y="0"/>
                  </a:lnTo>
                  <a:lnTo>
                    <a:pt x="0" y="0"/>
                  </a:lnTo>
                </a:path>
              </a:pathLst>
            </a:custGeom>
            <a:grpFill/>
            <a:ln w="3175">
              <a:solidFill>
                <a:schemeClr val="accent2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fr-FR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8" name="Groupe 27">
            <a:extLst>
              <a:ext uri="{FF2B5EF4-FFF2-40B4-BE49-F238E27FC236}">
                <a16:creationId xmlns:a16="http://schemas.microsoft.com/office/drawing/2014/main" id="{0BC287A3-EBBD-0228-38D9-E6CAFA8F1FC8}"/>
              </a:ext>
            </a:extLst>
          </p:cNvPr>
          <p:cNvGrpSpPr/>
          <p:nvPr/>
        </p:nvGrpSpPr>
        <p:grpSpPr>
          <a:xfrm>
            <a:off x="551780" y="7616196"/>
            <a:ext cx="1140562" cy="211541"/>
            <a:chOff x="4820850" y="4231021"/>
            <a:chExt cx="1140562" cy="211541"/>
          </a:xfrm>
          <a:solidFill>
            <a:schemeClr val="accent2"/>
          </a:solidFill>
        </p:grpSpPr>
        <p:sp>
          <p:nvSpPr>
            <p:cNvPr id="31" name="Ellipse 30">
              <a:extLst>
                <a:ext uri="{FF2B5EF4-FFF2-40B4-BE49-F238E27FC236}">
                  <a16:creationId xmlns:a16="http://schemas.microsoft.com/office/drawing/2014/main" id="{D9F7976B-4464-F641-5CD2-F0F17114BEA1}"/>
                </a:ext>
              </a:extLst>
            </p:cNvPr>
            <p:cNvSpPr/>
            <p:nvPr/>
          </p:nvSpPr>
          <p:spPr>
            <a:xfrm>
              <a:off x="5371514" y="4392162"/>
              <a:ext cx="50400" cy="50400"/>
            </a:xfrm>
            <a:prstGeom prst="ellipse">
              <a:avLst/>
            </a:prstGeom>
            <a:grp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2" name="Ellipse 31">
              <a:extLst>
                <a:ext uri="{FF2B5EF4-FFF2-40B4-BE49-F238E27FC236}">
                  <a16:creationId xmlns:a16="http://schemas.microsoft.com/office/drawing/2014/main" id="{86726D8B-6B02-78D7-7809-9A01E9EAF0B1}"/>
                </a:ext>
              </a:extLst>
            </p:cNvPr>
            <p:cNvSpPr/>
            <p:nvPr/>
          </p:nvSpPr>
          <p:spPr>
            <a:xfrm>
              <a:off x="5371514" y="4328662"/>
              <a:ext cx="50400" cy="50400"/>
            </a:xfrm>
            <a:prstGeom prst="ellipse">
              <a:avLst/>
            </a:prstGeom>
            <a:grp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3" name="Forme libre 32">
              <a:extLst>
                <a:ext uri="{FF2B5EF4-FFF2-40B4-BE49-F238E27FC236}">
                  <a16:creationId xmlns:a16="http://schemas.microsoft.com/office/drawing/2014/main" id="{481D8B6D-48B2-E93A-4E6C-B502871B36A1}"/>
                </a:ext>
              </a:extLst>
            </p:cNvPr>
            <p:cNvSpPr/>
            <p:nvPr/>
          </p:nvSpPr>
          <p:spPr>
            <a:xfrm>
              <a:off x="4820850" y="4231021"/>
              <a:ext cx="1140562" cy="56057"/>
            </a:xfrm>
            <a:custGeom>
              <a:avLst/>
              <a:gdLst>
                <a:gd name="csX0" fmla="*/ 0 w 1140562"/>
                <a:gd name="csY0" fmla="*/ 0 h 404053"/>
                <a:gd name="csX1" fmla="*/ 1140562 w 1140562"/>
                <a:gd name="csY1" fmla="*/ 0 h 404053"/>
                <a:gd name="csX2" fmla="*/ 1140562 w 1140562"/>
                <a:gd name="csY2" fmla="*/ 347996 h 404053"/>
                <a:gd name="csX3" fmla="*/ 611262 w 1140562"/>
                <a:gd name="csY3" fmla="*/ 347996 h 404053"/>
                <a:gd name="csX4" fmla="*/ 570300 w 1140562"/>
                <a:gd name="csY4" fmla="*/ 404053 h 404053"/>
                <a:gd name="csX5" fmla="*/ 529339 w 1140562"/>
                <a:gd name="csY5" fmla="*/ 347996 h 404053"/>
                <a:gd name="csX6" fmla="*/ 0 w 1140562"/>
                <a:gd name="csY6" fmla="*/ 347996 h 404053"/>
                <a:gd name="csX0" fmla="*/ 1140562 w 1232002"/>
                <a:gd name="csY0" fmla="*/ 0 h 404053"/>
                <a:gd name="csX1" fmla="*/ 1140562 w 1232002"/>
                <a:gd name="csY1" fmla="*/ 347996 h 404053"/>
                <a:gd name="csX2" fmla="*/ 611262 w 1232002"/>
                <a:gd name="csY2" fmla="*/ 347996 h 404053"/>
                <a:gd name="csX3" fmla="*/ 570300 w 1232002"/>
                <a:gd name="csY3" fmla="*/ 404053 h 404053"/>
                <a:gd name="csX4" fmla="*/ 529339 w 1232002"/>
                <a:gd name="csY4" fmla="*/ 347996 h 404053"/>
                <a:gd name="csX5" fmla="*/ 0 w 1232002"/>
                <a:gd name="csY5" fmla="*/ 347996 h 404053"/>
                <a:gd name="csX6" fmla="*/ 0 w 1232002"/>
                <a:gd name="csY6" fmla="*/ 0 h 404053"/>
                <a:gd name="csX7" fmla="*/ 1232002 w 1232002"/>
                <a:gd name="csY7" fmla="*/ 91440 h 404053"/>
                <a:gd name="csX0" fmla="*/ 1140562 w 1140562"/>
                <a:gd name="csY0" fmla="*/ 0 h 404053"/>
                <a:gd name="csX1" fmla="*/ 1140562 w 1140562"/>
                <a:gd name="csY1" fmla="*/ 347996 h 404053"/>
                <a:gd name="csX2" fmla="*/ 611262 w 1140562"/>
                <a:gd name="csY2" fmla="*/ 347996 h 404053"/>
                <a:gd name="csX3" fmla="*/ 570300 w 1140562"/>
                <a:gd name="csY3" fmla="*/ 404053 h 404053"/>
                <a:gd name="csX4" fmla="*/ 529339 w 1140562"/>
                <a:gd name="csY4" fmla="*/ 347996 h 404053"/>
                <a:gd name="csX5" fmla="*/ 0 w 1140562"/>
                <a:gd name="csY5" fmla="*/ 347996 h 404053"/>
                <a:gd name="csX6" fmla="*/ 0 w 1140562"/>
                <a:gd name="csY6" fmla="*/ 0 h 404053"/>
                <a:gd name="csX0" fmla="*/ 1140562 w 1140562"/>
                <a:gd name="csY0" fmla="*/ 347996 h 404053"/>
                <a:gd name="csX1" fmla="*/ 611262 w 1140562"/>
                <a:gd name="csY1" fmla="*/ 347996 h 404053"/>
                <a:gd name="csX2" fmla="*/ 570300 w 1140562"/>
                <a:gd name="csY2" fmla="*/ 404053 h 404053"/>
                <a:gd name="csX3" fmla="*/ 529339 w 1140562"/>
                <a:gd name="csY3" fmla="*/ 347996 h 404053"/>
                <a:gd name="csX4" fmla="*/ 0 w 1140562"/>
                <a:gd name="csY4" fmla="*/ 347996 h 404053"/>
                <a:gd name="csX5" fmla="*/ 0 w 1140562"/>
                <a:gd name="csY5" fmla="*/ 0 h 404053"/>
                <a:gd name="csX0" fmla="*/ 1140562 w 1140562"/>
                <a:gd name="csY0" fmla="*/ 0 h 56057"/>
                <a:gd name="csX1" fmla="*/ 611262 w 1140562"/>
                <a:gd name="csY1" fmla="*/ 0 h 56057"/>
                <a:gd name="csX2" fmla="*/ 570300 w 1140562"/>
                <a:gd name="csY2" fmla="*/ 56057 h 56057"/>
                <a:gd name="csX3" fmla="*/ 529339 w 1140562"/>
                <a:gd name="csY3" fmla="*/ 0 h 56057"/>
                <a:gd name="csX4" fmla="*/ 0 w 1140562"/>
                <a:gd name="csY4" fmla="*/ 0 h 56057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</a:cxnLst>
              <a:rect l="l" t="t" r="r" b="b"/>
              <a:pathLst>
                <a:path w="1140562" h="56057">
                  <a:moveTo>
                    <a:pt x="1140562" y="0"/>
                  </a:moveTo>
                  <a:lnTo>
                    <a:pt x="611262" y="0"/>
                  </a:lnTo>
                  <a:lnTo>
                    <a:pt x="570300" y="56057"/>
                  </a:lnTo>
                  <a:lnTo>
                    <a:pt x="529339" y="0"/>
                  </a:lnTo>
                  <a:lnTo>
                    <a:pt x="0" y="0"/>
                  </a:lnTo>
                </a:path>
              </a:pathLst>
            </a:custGeom>
            <a:grpFill/>
            <a:ln w="3175">
              <a:solidFill>
                <a:schemeClr val="accent2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fr-FR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34" name="Groupe 33">
            <a:extLst>
              <a:ext uri="{FF2B5EF4-FFF2-40B4-BE49-F238E27FC236}">
                <a16:creationId xmlns:a16="http://schemas.microsoft.com/office/drawing/2014/main" id="{CEE1774C-41EB-9245-87FD-AC293BF77BE2}"/>
              </a:ext>
            </a:extLst>
          </p:cNvPr>
          <p:cNvGrpSpPr/>
          <p:nvPr/>
        </p:nvGrpSpPr>
        <p:grpSpPr>
          <a:xfrm>
            <a:off x="739499" y="3253173"/>
            <a:ext cx="6241591" cy="743784"/>
            <a:chOff x="333210" y="8272896"/>
            <a:chExt cx="6241591" cy="743784"/>
          </a:xfrm>
        </p:grpSpPr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71D2C751-E47F-B847-8AA6-7E3C80519C55}"/>
                </a:ext>
              </a:extLst>
            </p:cNvPr>
            <p:cNvSpPr/>
            <p:nvPr/>
          </p:nvSpPr>
          <p:spPr>
            <a:xfrm>
              <a:off x="353376" y="8272896"/>
              <a:ext cx="1229823" cy="743784"/>
            </a:xfrm>
            <a:prstGeom prst="rect">
              <a:avLst/>
            </a:prstGeom>
            <a:solidFill>
              <a:schemeClr val="accent2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18CE880D-A9A1-FD43-B598-071D93E3E0BC}"/>
                </a:ext>
              </a:extLst>
            </p:cNvPr>
            <p:cNvSpPr/>
            <p:nvPr/>
          </p:nvSpPr>
          <p:spPr>
            <a:xfrm>
              <a:off x="1603365" y="8272896"/>
              <a:ext cx="4971436" cy="738664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txBody>
            <a:bodyPr wrap="square">
              <a:spAutoFit/>
            </a:bodyPr>
            <a:lstStyle/>
            <a:p>
              <a:pPr lvl="0" fontAlgn="base">
                <a:tabLst>
                  <a:tab pos="270510" algn="l"/>
                </a:tabLst>
              </a:pPr>
              <a:r>
                <a:rPr lang="fr-FR" sz="1400" b="1" dirty="0">
                  <a:solidFill>
                    <a:schemeClr val="accent2"/>
                  </a:solidFill>
                  <a:latin typeface="Helvetica Neue" panose="02000503000000020004" pitchFamily="2" charset="0"/>
                  <a:ea typeface="Helvetica Neue" panose="02000503000000020004" pitchFamily="2" charset="0"/>
                  <a:cs typeface="Helvetica Neue" panose="02000503000000020004" pitchFamily="2" charset="0"/>
                </a:rPr>
                <a:t>15</a:t>
              </a:r>
              <a:r>
                <a:rPr lang="fr-FR" sz="1200" dirty="0">
                  <a:solidFill>
                    <a:schemeClr val="accent2"/>
                  </a:solidFill>
                  <a:latin typeface="Helvetica Neue" panose="02000503000000020004" pitchFamily="2" charset="0"/>
                  <a:ea typeface="Helvetica Neue" panose="02000503000000020004" pitchFamily="2" charset="0"/>
                  <a:cs typeface="Helvetica Neue" panose="02000503000000020004" pitchFamily="2" charset="0"/>
                </a:rPr>
                <a:t> </a:t>
              </a:r>
              <a:r>
                <a:rPr lang="fr-FR" sz="1200" b="1" dirty="0">
                  <a:solidFill>
                    <a:schemeClr val="accent2"/>
                  </a:solidFill>
                  <a:latin typeface="Helvetica Neue" panose="02000503000000020004" pitchFamily="2" charset="0"/>
                  <a:ea typeface="Helvetica Neue" panose="02000503000000020004" pitchFamily="2" charset="0"/>
                  <a:cs typeface="Helvetica Neue" panose="02000503000000020004" pitchFamily="2" charset="0"/>
                </a:rPr>
                <a:t>SAMU</a:t>
              </a:r>
              <a:r>
                <a:rPr lang="fr-FR" sz="1200" dirty="0">
                  <a:solidFill>
                    <a:schemeClr val="accent2"/>
                  </a:solidFill>
                  <a:latin typeface="Helvetica Neue" panose="02000503000000020004" pitchFamily="2" charset="0"/>
                  <a:ea typeface="Helvetica Neue" panose="02000503000000020004" pitchFamily="2" charset="0"/>
                  <a:cs typeface="Helvetica Neue" panose="02000503000000020004" pitchFamily="2" charset="0"/>
                </a:rPr>
                <a:t> (urgence médicale)</a:t>
              </a:r>
            </a:p>
            <a:p>
              <a:pPr fontAlgn="base">
                <a:tabLst>
                  <a:tab pos="270510" algn="l"/>
                </a:tabLst>
              </a:pPr>
              <a:r>
                <a:rPr lang="fr-FR" sz="1400" b="1" dirty="0">
                  <a:solidFill>
                    <a:schemeClr val="accent2"/>
                  </a:solidFill>
                  <a:latin typeface="Helvetica Neue" panose="02000503000000020004" pitchFamily="2" charset="0"/>
                  <a:ea typeface="Helvetica Neue" panose="02000503000000020004" pitchFamily="2" charset="0"/>
                  <a:cs typeface="Helvetica Neue" panose="02000503000000020004" pitchFamily="2" charset="0"/>
                </a:rPr>
                <a:t>18 sapeurs-pompiers </a:t>
              </a:r>
              <a:r>
                <a:rPr lang="fr-FR" sz="1400" dirty="0">
                  <a:solidFill>
                    <a:schemeClr val="accent2"/>
                  </a:solidFill>
                  <a:latin typeface="Helvetica Neue" panose="02000503000000020004" pitchFamily="2" charset="0"/>
                  <a:ea typeface="Helvetica Neue" panose="02000503000000020004" pitchFamily="2" charset="0"/>
                  <a:cs typeface="Helvetica Neue" panose="02000503000000020004" pitchFamily="2" charset="0"/>
                </a:rPr>
                <a:t>(secours, incendie) </a:t>
              </a:r>
            </a:p>
            <a:p>
              <a:pPr fontAlgn="base">
                <a:tabLst>
                  <a:tab pos="270510" algn="l"/>
                </a:tabLst>
              </a:pPr>
              <a:r>
                <a:rPr lang="fr-FR" sz="1400" b="1" dirty="0">
                  <a:solidFill>
                    <a:schemeClr val="accent2"/>
                  </a:solidFill>
                  <a:latin typeface="Helvetica Neue" panose="02000503000000020004" pitchFamily="2" charset="0"/>
                  <a:ea typeface="Helvetica Neue" panose="02000503000000020004" pitchFamily="2" charset="0"/>
                  <a:cs typeface="Helvetica Neue" panose="02000503000000020004" pitchFamily="2" charset="0"/>
                </a:rPr>
                <a:t>Centre Antipoison de la Région : __________</a:t>
              </a:r>
            </a:p>
          </p:txBody>
        </p:sp>
        <p:pic>
          <p:nvPicPr>
            <p:cNvPr id="37" name="Graphique 5" descr="Combiné">
              <a:extLst>
                <a:ext uri="{FF2B5EF4-FFF2-40B4-BE49-F238E27FC236}">
                  <a16:creationId xmlns:a16="http://schemas.microsoft.com/office/drawing/2014/main" id="{F84C8A76-A51D-C049-86A3-38B12749795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745289" y="8329923"/>
              <a:ext cx="405666" cy="405666"/>
            </a:xfrm>
            <a:prstGeom prst="rect">
              <a:avLst/>
            </a:prstGeom>
          </p:spPr>
        </p:pic>
        <p:sp>
          <p:nvSpPr>
            <p:cNvPr id="38" name="ZoneTexte 37">
              <a:extLst>
                <a:ext uri="{FF2B5EF4-FFF2-40B4-BE49-F238E27FC236}">
                  <a16:creationId xmlns:a16="http://schemas.microsoft.com/office/drawing/2014/main" id="{D4BF0B15-2A61-4241-8C73-CB4C6012E3FF}"/>
                </a:ext>
              </a:extLst>
            </p:cNvPr>
            <p:cNvSpPr txBox="1"/>
            <p:nvPr/>
          </p:nvSpPr>
          <p:spPr>
            <a:xfrm>
              <a:off x="333210" y="8777930"/>
              <a:ext cx="1229824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9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Numéros d’Urgence</a:t>
              </a:r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EE833A8F-6AF9-E64E-BDF2-016034AAF595}"/>
                </a:ext>
              </a:extLst>
            </p:cNvPr>
            <p:cNvSpPr/>
            <p:nvPr/>
          </p:nvSpPr>
          <p:spPr>
            <a:xfrm>
              <a:off x="353376" y="8272896"/>
              <a:ext cx="6221423" cy="735866"/>
            </a:xfrm>
            <a:prstGeom prst="rect">
              <a:avLst/>
            </a:pr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</p:spTree>
    <p:extLst>
      <p:ext uri="{BB962C8B-B14F-4D97-AF65-F5344CB8AC3E}">
        <p14:creationId xmlns:p14="http://schemas.microsoft.com/office/powerpoint/2010/main" val="2001502192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CNOP">
      <a:dk1>
        <a:srgbClr val="000000"/>
      </a:dk1>
      <a:lt1>
        <a:srgbClr val="FFFFFF"/>
      </a:lt1>
      <a:dk2>
        <a:srgbClr val="239B38"/>
      </a:dk2>
      <a:lt2>
        <a:srgbClr val="D25D30"/>
      </a:lt2>
      <a:accent1>
        <a:srgbClr val="248BA3"/>
      </a:accent1>
      <a:accent2>
        <a:srgbClr val="832A4E"/>
      </a:accent2>
      <a:accent3>
        <a:srgbClr val="376159"/>
      </a:accent3>
      <a:accent4>
        <a:srgbClr val="FFFFFF"/>
      </a:accent4>
      <a:accent5>
        <a:srgbClr val="FFFFFF"/>
      </a:accent5>
      <a:accent6>
        <a:srgbClr val="FFFFFF"/>
      </a:accent6>
      <a:hlink>
        <a:srgbClr val="467886"/>
      </a:hlink>
      <a:folHlink>
        <a:srgbClr val="96607D"/>
      </a:folHlink>
    </a:clrScheme>
    <a:fontScheme name="Thème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761</TotalTime>
  <Words>479</Words>
  <Application>Microsoft Office PowerPoint</Application>
  <PresentationFormat>Personnalisé</PresentationFormat>
  <Paragraphs>112</Paragraphs>
  <Slides>2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8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</vt:i4>
      </vt:variant>
    </vt:vector>
  </HeadingPairs>
  <TitlesOfParts>
    <vt:vector size="11" baseType="lpstr">
      <vt:lpstr>Aptos</vt:lpstr>
      <vt:lpstr>Arial</vt:lpstr>
      <vt:lpstr>Azo Sans</vt:lpstr>
      <vt:lpstr>Calibri</vt:lpstr>
      <vt:lpstr>Courier New</vt:lpstr>
      <vt:lpstr>Helvetica Neue</vt:lpstr>
      <vt:lpstr>Times New Roman</vt:lpstr>
      <vt:lpstr>Wingdings</vt:lpstr>
      <vt:lpstr>Thème Office</vt:lpstr>
      <vt:lpstr>check-list</vt:lpstr>
      <vt:lpstr>check-list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check-list</dc:title>
  <dc:creator>Sébastien QUESSON</dc:creator>
  <cp:lastModifiedBy>Cécile LUGAND</cp:lastModifiedBy>
  <cp:revision>144</cp:revision>
  <dcterms:created xsi:type="dcterms:W3CDTF">2025-12-16T10:16:15Z</dcterms:created>
  <dcterms:modified xsi:type="dcterms:W3CDTF">2026-07-23T08:45:11Z</dcterms:modified>
</cp:coreProperties>
</file>