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3" r:id="rId1"/>
  </p:sldMasterIdLst>
  <p:notesMasterIdLst>
    <p:notesMasterId r:id="rId3"/>
  </p:notesMasterIdLst>
  <p:sldIdLst>
    <p:sldId id="259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6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4558"/>
  </p:normalViewPr>
  <p:slideViewPr>
    <p:cSldViewPr snapToGrid="0">
      <p:cViewPr varScale="1">
        <p:scale>
          <a:sx n="53" d="100"/>
          <a:sy n="53" d="100"/>
        </p:scale>
        <p:origin x="3053" y="82"/>
      </p:cViewPr>
      <p:guideLst>
        <p:guide orient="horz" pos="706"/>
        <p:guide pos="2381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F89E7D-7BD7-2140-936A-F37B5FC833D0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543146-8646-4440-8AE6-AAF59580FB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6110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43146-8646-4440-8AE6-AAF59580FB8D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0387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4586" y="468000"/>
            <a:ext cx="5929058" cy="499917"/>
          </a:xfrm>
        </p:spPr>
        <p:txBody>
          <a:bodyPr/>
          <a:lstStyle>
            <a:lvl1pPr>
              <a:defRPr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MÉMO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6619" y="2627705"/>
            <a:ext cx="6046437" cy="178795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buFontTx/>
              <a:buNone/>
              <a:defRPr sz="2400" b="0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51200" indent="-152984" algn="ctr">
              <a:lnSpc>
                <a:spcPts val="132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100" b="1" i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88000" indent="-97200">
              <a:lnSpc>
                <a:spcPts val="13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1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0000">
              <a:lnSpc>
                <a:spcPts val="1320"/>
              </a:lnSpc>
              <a:spcBef>
                <a:spcPts val="0"/>
              </a:spcBef>
              <a:buFontTx/>
              <a:buNone/>
              <a:defRPr sz="11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FontTx/>
              <a:buNone/>
              <a:defRPr sz="1100">
                <a:latin typeface="Azo Sans" panose="020B0603030503020204" pitchFamily="34" charset="77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fr-FR"/>
              <a:t>Version 2.2 / Mois année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5603" y="9979818"/>
            <a:ext cx="2131036" cy="409702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‹N°›</a:t>
            </a:fld>
            <a:r>
              <a:rPr lang="en-US" dirty="0"/>
              <a:t>/2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7FB36146-7DD3-D62B-56A5-D59463281CD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5126" y="938026"/>
            <a:ext cx="4878388" cy="720000"/>
          </a:xfrm>
          <a:prstGeom prst="rect">
            <a:avLst/>
          </a:prstGeom>
          <a:ln w="3175">
            <a:solidFill>
              <a:schemeClr val="accent3"/>
            </a:solidFill>
          </a:ln>
        </p:spPr>
        <p:txBody>
          <a:bodyPr lIns="72000" tIns="0" rIns="0" bIns="0" anchor="ctr">
            <a:noAutofit/>
          </a:bodyPr>
          <a:lstStyle>
            <a:lvl1pPr>
              <a:buFontTx/>
              <a:buNone/>
              <a:defRPr sz="1600" b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Tx/>
              <a:buNone/>
              <a:defRPr>
                <a:latin typeface="Azo Sans" panose="020B0603030503020204" pitchFamily="34" charset="77"/>
              </a:defRPr>
            </a:lvl2pPr>
            <a:lvl3pPr>
              <a:buFontTx/>
              <a:buNone/>
              <a:defRPr>
                <a:latin typeface="Azo Sans" panose="020B0603030503020204" pitchFamily="34" charset="77"/>
              </a:defRPr>
            </a:lvl3pPr>
            <a:lvl4pPr>
              <a:buFontTx/>
              <a:buNone/>
              <a:defRPr>
                <a:latin typeface="Azo Sans" panose="020B0603030503020204" pitchFamily="34" charset="77"/>
              </a:defRPr>
            </a:lvl4pPr>
            <a:lvl5pPr>
              <a:buFontTx/>
              <a:buNone/>
              <a:defRPr>
                <a:latin typeface="Azo Sans" panose="020B0603030503020204" pitchFamily="34" charset="77"/>
              </a:defRPr>
            </a:lvl5pPr>
          </a:lstStyle>
          <a:p>
            <a:pPr lvl="0"/>
            <a:r>
              <a:rPr lang="fr-FR" dirty="0"/>
              <a:t>C09. Le Double contrôle, en pratique :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0148CBA0-6226-CE1E-2226-4E116497AEE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43513" y="938026"/>
            <a:ext cx="1980000" cy="720000"/>
          </a:xfrm>
          <a:prstGeom prst="rect">
            <a:avLst/>
          </a:prstGeom>
          <a:ln w="3175">
            <a:solidFill>
              <a:schemeClr val="accent3"/>
            </a:solidFill>
          </a:ln>
        </p:spPr>
        <p:txBody>
          <a:bodyPr tIns="72000" rIns="0" bIns="0">
            <a:noAutofit/>
          </a:bodyPr>
          <a:lstStyle>
            <a:lvl1pPr>
              <a:buFontTx/>
              <a:buNone/>
              <a:defRPr sz="7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Tx/>
              <a:buNone/>
              <a:defRPr sz="800">
                <a:solidFill>
                  <a:schemeClr val="accent2"/>
                </a:solidFill>
                <a:latin typeface="Azo Sans" panose="020B0603030503020204" pitchFamily="34" charset="77"/>
              </a:defRPr>
            </a:lvl2pPr>
            <a:lvl3pPr>
              <a:buFontTx/>
              <a:buNone/>
              <a:defRPr sz="800">
                <a:solidFill>
                  <a:schemeClr val="accent2"/>
                </a:solidFill>
                <a:latin typeface="Azo Sans" panose="020B0603030503020204" pitchFamily="34" charset="77"/>
              </a:defRPr>
            </a:lvl3pPr>
            <a:lvl4pPr>
              <a:buFontTx/>
              <a:buNone/>
              <a:defRPr sz="800">
                <a:solidFill>
                  <a:schemeClr val="accent2"/>
                </a:solidFill>
                <a:latin typeface="Azo Sans" panose="020B0603030503020204" pitchFamily="34" charset="77"/>
              </a:defRPr>
            </a:lvl4pPr>
            <a:lvl5pPr>
              <a:buFontTx/>
              <a:buNone/>
              <a:defRPr sz="800">
                <a:solidFill>
                  <a:schemeClr val="accent2"/>
                </a:solidFill>
                <a:latin typeface="Azo Sans" panose="020B0603030503020204" pitchFamily="34" charset="77"/>
              </a:defRPr>
            </a:lvl5pPr>
          </a:lstStyle>
          <a:p>
            <a:pPr lvl="0"/>
            <a:r>
              <a:rPr lang="fr-FR" dirty="0"/>
              <a:t>Pharmacie :</a:t>
            </a:r>
          </a:p>
        </p:txBody>
      </p:sp>
      <p:sp>
        <p:nvSpPr>
          <p:cNvPr id="11" name="Espace réservé du texte 9">
            <a:extLst>
              <a:ext uri="{FF2B5EF4-FFF2-40B4-BE49-F238E27FC236}">
                <a16:creationId xmlns:a16="http://schemas.microsoft.com/office/drawing/2014/main" id="{AC9BA212-F7B9-DE76-EF9B-39E21148334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43513" y="1675672"/>
            <a:ext cx="1980000" cy="188847"/>
          </a:xfrm>
          <a:prstGeom prst="rect">
            <a:avLst/>
          </a:prstGeom>
          <a:ln w="3175">
            <a:noFill/>
          </a:ln>
        </p:spPr>
        <p:txBody>
          <a:bodyPr tIns="36000" rIns="0" bIns="0">
            <a:noAutofit/>
          </a:bodyPr>
          <a:lstStyle>
            <a:lvl1pPr>
              <a:buFontTx/>
              <a:buNone/>
              <a:defRPr sz="700" i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Tx/>
              <a:buNone/>
              <a:defRPr sz="800">
                <a:solidFill>
                  <a:schemeClr val="accent2"/>
                </a:solidFill>
                <a:latin typeface="Azo Sans" panose="020B0603030503020204" pitchFamily="34" charset="77"/>
              </a:defRPr>
            </a:lvl2pPr>
            <a:lvl3pPr>
              <a:buFontTx/>
              <a:buNone/>
              <a:defRPr sz="800">
                <a:solidFill>
                  <a:schemeClr val="accent2"/>
                </a:solidFill>
                <a:latin typeface="Azo Sans" panose="020B0603030503020204" pitchFamily="34" charset="77"/>
              </a:defRPr>
            </a:lvl3pPr>
            <a:lvl4pPr>
              <a:buFontTx/>
              <a:buNone/>
              <a:defRPr sz="800">
                <a:solidFill>
                  <a:schemeClr val="accent2"/>
                </a:solidFill>
                <a:latin typeface="Azo Sans" panose="020B0603030503020204" pitchFamily="34" charset="77"/>
              </a:defRPr>
            </a:lvl4pPr>
            <a:lvl5pPr>
              <a:buFontTx/>
              <a:buNone/>
              <a:defRPr sz="800">
                <a:solidFill>
                  <a:schemeClr val="accent2"/>
                </a:solidFill>
                <a:latin typeface="Azo Sans" panose="020B0603030503020204" pitchFamily="34" charset="77"/>
              </a:defRPr>
            </a:lvl5pPr>
          </a:lstStyle>
          <a:p>
            <a:pPr lvl="0"/>
            <a:r>
              <a:rPr lang="fr-FR" dirty="0"/>
              <a:t>Personnaliser l’en-tête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14855720-B7EE-7E2C-4646-76E2F9F892AF}"/>
              </a:ext>
            </a:extLst>
          </p:cNvPr>
          <p:cNvSpPr txBox="1">
            <a:spLocks/>
          </p:cNvSpPr>
          <p:nvPr userDrawn="1"/>
        </p:nvSpPr>
        <p:spPr>
          <a:xfrm>
            <a:off x="3005042" y="9979818"/>
            <a:ext cx="2131036" cy="409702"/>
          </a:xfrm>
          <a:prstGeom prst="rect">
            <a:avLst/>
          </a:prstGeom>
        </p:spPr>
        <p:txBody>
          <a:bodyPr vert="horz" lIns="0" tIns="4680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chemeClr val="tx1"/>
                </a:solidFill>
                <a:latin typeface="Azo Sans" panose="020B0603030503020204" pitchFamily="34" charset="77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091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7">
          <p15:clr>
            <a:srgbClr val="FBAE40"/>
          </p15:clr>
        </p15:guide>
        <p15:guide id="2" pos="238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4586" y="468000"/>
            <a:ext cx="3091850" cy="49991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MÉMO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824" y="10401255"/>
            <a:ext cx="1700927" cy="161841"/>
          </a:xfrm>
          <a:prstGeom prst="rect">
            <a:avLst/>
          </a:prstGeom>
        </p:spPr>
        <p:txBody>
          <a:bodyPr vert="horz" lIns="0" tIns="36000" rIns="0" bIns="0" rtlCol="0" anchor="t"/>
          <a:lstStyle>
            <a:lvl1pPr algn="l">
              <a:defRPr sz="7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Version 2.2 / Mois année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5603" y="9979818"/>
            <a:ext cx="2131033" cy="409702"/>
          </a:xfrm>
          <a:prstGeom prst="rect">
            <a:avLst/>
          </a:prstGeom>
        </p:spPr>
        <p:txBody>
          <a:bodyPr vert="horz" lIns="0" tIns="46800" rIns="0" bIns="0" rtlCol="0" anchor="t"/>
          <a:lstStyle>
            <a:lvl1pPr algn="l">
              <a:defRPr sz="7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6431" y="10395457"/>
            <a:ext cx="587829" cy="177501"/>
          </a:xfrm>
          <a:prstGeom prst="rect">
            <a:avLst/>
          </a:prstGeom>
        </p:spPr>
        <p:txBody>
          <a:bodyPr vert="horz" lIns="0" tIns="36000" rIns="0" bIns="0" rtlCol="0" anchor="t"/>
          <a:lstStyle>
            <a:lvl1pPr algn="r">
              <a:defRPr sz="7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‹N°›</a:t>
            </a:fld>
            <a:r>
              <a:rPr lang="en-US" dirty="0"/>
              <a:t>/2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A061ADE-C662-5848-4D24-73ABEE516F0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89483" y="423493"/>
            <a:ext cx="1066800" cy="457200"/>
          </a:xfrm>
          <a:prstGeom prst="rect">
            <a:avLst/>
          </a:prstGeom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A6D05801-FC9C-BDA2-75CB-72ADB9C6AA5A}"/>
              </a:ext>
            </a:extLst>
          </p:cNvPr>
          <p:cNvCxnSpPr>
            <a:cxnSpLocks/>
          </p:cNvCxnSpPr>
          <p:nvPr userDrawn="1"/>
        </p:nvCxnSpPr>
        <p:spPr>
          <a:xfrm>
            <a:off x="650948" y="9979821"/>
            <a:ext cx="6563312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6E0DDFF9-EDA2-C9E9-CFDD-E556AFD2A828}"/>
              </a:ext>
            </a:extLst>
          </p:cNvPr>
          <p:cNvCxnSpPr>
            <a:cxnSpLocks/>
          </p:cNvCxnSpPr>
          <p:nvPr userDrawn="1"/>
        </p:nvCxnSpPr>
        <p:spPr>
          <a:xfrm>
            <a:off x="650948" y="10389519"/>
            <a:ext cx="6563312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8FBEEB2C-90AF-7E0A-956E-AA06CC259101}"/>
              </a:ext>
            </a:extLst>
          </p:cNvPr>
          <p:cNvCxnSpPr>
            <a:cxnSpLocks/>
          </p:cNvCxnSpPr>
          <p:nvPr userDrawn="1"/>
        </p:nvCxnSpPr>
        <p:spPr>
          <a:xfrm>
            <a:off x="2796639" y="10050383"/>
            <a:ext cx="0" cy="287088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space réservé du texte 26">
            <a:extLst>
              <a:ext uri="{FF2B5EF4-FFF2-40B4-BE49-F238E27FC236}">
                <a16:creationId xmlns:a16="http://schemas.microsoft.com/office/drawing/2014/main" id="{593E12C0-24B4-C04C-A10A-F9BFD7F6BC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96639" y="9983386"/>
            <a:ext cx="2737506" cy="406131"/>
          </a:xfrm>
          <a:prstGeom prst="rect">
            <a:avLst/>
          </a:prstGeom>
        </p:spPr>
        <p:txBody>
          <a:bodyPr vert="horz" lIns="72000" tIns="4680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2102396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/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4000" b="1" i="0" kern="1200" cap="all" baseline="0">
          <a:solidFill>
            <a:schemeClr val="accent3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755934" rtl="0" eaLnBrk="1" latinLnBrk="0" hangingPunct="1">
        <a:lnSpc>
          <a:spcPct val="90000"/>
        </a:lnSpc>
        <a:spcBef>
          <a:spcPts val="0"/>
        </a:spcBef>
        <a:spcAft>
          <a:spcPts val="300"/>
        </a:spcAft>
        <a:buFontTx/>
        <a:buNone/>
        <a:defRPr sz="700" b="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755934" rtl="0" eaLnBrk="1" latinLnBrk="0" hangingPunct="1">
        <a:lnSpc>
          <a:spcPct val="90000"/>
        </a:lnSpc>
        <a:spcBef>
          <a:spcPts val="0"/>
        </a:spcBef>
        <a:buFontTx/>
        <a:buNone/>
        <a:defRPr sz="7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755934" indent="0" algn="l" defTabSz="755934" rtl="0" eaLnBrk="1" latinLnBrk="0" hangingPunct="1">
        <a:lnSpc>
          <a:spcPct val="90000"/>
        </a:lnSpc>
        <a:spcBef>
          <a:spcPts val="413"/>
        </a:spcBef>
        <a:buFontTx/>
        <a:buNone/>
        <a:defRPr sz="700" kern="1200">
          <a:solidFill>
            <a:schemeClr val="tx1"/>
          </a:solidFill>
          <a:latin typeface="Azo Sans" panose="020B0603030503020204" pitchFamily="34" charset="77"/>
          <a:ea typeface="+mn-ea"/>
          <a:cs typeface="+mn-cs"/>
        </a:defRPr>
      </a:lvl3pPr>
      <a:lvl4pPr marL="1133901" indent="0" algn="l" defTabSz="755934" rtl="0" eaLnBrk="1" latinLnBrk="0" hangingPunct="1">
        <a:lnSpc>
          <a:spcPct val="90000"/>
        </a:lnSpc>
        <a:spcBef>
          <a:spcPts val="413"/>
        </a:spcBef>
        <a:buFontTx/>
        <a:buNone/>
        <a:defRPr sz="700" kern="1200">
          <a:solidFill>
            <a:schemeClr val="tx1"/>
          </a:solidFill>
          <a:latin typeface="Azo Sans" panose="020B0603030503020204" pitchFamily="34" charset="77"/>
          <a:ea typeface="+mn-ea"/>
          <a:cs typeface="+mn-cs"/>
        </a:defRPr>
      </a:lvl4pPr>
      <a:lvl5pPr marL="1511869" indent="0" algn="l" defTabSz="755934" rtl="0" eaLnBrk="1" latinLnBrk="0" hangingPunct="1">
        <a:lnSpc>
          <a:spcPct val="90000"/>
        </a:lnSpc>
        <a:spcBef>
          <a:spcPts val="413"/>
        </a:spcBef>
        <a:buFontTx/>
        <a:buNone/>
        <a:defRPr sz="700" kern="1200">
          <a:solidFill>
            <a:schemeClr val="tx1"/>
          </a:solidFill>
          <a:latin typeface="Azo Sans" panose="020B0603030503020204" pitchFamily="34" charset="77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5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cespharm.fr/prevention-sante/catalogue/Carnet-de-vaccination-des-adolescents-et-des-adultes-brochure4" TargetMode="External"/><Relationship Id="rId5" Type="http://schemas.openxmlformats.org/officeDocument/2006/relationships/hyperlink" Target="vaccination-info-service.fr" TargetMode="Externa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2A6561-608E-EFA5-6E3F-28BF3FD6F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mémo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B22F8DC-FE66-F0E9-108A-5CE9C2F7E4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499" y="1923356"/>
            <a:ext cx="6484014" cy="274200"/>
          </a:xfrm>
        </p:spPr>
        <p:txBody>
          <a:bodyPr/>
          <a:lstStyle/>
          <a:p>
            <a:r>
              <a:rPr lang="fr-FR" dirty="0" smtClean="0"/>
              <a:t>Informations du patient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C19CDE4-F5E8-F1BB-443D-044C5A04F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1</a:t>
            </a:fld>
            <a:r>
              <a:rPr lang="en-US" dirty="0" smtClean="0"/>
              <a:t>/1</a:t>
            </a:r>
            <a:endParaRPr lang="en-US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476FF2F-64DC-76CB-7A2D-98B44E0F16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Modèle d’information </a:t>
            </a:r>
            <a:r>
              <a:rPr lang="fr-FR" dirty="0"/>
              <a:t>du patient sur la vaccination en officine</a:t>
            </a:r>
            <a:endParaRPr lang="fr-FR" b="0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44EBF844-3015-7D8F-607C-C8D2D2B120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Pharmacie :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F602130F-85FB-5806-6A54-BC1EE03F79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b="0" dirty="0"/>
              <a:t>Personnaliser l’en-tête</a:t>
            </a:r>
          </a:p>
        </p:txBody>
      </p:sp>
      <p:sp>
        <p:nvSpPr>
          <p:cNvPr id="29" name="Espace réservé de la date 28">
            <a:extLst>
              <a:ext uri="{FF2B5EF4-FFF2-40B4-BE49-F238E27FC236}">
                <a16:creationId xmlns:a16="http://schemas.microsoft.com/office/drawing/2014/main" id="{1984E629-75CB-E67F-64B3-41EB75180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Version </a:t>
            </a:r>
            <a:r>
              <a:rPr lang="fr-FR" dirty="0" smtClean="0"/>
              <a:t>3.1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chemeClr val="tx1"/>
                </a:solidFill>
              </a:rPr>
              <a:t>/</a:t>
            </a:r>
            <a:r>
              <a:rPr lang="fr-FR" dirty="0"/>
              <a:t> </a:t>
            </a:r>
            <a:r>
              <a:rPr lang="fr-FR" dirty="0" smtClean="0"/>
              <a:t>Février 2026 </a:t>
            </a:r>
            <a:endParaRPr lang="en-US" dirty="0"/>
          </a:p>
        </p:txBody>
      </p:sp>
      <p:sp>
        <p:nvSpPr>
          <p:cNvPr id="30" name="Espace réservé du pied de page 29">
            <a:extLst>
              <a:ext uri="{FF2B5EF4-FFF2-40B4-BE49-F238E27FC236}">
                <a16:creationId xmlns:a16="http://schemas.microsoft.com/office/drawing/2014/main" id="{6D1954D0-F1E8-BC9A-14A1-A49C93656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5603" y="9979818"/>
            <a:ext cx="2085548" cy="409702"/>
          </a:xfrm>
        </p:spPr>
        <p:txBody>
          <a:bodyPr/>
          <a:lstStyle/>
          <a:p>
            <a:r>
              <a:rPr lang="en-US" dirty="0" smtClean="0"/>
              <a:t>Sous-theme : </a:t>
            </a:r>
          </a:p>
          <a:p>
            <a:r>
              <a:rPr lang="fr-FR" dirty="0"/>
              <a:t>3.4 </a:t>
            </a:r>
            <a:r>
              <a:rPr lang="fr-FR" b="0" dirty="0"/>
              <a:t>Missions de vaccination</a:t>
            </a:r>
            <a:endParaRPr lang="en-US" dirty="0"/>
          </a:p>
        </p:txBody>
      </p:sp>
      <p:pic>
        <p:nvPicPr>
          <p:cNvPr id="41" name="Graphique 40">
            <a:extLst>
              <a:ext uri="{FF2B5EF4-FFF2-40B4-BE49-F238E27FC236}">
                <a16:creationId xmlns:a16="http://schemas.microsoft.com/office/drawing/2014/main" id="{DCD27629-E795-ACB4-3E21-EAE2244192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65723" y="9939635"/>
            <a:ext cx="359382" cy="490067"/>
          </a:xfrm>
          <a:prstGeom prst="rect">
            <a:avLst/>
          </a:prstGeom>
        </p:spPr>
      </p:pic>
      <p:sp>
        <p:nvSpPr>
          <p:cNvPr id="47" name="Espace réservé du pied de page 29">
            <a:extLst>
              <a:ext uri="{FF2B5EF4-FFF2-40B4-BE49-F238E27FC236}">
                <a16:creationId xmlns:a16="http://schemas.microsoft.com/office/drawing/2014/main" id="{D3434E79-A65F-A99C-4B77-9B29037F4446}"/>
              </a:ext>
            </a:extLst>
          </p:cNvPr>
          <p:cNvSpPr txBox="1">
            <a:spLocks/>
          </p:cNvSpPr>
          <p:nvPr/>
        </p:nvSpPr>
        <p:spPr>
          <a:xfrm>
            <a:off x="2988389" y="9979818"/>
            <a:ext cx="4070930" cy="409702"/>
          </a:xfrm>
          <a:prstGeom prst="rect">
            <a:avLst/>
          </a:prstGeom>
        </p:spPr>
        <p:txBody>
          <a:bodyPr vert="horz" lIns="0" tIns="4680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chemeClr val="tx1"/>
                </a:solidFill>
                <a:latin typeface="Azo Sans" panose="020B0603030503020204" pitchFamily="34" charset="77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Principe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Principe19 :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Acte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presctription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et/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administration de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vaccin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6" name="Groupe 65">
            <a:extLst>
              <a:ext uri="{FF2B5EF4-FFF2-40B4-BE49-F238E27FC236}">
                <a16:creationId xmlns:a16="http://schemas.microsoft.com/office/drawing/2014/main" id="{9B992498-C5B4-B27E-FC66-A74B208603E1}"/>
              </a:ext>
            </a:extLst>
          </p:cNvPr>
          <p:cNvGrpSpPr/>
          <p:nvPr/>
        </p:nvGrpSpPr>
        <p:grpSpPr>
          <a:xfrm>
            <a:off x="364586" y="1873641"/>
            <a:ext cx="290053" cy="292100"/>
            <a:chOff x="225503" y="2443266"/>
            <a:chExt cx="290053" cy="292100"/>
          </a:xfrm>
        </p:grpSpPr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1A44A79-ABDA-C96B-FD50-500457ABEDE1}"/>
                </a:ext>
              </a:extLst>
            </p:cNvPr>
            <p:cNvCxnSpPr>
              <a:cxnSpLocks/>
            </p:cNvCxnSpPr>
            <p:nvPr/>
          </p:nvCxnSpPr>
          <p:spPr>
            <a:xfrm>
              <a:off x="225503" y="2443266"/>
              <a:ext cx="290053" cy="185496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CCEDE5B1-3562-A804-982A-9D36E50718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0588" y="2629157"/>
              <a:ext cx="158386" cy="106209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46" name="Rectangle 45"/>
          <p:cNvSpPr/>
          <p:nvPr/>
        </p:nvSpPr>
        <p:spPr>
          <a:xfrm>
            <a:off x="648057" y="2288624"/>
            <a:ext cx="2995935" cy="85408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Nom : </a:t>
            </a: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……………………………….</a:t>
            </a: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</a:p>
          <a:p>
            <a:pPr algn="just">
              <a:lnSpc>
                <a:spcPct val="150000"/>
              </a:lnSpc>
            </a:pP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Prénom : </a:t>
            </a: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…………………………………</a:t>
            </a: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</a:p>
          <a:p>
            <a:pPr algn="just">
              <a:lnSpc>
                <a:spcPct val="150000"/>
              </a:lnSpc>
            </a:pP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Date de naissance : </a:t>
            </a: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……………………………</a:t>
            </a:r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981506" y="2288624"/>
            <a:ext cx="3289147" cy="85408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Adresse : </a:t>
            </a: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………………………………..……</a:t>
            </a:r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……………………………………………………</a:t>
            </a:r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Numéro de téléphone : </a:t>
            </a: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………………………….</a:t>
            </a:r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Espace réservé du contenu 2">
            <a:extLst>
              <a:ext uri="{FF2B5EF4-FFF2-40B4-BE49-F238E27FC236}">
                <a16:creationId xmlns:a16="http://schemas.microsoft.com/office/drawing/2014/main" id="{6B22F8DC-FE66-F0E9-108A-5CE9C2F7E4EB}"/>
              </a:ext>
            </a:extLst>
          </p:cNvPr>
          <p:cNvSpPr txBox="1">
            <a:spLocks/>
          </p:cNvSpPr>
          <p:nvPr/>
        </p:nvSpPr>
        <p:spPr>
          <a:xfrm>
            <a:off x="739499" y="3362880"/>
            <a:ext cx="6484014" cy="274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75593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2400" b="0" i="0" kern="12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51200" indent="-152984" algn="ctr" defTabSz="755934" rtl="0" eaLnBrk="1" latinLnBrk="0" hangingPunct="1">
              <a:lnSpc>
                <a:spcPts val="132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100" b="1" i="0" kern="1200">
                <a:solidFill>
                  <a:schemeClr val="accent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88000" indent="-97200" algn="l" defTabSz="755934" rtl="0" eaLnBrk="1" latinLnBrk="0" hangingPunct="1">
              <a:lnSpc>
                <a:spcPts val="13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80000" indent="0" algn="l" defTabSz="755934" rtl="0" eaLnBrk="1" latinLnBrk="0" hangingPunct="1">
              <a:lnSpc>
                <a:spcPts val="1320"/>
              </a:lnSpc>
              <a:spcBef>
                <a:spcPts val="0"/>
              </a:spcBef>
              <a:buFontTx/>
              <a:buNone/>
              <a:defRPr sz="1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11869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Tx/>
              <a:buNone/>
              <a:defRPr sz="1100" kern="1200">
                <a:solidFill>
                  <a:schemeClr val="tx1"/>
                </a:solidFill>
                <a:latin typeface="Azo Sans" panose="020B0603030503020204" pitchFamily="34" charset="77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Informations sur la vaccination</a:t>
            </a:r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9B992498-C5B4-B27E-FC66-A74B208603E1}"/>
              </a:ext>
            </a:extLst>
          </p:cNvPr>
          <p:cNvGrpSpPr/>
          <p:nvPr/>
        </p:nvGrpSpPr>
        <p:grpSpPr>
          <a:xfrm>
            <a:off x="364586" y="3313165"/>
            <a:ext cx="290053" cy="292100"/>
            <a:chOff x="225503" y="2443266"/>
            <a:chExt cx="290053" cy="292100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11A44A79-ABDA-C96B-FD50-500457ABEDE1}"/>
                </a:ext>
              </a:extLst>
            </p:cNvPr>
            <p:cNvCxnSpPr>
              <a:cxnSpLocks/>
            </p:cNvCxnSpPr>
            <p:nvPr/>
          </p:nvCxnSpPr>
          <p:spPr>
            <a:xfrm>
              <a:off x="225503" y="2443266"/>
              <a:ext cx="290053" cy="185496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CCEDE5B1-3562-A804-982A-9D36E50718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0588" y="2629157"/>
              <a:ext cx="158386" cy="106209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54" name="Rectangle 53"/>
          <p:cNvSpPr/>
          <p:nvPr/>
        </p:nvSpPr>
        <p:spPr>
          <a:xfrm>
            <a:off x="637856" y="3761940"/>
            <a:ext cx="4479867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Type de vaccin : </a:t>
            </a: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……………………………………………………</a:t>
            </a: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</a:p>
          <a:p>
            <a:pPr algn="just">
              <a:lnSpc>
                <a:spcPct val="150000"/>
              </a:lnSpc>
            </a:pP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Nom du vaccin : </a:t>
            </a: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……………………………………………………</a:t>
            </a: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</a:p>
          <a:p>
            <a:pPr algn="just">
              <a:lnSpc>
                <a:spcPct val="150000"/>
              </a:lnSpc>
            </a:pP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Numéro de lot : </a:t>
            </a: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………………………………………………………..…</a:t>
            </a:r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Date : </a:t>
            </a: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………………………………………………………………….……</a:t>
            </a:r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CIP : </a:t>
            </a: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……………………………………………………………..…………</a:t>
            </a:r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320972" y="3870158"/>
            <a:ext cx="1949681" cy="1131114"/>
          </a:xfrm>
          <a:prstGeom prst="rect">
            <a:avLst/>
          </a:prstGeom>
          <a:noFill/>
          <a:ln w="9525">
            <a:solidFill>
              <a:schemeClr val="accent3"/>
            </a:solidFill>
          </a:ln>
        </p:spPr>
        <p:txBody>
          <a:bodyPr wrap="square" lIns="180000" tIns="108000" anchor="t">
            <a:noAutofit/>
          </a:bodyPr>
          <a:lstStyle/>
          <a:p>
            <a:pPr algn="just"/>
            <a:r>
              <a:rPr lang="fr-FR" sz="11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Signature et cachet</a:t>
            </a:r>
          </a:p>
        </p:txBody>
      </p:sp>
      <p:sp>
        <p:nvSpPr>
          <p:cNvPr id="56" name="Rectangle 55"/>
          <p:cNvSpPr/>
          <p:nvPr/>
        </p:nvSpPr>
        <p:spPr>
          <a:xfrm>
            <a:off x="648057" y="5136117"/>
            <a:ext cx="540993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toute information sur les maladies et leurs vaccins: </a:t>
            </a:r>
            <a:r>
              <a:rPr lang="fr-FR" sz="11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hlinkClick r:id="rId5" action="ppaction://hlinkfile"/>
              </a:rPr>
              <a:t>vaccination-info-service.fr</a:t>
            </a:r>
            <a:endParaRPr lang="fr-FR" sz="1100" i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Espace réservé du contenu 2">
            <a:extLst>
              <a:ext uri="{FF2B5EF4-FFF2-40B4-BE49-F238E27FC236}">
                <a16:creationId xmlns:a16="http://schemas.microsoft.com/office/drawing/2014/main" id="{6B22F8DC-FE66-F0E9-108A-5CE9C2F7E4EB}"/>
              </a:ext>
            </a:extLst>
          </p:cNvPr>
          <p:cNvSpPr txBox="1">
            <a:spLocks/>
          </p:cNvSpPr>
          <p:nvPr/>
        </p:nvSpPr>
        <p:spPr>
          <a:xfrm>
            <a:off x="739499" y="5584118"/>
            <a:ext cx="6484014" cy="274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75593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2400" b="0" i="0" kern="12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51200" indent="-152984" algn="ctr" defTabSz="755934" rtl="0" eaLnBrk="1" latinLnBrk="0" hangingPunct="1">
              <a:lnSpc>
                <a:spcPts val="132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100" b="1" i="0" kern="1200">
                <a:solidFill>
                  <a:schemeClr val="accent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88000" indent="-97200" algn="l" defTabSz="755934" rtl="0" eaLnBrk="1" latinLnBrk="0" hangingPunct="1">
              <a:lnSpc>
                <a:spcPts val="13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80000" indent="0" algn="l" defTabSz="755934" rtl="0" eaLnBrk="1" latinLnBrk="0" hangingPunct="1">
              <a:lnSpc>
                <a:spcPts val="1320"/>
              </a:lnSpc>
              <a:spcBef>
                <a:spcPts val="0"/>
              </a:spcBef>
              <a:buFontTx/>
              <a:buNone/>
              <a:defRPr sz="1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11869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Tx/>
              <a:buNone/>
              <a:defRPr sz="1100" kern="1200">
                <a:solidFill>
                  <a:schemeClr val="tx1"/>
                </a:solidFill>
                <a:latin typeface="Azo Sans" panose="020B0603030503020204" pitchFamily="34" charset="77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Traçabilité de l’acte de vaccination</a:t>
            </a:r>
          </a:p>
        </p:txBody>
      </p: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9B992498-C5B4-B27E-FC66-A74B208603E1}"/>
              </a:ext>
            </a:extLst>
          </p:cNvPr>
          <p:cNvGrpSpPr/>
          <p:nvPr/>
        </p:nvGrpSpPr>
        <p:grpSpPr>
          <a:xfrm>
            <a:off x="364586" y="5534403"/>
            <a:ext cx="290053" cy="292100"/>
            <a:chOff x="225503" y="2443266"/>
            <a:chExt cx="290053" cy="292100"/>
          </a:xfrm>
        </p:grpSpPr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11A44A79-ABDA-C96B-FD50-500457ABEDE1}"/>
                </a:ext>
              </a:extLst>
            </p:cNvPr>
            <p:cNvCxnSpPr>
              <a:cxnSpLocks/>
            </p:cNvCxnSpPr>
            <p:nvPr/>
          </p:nvCxnSpPr>
          <p:spPr>
            <a:xfrm>
              <a:off x="225503" y="2443266"/>
              <a:ext cx="290053" cy="185496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CCEDE5B1-3562-A804-982A-9D36E50718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0588" y="2629157"/>
              <a:ext cx="158386" cy="106209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63" name="Rectangle à coins arrondis 20">
            <a:extLst>
              <a:ext uri="{FF2B5EF4-FFF2-40B4-BE49-F238E27FC236}">
                <a16:creationId xmlns:a16="http://schemas.microsoft.com/office/drawing/2014/main" id="{B89028DA-0989-4171-B8B9-E580470160A6}"/>
              </a:ext>
            </a:extLst>
          </p:cNvPr>
          <p:cNvSpPr/>
          <p:nvPr/>
        </p:nvSpPr>
        <p:spPr>
          <a:xfrm>
            <a:off x="637856" y="5935731"/>
            <a:ext cx="6632797" cy="1093567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51200" lvl="1" indent="-152984" algn="just" defTabSz="755934">
              <a:lnSpc>
                <a:spcPts val="1520"/>
              </a:lnSpc>
              <a:buClr>
                <a:schemeClr val="accent3"/>
              </a:buClr>
              <a:buFont typeface="Courier New" panose="02070309020205020404" pitchFamily="49" charset="0"/>
              <a:buChar char="o"/>
            </a:pPr>
            <a:r>
              <a: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pharmacien inscrit l’acte vaccinal dans le carnet de santé, le </a:t>
            </a:r>
            <a:r>
              <a: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6" tooltip="undefined"/>
              </a:rPr>
              <a:t>carnet de vaccination</a:t>
            </a:r>
            <a:r>
              <a: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le dossier médical partagé ou « Mon Espace santé » de la personne vaccinée. Si l’information n’a pas pu être inscrite dans l’un de ces outils, le pharmacien vous délivre cette attestation de vaccination</a:t>
            </a:r>
            <a:r>
              <a:rPr lang="fr-FR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FR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1200" lvl="1" indent="-152984" algn="just" defTabSz="755934">
              <a:lnSpc>
                <a:spcPts val="1520"/>
              </a:lnSpc>
              <a:buClr>
                <a:schemeClr val="accent3"/>
              </a:buClr>
              <a:buFont typeface="Courier New" panose="02070309020205020404" pitchFamily="49" charset="0"/>
              <a:buChar char="o"/>
            </a:pPr>
            <a:r>
              <a: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l’absence de DMP, et sous réserve de votre consentement, le pharmacien transmet ces informations à votre médecin traitant par messagerie sécurisée de </a:t>
            </a:r>
            <a:r>
              <a:rPr lang="fr-FR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santé.</a:t>
            </a:r>
            <a:endParaRPr lang="fr-FR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Espace réservé du contenu 2">
            <a:extLst>
              <a:ext uri="{FF2B5EF4-FFF2-40B4-BE49-F238E27FC236}">
                <a16:creationId xmlns:a16="http://schemas.microsoft.com/office/drawing/2014/main" id="{6B22F8DC-FE66-F0E9-108A-5CE9C2F7E4EB}"/>
              </a:ext>
            </a:extLst>
          </p:cNvPr>
          <p:cNvSpPr txBox="1">
            <a:spLocks/>
          </p:cNvSpPr>
          <p:nvPr/>
        </p:nvSpPr>
        <p:spPr>
          <a:xfrm>
            <a:off x="739499" y="7294846"/>
            <a:ext cx="6484014" cy="274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75593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2400" b="0" i="0" kern="12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51200" indent="-152984" algn="ctr" defTabSz="755934" rtl="0" eaLnBrk="1" latinLnBrk="0" hangingPunct="1">
              <a:lnSpc>
                <a:spcPts val="132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100" b="1" i="0" kern="1200">
                <a:solidFill>
                  <a:schemeClr val="accent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88000" indent="-97200" algn="l" defTabSz="755934" rtl="0" eaLnBrk="1" latinLnBrk="0" hangingPunct="1">
              <a:lnSpc>
                <a:spcPts val="13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80000" indent="0" algn="l" defTabSz="755934" rtl="0" eaLnBrk="1" latinLnBrk="0" hangingPunct="1">
              <a:lnSpc>
                <a:spcPts val="1320"/>
              </a:lnSpc>
              <a:spcBef>
                <a:spcPts val="0"/>
              </a:spcBef>
              <a:buFontTx/>
              <a:buNone/>
              <a:defRPr sz="1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11869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Tx/>
              <a:buNone/>
              <a:defRPr sz="1100" kern="1200">
                <a:solidFill>
                  <a:schemeClr val="tx1"/>
                </a:solidFill>
                <a:latin typeface="Azo Sans" panose="020B0603030503020204" pitchFamily="34" charset="77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Conduite à tenir en cas d’effets indésirables</a:t>
            </a:r>
          </a:p>
        </p:txBody>
      </p:sp>
      <p:grpSp>
        <p:nvGrpSpPr>
          <p:cNvPr id="65" name="Groupe 64">
            <a:extLst>
              <a:ext uri="{FF2B5EF4-FFF2-40B4-BE49-F238E27FC236}">
                <a16:creationId xmlns:a16="http://schemas.microsoft.com/office/drawing/2014/main" id="{9B992498-C5B4-B27E-FC66-A74B208603E1}"/>
              </a:ext>
            </a:extLst>
          </p:cNvPr>
          <p:cNvGrpSpPr/>
          <p:nvPr/>
        </p:nvGrpSpPr>
        <p:grpSpPr>
          <a:xfrm>
            <a:off x="364586" y="7245131"/>
            <a:ext cx="290053" cy="292100"/>
            <a:chOff x="225503" y="2443266"/>
            <a:chExt cx="290053" cy="292100"/>
          </a:xfrm>
        </p:grpSpPr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11A44A79-ABDA-C96B-FD50-500457ABEDE1}"/>
                </a:ext>
              </a:extLst>
            </p:cNvPr>
            <p:cNvCxnSpPr>
              <a:cxnSpLocks/>
            </p:cNvCxnSpPr>
            <p:nvPr/>
          </p:nvCxnSpPr>
          <p:spPr>
            <a:xfrm>
              <a:off x="225503" y="2443266"/>
              <a:ext cx="290053" cy="185496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CCEDE5B1-3562-A804-982A-9D36E50718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0588" y="2629157"/>
              <a:ext cx="158386" cy="106209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69" name="Rectangle à coins arrondis 20">
            <a:extLst>
              <a:ext uri="{FF2B5EF4-FFF2-40B4-BE49-F238E27FC236}">
                <a16:creationId xmlns:a16="http://schemas.microsoft.com/office/drawing/2014/main" id="{B89028DA-0989-4171-B8B9-E580470160A6}"/>
              </a:ext>
            </a:extLst>
          </p:cNvPr>
          <p:cNvSpPr/>
          <p:nvPr/>
        </p:nvSpPr>
        <p:spPr>
          <a:xfrm>
            <a:off x="4610099" y="8118733"/>
            <a:ext cx="2774854" cy="180827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fr-FR" sz="10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 </a:t>
            </a:r>
            <a:r>
              <a:rPr lang="fr-FR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tous les médicaments, les vaccins précités peuvent provoquer des effets indésirables, mais ils ne surviennent pas systématiquement chez tout le monde. La plupart des effets indésirables surviennent dans les 1 à 2 jours suivant la vaccination.</a:t>
            </a:r>
          </a:p>
          <a:p>
            <a:pPr algn="just"/>
            <a:endParaRPr lang="fr-FR" sz="105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Ainsi, en cas d’apparition de tout autre symptôme ou en cas de doute, n’hésitez pas à en parler avec votre pharmacien qui saura vous conseiller et vous orienter.</a:t>
            </a:r>
          </a:p>
        </p:txBody>
      </p:sp>
      <p:sp>
        <p:nvSpPr>
          <p:cNvPr id="74" name="Rectangle à coins arrondis 20">
            <a:extLst>
              <a:ext uri="{FF2B5EF4-FFF2-40B4-BE49-F238E27FC236}">
                <a16:creationId xmlns:a16="http://schemas.microsoft.com/office/drawing/2014/main" id="{B89028DA-0989-4171-B8B9-E580470160A6}"/>
              </a:ext>
            </a:extLst>
          </p:cNvPr>
          <p:cNvSpPr/>
          <p:nvPr/>
        </p:nvSpPr>
        <p:spPr>
          <a:xfrm>
            <a:off x="227117" y="8064441"/>
            <a:ext cx="2250934" cy="1691404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fr-FR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Consultez un médecin en urgence si vous présentez l’un des signes et symptômes suivants d’une réaction allergique :</a:t>
            </a:r>
          </a:p>
          <a:p>
            <a:pPr marL="171450" indent="-171450" algn="just">
              <a:buFontTx/>
              <a:buChar char="-"/>
            </a:pPr>
            <a:r>
              <a:rPr lang="fr-FR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sensation d’évanouissement ou de tête qui tourne ; </a:t>
            </a:r>
          </a:p>
          <a:p>
            <a:pPr marL="171450" indent="-171450" algn="just">
              <a:buFontTx/>
              <a:buChar char="-"/>
            </a:pPr>
            <a:r>
              <a:rPr lang="fr-FR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changements dans vos battements cardiaques ;</a:t>
            </a:r>
          </a:p>
          <a:p>
            <a:pPr marL="171450" indent="-171450" algn="just">
              <a:buFontTx/>
              <a:buChar char="-"/>
            </a:pPr>
            <a:r>
              <a:rPr lang="fr-FR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essoufflement ;</a:t>
            </a:r>
          </a:p>
          <a:p>
            <a:pPr marL="171450" indent="-171450" algn="just">
              <a:buFontTx/>
              <a:buChar char="-"/>
            </a:pPr>
            <a:r>
              <a:rPr lang="fr-FR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sifflement </a:t>
            </a:r>
            <a:r>
              <a:rPr lang="fr-FR" sz="10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/>
            <a:endParaRPr lang="fr-FR" sz="105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1E6DDBA5-393D-9827-774C-5B565C4BA051}"/>
              </a:ext>
            </a:extLst>
          </p:cNvPr>
          <p:cNvSpPr txBox="1"/>
          <p:nvPr/>
        </p:nvSpPr>
        <p:spPr>
          <a:xfrm>
            <a:off x="227118" y="7776791"/>
            <a:ext cx="2250934" cy="2773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anchor="ctr">
            <a:noAutofit/>
          </a:bodyPr>
          <a:lstStyle/>
          <a:p>
            <a:pPr algn="ctr">
              <a:buNone/>
            </a:pP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 cas de réaction allergique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1E6DDBA5-393D-9827-774C-5B565C4BA051}"/>
              </a:ext>
            </a:extLst>
          </p:cNvPr>
          <p:cNvSpPr txBox="1"/>
          <p:nvPr/>
        </p:nvSpPr>
        <p:spPr>
          <a:xfrm>
            <a:off x="2632825" y="7790294"/>
            <a:ext cx="1977274" cy="2773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anchor="ctr">
            <a:noAutofit/>
          </a:bodyPr>
          <a:lstStyle/>
          <a:p>
            <a:pPr algn="ctr">
              <a:buNone/>
            </a:pP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 cas de paralysie faciale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632825" y="8162726"/>
            <a:ext cx="1977274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En cas de paralysie faciale, prenez immédiatement contact avec un professionnel de santé (médecin ou le 15) pour être pris en charge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1E6DDBA5-393D-9827-774C-5B565C4BA051}"/>
              </a:ext>
            </a:extLst>
          </p:cNvPr>
          <p:cNvSpPr txBox="1"/>
          <p:nvPr/>
        </p:nvSpPr>
        <p:spPr>
          <a:xfrm>
            <a:off x="4720996" y="7776791"/>
            <a:ext cx="2663958" cy="2773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anchor="ctr">
            <a:noAutofit/>
          </a:bodyPr>
          <a:lstStyle/>
          <a:p>
            <a:pPr algn="ctr">
              <a:buNone/>
            </a:pP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Autres symptômes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38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">
      <a:dk1>
        <a:srgbClr val="000000"/>
      </a:dk1>
      <a:lt1>
        <a:srgbClr val="FFFFFF"/>
      </a:lt1>
      <a:dk2>
        <a:srgbClr val="239B38"/>
      </a:dk2>
      <a:lt2>
        <a:srgbClr val="D25D30"/>
      </a:lt2>
      <a:accent1>
        <a:srgbClr val="248BA3"/>
      </a:accent1>
      <a:accent2>
        <a:srgbClr val="832A4E"/>
      </a:accent2>
      <a:accent3>
        <a:srgbClr val="376159"/>
      </a:accent3>
      <a:accent4>
        <a:srgbClr val="FFFFFF"/>
      </a:accent4>
      <a:accent5>
        <a:srgbClr val="FFFFFF"/>
      </a:accent5>
      <a:accent6>
        <a:srgbClr val="FFFFFF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734</TotalTime>
  <Words>341</Words>
  <Application>Microsoft Office PowerPoint</Application>
  <PresentationFormat>Personnalisé</PresentationFormat>
  <Paragraphs>42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Arial</vt:lpstr>
      <vt:lpstr>Azo Sans</vt:lpstr>
      <vt:lpstr>Courier New</vt:lpstr>
      <vt:lpstr>Thème Office</vt:lpstr>
      <vt:lpstr>mémo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mémo</dc:title>
  <dc:creator>Sébastien QUESSON</dc:creator>
  <cp:lastModifiedBy>Cécile LUGAND</cp:lastModifiedBy>
  <cp:revision>136</cp:revision>
  <dcterms:created xsi:type="dcterms:W3CDTF">2025-12-16T10:16:15Z</dcterms:created>
  <dcterms:modified xsi:type="dcterms:W3CDTF">2026-01-28T12:00:02Z</dcterms:modified>
</cp:coreProperties>
</file>