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3" r:id="rId1"/>
  </p:sldMasterIdLst>
  <p:notesMasterIdLst>
    <p:notesMasterId r:id="rId4"/>
  </p:notesMasterIdLst>
  <p:sldIdLst>
    <p:sldId id="259" r:id="rId2"/>
    <p:sldId id="260" r:id="rId3"/>
  </p:sldIdLst>
  <p:sldSz cx="7559675" cy="1069181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06" userDrawn="1">
          <p15:clr>
            <a:srgbClr val="A4A3A4"/>
          </p15:clr>
        </p15:guide>
        <p15:guide id="2" pos="238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5266"/>
    <p:restoredTop sz="94558"/>
  </p:normalViewPr>
  <p:slideViewPr>
    <p:cSldViewPr snapToGrid="0">
      <p:cViewPr>
        <p:scale>
          <a:sx n="150" d="100"/>
          <a:sy n="150" d="100"/>
        </p:scale>
        <p:origin x="1818" y="-5382"/>
      </p:cViewPr>
      <p:guideLst>
        <p:guide orient="horz" pos="706"/>
        <p:guide pos="238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AF89E7D-7BD7-2140-936A-F37B5FC833D0}" type="datetimeFigureOut">
              <a:rPr lang="fr-FR" smtClean="0"/>
              <a:t>28/05/2026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2338388" y="1143000"/>
            <a:ext cx="21812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0543146-8646-4440-8AE6-AAF59580FB8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7611049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64586" y="468000"/>
            <a:ext cx="5929058" cy="499917"/>
          </a:xfrm>
        </p:spPr>
        <p:txBody>
          <a:bodyPr/>
          <a:lstStyle>
            <a:lvl1pPr>
              <a:defRPr>
                <a:solidFill>
                  <a:schemeClr val="accent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fr-FR" dirty="0"/>
              <a:t>MÉMO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56619" y="2627705"/>
            <a:ext cx="6046437" cy="1787956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>
              <a:buFontTx/>
              <a:buNone/>
              <a:defRPr sz="2400" b="0" i="0">
                <a:solidFill>
                  <a:schemeClr val="accent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151200" indent="-152984" algn="ctr">
              <a:lnSpc>
                <a:spcPts val="1320"/>
              </a:lnSpc>
              <a:spcBef>
                <a:spcPts val="0"/>
              </a:spcBef>
              <a:buClr>
                <a:schemeClr val="accent2"/>
              </a:buClr>
              <a:buFontTx/>
              <a:buNone/>
              <a:defRPr sz="1100" b="1" i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288000" indent="-97200">
              <a:lnSpc>
                <a:spcPts val="132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100" b="0" i="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80000">
              <a:lnSpc>
                <a:spcPts val="1320"/>
              </a:lnSpc>
              <a:spcBef>
                <a:spcPts val="0"/>
              </a:spcBef>
              <a:buFontTx/>
              <a:buNone/>
              <a:defRPr sz="1100" b="0" i="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Tx/>
              <a:buNone/>
              <a:defRPr sz="1100">
                <a:latin typeface="Azo Sans" panose="020B0603030503020204" pitchFamily="34" charset="77"/>
              </a:defRPr>
            </a:lvl5pPr>
          </a:lstStyle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3"/>
                </a:solidFill>
              </a:defRPr>
            </a:lvl1pPr>
          </a:lstStyle>
          <a:p>
            <a:r>
              <a:rPr lang="fr-FR"/>
              <a:t>Version 2.2 / Mois année 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65603" y="9979818"/>
            <a:ext cx="2131036" cy="409702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48F63A3B-78C7-47BE-AE5E-E10140E04643}" type="slidenum">
              <a:rPr lang="en-US" smtClean="0"/>
              <a:pPr/>
              <a:t>‹N°›</a:t>
            </a:fld>
            <a:r>
              <a:rPr lang="en-US" dirty="0"/>
              <a:t>/2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Espace réservé du texte 7">
            <a:extLst>
              <a:ext uri="{FF2B5EF4-FFF2-40B4-BE49-F238E27FC236}">
                <a16:creationId xmlns:a16="http://schemas.microsoft.com/office/drawing/2014/main" id="{7FB36146-7DD3-D62B-56A5-D59463281CD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65126" y="938026"/>
            <a:ext cx="4878388" cy="720000"/>
          </a:xfrm>
          <a:prstGeom prst="rect">
            <a:avLst/>
          </a:prstGeom>
          <a:ln w="3175">
            <a:solidFill>
              <a:schemeClr val="accent3"/>
            </a:solidFill>
          </a:ln>
        </p:spPr>
        <p:txBody>
          <a:bodyPr lIns="72000" tIns="0" rIns="0" bIns="0" anchor="ctr">
            <a:noAutofit/>
          </a:bodyPr>
          <a:lstStyle>
            <a:lvl1pPr>
              <a:buFontTx/>
              <a:buNone/>
              <a:defRPr sz="1600" b="0">
                <a:solidFill>
                  <a:schemeClr val="accent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Tx/>
              <a:buNone/>
              <a:defRPr>
                <a:latin typeface="Azo Sans" panose="020B0603030503020204" pitchFamily="34" charset="77"/>
              </a:defRPr>
            </a:lvl2pPr>
            <a:lvl3pPr>
              <a:buFontTx/>
              <a:buNone/>
              <a:defRPr>
                <a:latin typeface="Azo Sans" panose="020B0603030503020204" pitchFamily="34" charset="77"/>
              </a:defRPr>
            </a:lvl3pPr>
            <a:lvl4pPr>
              <a:buFontTx/>
              <a:buNone/>
              <a:defRPr>
                <a:latin typeface="Azo Sans" panose="020B0603030503020204" pitchFamily="34" charset="77"/>
              </a:defRPr>
            </a:lvl4pPr>
            <a:lvl5pPr>
              <a:buFontTx/>
              <a:buNone/>
              <a:defRPr>
                <a:latin typeface="Azo Sans" panose="020B0603030503020204" pitchFamily="34" charset="77"/>
              </a:defRPr>
            </a:lvl5pPr>
          </a:lstStyle>
          <a:p>
            <a:pPr lvl="0"/>
            <a:r>
              <a:rPr lang="fr-FR" dirty="0"/>
              <a:t>C09. Le Double contrôle, en pratique :</a:t>
            </a:r>
          </a:p>
        </p:txBody>
      </p:sp>
      <p:sp>
        <p:nvSpPr>
          <p:cNvPr id="10" name="Espace réservé du texte 9">
            <a:extLst>
              <a:ext uri="{FF2B5EF4-FFF2-40B4-BE49-F238E27FC236}">
                <a16:creationId xmlns:a16="http://schemas.microsoft.com/office/drawing/2014/main" id="{0148CBA0-6226-CE1E-2226-4E116497AEE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243513" y="938026"/>
            <a:ext cx="1980000" cy="720000"/>
          </a:xfrm>
          <a:prstGeom prst="rect">
            <a:avLst/>
          </a:prstGeom>
          <a:ln w="3175">
            <a:solidFill>
              <a:schemeClr val="accent3"/>
            </a:solidFill>
          </a:ln>
        </p:spPr>
        <p:txBody>
          <a:bodyPr tIns="72000" rIns="0" bIns="0">
            <a:noAutofit/>
          </a:bodyPr>
          <a:lstStyle>
            <a:lvl1pPr>
              <a:buFontTx/>
              <a:buNone/>
              <a:defRPr sz="700">
                <a:solidFill>
                  <a:schemeClr val="accent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Tx/>
              <a:buNone/>
              <a:defRPr sz="800">
                <a:solidFill>
                  <a:schemeClr val="accent2"/>
                </a:solidFill>
                <a:latin typeface="Azo Sans" panose="020B0603030503020204" pitchFamily="34" charset="77"/>
              </a:defRPr>
            </a:lvl2pPr>
            <a:lvl3pPr>
              <a:buFontTx/>
              <a:buNone/>
              <a:defRPr sz="800">
                <a:solidFill>
                  <a:schemeClr val="accent2"/>
                </a:solidFill>
                <a:latin typeface="Azo Sans" panose="020B0603030503020204" pitchFamily="34" charset="77"/>
              </a:defRPr>
            </a:lvl3pPr>
            <a:lvl4pPr>
              <a:buFontTx/>
              <a:buNone/>
              <a:defRPr sz="800">
                <a:solidFill>
                  <a:schemeClr val="accent2"/>
                </a:solidFill>
                <a:latin typeface="Azo Sans" panose="020B0603030503020204" pitchFamily="34" charset="77"/>
              </a:defRPr>
            </a:lvl4pPr>
            <a:lvl5pPr>
              <a:buFontTx/>
              <a:buNone/>
              <a:defRPr sz="800">
                <a:solidFill>
                  <a:schemeClr val="accent2"/>
                </a:solidFill>
                <a:latin typeface="Azo Sans" panose="020B0603030503020204" pitchFamily="34" charset="77"/>
              </a:defRPr>
            </a:lvl5pPr>
          </a:lstStyle>
          <a:p>
            <a:pPr lvl="0"/>
            <a:r>
              <a:rPr lang="fr-FR" dirty="0"/>
              <a:t>Pharmacie :</a:t>
            </a:r>
          </a:p>
        </p:txBody>
      </p:sp>
      <p:sp>
        <p:nvSpPr>
          <p:cNvPr id="11" name="Espace réservé du texte 9">
            <a:extLst>
              <a:ext uri="{FF2B5EF4-FFF2-40B4-BE49-F238E27FC236}">
                <a16:creationId xmlns:a16="http://schemas.microsoft.com/office/drawing/2014/main" id="{AC9BA212-F7B9-DE76-EF9B-39E211483347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243513" y="1675672"/>
            <a:ext cx="1980000" cy="188847"/>
          </a:xfrm>
          <a:prstGeom prst="rect">
            <a:avLst/>
          </a:prstGeom>
          <a:ln w="3175">
            <a:noFill/>
          </a:ln>
        </p:spPr>
        <p:txBody>
          <a:bodyPr tIns="36000" rIns="0" bIns="0">
            <a:noAutofit/>
          </a:bodyPr>
          <a:lstStyle>
            <a:lvl1pPr>
              <a:buFontTx/>
              <a:buNone/>
              <a:defRPr sz="700" i="1">
                <a:solidFill>
                  <a:schemeClr val="accent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Tx/>
              <a:buNone/>
              <a:defRPr sz="800">
                <a:solidFill>
                  <a:schemeClr val="accent2"/>
                </a:solidFill>
                <a:latin typeface="Azo Sans" panose="020B0603030503020204" pitchFamily="34" charset="77"/>
              </a:defRPr>
            </a:lvl2pPr>
            <a:lvl3pPr>
              <a:buFontTx/>
              <a:buNone/>
              <a:defRPr sz="800">
                <a:solidFill>
                  <a:schemeClr val="accent2"/>
                </a:solidFill>
                <a:latin typeface="Azo Sans" panose="020B0603030503020204" pitchFamily="34" charset="77"/>
              </a:defRPr>
            </a:lvl3pPr>
            <a:lvl4pPr>
              <a:buFontTx/>
              <a:buNone/>
              <a:defRPr sz="800">
                <a:solidFill>
                  <a:schemeClr val="accent2"/>
                </a:solidFill>
                <a:latin typeface="Azo Sans" panose="020B0603030503020204" pitchFamily="34" charset="77"/>
              </a:defRPr>
            </a:lvl4pPr>
            <a:lvl5pPr>
              <a:buFontTx/>
              <a:buNone/>
              <a:defRPr sz="800">
                <a:solidFill>
                  <a:schemeClr val="accent2"/>
                </a:solidFill>
                <a:latin typeface="Azo Sans" panose="020B0603030503020204" pitchFamily="34" charset="77"/>
              </a:defRPr>
            </a:lvl5pPr>
          </a:lstStyle>
          <a:p>
            <a:pPr lvl="0"/>
            <a:r>
              <a:rPr lang="fr-FR" dirty="0"/>
              <a:t>Personnaliser l’en-tête</a:t>
            </a:r>
          </a:p>
        </p:txBody>
      </p:sp>
      <p:sp>
        <p:nvSpPr>
          <p:cNvPr id="12" name="Footer Placeholder 4">
            <a:extLst>
              <a:ext uri="{FF2B5EF4-FFF2-40B4-BE49-F238E27FC236}">
                <a16:creationId xmlns:a16="http://schemas.microsoft.com/office/drawing/2014/main" id="{14855720-B7EE-7E2C-4646-76E2F9F892AF}"/>
              </a:ext>
            </a:extLst>
          </p:cNvPr>
          <p:cNvSpPr txBox="1">
            <a:spLocks/>
          </p:cNvSpPr>
          <p:nvPr userDrawn="1"/>
        </p:nvSpPr>
        <p:spPr>
          <a:xfrm>
            <a:off x="3005042" y="9979818"/>
            <a:ext cx="2131036" cy="409702"/>
          </a:xfrm>
          <a:prstGeom prst="rect">
            <a:avLst/>
          </a:prstGeom>
        </p:spPr>
        <p:txBody>
          <a:bodyPr vert="horz" lIns="0" tIns="46800" rIns="0" bIns="0" rtlCol="0" anchor="t"/>
          <a:lstStyle>
            <a:defPPr>
              <a:defRPr lang="en-US"/>
            </a:defPPr>
            <a:lvl1pPr marL="0" algn="l" defTabSz="457200" rtl="0" eaLnBrk="1" latinLnBrk="0" hangingPunct="1">
              <a:defRPr sz="700" kern="1200">
                <a:solidFill>
                  <a:schemeClr val="tx1"/>
                </a:solidFill>
                <a:latin typeface="Azo Sans" panose="020B0603030503020204" pitchFamily="34" charset="77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580918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367">
          <p15:clr>
            <a:srgbClr val="FBAE40"/>
          </p15:clr>
        </p15:guide>
        <p15:guide id="2" pos="238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64586" y="468000"/>
            <a:ext cx="3091850" cy="499917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/>
          <a:p>
            <a:r>
              <a:rPr lang="fr-FR" dirty="0"/>
              <a:t>MÉMO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62824" y="10401255"/>
            <a:ext cx="1700927" cy="161841"/>
          </a:xfrm>
          <a:prstGeom prst="rect">
            <a:avLst/>
          </a:prstGeom>
        </p:spPr>
        <p:txBody>
          <a:bodyPr vert="horz" lIns="0" tIns="36000" rIns="0" bIns="0" rtlCol="0" anchor="t"/>
          <a:lstStyle>
            <a:lvl1pPr algn="l">
              <a:defRPr sz="700">
                <a:solidFill>
                  <a:schemeClr val="accent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fr-FR"/>
              <a:t>Version 2.2 / Mois année 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65603" y="9979818"/>
            <a:ext cx="2131033" cy="409702"/>
          </a:xfrm>
          <a:prstGeom prst="rect">
            <a:avLst/>
          </a:prstGeom>
        </p:spPr>
        <p:txBody>
          <a:bodyPr vert="horz" lIns="0" tIns="46800" rIns="0" bIns="0" rtlCol="0" anchor="t"/>
          <a:lstStyle>
            <a:lvl1pPr algn="l">
              <a:defRPr sz="700" b="1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626431" y="10395457"/>
            <a:ext cx="587829" cy="177501"/>
          </a:xfrm>
          <a:prstGeom prst="rect">
            <a:avLst/>
          </a:prstGeom>
        </p:spPr>
        <p:txBody>
          <a:bodyPr vert="horz" lIns="0" tIns="36000" rIns="0" bIns="0" rtlCol="0" anchor="t"/>
          <a:lstStyle>
            <a:lvl1pPr algn="r">
              <a:defRPr sz="700" b="1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48F63A3B-78C7-47BE-AE5E-E10140E04643}" type="slidenum">
              <a:rPr lang="en-US" smtClean="0"/>
              <a:pPr/>
              <a:t>‹N°›</a:t>
            </a:fld>
            <a:r>
              <a:rPr lang="en-US" dirty="0"/>
              <a:t>/2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0A061ADE-C662-5848-4D24-73ABEE516F00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189483" y="423493"/>
            <a:ext cx="1066800" cy="457200"/>
          </a:xfrm>
          <a:prstGeom prst="rect">
            <a:avLst/>
          </a:prstGeom>
        </p:spPr>
      </p:pic>
      <p:cxnSp>
        <p:nvCxnSpPr>
          <p:cNvPr id="12" name="Connecteur droit 11">
            <a:extLst>
              <a:ext uri="{FF2B5EF4-FFF2-40B4-BE49-F238E27FC236}">
                <a16:creationId xmlns:a16="http://schemas.microsoft.com/office/drawing/2014/main" id="{A6D05801-FC9C-BDA2-75CB-72ADB9C6AA5A}"/>
              </a:ext>
            </a:extLst>
          </p:cNvPr>
          <p:cNvCxnSpPr>
            <a:cxnSpLocks/>
          </p:cNvCxnSpPr>
          <p:nvPr userDrawn="1"/>
        </p:nvCxnSpPr>
        <p:spPr>
          <a:xfrm>
            <a:off x="650948" y="9979821"/>
            <a:ext cx="6563312" cy="0"/>
          </a:xfrm>
          <a:prstGeom prst="line">
            <a:avLst/>
          </a:prstGeom>
          <a:ln w="6350">
            <a:solidFill>
              <a:schemeClr val="accent3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Connecteur droit 20">
            <a:extLst>
              <a:ext uri="{FF2B5EF4-FFF2-40B4-BE49-F238E27FC236}">
                <a16:creationId xmlns:a16="http://schemas.microsoft.com/office/drawing/2014/main" id="{6E0DDFF9-EDA2-C9E9-CFDD-E556AFD2A828}"/>
              </a:ext>
            </a:extLst>
          </p:cNvPr>
          <p:cNvCxnSpPr>
            <a:cxnSpLocks/>
          </p:cNvCxnSpPr>
          <p:nvPr userDrawn="1"/>
        </p:nvCxnSpPr>
        <p:spPr>
          <a:xfrm>
            <a:off x="650948" y="10389519"/>
            <a:ext cx="6563312" cy="0"/>
          </a:xfrm>
          <a:prstGeom prst="line">
            <a:avLst/>
          </a:prstGeom>
          <a:ln w="6350">
            <a:solidFill>
              <a:schemeClr val="accent3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Connecteur droit 22">
            <a:extLst>
              <a:ext uri="{FF2B5EF4-FFF2-40B4-BE49-F238E27FC236}">
                <a16:creationId xmlns:a16="http://schemas.microsoft.com/office/drawing/2014/main" id="{8FBEEB2C-90AF-7E0A-956E-AA06CC259101}"/>
              </a:ext>
            </a:extLst>
          </p:cNvPr>
          <p:cNvCxnSpPr>
            <a:cxnSpLocks/>
          </p:cNvCxnSpPr>
          <p:nvPr userDrawn="1"/>
        </p:nvCxnSpPr>
        <p:spPr>
          <a:xfrm>
            <a:off x="2796639" y="10050383"/>
            <a:ext cx="0" cy="287088"/>
          </a:xfrm>
          <a:prstGeom prst="line">
            <a:avLst/>
          </a:prstGeom>
          <a:ln w="6350">
            <a:solidFill>
              <a:schemeClr val="accent3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7" name="Espace réservé du texte 26">
            <a:extLst>
              <a:ext uri="{FF2B5EF4-FFF2-40B4-BE49-F238E27FC236}">
                <a16:creationId xmlns:a16="http://schemas.microsoft.com/office/drawing/2014/main" id="{593E12C0-24B4-C04C-A10A-F9BFD7F6BC9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796639" y="9983386"/>
            <a:ext cx="2737506" cy="406131"/>
          </a:xfrm>
          <a:prstGeom prst="rect">
            <a:avLst/>
          </a:prstGeom>
        </p:spPr>
        <p:txBody>
          <a:bodyPr vert="horz" lIns="72000" tIns="46800" rIns="0" bIns="0" rtlCol="0">
            <a:noAutofit/>
          </a:bodyPr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</p:txBody>
      </p:sp>
    </p:spTree>
    <p:extLst>
      <p:ext uri="{BB962C8B-B14F-4D97-AF65-F5344CB8AC3E}">
        <p14:creationId xmlns:p14="http://schemas.microsoft.com/office/powerpoint/2010/main" val="21023963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</p:sldLayoutIdLst>
  <p:hf hdr="0"/>
  <p:txStyles>
    <p:titleStyle>
      <a:lvl1pPr algn="l" defTabSz="755934" rtl="0" eaLnBrk="1" latinLnBrk="0" hangingPunct="1">
        <a:lnSpc>
          <a:spcPct val="90000"/>
        </a:lnSpc>
        <a:spcBef>
          <a:spcPct val="0"/>
        </a:spcBef>
        <a:buNone/>
        <a:defRPr sz="4000" b="1" i="0" kern="1200" cap="all" baseline="0">
          <a:solidFill>
            <a:schemeClr val="accent3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0" indent="0" algn="l" defTabSz="755934" rtl="0" eaLnBrk="1" latinLnBrk="0" hangingPunct="1">
        <a:lnSpc>
          <a:spcPct val="90000"/>
        </a:lnSpc>
        <a:spcBef>
          <a:spcPts val="0"/>
        </a:spcBef>
        <a:spcAft>
          <a:spcPts val="300"/>
        </a:spcAft>
        <a:buFontTx/>
        <a:buNone/>
        <a:defRPr sz="700" b="1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0" indent="0" algn="l" defTabSz="755934" rtl="0" eaLnBrk="1" latinLnBrk="0" hangingPunct="1">
        <a:lnSpc>
          <a:spcPct val="90000"/>
        </a:lnSpc>
        <a:spcBef>
          <a:spcPts val="0"/>
        </a:spcBef>
        <a:buFontTx/>
        <a:buNone/>
        <a:defRPr sz="700" b="0" i="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755934" indent="0" algn="l" defTabSz="755934" rtl="0" eaLnBrk="1" latinLnBrk="0" hangingPunct="1">
        <a:lnSpc>
          <a:spcPct val="90000"/>
        </a:lnSpc>
        <a:spcBef>
          <a:spcPts val="413"/>
        </a:spcBef>
        <a:buFontTx/>
        <a:buNone/>
        <a:defRPr sz="700" kern="1200">
          <a:solidFill>
            <a:schemeClr val="tx1"/>
          </a:solidFill>
          <a:latin typeface="Azo Sans" panose="020B0603030503020204" pitchFamily="34" charset="77"/>
          <a:ea typeface="+mn-ea"/>
          <a:cs typeface="+mn-cs"/>
        </a:defRPr>
      </a:lvl3pPr>
      <a:lvl4pPr marL="1133901" indent="0" algn="l" defTabSz="755934" rtl="0" eaLnBrk="1" latinLnBrk="0" hangingPunct="1">
        <a:lnSpc>
          <a:spcPct val="90000"/>
        </a:lnSpc>
        <a:spcBef>
          <a:spcPts val="413"/>
        </a:spcBef>
        <a:buFontTx/>
        <a:buNone/>
        <a:defRPr sz="700" kern="1200">
          <a:solidFill>
            <a:schemeClr val="tx1"/>
          </a:solidFill>
          <a:latin typeface="Azo Sans" panose="020B0603030503020204" pitchFamily="34" charset="77"/>
          <a:ea typeface="+mn-ea"/>
          <a:cs typeface="+mn-cs"/>
        </a:defRPr>
      </a:lvl4pPr>
      <a:lvl5pPr marL="1511869" indent="0" algn="l" defTabSz="755934" rtl="0" eaLnBrk="1" latinLnBrk="0" hangingPunct="1">
        <a:lnSpc>
          <a:spcPct val="90000"/>
        </a:lnSpc>
        <a:spcBef>
          <a:spcPts val="413"/>
        </a:spcBef>
        <a:buFontTx/>
        <a:buNone/>
        <a:defRPr sz="700" kern="1200">
          <a:solidFill>
            <a:schemeClr val="tx1"/>
          </a:solidFill>
          <a:latin typeface="Azo Sans" panose="020B0603030503020204" pitchFamily="34" charset="77"/>
          <a:ea typeface="+mn-ea"/>
          <a:cs typeface="+mn-cs"/>
        </a:defRPr>
      </a:lvl5pPr>
      <a:lvl6pPr marL="2078820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6pPr>
      <a:lvl7pPr marL="2456787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7pPr>
      <a:lvl8pPr marL="2834754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8pPr>
      <a:lvl9pPr marL="3212722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1pPr>
      <a:lvl2pPr marL="377967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2pPr>
      <a:lvl3pPr marL="755934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3pPr>
      <a:lvl4pPr marL="1133902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4pPr>
      <a:lvl5pPr marL="1511869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5pPr>
      <a:lvl6pPr marL="1889836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6pPr>
      <a:lvl7pPr marL="2267803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7pPr>
      <a:lvl8pPr marL="2645771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8pPr>
      <a:lvl9pPr marL="3023738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555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hyperlink" Target="https://www.legifrance.gouv.fr/jorf/id/JORFTEXT000042845656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hyperlink" Target="https://www.has-sante.fr/jcms/c_1241714/fr/education-therapeutique-du-patient-etp" TargetMode="External"/><Relationship Id="rId9" Type="http://schemas.openxmlformats.org/officeDocument/2006/relationships/image" Target="NUL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82A6561-608E-EFA5-6E3F-28BF3FD6F5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mémo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B22F8DC-FE66-F0E9-108A-5CE9C2F7E4E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39499" y="1847327"/>
            <a:ext cx="5562320" cy="399096"/>
          </a:xfrm>
        </p:spPr>
        <p:txBody>
          <a:bodyPr/>
          <a:lstStyle/>
          <a:p>
            <a:r>
              <a:rPr lang="fr-FR" sz="1800" dirty="0" smtClean="0"/>
              <a:t>Grands principes :</a:t>
            </a:r>
            <a:endParaRPr lang="fr-FR" sz="1800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5C19CDE4-F5E8-F1BB-443D-044C5A04F6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pPr/>
              <a:t>1</a:t>
            </a:fld>
            <a:r>
              <a:rPr lang="en-US" dirty="0"/>
              <a:t>/2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F476FF2F-64DC-76CB-7A2D-98B44E0F163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fr-FR" b="1" dirty="0" smtClean="0"/>
              <a:t>M.19 </a:t>
            </a:r>
            <a:r>
              <a:rPr lang="fr-FR" dirty="0"/>
              <a:t>L'éducation thérapeutique du patient</a:t>
            </a:r>
            <a:endParaRPr lang="fr-FR" b="0" dirty="0"/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44EBF844-3015-7D8F-607C-C8D2D2B1202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fr-FR" dirty="0"/>
              <a:t>Pharmacie :</a:t>
            </a:r>
          </a:p>
        </p:txBody>
      </p:sp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F602130F-85FB-5806-6A54-BC1EE03F7936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fr-FR" b="0" dirty="0"/>
              <a:t>Personnaliser l’en-tête</a:t>
            </a:r>
          </a:p>
        </p:txBody>
      </p:sp>
      <p:sp>
        <p:nvSpPr>
          <p:cNvPr id="29" name="Espace réservé de la date 28">
            <a:extLst>
              <a:ext uri="{FF2B5EF4-FFF2-40B4-BE49-F238E27FC236}">
                <a16:creationId xmlns:a16="http://schemas.microsoft.com/office/drawing/2014/main" id="{1984E629-75CB-E67F-64B3-41EB75180F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 dirty="0"/>
              <a:t>Version </a:t>
            </a:r>
            <a:r>
              <a:rPr lang="fr-FR" dirty="0" smtClean="0"/>
              <a:t>2.1</a:t>
            </a:r>
            <a:r>
              <a:rPr lang="fr-FR" dirty="0" smtClean="0">
                <a:solidFill>
                  <a:schemeClr val="tx1"/>
                </a:solidFill>
              </a:rPr>
              <a:t> </a:t>
            </a:r>
            <a:r>
              <a:rPr lang="fr-FR" dirty="0">
                <a:solidFill>
                  <a:schemeClr val="tx1"/>
                </a:solidFill>
              </a:rPr>
              <a:t>/</a:t>
            </a:r>
            <a:r>
              <a:rPr lang="fr-FR" dirty="0"/>
              <a:t> </a:t>
            </a:r>
            <a:r>
              <a:rPr lang="fr-FR" dirty="0" smtClean="0"/>
              <a:t>Février 2026</a:t>
            </a:r>
            <a:endParaRPr lang="en-US" dirty="0"/>
          </a:p>
        </p:txBody>
      </p:sp>
      <p:sp>
        <p:nvSpPr>
          <p:cNvPr id="30" name="Espace réservé du pied de page 29">
            <a:extLst>
              <a:ext uri="{FF2B5EF4-FFF2-40B4-BE49-F238E27FC236}">
                <a16:creationId xmlns:a16="http://schemas.microsoft.com/office/drawing/2014/main" id="{6D1954D0-F1E8-BC9A-14A1-A49C936563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65603" y="9979818"/>
            <a:ext cx="2085548" cy="409702"/>
          </a:xfrm>
        </p:spPr>
        <p:txBody>
          <a:bodyPr/>
          <a:lstStyle/>
          <a:p>
            <a:r>
              <a:rPr lang="en-US" dirty="0" smtClean="0"/>
              <a:t>Sous-themes : </a:t>
            </a:r>
          </a:p>
          <a:p>
            <a:r>
              <a:rPr lang="fr-FR" dirty="0"/>
              <a:t>3.6 </a:t>
            </a:r>
            <a:r>
              <a:rPr lang="fr-FR" b="0" dirty="0"/>
              <a:t>Bilans, entretiens et accompagnements</a:t>
            </a:r>
            <a:endParaRPr lang="en-US" dirty="0"/>
          </a:p>
        </p:txBody>
      </p:sp>
      <p:pic>
        <p:nvPicPr>
          <p:cNvPr id="41" name="Graphique 40">
            <a:extLst>
              <a:ext uri="{FF2B5EF4-FFF2-40B4-BE49-F238E27FC236}">
                <a16:creationId xmlns:a16="http://schemas.microsoft.com/office/drawing/2014/main" id="{DCD27629-E795-ACB4-3E21-EAE22441922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/>
          <a:stretch/>
        </p:blipFill>
        <p:spPr>
          <a:xfrm>
            <a:off x="165723" y="9939635"/>
            <a:ext cx="359382" cy="490067"/>
          </a:xfrm>
          <a:prstGeom prst="rect">
            <a:avLst/>
          </a:prstGeom>
        </p:spPr>
      </p:pic>
      <p:sp>
        <p:nvSpPr>
          <p:cNvPr id="47" name="Espace réservé du pied de page 29">
            <a:extLst>
              <a:ext uri="{FF2B5EF4-FFF2-40B4-BE49-F238E27FC236}">
                <a16:creationId xmlns:a16="http://schemas.microsoft.com/office/drawing/2014/main" id="{D3434E79-A65F-A99C-4B77-9B29037F4446}"/>
              </a:ext>
            </a:extLst>
          </p:cNvPr>
          <p:cNvSpPr txBox="1">
            <a:spLocks/>
          </p:cNvSpPr>
          <p:nvPr/>
        </p:nvSpPr>
        <p:spPr>
          <a:xfrm>
            <a:off x="2988389" y="9979818"/>
            <a:ext cx="4070930" cy="409702"/>
          </a:xfrm>
          <a:prstGeom prst="rect">
            <a:avLst/>
          </a:prstGeom>
        </p:spPr>
        <p:txBody>
          <a:bodyPr vert="horz" lIns="0" tIns="46800" rIns="0" bIns="0" rtlCol="0" anchor="t"/>
          <a:lstStyle>
            <a:defPPr>
              <a:defRPr lang="en-US"/>
            </a:defPPr>
            <a:lvl1pPr marL="0" algn="l" defTabSz="457200" rtl="0" eaLnBrk="1" latinLnBrk="0" hangingPunct="1">
              <a:defRPr sz="700" kern="1200">
                <a:solidFill>
                  <a:schemeClr val="tx1"/>
                </a:solidFill>
                <a:latin typeface="Azo Sans" panose="020B0603030503020204" pitchFamily="34" charset="77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Principes : </a:t>
            </a:r>
          </a:p>
          <a:p>
            <a:r>
              <a:rPr lang="en-US" b="1" dirty="0" smtClean="0">
                <a:latin typeface="Arial" panose="020B0604020202020204" pitchFamily="34" charset="0"/>
                <a:cs typeface="Arial" panose="020B0604020202020204" pitchFamily="34" charset="0"/>
              </a:rPr>
              <a:t>Principe 25 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: Education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thérapeutique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(ETP)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66" name="Groupe 65">
            <a:extLst>
              <a:ext uri="{FF2B5EF4-FFF2-40B4-BE49-F238E27FC236}">
                <a16:creationId xmlns:a16="http://schemas.microsoft.com/office/drawing/2014/main" id="{9B992498-C5B4-B27E-FC66-A74B208603E1}"/>
              </a:ext>
            </a:extLst>
          </p:cNvPr>
          <p:cNvGrpSpPr/>
          <p:nvPr/>
        </p:nvGrpSpPr>
        <p:grpSpPr>
          <a:xfrm>
            <a:off x="364586" y="1797612"/>
            <a:ext cx="290053" cy="292100"/>
            <a:chOff x="225503" y="2443266"/>
            <a:chExt cx="290053" cy="292100"/>
          </a:xfrm>
        </p:grpSpPr>
        <p:cxnSp>
          <p:nvCxnSpPr>
            <p:cNvPr id="58" name="Connecteur droit 57">
              <a:extLst>
                <a:ext uri="{FF2B5EF4-FFF2-40B4-BE49-F238E27FC236}">
                  <a16:creationId xmlns:a16="http://schemas.microsoft.com/office/drawing/2014/main" id="{11A44A79-ABDA-C96B-FD50-500457ABEDE1}"/>
                </a:ext>
              </a:extLst>
            </p:cNvPr>
            <p:cNvCxnSpPr>
              <a:cxnSpLocks/>
            </p:cNvCxnSpPr>
            <p:nvPr/>
          </p:nvCxnSpPr>
          <p:spPr>
            <a:xfrm>
              <a:off x="225503" y="2443266"/>
              <a:ext cx="290053" cy="185496"/>
            </a:xfrm>
            <a:prstGeom prst="line">
              <a:avLst/>
            </a:prstGeom>
            <a:ln/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62" name="Connecteur droit 61">
              <a:extLst>
                <a:ext uri="{FF2B5EF4-FFF2-40B4-BE49-F238E27FC236}">
                  <a16:creationId xmlns:a16="http://schemas.microsoft.com/office/drawing/2014/main" id="{CCEDE5B1-3562-A804-982A-9D36E507189E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50588" y="2629157"/>
              <a:ext cx="158386" cy="106209"/>
            </a:xfrm>
            <a:prstGeom prst="line">
              <a:avLst/>
            </a:prstGeom>
            <a:ln w="12700">
              <a:solidFill>
                <a:schemeClr val="accent3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Rectangle 7"/>
          <p:cNvSpPr/>
          <p:nvPr/>
        </p:nvSpPr>
        <p:spPr>
          <a:xfrm>
            <a:off x="364586" y="2093146"/>
            <a:ext cx="6858927" cy="24314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 algn="just">
              <a:buClr>
                <a:srgbClr val="34615A"/>
              </a:buClr>
              <a:buFont typeface="Courier New" panose="02070309020205020404" pitchFamily="49" charset="0"/>
              <a:buChar char="o"/>
            </a:pPr>
            <a:r>
              <a:rPr lang="fr-FR" sz="1100" dirty="0">
                <a:latin typeface="Arial" panose="020B0604020202020204" pitchFamily="34" charset="0"/>
                <a:cs typeface="Arial" panose="020B0604020202020204" pitchFamily="34" charset="0"/>
              </a:rPr>
              <a:t>L’éducation thérapeutique vise à aider les patients (ainsi que leurs familles) à acquérir ou maintenir les compétences dont ils ont besoin pour gérer au mieux leur vie avec une maladie </a:t>
            </a:r>
            <a:r>
              <a:rPr lang="fr-FR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chronique, et à </a:t>
            </a:r>
            <a:r>
              <a:rPr lang="fr-FR" sz="1100" b="1" dirty="0">
                <a:latin typeface="Arial" panose="020B0604020202020204" pitchFamily="34" charset="0"/>
                <a:cs typeface="Arial" panose="020B0604020202020204" pitchFamily="34" charset="0"/>
              </a:rPr>
              <a:t>mieux comprendre leur maladie et leur </a:t>
            </a:r>
            <a:r>
              <a:rPr lang="fr-FR" sz="1100" b="1" dirty="0" smtClean="0">
                <a:latin typeface="Arial" panose="020B0604020202020204" pitchFamily="34" charset="0"/>
                <a:cs typeface="Arial" panose="020B0604020202020204" pitchFamily="34" charset="0"/>
              </a:rPr>
              <a:t>traitement </a:t>
            </a:r>
            <a:endParaRPr lang="fr-FR" sz="11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 algn="just">
              <a:buClr>
                <a:srgbClr val="34615A"/>
              </a:buClr>
              <a:buFont typeface="Courier New" panose="02070309020205020404" pitchFamily="49" charset="0"/>
              <a:buChar char="o"/>
            </a:pPr>
            <a:r>
              <a:rPr lang="fr-FR" sz="1100" dirty="0">
                <a:latin typeface="Arial" panose="020B0604020202020204" pitchFamily="34" charset="0"/>
                <a:cs typeface="Arial" panose="020B0604020202020204" pitchFamily="34" charset="0"/>
              </a:rPr>
              <a:t>Elle inclut des </a:t>
            </a:r>
            <a:r>
              <a:rPr lang="fr-FR" sz="1100" b="1" dirty="0">
                <a:latin typeface="Arial" panose="020B0604020202020204" pitchFamily="34" charset="0"/>
                <a:cs typeface="Arial" panose="020B0604020202020204" pitchFamily="34" charset="0"/>
              </a:rPr>
              <a:t>activités organisées entre plusieurs professionnels de santé </a:t>
            </a:r>
            <a:r>
              <a:rPr lang="fr-FR" sz="1100" dirty="0">
                <a:latin typeface="Arial" panose="020B0604020202020204" pitchFamily="34" charset="0"/>
                <a:cs typeface="Arial" panose="020B0604020202020204" pitchFamily="34" charset="0"/>
              </a:rPr>
              <a:t>conçues pour rendre les patients conscients et informés de leur maladie, des soins, de l’organisation et des procédures hospitalières, et des comportements liés à la santé et à la maladie.</a:t>
            </a:r>
          </a:p>
          <a:p>
            <a:pPr marL="171450" indent="-171450" algn="just">
              <a:buClr>
                <a:srgbClr val="34615A"/>
              </a:buClr>
              <a:buFont typeface="Courier New" panose="02070309020205020404" pitchFamily="49" charset="0"/>
              <a:buChar char="o"/>
            </a:pPr>
            <a:r>
              <a:rPr lang="fr-FR" sz="1100" dirty="0">
                <a:latin typeface="Arial" panose="020B0604020202020204" pitchFamily="34" charset="0"/>
                <a:cs typeface="Arial" panose="020B0604020202020204" pitchFamily="34" charset="0"/>
              </a:rPr>
              <a:t>Le patient est inscrit dans un </a:t>
            </a:r>
            <a:r>
              <a:rPr lang="fr-FR" sz="110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parcours personnalisé en fonction des besoins et des attentes exprimés lors de son diagnostic éducatif. Ce parcours peut donc être constitué d’une ou </a:t>
            </a:r>
            <a:r>
              <a:rPr lang="fr-FR" sz="1100" b="1" dirty="0">
                <a:latin typeface="Arial" panose="020B0604020202020204" pitchFamily="34" charset="0"/>
                <a:cs typeface="Arial" panose="020B0604020202020204" pitchFamily="34" charset="0"/>
              </a:rPr>
              <a:t>de plusieurs séances</a:t>
            </a:r>
            <a:r>
              <a:rPr lang="fr-FR" sz="1100" dirty="0">
                <a:latin typeface="Arial" panose="020B0604020202020204" pitchFamily="34" charset="0"/>
                <a:cs typeface="Arial" panose="020B0604020202020204" pitchFamily="34" charset="0"/>
              </a:rPr>
              <a:t> dans lequel chaque professionnel de santé intervient en fonction de </a:t>
            </a:r>
            <a:r>
              <a:rPr lang="fr-FR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son domaine d’expertise.</a:t>
            </a:r>
            <a:endParaRPr lang="fr-FR" sz="11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buClr>
                <a:srgbClr val="34615A"/>
              </a:buClr>
            </a:pPr>
            <a:endParaRPr lang="fr-FR" sz="9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buClr>
                <a:srgbClr val="34615A"/>
              </a:buClr>
            </a:pPr>
            <a:r>
              <a:rPr lang="fr-FR" sz="1100" b="1" dirty="0" smtClean="0">
                <a:solidFill>
                  <a:schemeClr val="accent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noter </a:t>
            </a:r>
            <a:r>
              <a:rPr lang="fr-FR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fr-FR" sz="1100" dirty="0" smtClean="0">
                <a:solidFill>
                  <a:schemeClr val="accent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L’éducation </a:t>
            </a:r>
            <a:r>
              <a:rPr lang="fr-FR" sz="1100" dirty="0">
                <a:solidFill>
                  <a:schemeClr val="accent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thérapeutique constitue un moyen de prise en charge efficiente du patient par le pharmacien grâce à son contact humain et à la relation qu’il entretient avec lui. De plus il met en exergue ses connaissances et son expertise</a:t>
            </a:r>
          </a:p>
        </p:txBody>
      </p:sp>
      <p:sp>
        <p:nvSpPr>
          <p:cNvPr id="26" name="Espace réservé du contenu 2">
            <a:extLst>
              <a:ext uri="{FF2B5EF4-FFF2-40B4-BE49-F238E27FC236}">
                <a16:creationId xmlns:a16="http://schemas.microsoft.com/office/drawing/2014/main" id="{6B22F8DC-FE66-F0E9-108A-5CE9C2F7E4EB}"/>
              </a:ext>
            </a:extLst>
          </p:cNvPr>
          <p:cNvSpPr txBox="1">
            <a:spLocks/>
          </p:cNvSpPr>
          <p:nvPr/>
        </p:nvSpPr>
        <p:spPr>
          <a:xfrm>
            <a:off x="770447" y="4686588"/>
            <a:ext cx="5562320" cy="399096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755934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300"/>
              </a:spcAft>
              <a:buFontTx/>
              <a:buNone/>
              <a:defRPr sz="2400" b="0" i="0" kern="1200">
                <a:solidFill>
                  <a:schemeClr val="accent3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151200" indent="-152984" algn="ctr" defTabSz="755934" rtl="0" eaLnBrk="1" latinLnBrk="0" hangingPunct="1">
              <a:lnSpc>
                <a:spcPts val="1320"/>
              </a:lnSpc>
              <a:spcBef>
                <a:spcPts val="0"/>
              </a:spcBef>
              <a:buClr>
                <a:schemeClr val="accent2"/>
              </a:buClr>
              <a:buFontTx/>
              <a:buNone/>
              <a:defRPr sz="1100" b="1" i="0" kern="1200">
                <a:solidFill>
                  <a:schemeClr val="accent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288000" indent="-97200" algn="l" defTabSz="755934" rtl="0" eaLnBrk="1" latinLnBrk="0" hangingPunct="1">
              <a:lnSpc>
                <a:spcPts val="132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1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80000" indent="0" algn="l" defTabSz="755934" rtl="0" eaLnBrk="1" latinLnBrk="0" hangingPunct="1">
              <a:lnSpc>
                <a:spcPts val="1320"/>
              </a:lnSpc>
              <a:spcBef>
                <a:spcPts val="0"/>
              </a:spcBef>
              <a:buFontTx/>
              <a:buNone/>
              <a:defRPr sz="11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511869" indent="0" algn="l" defTabSz="755934" rtl="0" eaLnBrk="1" latinLnBrk="0" hangingPunct="1">
              <a:lnSpc>
                <a:spcPct val="90000"/>
              </a:lnSpc>
              <a:spcBef>
                <a:spcPts val="413"/>
              </a:spcBef>
              <a:buFontTx/>
              <a:buNone/>
              <a:defRPr sz="1100" kern="1200">
                <a:solidFill>
                  <a:schemeClr val="tx1"/>
                </a:solidFill>
                <a:latin typeface="Azo Sans" panose="020B0603030503020204" pitchFamily="34" charset="77"/>
                <a:ea typeface="+mn-ea"/>
                <a:cs typeface="+mn-cs"/>
              </a:defRPr>
            </a:lvl5pPr>
            <a:lvl6pPr marL="2078820" indent="-188984" algn="l" defTabSz="755934" rtl="0" eaLnBrk="1" latinLnBrk="0" hangingPunct="1">
              <a:lnSpc>
                <a:spcPct val="90000"/>
              </a:lnSpc>
              <a:spcBef>
                <a:spcPts val="413"/>
              </a:spcBef>
              <a:buFont typeface="Arial" panose="020B0604020202020204" pitchFamily="34" charset="0"/>
              <a:buChar char="•"/>
              <a:defRPr sz="14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56787" indent="-188984" algn="l" defTabSz="755934" rtl="0" eaLnBrk="1" latinLnBrk="0" hangingPunct="1">
              <a:lnSpc>
                <a:spcPct val="90000"/>
              </a:lnSpc>
              <a:spcBef>
                <a:spcPts val="413"/>
              </a:spcBef>
              <a:buFont typeface="Arial" panose="020B0604020202020204" pitchFamily="34" charset="0"/>
              <a:buChar char="•"/>
              <a:defRPr sz="14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834754" indent="-188984" algn="l" defTabSz="755934" rtl="0" eaLnBrk="1" latinLnBrk="0" hangingPunct="1">
              <a:lnSpc>
                <a:spcPct val="90000"/>
              </a:lnSpc>
              <a:spcBef>
                <a:spcPts val="413"/>
              </a:spcBef>
              <a:buFont typeface="Arial" panose="020B0604020202020204" pitchFamily="34" charset="0"/>
              <a:buChar char="•"/>
              <a:defRPr sz="14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212722" indent="-188984" algn="l" defTabSz="755934" rtl="0" eaLnBrk="1" latinLnBrk="0" hangingPunct="1">
              <a:lnSpc>
                <a:spcPct val="90000"/>
              </a:lnSpc>
              <a:spcBef>
                <a:spcPts val="413"/>
              </a:spcBef>
              <a:buFont typeface="Arial" panose="020B0604020202020204" pitchFamily="34" charset="0"/>
              <a:buChar char="•"/>
              <a:defRPr sz="14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1800" dirty="0" smtClean="0"/>
              <a:t>Conditions de mise en œuvre :</a:t>
            </a:r>
            <a:endParaRPr lang="fr-FR" sz="1800" dirty="0"/>
          </a:p>
        </p:txBody>
      </p:sp>
      <p:grpSp>
        <p:nvGrpSpPr>
          <p:cNvPr id="27" name="Groupe 26">
            <a:extLst>
              <a:ext uri="{FF2B5EF4-FFF2-40B4-BE49-F238E27FC236}">
                <a16:creationId xmlns:a16="http://schemas.microsoft.com/office/drawing/2014/main" id="{9B992498-C5B4-B27E-FC66-A74B208603E1}"/>
              </a:ext>
            </a:extLst>
          </p:cNvPr>
          <p:cNvGrpSpPr/>
          <p:nvPr/>
        </p:nvGrpSpPr>
        <p:grpSpPr>
          <a:xfrm>
            <a:off x="395534" y="4636873"/>
            <a:ext cx="290053" cy="292100"/>
            <a:chOff x="225503" y="2443266"/>
            <a:chExt cx="290053" cy="292100"/>
          </a:xfrm>
        </p:grpSpPr>
        <p:cxnSp>
          <p:nvCxnSpPr>
            <p:cNvPr id="28" name="Connecteur droit 27">
              <a:extLst>
                <a:ext uri="{FF2B5EF4-FFF2-40B4-BE49-F238E27FC236}">
                  <a16:creationId xmlns:a16="http://schemas.microsoft.com/office/drawing/2014/main" id="{11A44A79-ABDA-C96B-FD50-500457ABEDE1}"/>
                </a:ext>
              </a:extLst>
            </p:cNvPr>
            <p:cNvCxnSpPr>
              <a:cxnSpLocks/>
            </p:cNvCxnSpPr>
            <p:nvPr/>
          </p:nvCxnSpPr>
          <p:spPr>
            <a:xfrm>
              <a:off x="225503" y="2443266"/>
              <a:ext cx="290053" cy="185496"/>
            </a:xfrm>
            <a:prstGeom prst="line">
              <a:avLst/>
            </a:prstGeom>
            <a:ln/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31" name="Connecteur droit 30">
              <a:extLst>
                <a:ext uri="{FF2B5EF4-FFF2-40B4-BE49-F238E27FC236}">
                  <a16:creationId xmlns:a16="http://schemas.microsoft.com/office/drawing/2014/main" id="{CCEDE5B1-3562-A804-982A-9D36E507189E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50588" y="2629157"/>
              <a:ext cx="158386" cy="106209"/>
            </a:xfrm>
            <a:prstGeom prst="line">
              <a:avLst/>
            </a:prstGeom>
            <a:ln w="12700">
              <a:solidFill>
                <a:schemeClr val="accent3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Rectangle 31"/>
          <p:cNvSpPr/>
          <p:nvPr/>
        </p:nvSpPr>
        <p:spPr>
          <a:xfrm>
            <a:off x="395151" y="5026542"/>
            <a:ext cx="6828362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lvl="1" indent="-171450" algn="just">
              <a:buClr>
                <a:srgbClr val="34615A"/>
              </a:buClr>
              <a:buFont typeface="Courier New" panose="02070309020205020404" pitchFamily="49" charset="0"/>
              <a:buChar char="o"/>
            </a:pPr>
            <a:r>
              <a:rPr lang="fr-FR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Au </a:t>
            </a:r>
            <a:r>
              <a:rPr lang="fr-FR" sz="1100" dirty="0">
                <a:latin typeface="Arial" panose="020B0604020202020204" pitchFamily="34" charset="0"/>
                <a:cs typeface="Arial" panose="020B0604020202020204" pitchFamily="34" charset="0"/>
              </a:rPr>
              <a:t>sein du </a:t>
            </a:r>
            <a:r>
              <a:rPr lang="fr-FR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programme, au </a:t>
            </a:r>
            <a:r>
              <a:rPr lang="fr-FR" sz="1100" dirty="0">
                <a:latin typeface="Arial" panose="020B0604020202020204" pitchFamily="34" charset="0"/>
                <a:cs typeface="Arial" panose="020B0604020202020204" pitchFamily="34" charset="0"/>
              </a:rPr>
              <a:t>moins 2 professionnels de santé </a:t>
            </a:r>
            <a:r>
              <a:rPr lang="fr-FR" sz="1100" b="1" dirty="0">
                <a:latin typeface="Arial" panose="020B0604020202020204" pitchFamily="34" charset="0"/>
                <a:cs typeface="Arial" panose="020B0604020202020204" pitchFamily="34" charset="0"/>
              </a:rPr>
              <a:t>de professions différentes</a:t>
            </a:r>
            <a:r>
              <a:rPr lang="fr-FR" sz="1100" dirty="0">
                <a:latin typeface="Arial" panose="020B0604020202020204" pitchFamily="34" charset="0"/>
                <a:cs typeface="Arial" panose="020B0604020202020204" pitchFamily="34" charset="0"/>
              </a:rPr>
              <a:t> (dont obligatoirement un médecin si le programme n'est pas coordonné par un médecin</a:t>
            </a:r>
            <a:r>
              <a:rPr lang="fr-FR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endParaRPr lang="fr-FR" sz="11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lvl="1" indent="-171450" algn="just">
              <a:buClr>
                <a:srgbClr val="34615A"/>
              </a:buClr>
              <a:buFont typeface="Courier New" panose="02070309020205020404" pitchFamily="49" charset="0"/>
              <a:buChar char="o"/>
            </a:pPr>
            <a:r>
              <a:rPr lang="fr-FR" sz="1100" dirty="0">
                <a:latin typeface="Arial" panose="020B0604020202020204" pitchFamily="34" charset="0"/>
                <a:cs typeface="Arial" panose="020B0604020202020204" pitchFamily="34" charset="0"/>
              </a:rPr>
              <a:t>Un médecin obligatoirement</a:t>
            </a:r>
          </a:p>
          <a:p>
            <a:pPr marL="171450" lvl="1" indent="-171450" algn="just">
              <a:buClr>
                <a:srgbClr val="34615A"/>
              </a:buClr>
              <a:buFont typeface="Courier New" panose="02070309020205020404" pitchFamily="49" charset="0"/>
              <a:buChar char="o"/>
            </a:pPr>
            <a:r>
              <a:rPr lang="fr-FR" sz="1100" dirty="0">
                <a:latin typeface="Arial" panose="020B0604020202020204" pitchFamily="34" charset="0"/>
                <a:cs typeface="Arial" panose="020B0604020202020204" pitchFamily="34" charset="0"/>
              </a:rPr>
              <a:t>Ayant tous suivi au minium 40 heures de formation spécifique à l’ETP</a:t>
            </a:r>
          </a:p>
          <a:p>
            <a:pPr marL="171450" lvl="1" indent="-171450" algn="just">
              <a:buClr>
                <a:srgbClr val="34615A"/>
              </a:buClr>
              <a:buFont typeface="Courier New" panose="02070309020205020404" pitchFamily="49" charset="0"/>
              <a:buChar char="o"/>
            </a:pPr>
            <a:r>
              <a:rPr lang="fr-FR" sz="1100" dirty="0">
                <a:latin typeface="Arial" panose="020B0604020202020204" pitchFamily="34" charset="0"/>
                <a:cs typeface="Arial" panose="020B0604020202020204" pitchFamily="34" charset="0"/>
              </a:rPr>
              <a:t>Tout programme d’ETP doit être soumis </a:t>
            </a:r>
            <a:r>
              <a:rPr lang="fr-FR" sz="1100">
                <a:latin typeface="Arial" panose="020B0604020202020204" pitchFamily="34" charset="0"/>
                <a:cs typeface="Arial" panose="020B0604020202020204" pitchFamily="34" charset="0"/>
              </a:rPr>
              <a:t>à </a:t>
            </a:r>
            <a:r>
              <a:rPr lang="fr-FR" sz="1100" smtClean="0">
                <a:latin typeface="Arial" panose="020B0604020202020204" pitchFamily="34" charset="0"/>
                <a:cs typeface="Arial" panose="020B0604020202020204" pitchFamily="34" charset="0"/>
              </a:rPr>
              <a:t>déclaration </a:t>
            </a:r>
            <a:r>
              <a:rPr lang="fr-FR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auprès de l’ARS </a:t>
            </a:r>
            <a:r>
              <a:rPr lang="fr-FR" sz="1100" dirty="0"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fr-FR" sz="1100" dirty="0">
                <a:latin typeface="Arial" panose="020B0604020202020204" pitchFamily="34" charset="0"/>
                <a:cs typeface="Arial" panose="020B0604020202020204" pitchFamily="34" charset="0"/>
                <a:hlinkClick r:id="rId4"/>
              </a:rPr>
              <a:t>décret n° 2020-1832 du 31/12/2020</a:t>
            </a:r>
            <a:r>
              <a:rPr lang="fr-FR" sz="1100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  <p:sp>
        <p:nvSpPr>
          <p:cNvPr id="33" name="Espace réservé du contenu 2">
            <a:extLst>
              <a:ext uri="{FF2B5EF4-FFF2-40B4-BE49-F238E27FC236}">
                <a16:creationId xmlns:a16="http://schemas.microsoft.com/office/drawing/2014/main" id="{6B22F8DC-FE66-F0E9-108A-5CE9C2F7E4EB}"/>
              </a:ext>
            </a:extLst>
          </p:cNvPr>
          <p:cNvSpPr txBox="1">
            <a:spLocks/>
          </p:cNvSpPr>
          <p:nvPr/>
        </p:nvSpPr>
        <p:spPr>
          <a:xfrm>
            <a:off x="739499" y="8636565"/>
            <a:ext cx="5562320" cy="399096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755934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300"/>
              </a:spcAft>
              <a:buFontTx/>
              <a:buNone/>
              <a:defRPr sz="2400" b="0" i="0" kern="1200">
                <a:solidFill>
                  <a:schemeClr val="accent3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151200" indent="-152984" algn="ctr" defTabSz="755934" rtl="0" eaLnBrk="1" latinLnBrk="0" hangingPunct="1">
              <a:lnSpc>
                <a:spcPts val="1320"/>
              </a:lnSpc>
              <a:spcBef>
                <a:spcPts val="0"/>
              </a:spcBef>
              <a:buClr>
                <a:schemeClr val="accent2"/>
              </a:buClr>
              <a:buFontTx/>
              <a:buNone/>
              <a:defRPr sz="1100" b="1" i="0" kern="1200">
                <a:solidFill>
                  <a:schemeClr val="accent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288000" indent="-97200" algn="l" defTabSz="755934" rtl="0" eaLnBrk="1" latinLnBrk="0" hangingPunct="1">
              <a:lnSpc>
                <a:spcPts val="132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1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80000" indent="0" algn="l" defTabSz="755934" rtl="0" eaLnBrk="1" latinLnBrk="0" hangingPunct="1">
              <a:lnSpc>
                <a:spcPts val="1320"/>
              </a:lnSpc>
              <a:spcBef>
                <a:spcPts val="0"/>
              </a:spcBef>
              <a:buFontTx/>
              <a:buNone/>
              <a:defRPr sz="11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511869" indent="0" algn="l" defTabSz="755934" rtl="0" eaLnBrk="1" latinLnBrk="0" hangingPunct="1">
              <a:lnSpc>
                <a:spcPct val="90000"/>
              </a:lnSpc>
              <a:spcBef>
                <a:spcPts val="413"/>
              </a:spcBef>
              <a:buFontTx/>
              <a:buNone/>
              <a:defRPr sz="1100" kern="1200">
                <a:solidFill>
                  <a:schemeClr val="tx1"/>
                </a:solidFill>
                <a:latin typeface="Azo Sans" panose="020B0603030503020204" pitchFamily="34" charset="77"/>
                <a:ea typeface="+mn-ea"/>
                <a:cs typeface="+mn-cs"/>
              </a:defRPr>
            </a:lvl5pPr>
            <a:lvl6pPr marL="2078820" indent="-188984" algn="l" defTabSz="755934" rtl="0" eaLnBrk="1" latinLnBrk="0" hangingPunct="1">
              <a:lnSpc>
                <a:spcPct val="90000"/>
              </a:lnSpc>
              <a:spcBef>
                <a:spcPts val="413"/>
              </a:spcBef>
              <a:buFont typeface="Arial" panose="020B0604020202020204" pitchFamily="34" charset="0"/>
              <a:buChar char="•"/>
              <a:defRPr sz="14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56787" indent="-188984" algn="l" defTabSz="755934" rtl="0" eaLnBrk="1" latinLnBrk="0" hangingPunct="1">
              <a:lnSpc>
                <a:spcPct val="90000"/>
              </a:lnSpc>
              <a:spcBef>
                <a:spcPts val="413"/>
              </a:spcBef>
              <a:buFont typeface="Arial" panose="020B0604020202020204" pitchFamily="34" charset="0"/>
              <a:buChar char="•"/>
              <a:defRPr sz="14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834754" indent="-188984" algn="l" defTabSz="755934" rtl="0" eaLnBrk="1" latinLnBrk="0" hangingPunct="1">
              <a:lnSpc>
                <a:spcPct val="90000"/>
              </a:lnSpc>
              <a:spcBef>
                <a:spcPts val="413"/>
              </a:spcBef>
              <a:buFont typeface="Arial" panose="020B0604020202020204" pitchFamily="34" charset="0"/>
              <a:buChar char="•"/>
              <a:defRPr sz="14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212722" indent="-188984" algn="l" defTabSz="755934" rtl="0" eaLnBrk="1" latinLnBrk="0" hangingPunct="1">
              <a:lnSpc>
                <a:spcPct val="90000"/>
              </a:lnSpc>
              <a:spcBef>
                <a:spcPts val="413"/>
              </a:spcBef>
              <a:buFont typeface="Arial" panose="020B0604020202020204" pitchFamily="34" charset="0"/>
              <a:buChar char="•"/>
              <a:defRPr sz="14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1800" dirty="0" smtClean="0"/>
              <a:t>Patients concernés</a:t>
            </a:r>
            <a:endParaRPr lang="fr-FR" sz="1800" dirty="0"/>
          </a:p>
        </p:txBody>
      </p:sp>
      <p:grpSp>
        <p:nvGrpSpPr>
          <p:cNvPr id="34" name="Groupe 33">
            <a:extLst>
              <a:ext uri="{FF2B5EF4-FFF2-40B4-BE49-F238E27FC236}">
                <a16:creationId xmlns:a16="http://schemas.microsoft.com/office/drawing/2014/main" id="{9B992498-C5B4-B27E-FC66-A74B208603E1}"/>
              </a:ext>
            </a:extLst>
          </p:cNvPr>
          <p:cNvGrpSpPr/>
          <p:nvPr/>
        </p:nvGrpSpPr>
        <p:grpSpPr>
          <a:xfrm>
            <a:off x="364586" y="8586850"/>
            <a:ext cx="290053" cy="292100"/>
            <a:chOff x="225503" y="2443266"/>
            <a:chExt cx="290053" cy="292100"/>
          </a:xfrm>
        </p:grpSpPr>
        <p:cxnSp>
          <p:nvCxnSpPr>
            <p:cNvPr id="35" name="Connecteur droit 34">
              <a:extLst>
                <a:ext uri="{FF2B5EF4-FFF2-40B4-BE49-F238E27FC236}">
                  <a16:creationId xmlns:a16="http://schemas.microsoft.com/office/drawing/2014/main" id="{11A44A79-ABDA-C96B-FD50-500457ABEDE1}"/>
                </a:ext>
              </a:extLst>
            </p:cNvPr>
            <p:cNvCxnSpPr>
              <a:cxnSpLocks/>
            </p:cNvCxnSpPr>
            <p:nvPr/>
          </p:nvCxnSpPr>
          <p:spPr>
            <a:xfrm>
              <a:off x="225503" y="2443266"/>
              <a:ext cx="290053" cy="185496"/>
            </a:xfrm>
            <a:prstGeom prst="line">
              <a:avLst/>
            </a:prstGeom>
            <a:ln/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36" name="Connecteur droit 35">
              <a:extLst>
                <a:ext uri="{FF2B5EF4-FFF2-40B4-BE49-F238E27FC236}">
                  <a16:creationId xmlns:a16="http://schemas.microsoft.com/office/drawing/2014/main" id="{CCEDE5B1-3562-A804-982A-9D36E507189E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50588" y="2629157"/>
              <a:ext cx="158386" cy="106209"/>
            </a:xfrm>
            <a:prstGeom prst="line">
              <a:avLst/>
            </a:prstGeom>
            <a:ln w="12700">
              <a:solidFill>
                <a:schemeClr val="accent3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7" name="Rectangle 36"/>
          <p:cNvSpPr/>
          <p:nvPr/>
        </p:nvSpPr>
        <p:spPr>
          <a:xfrm>
            <a:off x="509612" y="8971194"/>
            <a:ext cx="6828362" cy="9387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lvl="1" indent="-171450" algn="just">
              <a:buClr>
                <a:srgbClr val="34615A"/>
              </a:buClr>
              <a:buFont typeface="Courier New" panose="02070309020205020404" pitchFamily="49" charset="0"/>
              <a:buChar char="o"/>
            </a:pPr>
            <a:r>
              <a:rPr lang="fr-FR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Toute </a:t>
            </a:r>
            <a:r>
              <a:rPr lang="fr-FR" sz="1100" dirty="0">
                <a:latin typeface="Arial" panose="020B0604020202020204" pitchFamily="34" charset="0"/>
                <a:cs typeface="Arial" panose="020B0604020202020204" pitchFamily="34" charset="0"/>
              </a:rPr>
              <a:t>personne, enfant et ses parents, adolescent, adulte ayant une maladie chronique. </a:t>
            </a:r>
            <a:br>
              <a:rPr lang="fr-FR" sz="11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r-FR" sz="1100" dirty="0">
                <a:latin typeface="Arial" panose="020B0604020202020204" pitchFamily="34" charset="0"/>
                <a:cs typeface="Arial" panose="020B0604020202020204" pitchFamily="34" charset="0"/>
              </a:rPr>
              <a:t>(diabète, asthme, </a:t>
            </a:r>
            <a:r>
              <a:rPr lang="fr-FR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IST, …)</a:t>
            </a:r>
            <a:endParaRPr lang="fr-FR" sz="11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lvl="1" indent="-171450" algn="just">
              <a:buClr>
                <a:srgbClr val="34615A"/>
              </a:buClr>
              <a:buFont typeface="Courier New" panose="02070309020205020404" pitchFamily="49" charset="0"/>
              <a:buChar char="o"/>
            </a:pPr>
            <a:r>
              <a:rPr lang="fr-FR" sz="1100" dirty="0">
                <a:latin typeface="Arial" panose="020B0604020202020204" pitchFamily="34" charset="0"/>
                <a:cs typeface="Arial" panose="020B0604020202020204" pitchFamily="34" charset="0"/>
              </a:rPr>
              <a:t>Le patient a toute liberté de participer ou non à une ETP. Si le patient accepte une ETP, il peut en négocier les buts et les modalités de mise en œuvre.</a:t>
            </a:r>
          </a:p>
          <a:p>
            <a:pPr marL="171450" lvl="1" indent="-171450" algn="just">
              <a:buClr>
                <a:srgbClr val="34615A"/>
              </a:buClr>
              <a:buFont typeface="Courier New" panose="02070309020205020404" pitchFamily="49" charset="0"/>
              <a:buChar char="o"/>
            </a:pPr>
            <a:r>
              <a:rPr lang="fr-FR" sz="1100" dirty="0">
                <a:latin typeface="Arial" panose="020B0604020202020204" pitchFamily="34" charset="0"/>
                <a:cs typeface="Arial" panose="020B0604020202020204" pitchFamily="34" charset="0"/>
              </a:rPr>
              <a:t>Les proches peuvent être associés à la démarche d’ETP, s’ils le souhaitent</a:t>
            </a:r>
          </a:p>
        </p:txBody>
      </p:sp>
      <p:sp>
        <p:nvSpPr>
          <p:cNvPr id="9" name="Rectangle 8"/>
          <p:cNvSpPr/>
          <p:nvPr/>
        </p:nvSpPr>
        <p:spPr>
          <a:xfrm>
            <a:off x="489671" y="6180424"/>
            <a:ext cx="6828362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fr-FR" sz="1100" dirty="0">
                <a:solidFill>
                  <a:schemeClr val="accent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Grâce au programme le patient atteint d’une maladie chronique doit acquérir 8 </a:t>
            </a:r>
            <a:r>
              <a:rPr lang="fr-FR" sz="1100" dirty="0" smtClean="0">
                <a:solidFill>
                  <a:schemeClr val="accent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compétences : </a:t>
            </a:r>
            <a:endParaRPr lang="fr-FR" sz="1100" dirty="0">
              <a:solidFill>
                <a:schemeClr val="accent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38" name="Groupe 37"/>
          <p:cNvGrpSpPr/>
          <p:nvPr/>
        </p:nvGrpSpPr>
        <p:grpSpPr>
          <a:xfrm>
            <a:off x="525105" y="6558277"/>
            <a:ext cx="1441191" cy="864714"/>
            <a:chOff x="1816" y="196331"/>
            <a:chExt cx="1441191" cy="864714"/>
          </a:xfrm>
        </p:grpSpPr>
        <p:sp>
          <p:nvSpPr>
            <p:cNvPr id="68" name="Rectangle à coins arrondis 67"/>
            <p:cNvSpPr/>
            <p:nvPr/>
          </p:nvSpPr>
          <p:spPr>
            <a:xfrm>
              <a:off x="1816" y="196331"/>
              <a:ext cx="1441191" cy="864714"/>
            </a:xfrm>
            <a:prstGeom prst="roundRect">
              <a:avLst/>
            </a:prstGeom>
            <a:solidFill>
              <a:srgbClr val="87A896"/>
            </a:solidFill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rgbClr r="0" g="0" b="0"/>
            </a:fillRef>
            <a:effectRef idx="3">
              <a:schemeClr val="accent5">
                <a:shade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70" name="ZoneTexte 69"/>
            <p:cNvSpPr txBox="1"/>
            <p:nvPr/>
          </p:nvSpPr>
          <p:spPr>
            <a:xfrm>
              <a:off x="44028" y="238543"/>
              <a:ext cx="1356767" cy="78029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38100" tIns="38100" rIns="38100" bIns="38100" numCol="1" spcCol="1270" anchor="ctr" anchorCtr="0">
              <a:noAutofit/>
            </a:bodyPr>
            <a:lstStyle/>
            <a:p>
              <a:pPr lvl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fr-FR" sz="1000" b="1" kern="1200" dirty="0">
                  <a:latin typeface="Arial" panose="020B0604020202020204" pitchFamily="34" charset="0"/>
                  <a:cs typeface="Arial" panose="020B0604020202020204" pitchFamily="34" charset="0"/>
                </a:rPr>
                <a:t>Exprimer ses besoins</a:t>
              </a:r>
              <a:r>
                <a:rPr lang="fr-FR" sz="1000" kern="1200" dirty="0">
                  <a:latin typeface="Arial" panose="020B0604020202020204" pitchFamily="34" charset="0"/>
                  <a:cs typeface="Arial" panose="020B0604020202020204" pitchFamily="34" charset="0"/>
                </a:rPr>
                <a:t> (diagnostic éducatif) et informer son entourage</a:t>
              </a:r>
            </a:p>
          </p:txBody>
        </p:sp>
      </p:grpSp>
      <p:grpSp>
        <p:nvGrpSpPr>
          <p:cNvPr id="39" name="Groupe 38"/>
          <p:cNvGrpSpPr/>
          <p:nvPr/>
        </p:nvGrpSpPr>
        <p:grpSpPr>
          <a:xfrm>
            <a:off x="2110416" y="6558277"/>
            <a:ext cx="1441191" cy="864714"/>
            <a:chOff x="1587127" y="196331"/>
            <a:chExt cx="1441191" cy="864714"/>
          </a:xfrm>
        </p:grpSpPr>
        <p:sp>
          <p:nvSpPr>
            <p:cNvPr id="65" name="Rectangle à coins arrondis 64"/>
            <p:cNvSpPr/>
            <p:nvPr/>
          </p:nvSpPr>
          <p:spPr>
            <a:xfrm>
              <a:off x="1587127" y="196331"/>
              <a:ext cx="1441191" cy="864714"/>
            </a:xfrm>
            <a:prstGeom prst="roundRect">
              <a:avLst/>
            </a:prstGeom>
            <a:solidFill>
              <a:srgbClr val="ACC5BA"/>
            </a:solidFill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rgbClr r="0" g="0" b="0"/>
            </a:fillRef>
            <a:effectRef idx="3">
              <a:schemeClr val="accent5">
                <a:shade val="50000"/>
                <a:hueOff val="41488"/>
                <a:satOff val="2006"/>
                <a:lumOff val="9318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67" name="ZoneTexte 66"/>
            <p:cNvSpPr txBox="1"/>
            <p:nvPr/>
          </p:nvSpPr>
          <p:spPr>
            <a:xfrm>
              <a:off x="1629339" y="238543"/>
              <a:ext cx="1356767" cy="78029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38100" tIns="38100" rIns="38100" bIns="38100" numCol="1" spcCol="1270" anchor="ctr" anchorCtr="0">
              <a:noAutofit/>
            </a:bodyPr>
            <a:lstStyle/>
            <a:p>
              <a:pPr lvl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fr-FR" sz="1000" b="1" kern="1200" dirty="0">
                  <a:latin typeface="Arial" panose="020B0604020202020204" pitchFamily="34" charset="0"/>
                  <a:cs typeface="Arial" panose="020B0604020202020204" pitchFamily="34" charset="0"/>
                </a:rPr>
                <a:t>Comprendre et expliquer</a:t>
              </a:r>
              <a:r>
                <a:rPr lang="fr-FR" sz="1000" kern="1200" dirty="0">
                  <a:latin typeface="Arial" panose="020B0604020202020204" pitchFamily="34" charset="0"/>
                  <a:cs typeface="Arial" panose="020B0604020202020204" pitchFamily="34" charset="0"/>
                </a:rPr>
                <a:t> sa maladie et son traitement (compétence d’intelligibilité)</a:t>
              </a:r>
            </a:p>
          </p:txBody>
        </p:sp>
      </p:grpSp>
      <p:grpSp>
        <p:nvGrpSpPr>
          <p:cNvPr id="40" name="Groupe 39"/>
          <p:cNvGrpSpPr/>
          <p:nvPr/>
        </p:nvGrpSpPr>
        <p:grpSpPr>
          <a:xfrm>
            <a:off x="3695726" y="6558277"/>
            <a:ext cx="1441191" cy="864714"/>
            <a:chOff x="3172437" y="196331"/>
            <a:chExt cx="1441191" cy="864714"/>
          </a:xfrm>
        </p:grpSpPr>
        <p:sp>
          <p:nvSpPr>
            <p:cNvPr id="63" name="Rectangle à coins arrondis 62"/>
            <p:cNvSpPr/>
            <p:nvPr/>
          </p:nvSpPr>
          <p:spPr>
            <a:xfrm>
              <a:off x="3172437" y="196331"/>
              <a:ext cx="1441191" cy="864714"/>
            </a:xfrm>
            <a:prstGeom prst="roundRect">
              <a:avLst/>
            </a:prstGeom>
            <a:solidFill>
              <a:schemeClr val="accent6">
                <a:lumMod val="60000"/>
                <a:lumOff val="40000"/>
              </a:schemeClr>
            </a:solidFill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rgbClr r="0" g="0" b="0"/>
            </a:fillRef>
            <a:effectRef idx="3">
              <a:schemeClr val="accent5">
                <a:shade val="50000"/>
                <a:hueOff val="82976"/>
                <a:satOff val="4013"/>
                <a:lumOff val="18635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64" name="ZoneTexte 63"/>
            <p:cNvSpPr txBox="1"/>
            <p:nvPr/>
          </p:nvSpPr>
          <p:spPr>
            <a:xfrm>
              <a:off x="3214649" y="238543"/>
              <a:ext cx="1356767" cy="78029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38100" tIns="38100" rIns="38100" bIns="38100" numCol="1" spcCol="1270" anchor="ctr" anchorCtr="0">
              <a:noAutofit/>
            </a:bodyPr>
            <a:lstStyle/>
            <a:p>
              <a:pPr lvl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fr-FR" sz="1000" b="1" kern="1200" dirty="0">
                  <a:solidFill>
                    <a:schemeClr val="accent3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Repérer les signes d’alerte </a:t>
              </a:r>
              <a:r>
                <a:rPr lang="fr-FR" sz="1000" b="0" kern="1200" dirty="0">
                  <a:solidFill>
                    <a:schemeClr val="accent3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(</a:t>
              </a:r>
              <a:r>
                <a:rPr lang="fr-FR" sz="1000" kern="1200" dirty="0">
                  <a:solidFill>
                    <a:schemeClr val="accent3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compétences de sécurité fondamentale)     </a:t>
              </a:r>
            </a:p>
          </p:txBody>
        </p:sp>
      </p:grpSp>
      <p:grpSp>
        <p:nvGrpSpPr>
          <p:cNvPr id="42" name="Groupe 41"/>
          <p:cNvGrpSpPr/>
          <p:nvPr/>
        </p:nvGrpSpPr>
        <p:grpSpPr>
          <a:xfrm>
            <a:off x="5281037" y="6558277"/>
            <a:ext cx="1441191" cy="864714"/>
            <a:chOff x="4757748" y="196331"/>
            <a:chExt cx="1441191" cy="864714"/>
          </a:xfrm>
        </p:grpSpPr>
        <p:sp>
          <p:nvSpPr>
            <p:cNvPr id="60" name="Rectangle à coins arrondis 59"/>
            <p:cNvSpPr/>
            <p:nvPr/>
          </p:nvSpPr>
          <p:spPr>
            <a:xfrm>
              <a:off x="4757748" y="196331"/>
              <a:ext cx="1441191" cy="864714"/>
            </a:xfrm>
            <a:prstGeom prst="roundRect">
              <a:avLst/>
            </a:prstGeom>
            <a:solidFill>
              <a:schemeClr val="accent6"/>
            </a:solidFill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rgbClr r="0" g="0" b="0"/>
            </a:fillRef>
            <a:effectRef idx="3">
              <a:schemeClr val="accent5">
                <a:shade val="50000"/>
                <a:hueOff val="124464"/>
                <a:satOff val="6019"/>
                <a:lumOff val="27953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61" name="ZoneTexte 60"/>
            <p:cNvSpPr txBox="1"/>
            <p:nvPr/>
          </p:nvSpPr>
          <p:spPr>
            <a:xfrm>
              <a:off x="4799960" y="238543"/>
              <a:ext cx="1356767" cy="78029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38100" tIns="38100" rIns="38100" bIns="38100" numCol="1" spcCol="1270" anchor="ctr" anchorCtr="0">
              <a:noAutofit/>
            </a:bodyPr>
            <a:lstStyle/>
            <a:p>
              <a:pPr lvl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fr-FR" sz="1000" b="1" kern="1200" dirty="0">
                  <a:solidFill>
                    <a:schemeClr val="accent3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Faire face et décider </a:t>
              </a:r>
              <a:r>
                <a:rPr lang="fr-FR" sz="1000" b="1" kern="1200" dirty="0" smtClean="0">
                  <a:solidFill>
                    <a:schemeClr val="accent3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de la </a:t>
              </a:r>
              <a:r>
                <a:rPr lang="fr-FR" sz="1000" b="1" kern="1200" dirty="0">
                  <a:solidFill>
                    <a:schemeClr val="accent3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conduite à tenir face à une crise : </a:t>
              </a:r>
              <a:r>
                <a:rPr lang="fr-FR" sz="1000" b="0" kern="1200" dirty="0">
                  <a:solidFill>
                    <a:schemeClr val="accent3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(s</a:t>
              </a:r>
              <a:r>
                <a:rPr lang="fr-FR" sz="1000" kern="1200" dirty="0">
                  <a:solidFill>
                    <a:schemeClr val="accent3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ecourisme de soi)</a:t>
              </a:r>
            </a:p>
          </p:txBody>
        </p:sp>
      </p:grpSp>
      <p:grpSp>
        <p:nvGrpSpPr>
          <p:cNvPr id="43" name="Groupe 42"/>
          <p:cNvGrpSpPr/>
          <p:nvPr/>
        </p:nvGrpSpPr>
        <p:grpSpPr>
          <a:xfrm>
            <a:off x="525105" y="7567111"/>
            <a:ext cx="1441191" cy="864714"/>
            <a:chOff x="1816" y="1205165"/>
            <a:chExt cx="1441191" cy="864714"/>
          </a:xfrm>
        </p:grpSpPr>
        <p:sp>
          <p:nvSpPr>
            <p:cNvPr id="57" name="Rectangle à coins arrondis 56"/>
            <p:cNvSpPr/>
            <p:nvPr/>
          </p:nvSpPr>
          <p:spPr>
            <a:xfrm>
              <a:off x="1816" y="1205165"/>
              <a:ext cx="1441191" cy="864714"/>
            </a:xfrm>
            <a:prstGeom prst="roundRect">
              <a:avLst/>
            </a:prstGeom>
            <a:solidFill>
              <a:srgbClr val="34615A"/>
            </a:solidFill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</p:sp>
        <p:sp>
          <p:nvSpPr>
            <p:cNvPr id="59" name="ZoneTexte 58"/>
            <p:cNvSpPr txBox="1"/>
            <p:nvPr/>
          </p:nvSpPr>
          <p:spPr>
            <a:xfrm>
              <a:off x="44028" y="1247377"/>
              <a:ext cx="1356767" cy="78029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38100" tIns="38100" rIns="38100" bIns="38100" numCol="1" spcCol="1270" anchor="ctr" anchorCtr="0">
              <a:noAutofit/>
            </a:bodyPr>
            <a:lstStyle/>
            <a:p>
              <a:pPr lvl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fr-FR" sz="1000" b="1" kern="1200" dirty="0">
                  <a:latin typeface="Arial" panose="020B0604020202020204" pitchFamily="34" charset="0"/>
                  <a:cs typeface="Arial" panose="020B0604020202020204" pitchFamily="34" charset="0"/>
                </a:rPr>
                <a:t>Appliquer au quotidien</a:t>
              </a:r>
              <a:r>
                <a:rPr lang="fr-FR" sz="1000" kern="1200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fr-FR" sz="1000" kern="12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: ajuster </a:t>
              </a:r>
              <a:r>
                <a:rPr lang="fr-FR" sz="1000" kern="1200" dirty="0">
                  <a:latin typeface="Arial" panose="020B0604020202020204" pitchFamily="34" charset="0"/>
                  <a:cs typeface="Arial" panose="020B0604020202020204" pitchFamily="34" charset="0"/>
                </a:rPr>
                <a:t>le traitement, adapter les posologies, diététique</a:t>
              </a:r>
            </a:p>
          </p:txBody>
        </p:sp>
      </p:grpSp>
      <p:grpSp>
        <p:nvGrpSpPr>
          <p:cNvPr id="44" name="Groupe 43"/>
          <p:cNvGrpSpPr/>
          <p:nvPr/>
        </p:nvGrpSpPr>
        <p:grpSpPr>
          <a:xfrm>
            <a:off x="2110416" y="7567111"/>
            <a:ext cx="1441191" cy="864714"/>
            <a:chOff x="1587127" y="1205165"/>
            <a:chExt cx="1441191" cy="864714"/>
          </a:xfrm>
        </p:grpSpPr>
        <p:sp>
          <p:nvSpPr>
            <p:cNvPr id="53" name="Rectangle à coins arrondis 52"/>
            <p:cNvSpPr/>
            <p:nvPr/>
          </p:nvSpPr>
          <p:spPr>
            <a:xfrm>
              <a:off x="1587127" y="1205165"/>
              <a:ext cx="1441191" cy="864714"/>
            </a:xfrm>
            <a:prstGeom prst="roundRect">
              <a:avLst/>
            </a:prstGeom>
            <a:solidFill>
              <a:schemeClr val="accent6">
                <a:lumMod val="60000"/>
                <a:lumOff val="40000"/>
              </a:schemeClr>
            </a:solidFill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rgbClr r="0" g="0" b="0"/>
            </a:fillRef>
            <a:effectRef idx="3">
              <a:schemeClr val="accent5">
                <a:shade val="50000"/>
                <a:hueOff val="124464"/>
                <a:satOff val="6019"/>
                <a:lumOff val="27953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56" name="ZoneTexte 55"/>
            <p:cNvSpPr txBox="1"/>
            <p:nvPr/>
          </p:nvSpPr>
          <p:spPr>
            <a:xfrm>
              <a:off x="1629339" y="1247377"/>
              <a:ext cx="1356767" cy="78029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38100" tIns="38100" rIns="38100" bIns="38100" numCol="1" spcCol="1270" anchor="ctr" anchorCtr="0">
              <a:noAutofit/>
            </a:bodyPr>
            <a:lstStyle/>
            <a:p>
              <a:pPr lvl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fr-FR" sz="1000" b="1" kern="1200" dirty="0">
                  <a:solidFill>
                    <a:schemeClr val="accent3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Savoir pratiquer et </a:t>
              </a:r>
              <a:r>
                <a:rPr lang="fr-FR" sz="1000" b="1" kern="1200" dirty="0" smtClean="0">
                  <a:solidFill>
                    <a:schemeClr val="accent3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faire</a:t>
              </a:r>
              <a:r>
                <a:rPr lang="fr-FR" sz="1000" kern="1200" dirty="0" smtClean="0">
                  <a:solidFill>
                    <a:schemeClr val="accent3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fr-FR" sz="1000" kern="1200" dirty="0">
                  <a:solidFill>
                    <a:schemeClr val="accent3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: exercer les techniques (compétence autour d’un savoir faire).          </a:t>
              </a:r>
            </a:p>
          </p:txBody>
        </p:sp>
      </p:grpSp>
      <p:grpSp>
        <p:nvGrpSpPr>
          <p:cNvPr id="45" name="Groupe 44"/>
          <p:cNvGrpSpPr/>
          <p:nvPr/>
        </p:nvGrpSpPr>
        <p:grpSpPr>
          <a:xfrm>
            <a:off x="3695726" y="7567111"/>
            <a:ext cx="1441191" cy="864714"/>
            <a:chOff x="3172437" y="1205165"/>
            <a:chExt cx="1441191" cy="864714"/>
          </a:xfrm>
        </p:grpSpPr>
        <p:sp>
          <p:nvSpPr>
            <p:cNvPr id="51" name="Rectangle à coins arrondis 50"/>
            <p:cNvSpPr/>
            <p:nvPr/>
          </p:nvSpPr>
          <p:spPr>
            <a:xfrm>
              <a:off x="3172437" y="1205165"/>
              <a:ext cx="1441191" cy="864714"/>
            </a:xfrm>
            <a:prstGeom prst="roundRect">
              <a:avLst/>
            </a:prstGeom>
            <a:solidFill>
              <a:srgbClr val="ACC5BA"/>
            </a:solidFill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rgbClr r="0" g="0" b="0"/>
            </a:fillRef>
            <a:effectRef idx="3">
              <a:schemeClr val="accent5">
                <a:shade val="50000"/>
                <a:hueOff val="82976"/>
                <a:satOff val="4013"/>
                <a:lumOff val="18635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52" name="ZoneTexte 51"/>
            <p:cNvSpPr txBox="1"/>
            <p:nvPr/>
          </p:nvSpPr>
          <p:spPr>
            <a:xfrm>
              <a:off x="3214649" y="1247377"/>
              <a:ext cx="1356767" cy="78029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38100" tIns="38100" rIns="38100" bIns="38100" numCol="1" spcCol="1270" anchor="ctr" anchorCtr="0">
              <a:noAutofit/>
            </a:bodyPr>
            <a:lstStyle/>
            <a:p>
              <a:pPr lvl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fr-FR" sz="1000" b="1" kern="1200" dirty="0">
                  <a:latin typeface="Arial" panose="020B0604020202020204" pitchFamily="34" charset="0"/>
                  <a:cs typeface="Arial" panose="020B0604020202020204" pitchFamily="34" charset="0"/>
                </a:rPr>
                <a:t>Ajuster son traitement</a:t>
              </a:r>
              <a:r>
                <a:rPr lang="fr-FR" sz="1000" kern="1200" dirty="0">
                  <a:latin typeface="Arial" panose="020B0604020202020204" pitchFamily="34" charset="0"/>
                  <a:cs typeface="Arial" panose="020B0604020202020204" pitchFamily="34" charset="0"/>
                </a:rPr>
                <a:t> si changement de son contexte de vie</a:t>
              </a:r>
            </a:p>
          </p:txBody>
        </p:sp>
      </p:grpSp>
      <p:grpSp>
        <p:nvGrpSpPr>
          <p:cNvPr id="46" name="Groupe 45"/>
          <p:cNvGrpSpPr/>
          <p:nvPr/>
        </p:nvGrpSpPr>
        <p:grpSpPr>
          <a:xfrm>
            <a:off x="5281037" y="7567111"/>
            <a:ext cx="1441191" cy="864714"/>
            <a:chOff x="4757748" y="1205165"/>
            <a:chExt cx="1441191" cy="864714"/>
          </a:xfrm>
        </p:grpSpPr>
        <p:sp>
          <p:nvSpPr>
            <p:cNvPr id="49" name="Rectangle à coins arrondis 48"/>
            <p:cNvSpPr/>
            <p:nvPr/>
          </p:nvSpPr>
          <p:spPr>
            <a:xfrm>
              <a:off x="4757748" y="1205165"/>
              <a:ext cx="1441191" cy="864714"/>
            </a:xfrm>
            <a:prstGeom prst="roundRect">
              <a:avLst/>
            </a:prstGeom>
            <a:solidFill>
              <a:srgbClr val="87A896"/>
            </a:solidFill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rgbClr r="0" g="0" b="0"/>
            </a:fillRef>
            <a:effectRef idx="3">
              <a:schemeClr val="accent5">
                <a:shade val="50000"/>
                <a:hueOff val="41488"/>
                <a:satOff val="2006"/>
                <a:lumOff val="9318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50" name="ZoneTexte 49"/>
            <p:cNvSpPr txBox="1"/>
            <p:nvPr/>
          </p:nvSpPr>
          <p:spPr>
            <a:xfrm>
              <a:off x="4799960" y="1247377"/>
              <a:ext cx="1356767" cy="78029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38100" tIns="38100" rIns="38100" bIns="38100" numCol="1" spcCol="1270" anchor="ctr" anchorCtr="0">
              <a:noAutofit/>
            </a:bodyPr>
            <a:lstStyle/>
            <a:p>
              <a:pPr lvl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fr-FR" sz="1000" b="1" kern="1200">
                  <a:latin typeface="Arial" panose="020B0604020202020204" pitchFamily="34" charset="0"/>
                  <a:cs typeface="Arial" panose="020B0604020202020204" pitchFamily="34" charset="0"/>
                </a:rPr>
                <a:t>Savoir utiliser à bon escient les ressources du système de soins</a:t>
              </a:r>
              <a:endParaRPr lang="fr-FR" sz="1000" b="1" kern="12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41381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82A6561-608E-EFA5-6E3F-28BF3FD6F5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mémo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B22F8DC-FE66-F0E9-108A-5CE9C2F7E4E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39499" y="1922374"/>
            <a:ext cx="5562320" cy="399096"/>
          </a:xfrm>
        </p:spPr>
        <p:txBody>
          <a:bodyPr/>
          <a:lstStyle/>
          <a:p>
            <a:r>
              <a:rPr lang="fr-FR" sz="1800" dirty="0" smtClean="0"/>
              <a:t>Structuration de l’ETP :</a:t>
            </a:r>
            <a:endParaRPr lang="fr-FR" sz="1800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5C19CDE4-F5E8-F1BB-443D-044C5A04F6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pPr/>
              <a:t>2</a:t>
            </a:fld>
            <a:r>
              <a:rPr lang="en-US" dirty="0"/>
              <a:t>/2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F476FF2F-64DC-76CB-7A2D-98B44E0F163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fr-FR" b="1" dirty="0" smtClean="0"/>
              <a:t>M.19 </a:t>
            </a:r>
            <a:r>
              <a:rPr lang="fr-FR" dirty="0"/>
              <a:t>L'éducation thérapeutique du patient</a:t>
            </a:r>
            <a:endParaRPr lang="fr-FR" b="0" dirty="0"/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44EBF844-3015-7D8F-607C-C8D2D2B1202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fr-FR" dirty="0"/>
              <a:t>Pharmacie :</a:t>
            </a:r>
          </a:p>
        </p:txBody>
      </p:sp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F602130F-85FB-5806-6A54-BC1EE03F7936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fr-FR" b="0" dirty="0"/>
              <a:t>Personnaliser l’en-tête</a:t>
            </a:r>
          </a:p>
        </p:txBody>
      </p:sp>
      <p:sp>
        <p:nvSpPr>
          <p:cNvPr id="29" name="Espace réservé de la date 28">
            <a:extLst>
              <a:ext uri="{FF2B5EF4-FFF2-40B4-BE49-F238E27FC236}">
                <a16:creationId xmlns:a16="http://schemas.microsoft.com/office/drawing/2014/main" id="{1984E629-75CB-E67F-64B3-41EB75180F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 dirty="0"/>
              <a:t>Version </a:t>
            </a:r>
            <a:r>
              <a:rPr lang="fr-FR" dirty="0" smtClean="0"/>
              <a:t>2.1</a:t>
            </a:r>
            <a:r>
              <a:rPr lang="fr-FR" dirty="0" smtClean="0">
                <a:solidFill>
                  <a:schemeClr val="tx1"/>
                </a:solidFill>
              </a:rPr>
              <a:t> </a:t>
            </a:r>
            <a:r>
              <a:rPr lang="fr-FR" dirty="0">
                <a:solidFill>
                  <a:schemeClr val="tx1"/>
                </a:solidFill>
              </a:rPr>
              <a:t>/</a:t>
            </a:r>
            <a:r>
              <a:rPr lang="fr-FR" dirty="0"/>
              <a:t> </a:t>
            </a:r>
            <a:r>
              <a:rPr lang="fr-FR" dirty="0" smtClean="0"/>
              <a:t>Février 2026</a:t>
            </a:r>
            <a:endParaRPr lang="en-US" dirty="0"/>
          </a:p>
        </p:txBody>
      </p:sp>
      <p:sp>
        <p:nvSpPr>
          <p:cNvPr id="30" name="Espace réservé du pied de page 29">
            <a:extLst>
              <a:ext uri="{FF2B5EF4-FFF2-40B4-BE49-F238E27FC236}">
                <a16:creationId xmlns:a16="http://schemas.microsoft.com/office/drawing/2014/main" id="{6D1954D0-F1E8-BC9A-14A1-A49C936563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65603" y="9979818"/>
            <a:ext cx="2085548" cy="409702"/>
          </a:xfrm>
        </p:spPr>
        <p:txBody>
          <a:bodyPr/>
          <a:lstStyle/>
          <a:p>
            <a:r>
              <a:rPr lang="en-US" dirty="0" smtClean="0"/>
              <a:t>Sous-themes : </a:t>
            </a:r>
          </a:p>
          <a:p>
            <a:r>
              <a:rPr lang="fr-FR" dirty="0"/>
              <a:t>3.6 </a:t>
            </a:r>
            <a:r>
              <a:rPr lang="fr-FR" b="0" dirty="0"/>
              <a:t>Bilans, entretiens et accompagnements</a:t>
            </a:r>
            <a:endParaRPr lang="en-US" dirty="0"/>
          </a:p>
        </p:txBody>
      </p:sp>
      <p:pic>
        <p:nvPicPr>
          <p:cNvPr id="41" name="Graphique 40">
            <a:extLst>
              <a:ext uri="{FF2B5EF4-FFF2-40B4-BE49-F238E27FC236}">
                <a16:creationId xmlns:a16="http://schemas.microsoft.com/office/drawing/2014/main" id="{DCD27629-E795-ACB4-3E21-EAE22441922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/>
          <a:stretch/>
        </p:blipFill>
        <p:spPr>
          <a:xfrm>
            <a:off x="165723" y="9939635"/>
            <a:ext cx="359382" cy="490067"/>
          </a:xfrm>
          <a:prstGeom prst="rect">
            <a:avLst/>
          </a:prstGeom>
        </p:spPr>
      </p:pic>
      <p:sp>
        <p:nvSpPr>
          <p:cNvPr id="47" name="Espace réservé du pied de page 29">
            <a:extLst>
              <a:ext uri="{FF2B5EF4-FFF2-40B4-BE49-F238E27FC236}">
                <a16:creationId xmlns:a16="http://schemas.microsoft.com/office/drawing/2014/main" id="{D3434E79-A65F-A99C-4B77-9B29037F4446}"/>
              </a:ext>
            </a:extLst>
          </p:cNvPr>
          <p:cNvSpPr txBox="1">
            <a:spLocks/>
          </p:cNvSpPr>
          <p:nvPr/>
        </p:nvSpPr>
        <p:spPr>
          <a:xfrm>
            <a:off x="2988389" y="9979818"/>
            <a:ext cx="4070930" cy="409702"/>
          </a:xfrm>
          <a:prstGeom prst="rect">
            <a:avLst/>
          </a:prstGeom>
        </p:spPr>
        <p:txBody>
          <a:bodyPr vert="horz" lIns="0" tIns="46800" rIns="0" bIns="0" rtlCol="0" anchor="t"/>
          <a:lstStyle>
            <a:defPPr>
              <a:defRPr lang="en-US"/>
            </a:defPPr>
            <a:lvl1pPr marL="0" algn="l" defTabSz="457200" rtl="0" eaLnBrk="1" latinLnBrk="0" hangingPunct="1">
              <a:defRPr sz="700" kern="1200">
                <a:solidFill>
                  <a:schemeClr val="tx1"/>
                </a:solidFill>
                <a:latin typeface="Azo Sans" panose="020B0603030503020204" pitchFamily="34" charset="77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Principes : </a:t>
            </a:r>
          </a:p>
          <a:p>
            <a:r>
              <a:rPr lang="en-US" b="1" dirty="0" smtClean="0">
                <a:latin typeface="Arial" panose="020B0604020202020204" pitchFamily="34" charset="0"/>
                <a:cs typeface="Arial" panose="020B0604020202020204" pitchFamily="34" charset="0"/>
              </a:rPr>
              <a:t>Principe 25 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: Education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thérapeutique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(ETP)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66" name="Groupe 65">
            <a:extLst>
              <a:ext uri="{FF2B5EF4-FFF2-40B4-BE49-F238E27FC236}">
                <a16:creationId xmlns:a16="http://schemas.microsoft.com/office/drawing/2014/main" id="{9B992498-C5B4-B27E-FC66-A74B208603E1}"/>
              </a:ext>
            </a:extLst>
          </p:cNvPr>
          <p:cNvGrpSpPr/>
          <p:nvPr/>
        </p:nvGrpSpPr>
        <p:grpSpPr>
          <a:xfrm>
            <a:off x="364586" y="1872659"/>
            <a:ext cx="290053" cy="292100"/>
            <a:chOff x="225503" y="2443266"/>
            <a:chExt cx="290053" cy="292100"/>
          </a:xfrm>
        </p:grpSpPr>
        <p:cxnSp>
          <p:nvCxnSpPr>
            <p:cNvPr id="58" name="Connecteur droit 57">
              <a:extLst>
                <a:ext uri="{FF2B5EF4-FFF2-40B4-BE49-F238E27FC236}">
                  <a16:creationId xmlns:a16="http://schemas.microsoft.com/office/drawing/2014/main" id="{11A44A79-ABDA-C96B-FD50-500457ABEDE1}"/>
                </a:ext>
              </a:extLst>
            </p:cNvPr>
            <p:cNvCxnSpPr>
              <a:cxnSpLocks/>
            </p:cNvCxnSpPr>
            <p:nvPr/>
          </p:nvCxnSpPr>
          <p:spPr>
            <a:xfrm>
              <a:off x="225503" y="2443266"/>
              <a:ext cx="290053" cy="185496"/>
            </a:xfrm>
            <a:prstGeom prst="line">
              <a:avLst/>
            </a:prstGeom>
            <a:ln/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62" name="Connecteur droit 61">
              <a:extLst>
                <a:ext uri="{FF2B5EF4-FFF2-40B4-BE49-F238E27FC236}">
                  <a16:creationId xmlns:a16="http://schemas.microsoft.com/office/drawing/2014/main" id="{CCEDE5B1-3562-A804-982A-9D36E507189E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50588" y="2629157"/>
              <a:ext cx="158386" cy="106209"/>
            </a:xfrm>
            <a:prstGeom prst="line">
              <a:avLst/>
            </a:prstGeom>
            <a:ln w="12700">
              <a:solidFill>
                <a:schemeClr val="accent3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3" name="Espace réservé du contenu 2">
            <a:extLst>
              <a:ext uri="{FF2B5EF4-FFF2-40B4-BE49-F238E27FC236}">
                <a16:creationId xmlns:a16="http://schemas.microsoft.com/office/drawing/2014/main" id="{6B22F8DC-FE66-F0E9-108A-5CE9C2F7E4EB}"/>
              </a:ext>
            </a:extLst>
          </p:cNvPr>
          <p:cNvSpPr txBox="1">
            <a:spLocks/>
          </p:cNvSpPr>
          <p:nvPr/>
        </p:nvSpPr>
        <p:spPr>
          <a:xfrm>
            <a:off x="739499" y="7124230"/>
            <a:ext cx="5562320" cy="399096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755934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300"/>
              </a:spcAft>
              <a:buFontTx/>
              <a:buNone/>
              <a:defRPr sz="2400" b="0" i="0" kern="1200">
                <a:solidFill>
                  <a:schemeClr val="accent3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151200" indent="-152984" algn="ctr" defTabSz="755934" rtl="0" eaLnBrk="1" latinLnBrk="0" hangingPunct="1">
              <a:lnSpc>
                <a:spcPts val="1320"/>
              </a:lnSpc>
              <a:spcBef>
                <a:spcPts val="0"/>
              </a:spcBef>
              <a:buClr>
                <a:schemeClr val="accent2"/>
              </a:buClr>
              <a:buFontTx/>
              <a:buNone/>
              <a:defRPr sz="1100" b="1" i="0" kern="1200">
                <a:solidFill>
                  <a:schemeClr val="accent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288000" indent="-97200" algn="l" defTabSz="755934" rtl="0" eaLnBrk="1" latinLnBrk="0" hangingPunct="1">
              <a:lnSpc>
                <a:spcPts val="132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1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80000" indent="0" algn="l" defTabSz="755934" rtl="0" eaLnBrk="1" latinLnBrk="0" hangingPunct="1">
              <a:lnSpc>
                <a:spcPts val="1320"/>
              </a:lnSpc>
              <a:spcBef>
                <a:spcPts val="0"/>
              </a:spcBef>
              <a:buFontTx/>
              <a:buNone/>
              <a:defRPr sz="11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511869" indent="0" algn="l" defTabSz="755934" rtl="0" eaLnBrk="1" latinLnBrk="0" hangingPunct="1">
              <a:lnSpc>
                <a:spcPct val="90000"/>
              </a:lnSpc>
              <a:spcBef>
                <a:spcPts val="413"/>
              </a:spcBef>
              <a:buFontTx/>
              <a:buNone/>
              <a:defRPr sz="1100" kern="1200">
                <a:solidFill>
                  <a:schemeClr val="tx1"/>
                </a:solidFill>
                <a:latin typeface="Azo Sans" panose="020B0603030503020204" pitchFamily="34" charset="77"/>
                <a:ea typeface="+mn-ea"/>
                <a:cs typeface="+mn-cs"/>
              </a:defRPr>
            </a:lvl5pPr>
            <a:lvl6pPr marL="2078820" indent="-188984" algn="l" defTabSz="755934" rtl="0" eaLnBrk="1" latinLnBrk="0" hangingPunct="1">
              <a:lnSpc>
                <a:spcPct val="90000"/>
              </a:lnSpc>
              <a:spcBef>
                <a:spcPts val="413"/>
              </a:spcBef>
              <a:buFont typeface="Arial" panose="020B0604020202020204" pitchFamily="34" charset="0"/>
              <a:buChar char="•"/>
              <a:defRPr sz="14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56787" indent="-188984" algn="l" defTabSz="755934" rtl="0" eaLnBrk="1" latinLnBrk="0" hangingPunct="1">
              <a:lnSpc>
                <a:spcPct val="90000"/>
              </a:lnSpc>
              <a:spcBef>
                <a:spcPts val="413"/>
              </a:spcBef>
              <a:buFont typeface="Arial" panose="020B0604020202020204" pitchFamily="34" charset="0"/>
              <a:buChar char="•"/>
              <a:defRPr sz="14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834754" indent="-188984" algn="l" defTabSz="755934" rtl="0" eaLnBrk="1" latinLnBrk="0" hangingPunct="1">
              <a:lnSpc>
                <a:spcPct val="90000"/>
              </a:lnSpc>
              <a:spcBef>
                <a:spcPts val="413"/>
              </a:spcBef>
              <a:buFont typeface="Arial" panose="020B0604020202020204" pitchFamily="34" charset="0"/>
              <a:buChar char="•"/>
              <a:defRPr sz="14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212722" indent="-188984" algn="l" defTabSz="755934" rtl="0" eaLnBrk="1" latinLnBrk="0" hangingPunct="1">
              <a:lnSpc>
                <a:spcPct val="90000"/>
              </a:lnSpc>
              <a:spcBef>
                <a:spcPts val="413"/>
              </a:spcBef>
              <a:buFont typeface="Arial" panose="020B0604020202020204" pitchFamily="34" charset="0"/>
              <a:buChar char="•"/>
              <a:defRPr sz="14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1800" dirty="0" smtClean="0"/>
              <a:t>Comment débuter :</a:t>
            </a:r>
            <a:endParaRPr lang="fr-FR" sz="1800" dirty="0"/>
          </a:p>
        </p:txBody>
      </p:sp>
      <p:grpSp>
        <p:nvGrpSpPr>
          <p:cNvPr id="34" name="Groupe 33">
            <a:extLst>
              <a:ext uri="{FF2B5EF4-FFF2-40B4-BE49-F238E27FC236}">
                <a16:creationId xmlns:a16="http://schemas.microsoft.com/office/drawing/2014/main" id="{9B992498-C5B4-B27E-FC66-A74B208603E1}"/>
              </a:ext>
            </a:extLst>
          </p:cNvPr>
          <p:cNvGrpSpPr/>
          <p:nvPr/>
        </p:nvGrpSpPr>
        <p:grpSpPr>
          <a:xfrm>
            <a:off x="364586" y="7074515"/>
            <a:ext cx="290053" cy="292100"/>
            <a:chOff x="225503" y="2443266"/>
            <a:chExt cx="290053" cy="292100"/>
          </a:xfrm>
        </p:grpSpPr>
        <p:cxnSp>
          <p:nvCxnSpPr>
            <p:cNvPr id="35" name="Connecteur droit 34">
              <a:extLst>
                <a:ext uri="{FF2B5EF4-FFF2-40B4-BE49-F238E27FC236}">
                  <a16:creationId xmlns:a16="http://schemas.microsoft.com/office/drawing/2014/main" id="{11A44A79-ABDA-C96B-FD50-500457ABEDE1}"/>
                </a:ext>
              </a:extLst>
            </p:cNvPr>
            <p:cNvCxnSpPr>
              <a:cxnSpLocks/>
            </p:cNvCxnSpPr>
            <p:nvPr/>
          </p:nvCxnSpPr>
          <p:spPr>
            <a:xfrm>
              <a:off x="225503" y="2443266"/>
              <a:ext cx="290053" cy="185496"/>
            </a:xfrm>
            <a:prstGeom prst="line">
              <a:avLst/>
            </a:prstGeom>
            <a:ln/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36" name="Connecteur droit 35">
              <a:extLst>
                <a:ext uri="{FF2B5EF4-FFF2-40B4-BE49-F238E27FC236}">
                  <a16:creationId xmlns:a16="http://schemas.microsoft.com/office/drawing/2014/main" id="{CCEDE5B1-3562-A804-982A-9D36E507189E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50588" y="2629157"/>
              <a:ext cx="158386" cy="106209"/>
            </a:xfrm>
            <a:prstGeom prst="line">
              <a:avLst/>
            </a:prstGeom>
            <a:ln w="12700">
              <a:solidFill>
                <a:schemeClr val="accent3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7" name="Rectangle 36"/>
          <p:cNvSpPr/>
          <p:nvPr/>
        </p:nvSpPr>
        <p:spPr>
          <a:xfrm>
            <a:off x="509612" y="7458859"/>
            <a:ext cx="6713901" cy="12772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lvl="1" indent="-171450" algn="just">
              <a:buClr>
                <a:srgbClr val="34615A"/>
              </a:buClr>
              <a:buFont typeface="Courier New" panose="02070309020205020404" pitchFamily="49" charset="0"/>
              <a:buChar char="o"/>
            </a:pPr>
            <a:r>
              <a:rPr lang="fr-FR" sz="1100" dirty="0">
                <a:latin typeface="Arial" panose="020B0604020202020204" pitchFamily="34" charset="0"/>
                <a:cs typeface="Arial" panose="020B0604020202020204" pitchFamily="34" charset="0"/>
              </a:rPr>
              <a:t>Se former </a:t>
            </a:r>
            <a:r>
              <a:rPr lang="fr-FR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/ être formé </a:t>
            </a:r>
          </a:p>
          <a:p>
            <a:pPr marL="171450" lvl="1" indent="-171450" algn="just">
              <a:buClr>
                <a:srgbClr val="34615A"/>
              </a:buClr>
              <a:buFont typeface="Courier New" panose="02070309020205020404" pitchFamily="49" charset="0"/>
              <a:buChar char="o"/>
            </a:pPr>
            <a:r>
              <a:rPr lang="fr-FR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Rejoindre </a:t>
            </a:r>
            <a:r>
              <a:rPr lang="fr-FR" sz="1100" dirty="0">
                <a:latin typeface="Arial" panose="020B0604020202020204" pitchFamily="34" charset="0"/>
                <a:cs typeface="Arial" panose="020B0604020202020204" pitchFamily="34" charset="0"/>
              </a:rPr>
              <a:t>un réseau de soins qui pratique l’ETP ( ex. réseaux diabète)</a:t>
            </a:r>
          </a:p>
          <a:p>
            <a:pPr marL="171450" lvl="1" indent="-171450" algn="just">
              <a:buClr>
                <a:srgbClr val="34615A"/>
              </a:buClr>
              <a:buFont typeface="Courier New" panose="02070309020205020404" pitchFamily="49" charset="0"/>
              <a:buChar char="o"/>
            </a:pPr>
            <a:r>
              <a:rPr lang="fr-FR" sz="1100" dirty="0">
                <a:latin typeface="Arial" panose="020B0604020202020204" pitchFamily="34" charset="0"/>
                <a:cs typeface="Arial" panose="020B0604020202020204" pitchFamily="34" charset="0"/>
              </a:rPr>
              <a:t>S’appuyer sur une coopération interprofessionnelle (Communautés Professionnelles Territoriales de Santé, Maison de Santé </a:t>
            </a:r>
            <a:r>
              <a:rPr lang="fr-FR" sz="1100" dirty="0" err="1">
                <a:latin typeface="Arial" panose="020B0604020202020204" pitchFamily="34" charset="0"/>
                <a:cs typeface="Arial" panose="020B0604020202020204" pitchFamily="34" charset="0"/>
              </a:rPr>
              <a:t>Pluriprofessionnelle</a:t>
            </a:r>
            <a:r>
              <a:rPr lang="fr-FR" sz="1100" dirty="0">
                <a:latin typeface="Arial" panose="020B0604020202020204" pitchFamily="34" charset="0"/>
                <a:cs typeface="Arial" panose="020B0604020202020204" pitchFamily="34" charset="0"/>
              </a:rPr>
              <a:t>, Equipes de Soins Primaires…)</a:t>
            </a:r>
          </a:p>
          <a:p>
            <a:pPr marL="171450" lvl="1" indent="-171450" algn="just">
              <a:buClr>
                <a:srgbClr val="34615A"/>
              </a:buClr>
              <a:buFont typeface="Courier New" panose="02070309020205020404" pitchFamily="49" charset="0"/>
              <a:buChar char="o"/>
            </a:pPr>
            <a:r>
              <a:rPr lang="fr-FR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Se renseigner auprès des ARS pour connaitre les programmes d’ETP proposés dans sa région d’exercice</a:t>
            </a:r>
            <a:endParaRPr lang="fr-FR" sz="1100" strike="sngStrike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lvl="1" indent="-171450" algn="just">
              <a:buClr>
                <a:srgbClr val="34615A"/>
              </a:buClr>
              <a:buFont typeface="Courier New" panose="02070309020205020404" pitchFamily="49" charset="0"/>
              <a:buChar char="o"/>
            </a:pPr>
            <a:r>
              <a:rPr lang="fr-FR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Se positionner auprès de ces structures comme spécialiste du médicament</a:t>
            </a:r>
            <a:endParaRPr lang="fr-FR" sz="11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4" name="Rectangle à coins arrondis 3">
            <a:extLst>
              <a:ext uri="{FF2B5EF4-FFF2-40B4-BE49-F238E27FC236}">
                <a16:creationId xmlns:a16="http://schemas.microsoft.com/office/drawing/2014/main" id="{CA6FBD6E-AB7A-1C46-B698-255EAEEF4C1E}"/>
              </a:ext>
            </a:extLst>
          </p:cNvPr>
          <p:cNvSpPr/>
          <p:nvPr/>
        </p:nvSpPr>
        <p:spPr>
          <a:xfrm>
            <a:off x="726797" y="2374764"/>
            <a:ext cx="6171148" cy="289441"/>
          </a:xfrm>
          <a:prstGeom prst="roundRect">
            <a:avLst/>
          </a:prstGeom>
          <a:ln w="12700">
            <a:solidFill>
              <a:srgbClr val="34615A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fr-FR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Helvetica-Light" pitchFamily="34" charset="0"/>
              </a:rPr>
              <a:t>Prise en charge d’un patient dont la maladie chronique a été diagnostiquée</a:t>
            </a:r>
          </a:p>
        </p:txBody>
      </p:sp>
      <p:sp>
        <p:nvSpPr>
          <p:cNvPr id="55" name="Rectangle à coins arrondis 8">
            <a:extLst>
              <a:ext uri="{FF2B5EF4-FFF2-40B4-BE49-F238E27FC236}">
                <a16:creationId xmlns:a16="http://schemas.microsoft.com/office/drawing/2014/main" id="{47B32BD4-CFEA-E047-93A0-C869E629FE0D}"/>
              </a:ext>
            </a:extLst>
          </p:cNvPr>
          <p:cNvSpPr/>
          <p:nvPr/>
        </p:nvSpPr>
        <p:spPr>
          <a:xfrm>
            <a:off x="733148" y="2838685"/>
            <a:ext cx="6171148" cy="289441"/>
          </a:xfrm>
          <a:prstGeom prst="roundRect">
            <a:avLst/>
          </a:prstGeom>
          <a:ln w="12700">
            <a:solidFill>
              <a:srgbClr val="34615A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fr-FR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Helvetica-Light" pitchFamily="34" charset="0"/>
              </a:rPr>
              <a:t>Proposition de l’ETP au patient</a:t>
            </a:r>
          </a:p>
        </p:txBody>
      </p:sp>
      <p:cxnSp>
        <p:nvCxnSpPr>
          <p:cNvPr id="69" name="Connecteur droit avec flèche 68">
            <a:extLst>
              <a:ext uri="{FF2B5EF4-FFF2-40B4-BE49-F238E27FC236}">
                <a16:creationId xmlns:a16="http://schemas.microsoft.com/office/drawing/2014/main" id="{D967FDC2-B80C-6E4F-9363-886A67F4F5C3}"/>
              </a:ext>
            </a:extLst>
          </p:cNvPr>
          <p:cNvCxnSpPr>
            <a:cxnSpLocks/>
            <a:stCxn id="54" idx="2"/>
            <a:endCxn id="55" idx="0"/>
          </p:cNvCxnSpPr>
          <p:nvPr/>
        </p:nvCxnSpPr>
        <p:spPr>
          <a:xfrm>
            <a:off x="3812371" y="2664205"/>
            <a:ext cx="6351" cy="174480"/>
          </a:xfrm>
          <a:prstGeom prst="straightConnector1">
            <a:avLst/>
          </a:prstGeom>
          <a:ln w="12700">
            <a:solidFill>
              <a:srgbClr val="34615A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Rectangle à coins arrondis 12">
            <a:extLst>
              <a:ext uri="{FF2B5EF4-FFF2-40B4-BE49-F238E27FC236}">
                <a16:creationId xmlns:a16="http://schemas.microsoft.com/office/drawing/2014/main" id="{3E0B55FA-E181-4E41-B7AD-22BFE6EF91AF}"/>
              </a:ext>
            </a:extLst>
          </p:cNvPr>
          <p:cNvSpPr/>
          <p:nvPr/>
        </p:nvSpPr>
        <p:spPr>
          <a:xfrm>
            <a:off x="733148" y="3302606"/>
            <a:ext cx="6164079" cy="911096"/>
          </a:xfrm>
          <a:prstGeom prst="roundRect">
            <a:avLst>
              <a:gd name="adj" fmla="val 6923"/>
            </a:avLst>
          </a:prstGeom>
          <a:ln w="12700">
            <a:solidFill>
              <a:srgbClr val="34615A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fr-FR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Helvetica-Light" pitchFamily="34" charset="0"/>
              </a:rPr>
              <a:t>Coordination des acteurs impliqués dans la prise en charge du patient</a:t>
            </a:r>
          </a:p>
          <a:p>
            <a:pPr algn="ctr"/>
            <a:r>
              <a:rPr lang="fr-FR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Helvetica-Light" pitchFamily="34" charset="0"/>
              </a:rPr>
              <a:t>Organiser des échanges multi professionnels</a:t>
            </a:r>
          </a:p>
          <a:p>
            <a:pPr algn="ctr"/>
            <a:r>
              <a:rPr lang="fr-FR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Helvetica-Light" pitchFamily="34" charset="0"/>
              </a:rPr>
              <a:t>Identifier qui fait, quoi, quand, comment</a:t>
            </a:r>
          </a:p>
          <a:p>
            <a:pPr algn="ctr"/>
            <a:r>
              <a:rPr lang="fr-FR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Helvetica-Light" pitchFamily="34" charset="0"/>
              </a:rPr>
              <a:t>Identifier un interlocuteur privilégié du patient</a:t>
            </a:r>
          </a:p>
          <a:p>
            <a:pPr algn="ctr"/>
            <a:r>
              <a:rPr lang="fr-FR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Helvetica-Light" pitchFamily="34" charset="0"/>
              </a:rPr>
              <a:t>Favoriser la participation du patient aux décisions &amp; Définir des priorités avec lui</a:t>
            </a:r>
          </a:p>
        </p:txBody>
      </p:sp>
      <p:sp>
        <p:nvSpPr>
          <p:cNvPr id="72" name="Rectangle à coins arrondis 13">
            <a:extLst>
              <a:ext uri="{FF2B5EF4-FFF2-40B4-BE49-F238E27FC236}">
                <a16:creationId xmlns:a16="http://schemas.microsoft.com/office/drawing/2014/main" id="{D89F7325-ADBF-7F44-A0D1-92AC4D5402ED}"/>
              </a:ext>
            </a:extLst>
          </p:cNvPr>
          <p:cNvSpPr/>
          <p:nvPr/>
        </p:nvSpPr>
        <p:spPr>
          <a:xfrm>
            <a:off x="733148" y="4388182"/>
            <a:ext cx="6171148" cy="911096"/>
          </a:xfrm>
          <a:prstGeom prst="roundRect">
            <a:avLst>
              <a:gd name="adj" fmla="val 7300"/>
            </a:avLst>
          </a:prstGeom>
          <a:ln w="12700">
            <a:solidFill>
              <a:srgbClr val="34615A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fr-FR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Helvetica-Light" pitchFamily="34" charset="0"/>
              </a:rPr>
              <a:t>Mise en œuvre de l’éducation thérapeutique du patient avec son accord</a:t>
            </a:r>
          </a:p>
          <a:p>
            <a:pPr algn="ctr"/>
            <a:r>
              <a:rPr lang="fr-FR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Helvetica-Light" pitchFamily="34" charset="0"/>
              </a:rPr>
              <a:t>Élaborer un diagnostic éducatif</a:t>
            </a:r>
          </a:p>
          <a:p>
            <a:pPr algn="ctr"/>
            <a:r>
              <a:rPr lang="fr-FR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Helvetica-Light" pitchFamily="34" charset="0"/>
              </a:rPr>
              <a:t>Définir un programme personnalisé d’ETP avec des priorités d’apprentissage</a:t>
            </a:r>
          </a:p>
          <a:p>
            <a:pPr algn="ctr"/>
            <a:r>
              <a:rPr lang="fr-FR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Helvetica-Light" pitchFamily="34" charset="0"/>
              </a:rPr>
              <a:t>Planifier et mettre en œuvre les séances d’ETP individuelles ou collectives</a:t>
            </a:r>
          </a:p>
          <a:p>
            <a:pPr algn="ctr"/>
            <a:r>
              <a:rPr lang="fr-FR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Helvetica-Light" pitchFamily="34" charset="0"/>
              </a:rPr>
              <a:t>Réaliser une évaluation des compétences acquises</a:t>
            </a:r>
          </a:p>
        </p:txBody>
      </p:sp>
      <p:sp>
        <p:nvSpPr>
          <p:cNvPr id="73" name="Rectangle à coins arrondis 14">
            <a:extLst>
              <a:ext uri="{FF2B5EF4-FFF2-40B4-BE49-F238E27FC236}">
                <a16:creationId xmlns:a16="http://schemas.microsoft.com/office/drawing/2014/main" id="{E5229FD9-6EBB-B84E-8C46-1381A32ECCE0}"/>
              </a:ext>
            </a:extLst>
          </p:cNvPr>
          <p:cNvSpPr/>
          <p:nvPr/>
        </p:nvSpPr>
        <p:spPr>
          <a:xfrm>
            <a:off x="726797" y="5473758"/>
            <a:ext cx="6164079" cy="596920"/>
          </a:xfrm>
          <a:prstGeom prst="roundRect">
            <a:avLst>
              <a:gd name="adj" fmla="val 8341"/>
            </a:avLst>
          </a:prstGeom>
          <a:ln w="12700">
            <a:solidFill>
              <a:srgbClr val="34615A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fr-FR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Helvetica-Light" pitchFamily="34" charset="0"/>
              </a:rPr>
              <a:t>Coordination des acteurs impliqués dans la prise en charge du patient</a:t>
            </a:r>
          </a:p>
          <a:p>
            <a:pPr algn="ctr"/>
            <a:r>
              <a:rPr lang="fr-FR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Helvetica-Light" pitchFamily="34" charset="0"/>
              </a:rPr>
              <a:t>Transmettre la synthèse du diagnostic éducatif, le programme individuel et les évaluations</a:t>
            </a:r>
          </a:p>
          <a:p>
            <a:pPr algn="ctr"/>
            <a:r>
              <a:rPr lang="fr-FR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Helvetica-Light" pitchFamily="34" charset="0"/>
              </a:rPr>
              <a:t>Organiser les échanges </a:t>
            </a:r>
            <a:r>
              <a:rPr lang="fr-FR" sz="1000">
                <a:solidFill>
                  <a:schemeClr val="tx1">
                    <a:lumMod val="65000"/>
                    <a:lumOff val="35000"/>
                  </a:schemeClr>
                </a:solidFill>
                <a:latin typeface="Helvetica-Light" pitchFamily="34" charset="0"/>
              </a:rPr>
              <a:t>multi professionnels</a:t>
            </a:r>
            <a:endParaRPr lang="fr-FR" sz="1000" dirty="0">
              <a:solidFill>
                <a:schemeClr val="tx1">
                  <a:lumMod val="65000"/>
                  <a:lumOff val="35000"/>
                </a:schemeClr>
              </a:solidFill>
              <a:latin typeface="Helvetica-Light" pitchFamily="34" charset="0"/>
            </a:endParaRPr>
          </a:p>
        </p:txBody>
      </p:sp>
      <p:sp>
        <p:nvSpPr>
          <p:cNvPr id="74" name="Rectangle à coins arrondis 15">
            <a:extLst>
              <a:ext uri="{FF2B5EF4-FFF2-40B4-BE49-F238E27FC236}">
                <a16:creationId xmlns:a16="http://schemas.microsoft.com/office/drawing/2014/main" id="{EEF62391-6808-554D-8F1C-FC94C56B0E42}"/>
              </a:ext>
            </a:extLst>
          </p:cNvPr>
          <p:cNvSpPr/>
          <p:nvPr/>
        </p:nvSpPr>
        <p:spPr>
          <a:xfrm>
            <a:off x="739499" y="6245159"/>
            <a:ext cx="6164079" cy="629960"/>
          </a:xfrm>
          <a:prstGeom prst="roundRect">
            <a:avLst/>
          </a:prstGeom>
          <a:ln w="12700">
            <a:solidFill>
              <a:srgbClr val="34615A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fr-FR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Helvetica-Light" pitchFamily="34" charset="0"/>
              </a:rPr>
              <a:t>Suivi médical et éducatif et/ou Demandes du patient</a:t>
            </a:r>
          </a:p>
          <a:p>
            <a:pPr algn="ctr"/>
            <a:r>
              <a:rPr lang="fr-FR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Helvetica-Light" pitchFamily="34" charset="0"/>
              </a:rPr>
              <a:t>Selon les cas : Redéfinition des objectifs, Ajustement du traitement, Actualisation du diagnostic éducatif, ETP de suivi régulier, ETP de suivi approfondi</a:t>
            </a:r>
          </a:p>
        </p:txBody>
      </p:sp>
      <p:cxnSp>
        <p:nvCxnSpPr>
          <p:cNvPr id="75" name="Connecteur droit avec flèche 74">
            <a:extLst>
              <a:ext uri="{FF2B5EF4-FFF2-40B4-BE49-F238E27FC236}">
                <a16:creationId xmlns:a16="http://schemas.microsoft.com/office/drawing/2014/main" id="{471ECCB2-4AD5-E042-9735-920A72D00219}"/>
              </a:ext>
            </a:extLst>
          </p:cNvPr>
          <p:cNvCxnSpPr>
            <a:cxnSpLocks/>
            <a:stCxn id="55" idx="2"/>
            <a:endCxn id="71" idx="0"/>
          </p:cNvCxnSpPr>
          <p:nvPr/>
        </p:nvCxnSpPr>
        <p:spPr>
          <a:xfrm flipH="1">
            <a:off x="3815188" y="3128126"/>
            <a:ext cx="3534" cy="174480"/>
          </a:xfrm>
          <a:prstGeom prst="straightConnector1">
            <a:avLst/>
          </a:prstGeom>
          <a:ln w="12700">
            <a:solidFill>
              <a:srgbClr val="34615A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Connecteur droit avec flèche 75">
            <a:extLst>
              <a:ext uri="{FF2B5EF4-FFF2-40B4-BE49-F238E27FC236}">
                <a16:creationId xmlns:a16="http://schemas.microsoft.com/office/drawing/2014/main" id="{50934844-ABF3-6644-B3C4-F80B28F9DE83}"/>
              </a:ext>
            </a:extLst>
          </p:cNvPr>
          <p:cNvCxnSpPr>
            <a:cxnSpLocks/>
            <a:stCxn id="71" idx="2"/>
            <a:endCxn id="72" idx="0"/>
          </p:cNvCxnSpPr>
          <p:nvPr/>
        </p:nvCxnSpPr>
        <p:spPr>
          <a:xfrm>
            <a:off x="3815188" y="4213702"/>
            <a:ext cx="3534" cy="174480"/>
          </a:xfrm>
          <a:prstGeom prst="straightConnector1">
            <a:avLst/>
          </a:prstGeom>
          <a:ln w="12700">
            <a:solidFill>
              <a:srgbClr val="34615A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Connecteur droit avec flèche 76">
            <a:extLst>
              <a:ext uri="{FF2B5EF4-FFF2-40B4-BE49-F238E27FC236}">
                <a16:creationId xmlns:a16="http://schemas.microsoft.com/office/drawing/2014/main" id="{6C2FDFC2-4DA1-584D-ABF3-B178C903570A}"/>
              </a:ext>
            </a:extLst>
          </p:cNvPr>
          <p:cNvCxnSpPr>
            <a:cxnSpLocks/>
            <a:stCxn id="72" idx="2"/>
            <a:endCxn id="73" idx="0"/>
          </p:cNvCxnSpPr>
          <p:nvPr/>
        </p:nvCxnSpPr>
        <p:spPr>
          <a:xfrm flipH="1">
            <a:off x="3808837" y="5299278"/>
            <a:ext cx="9885" cy="174480"/>
          </a:xfrm>
          <a:prstGeom prst="straightConnector1">
            <a:avLst/>
          </a:prstGeom>
          <a:ln w="12700">
            <a:solidFill>
              <a:srgbClr val="34615A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Connecteur droit avec flèche 77">
            <a:extLst>
              <a:ext uri="{FF2B5EF4-FFF2-40B4-BE49-F238E27FC236}">
                <a16:creationId xmlns:a16="http://schemas.microsoft.com/office/drawing/2014/main" id="{FBBE2DCE-B673-3247-B88C-8F252478EA46}"/>
              </a:ext>
            </a:extLst>
          </p:cNvPr>
          <p:cNvCxnSpPr>
            <a:cxnSpLocks/>
            <a:stCxn id="73" idx="2"/>
            <a:endCxn id="74" idx="0"/>
          </p:cNvCxnSpPr>
          <p:nvPr/>
        </p:nvCxnSpPr>
        <p:spPr>
          <a:xfrm>
            <a:off x="3808837" y="6070678"/>
            <a:ext cx="12702" cy="174481"/>
          </a:xfrm>
          <a:prstGeom prst="straightConnector1">
            <a:avLst/>
          </a:prstGeom>
          <a:ln w="12700">
            <a:solidFill>
              <a:srgbClr val="34615A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9" name="ZoneTexte 78">
            <a:extLst>
              <a:ext uri="{FF2B5EF4-FFF2-40B4-BE49-F238E27FC236}">
                <a16:creationId xmlns:a16="http://schemas.microsoft.com/office/drawing/2014/main" id="{B8DCBB26-EA07-D54D-B863-EF86E3191154}"/>
              </a:ext>
            </a:extLst>
          </p:cNvPr>
          <p:cNvSpPr txBox="1"/>
          <p:nvPr/>
        </p:nvSpPr>
        <p:spPr>
          <a:xfrm>
            <a:off x="648057" y="9099456"/>
            <a:ext cx="1815743" cy="702996"/>
          </a:xfrm>
          <a:prstGeom prst="rect">
            <a:avLst/>
          </a:prstGeom>
          <a:noFill/>
          <a:ln w="9525">
            <a:solidFill>
              <a:schemeClr val="accent3"/>
            </a:solidFill>
          </a:ln>
        </p:spPr>
        <p:txBody>
          <a:bodyPr wrap="square" lIns="180000" tIns="108000" anchor="t">
            <a:noAutofit/>
          </a:bodyPr>
          <a:lstStyle/>
          <a:p>
            <a:r>
              <a:rPr lang="fr-FR" sz="1100" b="1" dirty="0" smtClean="0">
                <a:solidFill>
                  <a:schemeClr val="accent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Références : </a:t>
            </a:r>
            <a:r>
              <a:rPr lang="fr-FR" sz="1100" dirty="0" smtClean="0">
                <a:latin typeface="Arial" panose="020B0604020202020204" pitchFamily="34" charset="0"/>
                <a:cs typeface="Arial" panose="020B0604020202020204" pitchFamily="34" charset="0"/>
                <a:hlinkClick r:id="rId4"/>
              </a:rPr>
              <a:t>Éducation thérapeutique du patient</a:t>
            </a:r>
            <a:r>
              <a:rPr lang="fr-FR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 (ETP) - HAS</a:t>
            </a:r>
            <a:endParaRPr lang="fr-FR" sz="11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8" name="ZoneTexte 37">
            <a:extLst>
              <a:ext uri="{FF2B5EF4-FFF2-40B4-BE49-F238E27FC236}">
                <a16:creationId xmlns:a16="http://schemas.microsoft.com/office/drawing/2014/main" id="{B614A210-FFC7-7DF4-ED27-3D7F1B532CF3}"/>
              </a:ext>
            </a:extLst>
          </p:cNvPr>
          <p:cNvSpPr txBox="1"/>
          <p:nvPr/>
        </p:nvSpPr>
        <p:spPr>
          <a:xfrm>
            <a:off x="3794865" y="8967764"/>
            <a:ext cx="3428648" cy="881023"/>
          </a:xfrm>
          <a:prstGeom prst="rect">
            <a:avLst/>
          </a:prstGeom>
          <a:solidFill>
            <a:schemeClr val="accent3"/>
          </a:solidFill>
        </p:spPr>
        <p:txBody>
          <a:bodyPr wrap="square" lIns="0" tIns="0" rIns="0" bIns="0" anchor="ctr">
            <a:noAutofit/>
          </a:bodyPr>
          <a:lstStyle/>
          <a:p>
            <a:r>
              <a:rPr lang="fr-FR" sz="10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 pharmacien </a:t>
            </a:r>
            <a:r>
              <a:rPr lang="fr-FR" sz="1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peut intégrer un programme formalisé d’ETP, mais il peut également appliquer la démarche d’éducation thérapeutique dans tout échange informel avec le patient au comptoir quand lui-même a identifié une situation qui le nécessite</a:t>
            </a:r>
          </a:p>
        </p:txBody>
      </p:sp>
      <p:sp>
        <p:nvSpPr>
          <p:cNvPr id="39" name="ZoneTexte 38">
            <a:extLst>
              <a:ext uri="{FF2B5EF4-FFF2-40B4-BE49-F238E27FC236}">
                <a16:creationId xmlns:a16="http://schemas.microsoft.com/office/drawing/2014/main" id="{0C13C82D-8739-597E-7153-A3F1349FBAA4}"/>
              </a:ext>
            </a:extLst>
          </p:cNvPr>
          <p:cNvSpPr txBox="1"/>
          <p:nvPr/>
        </p:nvSpPr>
        <p:spPr>
          <a:xfrm>
            <a:off x="2896216" y="9448755"/>
            <a:ext cx="911996" cy="231953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>
              <a:buNone/>
            </a:pPr>
            <a:r>
              <a:rPr lang="fr-FR" sz="1400" b="1" dirty="0">
                <a:solidFill>
                  <a:schemeClr val="accent3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Attention</a:t>
            </a:r>
          </a:p>
        </p:txBody>
      </p:sp>
      <p:pic>
        <p:nvPicPr>
          <p:cNvPr id="40" name="Graphique 74">
            <a:extLst>
              <a:ext uri="{FF2B5EF4-FFF2-40B4-BE49-F238E27FC236}">
                <a16:creationId xmlns:a16="http://schemas.microsoft.com/office/drawing/2014/main" id="{43DC5C8A-D372-95D3-757D-905858562E1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=""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 flipH="1">
            <a:off x="3102701" y="9031710"/>
            <a:ext cx="372037" cy="3188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8879371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CNOP">
      <a:dk1>
        <a:srgbClr val="000000"/>
      </a:dk1>
      <a:lt1>
        <a:srgbClr val="FFFFFF"/>
      </a:lt1>
      <a:dk2>
        <a:srgbClr val="239B38"/>
      </a:dk2>
      <a:lt2>
        <a:srgbClr val="D25D30"/>
      </a:lt2>
      <a:accent1>
        <a:srgbClr val="248BA3"/>
      </a:accent1>
      <a:accent2>
        <a:srgbClr val="832A4E"/>
      </a:accent2>
      <a:accent3>
        <a:srgbClr val="376159"/>
      </a:accent3>
      <a:accent4>
        <a:srgbClr val="FFFFFF"/>
      </a:accent4>
      <a:accent5>
        <a:srgbClr val="FFFFFF"/>
      </a:accent5>
      <a:accent6>
        <a:srgbClr val="FFFFFF"/>
      </a:accent6>
      <a:hlink>
        <a:srgbClr val="467886"/>
      </a:hlink>
      <a:folHlink>
        <a:srgbClr val="96607D"/>
      </a:folHlink>
    </a:clrScheme>
    <a:fontScheme name="Thème 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733</TotalTime>
  <Words>793</Words>
  <Application>Microsoft Office PowerPoint</Application>
  <PresentationFormat>Personnalisé</PresentationFormat>
  <Paragraphs>71</Paragraphs>
  <Slides>2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2</vt:i4>
      </vt:variant>
    </vt:vector>
  </HeadingPairs>
  <TitlesOfParts>
    <vt:vector size="8" baseType="lpstr">
      <vt:lpstr>Aptos</vt:lpstr>
      <vt:lpstr>Arial</vt:lpstr>
      <vt:lpstr>Azo Sans</vt:lpstr>
      <vt:lpstr>Courier New</vt:lpstr>
      <vt:lpstr>Helvetica-Light</vt:lpstr>
      <vt:lpstr>Thème Office</vt:lpstr>
      <vt:lpstr>mémo</vt:lpstr>
      <vt:lpstr>mémo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mémo</dc:title>
  <dc:creator>Sébastien QUESSON</dc:creator>
  <cp:lastModifiedBy>Cécile LUGAND</cp:lastModifiedBy>
  <cp:revision>139</cp:revision>
  <dcterms:created xsi:type="dcterms:W3CDTF">2025-12-16T10:16:15Z</dcterms:created>
  <dcterms:modified xsi:type="dcterms:W3CDTF">2026-05-28T09:47:33Z</dcterms:modified>
</cp:coreProperties>
</file>