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59"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écile LUGAND" initials="CL" lastIdx="1" clrIdx="0">
    <p:extLst>
      <p:ext uri="{19B8F6BF-5375-455C-9EA6-DF929625EA0E}">
        <p15:presenceInfo xmlns:p15="http://schemas.microsoft.com/office/powerpoint/2012/main" userId="Cécile LUGA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558"/>
  </p:normalViewPr>
  <p:slideViewPr>
    <p:cSldViewPr snapToGrid="0">
      <p:cViewPr>
        <p:scale>
          <a:sx n="125" d="100"/>
          <a:sy n="125" d="100"/>
        </p:scale>
        <p:origin x="2412" y="-3678"/>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23/07/2026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3"/>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3"/>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3"/>
                </a:solidFill>
              </a:defRPr>
            </a:lvl1pPr>
          </a:lstStyle>
          <a:p>
            <a:r>
              <a:rPr lang="fr-FR"/>
              <a:t>Version 2.2 / Mois année </a:t>
            </a:r>
            <a:endParaRPr lang="en-US" dirty="0"/>
          </a:p>
        </p:txBody>
      </p:sp>
      <p:sp>
        <p:nvSpPr>
          <p:cNvPr id="5" name="Footer Placeholder 4"/>
          <p:cNvSpPr>
            <a:spLocks noGrp="1"/>
          </p:cNvSpPr>
          <p:nvPr>
            <p:ph type="ftr" sz="quarter" idx="11"/>
          </p:nvPr>
        </p:nvSpPr>
        <p:spPr>
          <a:xfrm>
            <a:off x="665603" y="9979818"/>
            <a:ext cx="2131036" cy="409702"/>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3"/>
            </a:solidFill>
          </a:ln>
        </p:spPr>
        <p:txBody>
          <a:bodyPr lIns="72000" tIns="0" rIns="0" bIns="0" anchor="ctr">
            <a:noAutofit/>
          </a:bodyPr>
          <a:lstStyle>
            <a:lvl1pPr>
              <a:buFontTx/>
              <a:buNone/>
              <a:defRPr sz="1600" b="0">
                <a:solidFill>
                  <a:schemeClr val="accent3"/>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3"/>
            </a:solidFill>
          </a:ln>
        </p:spPr>
        <p:txBody>
          <a:bodyPr tIns="72000" rIns="0" bIns="0">
            <a:noAutofit/>
          </a:bodyPr>
          <a:lstStyle>
            <a:lvl1pPr>
              <a:buFontTx/>
              <a:buNone/>
              <a:defRPr sz="700">
                <a:solidFill>
                  <a:schemeClr val="accent3"/>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3"/>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3"/>
                </a:solidFill>
                <a:latin typeface="Arial" panose="020B0604020202020204" pitchFamily="34" charset="0"/>
                <a:cs typeface="Arial" panose="020B0604020202020204" pitchFamily="34" charset="0"/>
              </a:defRPr>
            </a:lvl1pPr>
          </a:lstStyle>
          <a:p>
            <a:r>
              <a:rPr lang="fr-FR"/>
              <a:t>Version 2.2 / Mois année </a:t>
            </a:r>
            <a:endParaRPr lang="en-US" dirty="0"/>
          </a:p>
        </p:txBody>
      </p:sp>
      <p:sp>
        <p:nvSpPr>
          <p:cNvPr id="5" name="Footer Placeholder 4"/>
          <p:cNvSpPr>
            <a:spLocks noGrp="1"/>
          </p:cNvSpPr>
          <p:nvPr>
            <p:ph type="ftr" sz="quarter" idx="3"/>
          </p:nvPr>
        </p:nvSpPr>
        <p:spPr>
          <a:xfrm>
            <a:off x="665604" y="9979818"/>
            <a:ext cx="1915672"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3493"/>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3456436" y="10045279"/>
            <a:ext cx="0" cy="287088"/>
          </a:xfrm>
          <a:prstGeom prst="line">
            <a:avLst/>
          </a:prstGeom>
          <a:ln w="6350">
            <a:solidFill>
              <a:schemeClr val="accent3"/>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3012003" y="9983386"/>
            <a:ext cx="2522142"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3"/>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hyperlink" Target="https://sante.gouv.fr/fichiers/bo/2011/11-08/ste_20110008_0100_0125.pdf" TargetMode="External"/></Relationships>
</file>

<file path=ppt/slides/_rels/slide2.xml.rels><?xml version="1.0" encoding="UTF-8" standalone="yes"?>
<Relationships xmlns="http://schemas.openxmlformats.org/package/2006/relationships"><Relationship Id="rId8" Type="http://schemas.openxmlformats.org/officeDocument/2006/relationships/hyperlink" Target="https://www.legifrance.gouv.fr/jorf/id/JORFTEXT000000820408" TargetMode="External"/><Relationship Id="rId7" Type="http://schemas.openxmlformats.org/officeDocument/2006/relationships/image" Target="../media/image3.svg"/><Relationship Id="rId12" Type="http://schemas.openxmlformats.org/officeDocument/2006/relationships/hyperlink" Target="https://sante.gouv.fr/soins-et-maladies/prises-en-charge-specialisees/had-10951/had" TargetMode="External"/><Relationship Id="rId2" Type="http://schemas.openxmlformats.org/officeDocument/2006/relationships/image" Target="../media/image2.png"/><Relationship Id="rId1" Type="http://schemas.openxmlformats.org/officeDocument/2006/relationships/slideLayout" Target="../slideLayouts/slideLayout1.xml"/><Relationship Id="rId11" Type="http://schemas.openxmlformats.org/officeDocument/2006/relationships/hyperlink" Target="https://www.ameli.fr/assure/sante/handicap/maintien-domicile" TargetMode="External"/><Relationship Id="rId10" Type="http://schemas.openxmlformats.org/officeDocument/2006/relationships/hyperlink" Target="https://www.legifrance.gouv.fr/codes/article_lc/LEGIARTI000006916387" TargetMode="External"/><Relationship Id="rId9" Type="http://schemas.openxmlformats.org/officeDocument/2006/relationships/hyperlink" Target="https://www.legifrance.gouv.fr/codes/article_lc/LEGIARTI00000691639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p:txBody>
          <a:bodyPr/>
          <a:lstStyle/>
          <a:p>
            <a:r>
              <a:rPr lang="fr-FR" dirty="0"/>
              <a:t>mémo</a:t>
            </a:r>
          </a:p>
        </p:txBody>
      </p:sp>
      <p:sp>
        <p:nvSpPr>
          <p:cNvPr id="3" name="Espace réservé du contenu 2">
            <a:extLst>
              <a:ext uri="{FF2B5EF4-FFF2-40B4-BE49-F238E27FC236}">
                <a16:creationId xmlns:a16="http://schemas.microsoft.com/office/drawing/2014/main" id="{6B22F8DC-FE66-F0E9-108A-5CE9C2F7E4EB}"/>
              </a:ext>
            </a:extLst>
          </p:cNvPr>
          <p:cNvSpPr>
            <a:spLocks noGrp="1"/>
          </p:cNvSpPr>
          <p:nvPr>
            <p:ph idx="1"/>
          </p:nvPr>
        </p:nvSpPr>
        <p:spPr>
          <a:xfrm>
            <a:off x="739499" y="1804159"/>
            <a:ext cx="5562320" cy="399096"/>
          </a:xfrm>
        </p:spPr>
        <p:txBody>
          <a:bodyPr/>
          <a:lstStyle/>
          <a:p>
            <a:r>
              <a:rPr lang="fr-FR" dirty="0" smtClean="0"/>
              <a:t>MAD et HAD</a:t>
            </a:r>
            <a:endParaRPr lang="fr-FR" dirty="0"/>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a:t>M.25 </a:t>
            </a:r>
            <a:r>
              <a:rPr lang="fr-FR" dirty="0"/>
              <a:t>La prise en charge du patient à domicile</a:t>
            </a:r>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2.0</a:t>
            </a:r>
            <a:r>
              <a:rPr lang="fr-FR" dirty="0" smtClean="0">
                <a:solidFill>
                  <a:schemeClr val="tx1"/>
                </a:solidFill>
              </a:rPr>
              <a:t> </a:t>
            </a:r>
            <a:r>
              <a:rPr lang="fr-FR" dirty="0">
                <a:solidFill>
                  <a:schemeClr val="tx1"/>
                </a:solidFill>
              </a:rPr>
              <a:t>/</a:t>
            </a:r>
            <a:r>
              <a:rPr lang="fr-FR" dirty="0"/>
              <a:t> </a:t>
            </a:r>
            <a:r>
              <a:rPr lang="fr-FR" dirty="0" smtClean="0"/>
              <a:t>Juillet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31587" y="9991553"/>
            <a:ext cx="2748049" cy="409702"/>
          </a:xfrm>
        </p:spPr>
        <p:txBody>
          <a:bodyPr/>
          <a:lstStyle/>
          <a:p>
            <a:r>
              <a:rPr lang="en-US" dirty="0" smtClean="0"/>
              <a:t>Sous-theme :</a:t>
            </a:r>
          </a:p>
          <a:p>
            <a:r>
              <a:rPr lang="fr-FR" dirty="0"/>
              <a:t>3.2 </a:t>
            </a:r>
            <a:r>
              <a:rPr lang="fr-FR" b="0" dirty="0"/>
              <a:t>Mise à disposition et prestation pour les dispositifs médicaux</a:t>
            </a:r>
            <a:r>
              <a:rPr lang="en-US" dirty="0" smtClean="0"/>
              <a:t> </a:t>
            </a:r>
          </a:p>
          <a:p>
            <a:endParaRPr lang="en-US" dirty="0"/>
          </a:p>
        </p:txBody>
      </p:sp>
      <p:pic>
        <p:nvPicPr>
          <p:cNvPr id="41" name="Graphique 40">
            <a:extLst>
              <a:ext uri="{FF2B5EF4-FFF2-40B4-BE49-F238E27FC236}">
                <a16:creationId xmlns:a16="http://schemas.microsoft.com/office/drawing/2014/main" id="{DCD27629-E795-ACB4-3E21-EAE224419228}"/>
              </a:ext>
            </a:extLst>
          </p:cNvPr>
          <p:cNvPicPr>
            <a:picLocks noChangeAspect="1"/>
          </p:cNvPicPr>
          <p:nvPr/>
        </p:nvPicPr>
        <p:blipFill>
          <a:blip r:embed="rId2">
            <a:extLst>
              <a:ext uri="{96DAC541-7B7A-43D3-8B79-37D633B846F1}">
                <asvg:svgBlip xmlns="" xmlns:asvg="http://schemas.microsoft.com/office/drawing/2016/SVG/main" r:embed="rId3"/>
              </a:ext>
            </a:extLst>
          </a:blip>
          <a:srcRect/>
          <a:stretch/>
        </p:blipFill>
        <p:spPr>
          <a:xfrm>
            <a:off x="165723" y="9939635"/>
            <a:ext cx="359382" cy="490067"/>
          </a:xfrm>
          <a:prstGeom prst="rect">
            <a:avLst/>
          </a:prstGeom>
        </p:spPr>
      </p:pic>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3599803" y="10010475"/>
            <a:ext cx="3287419"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17 : Location, </a:t>
            </a:r>
            <a:r>
              <a:rPr lang="en-US" dirty="0" err="1" smtClean="0">
                <a:latin typeface="Arial" panose="020B0604020202020204" pitchFamily="34" charset="0"/>
                <a:cs typeface="Arial" panose="020B0604020202020204" pitchFamily="34" charset="0"/>
              </a:rPr>
              <a:t>vente</a:t>
            </a:r>
            <a:r>
              <a:rPr lang="en-US" dirty="0" smtClean="0">
                <a:latin typeface="Arial" panose="020B0604020202020204" pitchFamily="34" charset="0"/>
                <a:cs typeface="Arial" panose="020B0604020202020204" pitchFamily="34" charset="0"/>
              </a:rPr>
              <a:t> et </a:t>
            </a:r>
            <a:r>
              <a:rPr lang="en-US" dirty="0" err="1" smtClean="0">
                <a:latin typeface="Arial" panose="020B0604020202020204" pitchFamily="34" charset="0"/>
                <a:cs typeface="Arial" panose="020B0604020202020204" pitchFamily="34" charset="0"/>
              </a:rPr>
              <a:t>prestation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associée</a:t>
            </a:r>
            <a:r>
              <a:rPr lang="en-US" dirty="0" smtClean="0">
                <a:latin typeface="Arial" panose="020B0604020202020204" pitchFamily="34" charset="0"/>
                <a:cs typeface="Arial" panose="020B0604020202020204" pitchFamily="34" charset="0"/>
              </a:rPr>
              <a:t> à des </a:t>
            </a:r>
            <a:r>
              <a:rPr lang="en-US" dirty="0" err="1" smtClean="0">
                <a:latin typeface="Arial" panose="020B0604020202020204" pitchFamily="34" charset="0"/>
                <a:cs typeface="Arial" panose="020B0604020202020204" pitchFamily="34" charset="0"/>
              </a:rPr>
              <a:t>dispositifs</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médicaux</a:t>
            </a:r>
            <a:endParaRPr lang="en-US" dirty="0">
              <a:latin typeface="Arial" panose="020B0604020202020204" pitchFamily="34" charset="0"/>
              <a:cs typeface="Arial" panose="020B0604020202020204" pitchFamily="34" charset="0"/>
            </a:endParaRPr>
          </a:p>
        </p:txBody>
      </p:sp>
      <p:sp>
        <p:nvSpPr>
          <p:cNvPr id="48" name="Espace réservé du contenu 2">
            <a:extLst>
              <a:ext uri="{FF2B5EF4-FFF2-40B4-BE49-F238E27FC236}">
                <a16:creationId xmlns:a16="http://schemas.microsoft.com/office/drawing/2014/main" id="{ED0E3B48-A700-5838-DBEB-054168CDB5CB}"/>
              </a:ext>
            </a:extLst>
          </p:cNvPr>
          <p:cNvSpPr txBox="1">
            <a:spLocks/>
          </p:cNvSpPr>
          <p:nvPr/>
        </p:nvSpPr>
        <p:spPr>
          <a:xfrm>
            <a:off x="364586" y="2169036"/>
            <a:ext cx="6793732" cy="32754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spcAft>
                <a:spcPts val="600"/>
              </a:spcAft>
            </a:pPr>
            <a:r>
              <a:rPr lang="fr-FR" dirty="0">
                <a:solidFill>
                  <a:srgbClr val="353744"/>
                </a:solidFill>
                <a:latin typeface="Arial" panose="020B0604020202020204" pitchFamily="34" charset="0"/>
                <a:cs typeface="Arial" panose="020B0604020202020204" pitchFamily="34" charset="0"/>
              </a:rPr>
              <a:t>Le pharmacien joue un rôle essentiel auprès du patient et de son entourage dans les services qu’il peut lui/leur apporter lorsque celui-ci se trouve à son domicile que ce soit dans le cadre d’un </a:t>
            </a:r>
            <a:r>
              <a:rPr lang="fr-FR" dirty="0" smtClean="0">
                <a:solidFill>
                  <a:srgbClr val="353744"/>
                </a:solidFill>
                <a:latin typeface="Arial" panose="020B0604020202020204" pitchFamily="34" charset="0"/>
                <a:cs typeface="Arial" panose="020B0604020202020204" pitchFamily="34" charset="0"/>
              </a:rPr>
              <a:t>MAD </a:t>
            </a:r>
            <a:r>
              <a:rPr lang="fr-FR" dirty="0">
                <a:solidFill>
                  <a:srgbClr val="353744"/>
                </a:solidFill>
                <a:latin typeface="Arial" panose="020B0604020202020204" pitchFamily="34" charset="0"/>
                <a:cs typeface="Arial" panose="020B0604020202020204" pitchFamily="34" charset="0"/>
              </a:rPr>
              <a:t>ou </a:t>
            </a:r>
            <a:r>
              <a:rPr lang="fr-FR" dirty="0" smtClean="0">
                <a:solidFill>
                  <a:srgbClr val="353744"/>
                </a:solidFill>
                <a:latin typeface="Arial" panose="020B0604020202020204" pitchFamily="34" charset="0"/>
                <a:cs typeface="Arial" panose="020B0604020202020204" pitchFamily="34" charset="0"/>
              </a:rPr>
              <a:t>une HAD</a:t>
            </a:r>
            <a:endParaRPr lang="fr-FR" dirty="0">
              <a:solidFill>
                <a:srgbClr val="353744"/>
              </a:solidFill>
              <a:latin typeface="Arial" panose="020B0604020202020204" pitchFamily="34" charset="0"/>
              <a:cs typeface="Arial" panose="020B0604020202020204" pitchFamily="34" charset="0"/>
            </a:endParaRPr>
          </a:p>
        </p:txBody>
      </p:sp>
      <p:grpSp>
        <p:nvGrpSpPr>
          <p:cNvPr id="66" name="Groupe 65">
            <a:extLst>
              <a:ext uri="{FF2B5EF4-FFF2-40B4-BE49-F238E27FC236}">
                <a16:creationId xmlns:a16="http://schemas.microsoft.com/office/drawing/2014/main" id="{9B992498-C5B4-B27E-FC66-A74B208603E1}"/>
              </a:ext>
            </a:extLst>
          </p:cNvPr>
          <p:cNvGrpSpPr/>
          <p:nvPr/>
        </p:nvGrpSpPr>
        <p:grpSpPr>
          <a:xfrm>
            <a:off x="364586" y="1754444"/>
            <a:ext cx="290053" cy="292100"/>
            <a:chOff x="225503" y="2443266"/>
            <a:chExt cx="290053" cy="292100"/>
          </a:xfrm>
        </p:grpSpPr>
        <p:cxnSp>
          <p:nvCxnSpPr>
            <p:cNvPr id="58" name="Connecteur droit 57">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p:spPr>
          <p:style>
            <a:lnRef idx="1">
              <a:schemeClr val="accent3"/>
            </a:lnRef>
            <a:fillRef idx="0">
              <a:schemeClr val="accent3"/>
            </a:fillRef>
            <a:effectRef idx="0">
              <a:schemeClr val="accent3"/>
            </a:effectRef>
            <a:fontRef idx="minor">
              <a:schemeClr val="tx1"/>
            </a:fontRef>
          </p:style>
        </p:cxnSp>
        <p:cxnSp>
          <p:nvCxnSpPr>
            <p:cNvPr id="62" name="Connecteur droit 61">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p:spPr>
          <p:style>
            <a:lnRef idx="1">
              <a:schemeClr val="accent3"/>
            </a:lnRef>
            <a:fillRef idx="0">
              <a:schemeClr val="accent3"/>
            </a:fillRef>
            <a:effectRef idx="0">
              <a:schemeClr val="accent3"/>
            </a:effectRef>
            <a:fontRef idx="minor">
              <a:schemeClr val="tx1"/>
            </a:fontRef>
          </p:style>
        </p:cxnSp>
      </p:grpSp>
      <p:graphicFrame>
        <p:nvGraphicFramePr>
          <p:cNvPr id="69" name="Tableau 68">
            <a:extLst>
              <a:ext uri="{FF2B5EF4-FFF2-40B4-BE49-F238E27FC236}">
                <a16:creationId xmlns:a16="http://schemas.microsoft.com/office/drawing/2014/main" id="{1C201E37-D62A-440D-03D6-D0B5E9CF63A9}"/>
              </a:ext>
            </a:extLst>
          </p:cNvPr>
          <p:cNvGraphicFramePr>
            <a:graphicFrameLocks noGrp="1"/>
          </p:cNvGraphicFramePr>
          <p:nvPr>
            <p:extLst>
              <p:ext uri="{D42A27DB-BD31-4B8C-83A1-F6EECF244321}">
                <p14:modId xmlns:p14="http://schemas.microsoft.com/office/powerpoint/2010/main" val="217549050"/>
              </p:ext>
            </p:extLst>
          </p:nvPr>
        </p:nvGraphicFramePr>
        <p:xfrm>
          <a:off x="345414" y="2526603"/>
          <a:ext cx="6922161" cy="7394420"/>
        </p:xfrm>
        <a:graphic>
          <a:graphicData uri="http://schemas.openxmlformats.org/drawingml/2006/table">
            <a:tbl>
              <a:tblPr firstRow="1" bandRow="1">
                <a:tableStyleId>{5C22544A-7EE6-4342-B048-85BDC9FD1C3A}</a:tableStyleId>
              </a:tblPr>
              <a:tblGrid>
                <a:gridCol w="845658">
                  <a:extLst>
                    <a:ext uri="{9D8B030D-6E8A-4147-A177-3AD203B41FA5}">
                      <a16:colId xmlns:a16="http://schemas.microsoft.com/office/drawing/2014/main" val="3990266307"/>
                    </a:ext>
                  </a:extLst>
                </a:gridCol>
                <a:gridCol w="2818131">
                  <a:extLst>
                    <a:ext uri="{9D8B030D-6E8A-4147-A177-3AD203B41FA5}">
                      <a16:colId xmlns:a16="http://schemas.microsoft.com/office/drawing/2014/main" val="1980154713"/>
                    </a:ext>
                  </a:extLst>
                </a:gridCol>
                <a:gridCol w="3258372">
                  <a:extLst>
                    <a:ext uri="{9D8B030D-6E8A-4147-A177-3AD203B41FA5}">
                      <a16:colId xmlns:a16="http://schemas.microsoft.com/office/drawing/2014/main" val="1808884131"/>
                    </a:ext>
                  </a:extLst>
                </a:gridCol>
              </a:tblGrid>
              <a:tr h="286341">
                <a:tc>
                  <a:txBody>
                    <a:bodyPr/>
                    <a:lstStyle/>
                    <a:p>
                      <a:endParaRPr lang="fr-FR" sz="1000" dirty="0">
                        <a:latin typeface="Arial" panose="020B0604020202020204" pitchFamily="34" charset="0"/>
                        <a:cs typeface="Arial" panose="020B0604020202020204" pitchFamily="34" charset="0"/>
                      </a:endParaRPr>
                    </a:p>
                  </a:txBody>
                  <a:tcPr>
                    <a:lnL w="12700" cmpd="sng">
                      <a:noFill/>
                    </a:lnL>
                    <a:lnR w="6350" cap="flat" cmpd="sng" algn="ctr">
                      <a:solidFill>
                        <a:schemeClr val="accent3"/>
                      </a:solidFill>
                      <a:prstDash val="dot"/>
                      <a:round/>
                      <a:headEnd type="none" w="med" len="med"/>
                      <a:tailEnd type="none" w="med" len="med"/>
                    </a:lnR>
                    <a:lnT w="6350" cap="flat" cmpd="sng" algn="ctr">
                      <a:solidFill>
                        <a:schemeClr val="accent3"/>
                      </a:solidFill>
                      <a:prstDash val="dot"/>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600"/>
                        </a:spcAft>
                      </a:pPr>
                      <a:r>
                        <a:rPr lang="fr-FR" sz="1000" b="1" kern="1200" dirty="0" smtClean="0">
                          <a:solidFill>
                            <a:schemeClr val="accent3"/>
                          </a:solidFill>
                          <a:latin typeface="Arial" panose="020B0604020202020204" pitchFamily="34" charset="0"/>
                          <a:ea typeface="+mn-ea"/>
                          <a:cs typeface="Arial" panose="020B0604020202020204" pitchFamily="34" charset="0"/>
                        </a:rPr>
                        <a:t>Maintien à Domicile (MAD)</a:t>
                      </a:r>
                    </a:p>
                  </a:txBody>
                  <a:tcPr marL="36000" marR="36000" marT="108000">
                    <a:lnL w="6350" cap="flat" cmpd="sng" algn="ctr">
                      <a:solidFill>
                        <a:schemeClr val="accent3"/>
                      </a:solidFill>
                      <a:prstDash val="dot"/>
                      <a:round/>
                      <a:headEnd type="none" w="med" len="med"/>
                      <a:tailEnd type="none" w="med" len="med"/>
                    </a:lnL>
                    <a:lnR w="6350" cap="flat" cmpd="sng" algn="ctr">
                      <a:solidFill>
                        <a:schemeClr val="accent3"/>
                      </a:solidFill>
                      <a:prstDash val="dot"/>
                      <a:round/>
                      <a:headEnd type="none" w="med" len="med"/>
                      <a:tailEnd type="none" w="med" len="med"/>
                    </a:lnR>
                    <a:lnT w="6350" cap="flat" cmpd="sng" algn="ctr">
                      <a:solidFill>
                        <a:schemeClr val="accent3"/>
                      </a:solidFill>
                      <a:prstDash val="dot"/>
                      <a:round/>
                      <a:headEnd type="none" w="med" len="med"/>
                      <a:tailEnd type="none" w="med" len="med"/>
                    </a:lnT>
                    <a:lnB w="9525" cap="flat" cmpd="sng" algn="ctr">
                      <a:noFill/>
                      <a:prstDash val="solid"/>
                      <a:round/>
                      <a:headEnd type="none" w="med" len="med"/>
                      <a:tailEnd type="none" w="med" len="med"/>
                    </a:lnB>
                    <a:noFill/>
                  </a:tcPr>
                </a:tc>
                <a:tc>
                  <a:txBody>
                    <a:bodyPr/>
                    <a:lstStyle/>
                    <a:p>
                      <a:pPr>
                        <a:spcAft>
                          <a:spcPts val="600"/>
                        </a:spcAft>
                      </a:pPr>
                      <a:r>
                        <a:rPr lang="fr-FR" sz="1000" b="1" kern="1200" dirty="0" smtClean="0">
                          <a:solidFill>
                            <a:schemeClr val="accent3"/>
                          </a:solidFill>
                          <a:latin typeface="Arial" panose="020B0604020202020204" pitchFamily="34" charset="0"/>
                          <a:ea typeface="+mn-ea"/>
                          <a:cs typeface="Arial" panose="020B0604020202020204" pitchFamily="34" charset="0"/>
                        </a:rPr>
                        <a:t>Hospitalisation à Domicile (HAD)</a:t>
                      </a:r>
                    </a:p>
                  </a:txBody>
                  <a:tcPr marL="36000" marR="36000" marT="108000">
                    <a:lnL w="6350" cap="flat" cmpd="sng" algn="ctr">
                      <a:solidFill>
                        <a:schemeClr val="accent3"/>
                      </a:solidFill>
                      <a:prstDash val="dot"/>
                      <a:round/>
                      <a:headEnd type="none" w="med" len="med"/>
                      <a:tailEnd type="none" w="med" len="med"/>
                    </a:lnL>
                    <a:lnR w="9525" cap="flat" cmpd="sng" algn="ctr">
                      <a:noFill/>
                      <a:prstDash val="sysDot"/>
                      <a:round/>
                      <a:headEnd type="none" w="med" len="med"/>
                      <a:tailEnd type="none" w="med" len="med"/>
                    </a:lnR>
                    <a:lnT w="6350" cap="flat" cmpd="sng" algn="ctr">
                      <a:solidFill>
                        <a:schemeClr val="accent3"/>
                      </a:solidFill>
                      <a:prstDash val="dot"/>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45509319"/>
                  </a:ext>
                </a:extLst>
              </a:tr>
              <a:tr h="974916">
                <a:tc>
                  <a:txBody>
                    <a:bodyPr/>
                    <a:lstStyle/>
                    <a:p>
                      <a:r>
                        <a:rPr lang="fr-FR" sz="1000" b="0" i="0" dirty="0" smtClean="0">
                          <a:latin typeface="Arial" panose="020B0604020202020204" pitchFamily="34" charset="0"/>
                          <a:cs typeface="Arial" panose="020B0604020202020204" pitchFamily="34" charset="0"/>
                        </a:rPr>
                        <a:t>Définition</a:t>
                      </a:r>
                      <a:endParaRPr lang="fr-FR" sz="1000" b="0" i="0" dirty="0">
                        <a:latin typeface="Arial" panose="020B0604020202020204" pitchFamily="34" charset="0"/>
                        <a:cs typeface="Arial" panose="020B0604020202020204" pitchFamily="34" charset="0"/>
                      </a:endParaRPr>
                    </a:p>
                  </a:txBody>
                  <a:tcPr anchor="ctr">
                    <a:lnL w="12700" cmpd="sng">
                      <a:noFill/>
                    </a:lnL>
                    <a:lnR w="6350" cap="flat" cmpd="sng" algn="ctr">
                      <a:solidFill>
                        <a:schemeClr val="accent3"/>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755934" rtl="0" eaLnBrk="1" fontAlgn="auto" latinLnBrk="0" hangingPunct="1">
                        <a:lnSpc>
                          <a:spcPct val="100000"/>
                        </a:lnSpc>
                        <a:spcBef>
                          <a:spcPts val="0"/>
                        </a:spcBef>
                        <a:spcAft>
                          <a:spcPts val="0"/>
                        </a:spcAft>
                        <a:buClrTx/>
                        <a:buSzTx/>
                        <a:buFontTx/>
                        <a:buNone/>
                        <a:tabLst/>
                        <a:defRPr/>
                      </a:pPr>
                      <a:r>
                        <a:rPr lang="fr-FR" sz="950" b="0" i="0" kern="1200" dirty="0" smtClean="0">
                          <a:solidFill>
                            <a:schemeClr val="tx1"/>
                          </a:solidFill>
                          <a:latin typeface="Arial" panose="020B0604020202020204" pitchFamily="34" charset="0"/>
                          <a:ea typeface="+mn-ea"/>
                          <a:cs typeface="Arial" panose="020B0604020202020204" pitchFamily="34" charset="0"/>
                        </a:rPr>
                        <a:t>Ensemble des moyens personnalisés (médicaux, techniques…) mis en œuvre pour permettre à une personne âgée ou une personne en perte d’autonomie de continuer à vivre chez elle dans de bonnes conditions</a:t>
                      </a:r>
                    </a:p>
                    <a:p>
                      <a:pPr marL="0" marR="0" lvl="0" indent="0" algn="l" defTabSz="755934" rtl="0" eaLnBrk="1" fontAlgn="auto" latinLnBrk="0" hangingPunct="1">
                        <a:lnSpc>
                          <a:spcPct val="100000"/>
                        </a:lnSpc>
                        <a:spcBef>
                          <a:spcPts val="0"/>
                        </a:spcBef>
                        <a:spcAft>
                          <a:spcPts val="0"/>
                        </a:spcAft>
                        <a:buClrTx/>
                        <a:buSzTx/>
                        <a:buFontTx/>
                        <a:buNone/>
                        <a:tabLst/>
                        <a:defRPr/>
                      </a:pPr>
                      <a:r>
                        <a:rPr lang="fr-FR" sz="950" b="0" i="0" kern="1200" dirty="0" smtClean="0">
                          <a:solidFill>
                            <a:schemeClr val="tx1"/>
                          </a:solidFill>
                          <a:latin typeface="Arial" panose="020B0604020202020204" pitchFamily="34" charset="0"/>
                          <a:ea typeface="+mn-ea"/>
                          <a:cs typeface="Arial" panose="020B0604020202020204" pitchFamily="34" charset="0"/>
                        </a:rPr>
                        <a:t>Relève de la</a:t>
                      </a:r>
                      <a:r>
                        <a:rPr lang="fr-FR" sz="950" b="0" i="0" kern="1200" baseline="0" dirty="0" smtClean="0">
                          <a:solidFill>
                            <a:schemeClr val="tx1"/>
                          </a:solidFill>
                          <a:latin typeface="Arial" panose="020B0604020202020204" pitchFamily="34" charset="0"/>
                          <a:ea typeface="+mn-ea"/>
                          <a:cs typeface="Arial" panose="020B0604020202020204" pitchFamily="34" charset="0"/>
                        </a:rPr>
                        <a:t> m</a:t>
                      </a:r>
                      <a:r>
                        <a:rPr lang="fr-FR" sz="950" b="0" i="0" kern="1200" dirty="0" smtClean="0">
                          <a:solidFill>
                            <a:schemeClr val="tx1"/>
                          </a:solidFill>
                          <a:latin typeface="Arial" panose="020B0604020202020204" pitchFamily="34" charset="0"/>
                          <a:ea typeface="+mn-ea"/>
                          <a:cs typeface="Arial" panose="020B0604020202020204" pitchFamily="34" charset="0"/>
                        </a:rPr>
                        <a:t>édecine de ville</a:t>
                      </a:r>
                    </a:p>
                  </a:txBody>
                  <a:tcPr anchor="ctr">
                    <a:lnL w="6350" cap="flat" cmpd="sng" algn="ctr">
                      <a:solidFill>
                        <a:schemeClr val="accent3"/>
                      </a:solidFill>
                      <a:prstDash val="dot"/>
                      <a:round/>
                      <a:headEnd type="none" w="med" len="med"/>
                      <a:tailEnd type="none" w="med" len="med"/>
                    </a:lnL>
                    <a:lnR w="6350" cap="flat" cmpd="sng" algn="ctr">
                      <a:solidFill>
                        <a:schemeClr val="accent3"/>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spcAft>
                          <a:spcPts val="600"/>
                        </a:spcAft>
                      </a:pPr>
                      <a:r>
                        <a:rPr lang="fr-FR" sz="950" b="0" i="0" kern="1200" dirty="0" smtClean="0">
                          <a:solidFill>
                            <a:schemeClr val="tx1"/>
                          </a:solidFill>
                          <a:latin typeface="Arial" panose="020B0604020202020204" pitchFamily="34" charset="0"/>
                          <a:ea typeface="+mn-ea"/>
                          <a:cs typeface="Arial" panose="020B0604020202020204" pitchFamily="34" charset="0"/>
                        </a:rPr>
                        <a:t>Alternative à l’hospitalisation en établissement de santé permettant au patient de retrouver son domicile tout en bénéficiant de soins médicaux et paramédicaux importants</a:t>
                      </a:r>
                    </a:p>
                    <a:p>
                      <a:pPr marL="0" marR="0" lvl="0" indent="0" algn="l" defTabSz="755934" rtl="0" eaLnBrk="1" fontAlgn="auto" latinLnBrk="0" hangingPunct="1">
                        <a:lnSpc>
                          <a:spcPct val="100000"/>
                        </a:lnSpc>
                        <a:spcBef>
                          <a:spcPts val="0"/>
                        </a:spcBef>
                        <a:spcAft>
                          <a:spcPts val="600"/>
                        </a:spcAft>
                        <a:buClrTx/>
                        <a:buSzTx/>
                        <a:buFontTx/>
                        <a:buNone/>
                        <a:tabLst/>
                        <a:defRPr/>
                      </a:pPr>
                      <a:r>
                        <a:rPr lang="fr-FR" sz="950" b="0" i="0" kern="1200" dirty="0" smtClean="0">
                          <a:solidFill>
                            <a:schemeClr val="tx1"/>
                          </a:solidFill>
                          <a:latin typeface="Arial" panose="020B0604020202020204" pitchFamily="34" charset="0"/>
                          <a:ea typeface="+mn-ea"/>
                          <a:cs typeface="Arial" panose="020B0604020202020204" pitchFamily="34" charset="0"/>
                        </a:rPr>
                        <a:t>Relève de la</a:t>
                      </a:r>
                      <a:r>
                        <a:rPr lang="fr-FR" sz="950" b="0" i="0" kern="1200" baseline="0" dirty="0" smtClean="0">
                          <a:solidFill>
                            <a:schemeClr val="tx1"/>
                          </a:solidFill>
                          <a:latin typeface="Arial" panose="020B0604020202020204" pitchFamily="34" charset="0"/>
                          <a:ea typeface="+mn-ea"/>
                          <a:cs typeface="Arial" panose="020B0604020202020204" pitchFamily="34" charset="0"/>
                        </a:rPr>
                        <a:t> m</a:t>
                      </a:r>
                      <a:r>
                        <a:rPr lang="fr-FR" sz="950" b="0" i="0" kern="1200" dirty="0" smtClean="0">
                          <a:solidFill>
                            <a:schemeClr val="tx1"/>
                          </a:solidFill>
                          <a:latin typeface="Arial" panose="020B0604020202020204" pitchFamily="34" charset="0"/>
                          <a:ea typeface="+mn-ea"/>
                          <a:cs typeface="Arial" panose="020B0604020202020204" pitchFamily="34" charset="0"/>
                        </a:rPr>
                        <a:t>édecine hospitalière</a:t>
                      </a:r>
                    </a:p>
                  </a:txBody>
                  <a:tcPr anchor="ctr">
                    <a:lnL w="6350" cap="flat" cmpd="sng" algn="ctr">
                      <a:solidFill>
                        <a:schemeClr val="accent3"/>
                      </a:solidFill>
                      <a:prstDash val="dot"/>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690228836"/>
                  </a:ext>
                </a:extLst>
              </a:tr>
              <a:tr h="864000">
                <a:tc>
                  <a:txBody>
                    <a:bodyPr/>
                    <a:lstStyle/>
                    <a:p>
                      <a:r>
                        <a:rPr lang="fr-FR" sz="1000" b="0" i="0" dirty="0" smtClean="0">
                          <a:latin typeface="Arial" panose="020B0604020202020204" pitchFamily="34" charset="0"/>
                          <a:cs typeface="Arial" panose="020B0604020202020204" pitchFamily="34" charset="0"/>
                        </a:rPr>
                        <a:t>Mise en œuvre </a:t>
                      </a:r>
                      <a:endParaRPr lang="fr-FR" sz="1000" b="0" i="0" dirty="0">
                        <a:latin typeface="Arial" panose="020B0604020202020204" pitchFamily="34" charset="0"/>
                        <a:cs typeface="Arial" panose="020B0604020202020204" pitchFamily="34" charset="0"/>
                      </a:endParaRPr>
                    </a:p>
                  </a:txBody>
                  <a:tcPr anchor="ctr">
                    <a:lnL w="12700" cmpd="sng">
                      <a:noFill/>
                    </a:lnL>
                    <a:lnR w="6350" cap="flat" cmpd="sng" algn="ctr">
                      <a:solidFill>
                        <a:schemeClr val="accent3"/>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755934" rtl="0" eaLnBrk="1" fontAlgn="auto" latinLnBrk="0" hangingPunct="1">
                        <a:lnSpc>
                          <a:spcPct val="100000"/>
                        </a:lnSpc>
                        <a:spcBef>
                          <a:spcPts val="0"/>
                        </a:spcBef>
                        <a:spcAft>
                          <a:spcPts val="0"/>
                        </a:spcAft>
                        <a:buClrTx/>
                        <a:buSzTx/>
                        <a:buFontTx/>
                        <a:buNone/>
                        <a:tabLst/>
                        <a:defRPr/>
                      </a:pPr>
                      <a:r>
                        <a:rPr lang="fr-FR" sz="950" b="0" i="0" kern="1200" dirty="0" smtClean="0">
                          <a:solidFill>
                            <a:schemeClr val="tx1"/>
                          </a:solidFill>
                          <a:latin typeface="Arial" panose="020B0604020202020204" pitchFamily="34" charset="0"/>
                          <a:ea typeface="+mn-ea"/>
                          <a:cs typeface="Arial" panose="020B0604020202020204" pitchFamily="34" charset="0"/>
                        </a:rPr>
                        <a:t>Toute personne âgée peut décider d’opter pour le maintien à domicile. Cependant, la perte d’autonomie et le manque de moyens pour y pallier rendent ce maintien à domicile parfois impossible. </a:t>
                      </a:r>
                    </a:p>
                  </a:txBody>
                  <a:tcPr anchor="ctr">
                    <a:lnL w="6350" cap="flat" cmpd="sng" algn="ctr">
                      <a:solidFill>
                        <a:schemeClr val="accent3"/>
                      </a:solidFill>
                      <a:prstDash val="dot"/>
                      <a:round/>
                      <a:headEnd type="none" w="med" len="med"/>
                      <a:tailEnd type="none" w="med" len="med"/>
                    </a:lnL>
                    <a:lnR w="6350" cap="flat" cmpd="sng" algn="ctr">
                      <a:solidFill>
                        <a:schemeClr val="accent3"/>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FR" sz="950" b="0" i="0" kern="1200" dirty="0" smtClean="0">
                          <a:solidFill>
                            <a:schemeClr val="tx1"/>
                          </a:solidFill>
                          <a:latin typeface="Arial" panose="020B0604020202020204" pitchFamily="34" charset="0"/>
                          <a:ea typeface="+mn-ea"/>
                          <a:cs typeface="Arial" panose="020B0604020202020204" pitchFamily="34" charset="0"/>
                        </a:rPr>
                        <a:t>Seul un médecin hospitalier ou le médecin traitant peut orienter un patient vers l'HAD. Lorsque l'initiative vient d'un médecin hospitalier, l'accord du médecin traitant est toujours sollicité</a:t>
                      </a:r>
                      <a:endParaRPr lang="fr-FR" sz="950" b="0" i="0" kern="1200" dirty="0">
                        <a:solidFill>
                          <a:schemeClr val="tx1"/>
                        </a:solidFill>
                        <a:latin typeface="Arial" panose="020B0604020202020204" pitchFamily="34" charset="0"/>
                        <a:ea typeface="+mn-ea"/>
                        <a:cs typeface="Arial" panose="020B0604020202020204" pitchFamily="34" charset="0"/>
                      </a:endParaRPr>
                    </a:p>
                  </a:txBody>
                  <a:tcPr anchor="ctr">
                    <a:lnL w="6350" cap="flat" cmpd="sng" algn="ctr">
                      <a:solidFill>
                        <a:schemeClr val="accent3"/>
                      </a:solidFill>
                      <a:prstDash val="dot"/>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74277211"/>
                  </a:ext>
                </a:extLst>
              </a:tr>
              <a:tr h="486884">
                <a:tc>
                  <a:txBody>
                    <a:bodyPr/>
                    <a:lstStyle/>
                    <a:p>
                      <a:r>
                        <a:rPr lang="fr-FR" sz="1000" b="0" i="0" dirty="0" smtClean="0">
                          <a:latin typeface="Arial" panose="020B0604020202020204" pitchFamily="34" charset="0"/>
                          <a:cs typeface="Arial" panose="020B0604020202020204" pitchFamily="34" charset="0"/>
                        </a:rPr>
                        <a:t>Prise en charge</a:t>
                      </a:r>
                      <a:endParaRPr lang="fr-FR" sz="1000" b="0" i="0" dirty="0">
                        <a:latin typeface="Arial" panose="020B0604020202020204" pitchFamily="34" charset="0"/>
                        <a:cs typeface="Arial" panose="020B0604020202020204" pitchFamily="34" charset="0"/>
                      </a:endParaRPr>
                    </a:p>
                  </a:txBody>
                  <a:tcPr anchor="ctr">
                    <a:lnL w="12700" cmpd="sng">
                      <a:noFill/>
                    </a:lnL>
                    <a:lnR w="6350" cap="flat" cmpd="sng" algn="ctr">
                      <a:solidFill>
                        <a:schemeClr val="accent3"/>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755934" rtl="0" eaLnBrk="1" fontAlgn="auto" latinLnBrk="0" hangingPunct="1">
                        <a:lnSpc>
                          <a:spcPct val="100000"/>
                        </a:lnSpc>
                        <a:spcBef>
                          <a:spcPts val="0"/>
                        </a:spcBef>
                        <a:spcAft>
                          <a:spcPts val="0"/>
                        </a:spcAft>
                        <a:buClrTx/>
                        <a:buSzTx/>
                        <a:buFontTx/>
                        <a:buNone/>
                        <a:tabLst/>
                        <a:defRPr/>
                      </a:pPr>
                      <a:r>
                        <a:rPr lang="fr-FR" sz="950" b="0" i="0" kern="1200" dirty="0" smtClean="0">
                          <a:solidFill>
                            <a:schemeClr val="tx1"/>
                          </a:solidFill>
                          <a:latin typeface="Arial" panose="020B0604020202020204" pitchFamily="34" charset="0"/>
                          <a:ea typeface="+mn-ea"/>
                          <a:cs typeface="Arial" panose="020B0604020202020204" pitchFamily="34" charset="0"/>
                        </a:rPr>
                        <a:t>Par l’assurance maladie du patient et les complémentaires </a:t>
                      </a:r>
                    </a:p>
                  </a:txBody>
                  <a:tcPr anchor="ctr">
                    <a:lnL w="6350" cap="flat" cmpd="sng" algn="ctr">
                      <a:solidFill>
                        <a:schemeClr val="accent3"/>
                      </a:solidFill>
                      <a:prstDash val="dot"/>
                      <a:round/>
                      <a:headEnd type="none" w="med" len="med"/>
                      <a:tailEnd type="none" w="med" len="med"/>
                    </a:lnL>
                    <a:lnR w="6350" cap="flat" cmpd="sng" algn="ctr">
                      <a:solidFill>
                        <a:schemeClr val="accent3"/>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755934" rtl="0" eaLnBrk="1" fontAlgn="auto" latinLnBrk="0" hangingPunct="1">
                        <a:lnSpc>
                          <a:spcPct val="100000"/>
                        </a:lnSpc>
                        <a:spcBef>
                          <a:spcPts val="0"/>
                        </a:spcBef>
                        <a:spcAft>
                          <a:spcPts val="0"/>
                        </a:spcAft>
                        <a:buClrTx/>
                        <a:buSzTx/>
                        <a:buFontTx/>
                        <a:buNone/>
                        <a:tabLst/>
                        <a:defRPr/>
                      </a:pPr>
                      <a:r>
                        <a:rPr lang="fr-FR" sz="950" b="0" i="0" kern="1200" dirty="0" smtClean="0">
                          <a:solidFill>
                            <a:schemeClr val="tx1"/>
                          </a:solidFill>
                          <a:latin typeface="Arial" panose="020B0604020202020204" pitchFamily="34" charset="0"/>
                          <a:ea typeface="+mn-ea"/>
                          <a:cs typeface="Arial" panose="020B0604020202020204" pitchFamily="34" charset="0"/>
                        </a:rPr>
                        <a:t>Par l’organisme ou l’établissement de HAD</a:t>
                      </a:r>
                    </a:p>
                  </a:txBody>
                  <a:tcPr anchor="ctr">
                    <a:lnL w="6350" cap="flat" cmpd="sng" algn="ctr">
                      <a:solidFill>
                        <a:schemeClr val="accent3"/>
                      </a:solidFill>
                      <a:prstDash val="dot"/>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871910153"/>
                  </a:ext>
                </a:extLst>
              </a:tr>
              <a:tr h="547476">
                <a:tc>
                  <a:txBody>
                    <a:bodyPr/>
                    <a:lstStyle/>
                    <a:p>
                      <a:r>
                        <a:rPr lang="fr-FR" sz="1000" b="0" i="0" dirty="0" smtClean="0">
                          <a:latin typeface="Arial" panose="020B0604020202020204" pitchFamily="34" charset="0"/>
                          <a:cs typeface="Arial" panose="020B0604020202020204" pitchFamily="34" charset="0"/>
                        </a:rPr>
                        <a:t>Personnes concernées</a:t>
                      </a:r>
                      <a:endParaRPr lang="fr-FR" sz="1000" b="0" i="0" dirty="0">
                        <a:latin typeface="Arial" panose="020B0604020202020204" pitchFamily="34" charset="0"/>
                        <a:cs typeface="Arial" panose="020B0604020202020204" pitchFamily="34" charset="0"/>
                      </a:endParaRPr>
                    </a:p>
                  </a:txBody>
                  <a:tcPr anchor="ctr">
                    <a:lnL w="12700" cmpd="sng">
                      <a:noFill/>
                    </a:lnL>
                    <a:lnR w="6350" cap="flat" cmpd="sng" algn="ctr">
                      <a:solidFill>
                        <a:schemeClr val="accent3"/>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r>
                        <a:rPr lang="fr-FR" sz="950" b="0" i="0" kern="1200" dirty="0" smtClean="0">
                          <a:solidFill>
                            <a:schemeClr val="tx1"/>
                          </a:solidFill>
                          <a:latin typeface="Arial" panose="020B0604020202020204" pitchFamily="34" charset="0"/>
                          <a:ea typeface="+mn-ea"/>
                          <a:cs typeface="Arial" panose="020B0604020202020204" pitchFamily="34" charset="0"/>
                        </a:rPr>
                        <a:t>Toute personne en perte d'autonomie de façon :</a:t>
                      </a:r>
                    </a:p>
                    <a:p>
                      <a:r>
                        <a:rPr lang="fr-FR" sz="950" b="0" i="0" kern="1200" dirty="0" smtClean="0">
                          <a:solidFill>
                            <a:schemeClr val="tx1"/>
                          </a:solidFill>
                          <a:latin typeface="Arial" panose="020B0604020202020204" pitchFamily="34" charset="0"/>
                          <a:ea typeface="+mn-ea"/>
                          <a:cs typeface="Arial" panose="020B0604020202020204" pitchFamily="34" charset="0"/>
                        </a:rPr>
                        <a:t>&gt; Ponctuelle : suite à un accident ou à une maladie aigüe.</a:t>
                      </a:r>
                    </a:p>
                    <a:p>
                      <a:r>
                        <a:rPr lang="fr-FR" sz="950" b="0" i="0" kern="1200" dirty="0" smtClean="0">
                          <a:solidFill>
                            <a:schemeClr val="tx1"/>
                          </a:solidFill>
                          <a:latin typeface="Arial" panose="020B0604020202020204" pitchFamily="34" charset="0"/>
                          <a:ea typeface="+mn-ea"/>
                          <a:cs typeface="Arial" panose="020B0604020202020204" pitchFamily="34" charset="0"/>
                        </a:rPr>
                        <a:t>&gt; Permanente : les personnes en situation de handicap, affectées par une pathologie chronique, d’âge avancé, </a:t>
                      </a:r>
                      <a:r>
                        <a:rPr lang="fr-FR" sz="950" b="0" i="0" kern="1200" dirty="0" err="1" smtClean="0">
                          <a:solidFill>
                            <a:schemeClr val="tx1"/>
                          </a:solidFill>
                          <a:latin typeface="Arial" panose="020B0604020202020204" pitchFamily="34" charset="0"/>
                          <a:ea typeface="+mn-ea"/>
                          <a:cs typeface="Arial" panose="020B0604020202020204" pitchFamily="34" charset="0"/>
                        </a:rPr>
                        <a:t>etc</a:t>
                      </a:r>
                      <a:endParaRPr lang="fr-FR" sz="950" b="0" i="0" kern="1200" dirty="0">
                        <a:solidFill>
                          <a:schemeClr val="tx1"/>
                        </a:solidFill>
                        <a:latin typeface="Arial" panose="020B0604020202020204" pitchFamily="34" charset="0"/>
                        <a:ea typeface="+mn-ea"/>
                        <a:cs typeface="Arial" panose="020B0604020202020204" pitchFamily="34" charset="0"/>
                      </a:endParaRPr>
                    </a:p>
                  </a:txBody>
                  <a:tcPr anchor="ctr">
                    <a:lnL w="6350" cap="flat" cmpd="sng" algn="ctr">
                      <a:solidFill>
                        <a:schemeClr val="accent3"/>
                      </a:solidFill>
                      <a:prstDash val="dot"/>
                      <a:round/>
                      <a:headEnd type="none" w="med" len="med"/>
                      <a:tailEnd type="none" w="med" len="med"/>
                    </a:lnL>
                    <a:lnR w="6350" cap="flat" cmpd="sng" algn="ctr">
                      <a:solidFill>
                        <a:schemeClr val="accent3"/>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755934" rtl="0" eaLnBrk="1" fontAlgn="auto" latinLnBrk="0" hangingPunct="1">
                        <a:lnSpc>
                          <a:spcPct val="100000"/>
                        </a:lnSpc>
                        <a:spcBef>
                          <a:spcPts val="0"/>
                        </a:spcBef>
                        <a:spcAft>
                          <a:spcPts val="0"/>
                        </a:spcAft>
                        <a:buClrTx/>
                        <a:buSzTx/>
                        <a:buFontTx/>
                        <a:buNone/>
                        <a:tabLst/>
                        <a:defRPr/>
                      </a:pPr>
                      <a:r>
                        <a:rPr lang="fr-FR" sz="950" b="0" i="0" kern="1200" dirty="0" smtClean="0">
                          <a:solidFill>
                            <a:schemeClr val="tx1"/>
                          </a:solidFill>
                          <a:latin typeface="Arial" panose="020B0604020202020204" pitchFamily="34" charset="0"/>
                          <a:ea typeface="+mn-ea"/>
                          <a:cs typeface="Arial" panose="020B0604020202020204" pitchFamily="34" charset="0"/>
                        </a:rPr>
                        <a:t>Toute personne dont la situation clinique le justifie et dont les conditions du domicile le </a:t>
                      </a:r>
                      <a:r>
                        <a:rPr lang="fr-FR" sz="950" b="0" i="0" kern="1200" dirty="0" smtClean="0">
                          <a:solidFill>
                            <a:schemeClr val="tx1"/>
                          </a:solidFill>
                          <a:latin typeface="Arial" panose="020B0604020202020204" pitchFamily="34" charset="0"/>
                          <a:ea typeface="+mn-ea"/>
                          <a:cs typeface="Arial" panose="020B0604020202020204" pitchFamily="34" charset="0"/>
                        </a:rPr>
                        <a:t>permettent</a:t>
                      </a:r>
                      <a:endParaRPr lang="fr-FR" sz="950" b="0" i="0" kern="1200" dirty="0" smtClean="0">
                        <a:solidFill>
                          <a:schemeClr val="tx1"/>
                        </a:solidFill>
                        <a:latin typeface="Arial" panose="020B0604020202020204" pitchFamily="34" charset="0"/>
                        <a:ea typeface="+mn-ea"/>
                        <a:cs typeface="Arial" panose="020B0604020202020204" pitchFamily="34" charset="0"/>
                      </a:endParaRPr>
                    </a:p>
                  </a:txBody>
                  <a:tcPr anchor="ctr">
                    <a:lnL w="6350" cap="flat" cmpd="sng" algn="ctr">
                      <a:solidFill>
                        <a:schemeClr val="accent3"/>
                      </a:solidFill>
                      <a:prstDash val="dot"/>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637440"/>
                  </a:ext>
                </a:extLst>
              </a:tr>
              <a:tr h="576000">
                <a:tc>
                  <a:txBody>
                    <a:bodyPr/>
                    <a:lstStyle/>
                    <a:p>
                      <a:pPr marL="0" algn="l" defTabSz="755934" rtl="0" eaLnBrk="1" latinLnBrk="0" hangingPunct="1"/>
                      <a:r>
                        <a:rPr lang="fr-FR" sz="1000" b="0" i="0" kern="1200" dirty="0" smtClean="0">
                          <a:solidFill>
                            <a:schemeClr val="dk1"/>
                          </a:solidFill>
                          <a:latin typeface="Arial" panose="020B0604020202020204" pitchFamily="34" charset="0"/>
                          <a:ea typeface="+mn-ea"/>
                          <a:cs typeface="Arial" panose="020B0604020202020204" pitchFamily="34" charset="0"/>
                        </a:rPr>
                        <a:t>Type de prestation</a:t>
                      </a:r>
                      <a:endParaRPr lang="fr-FR" sz="1000" b="0" i="0" kern="1200" dirty="0">
                        <a:solidFill>
                          <a:schemeClr val="dk1"/>
                        </a:solidFill>
                        <a:latin typeface="Arial" panose="020B0604020202020204" pitchFamily="34" charset="0"/>
                        <a:ea typeface="+mn-ea"/>
                        <a:cs typeface="Arial" panose="020B0604020202020204" pitchFamily="34" charset="0"/>
                      </a:endParaRPr>
                    </a:p>
                  </a:txBody>
                  <a:tcPr anchor="ctr">
                    <a:lnL w="12700" cmpd="sng">
                      <a:noFill/>
                    </a:lnL>
                    <a:lnR w="6350" cap="flat" cmpd="sng" algn="ctr">
                      <a:solidFill>
                        <a:schemeClr val="accent3"/>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r>
                        <a:rPr lang="fr-FR" sz="950" b="0" i="0" kern="1200" dirty="0" smtClean="0">
                          <a:solidFill>
                            <a:schemeClr val="tx1"/>
                          </a:solidFill>
                          <a:latin typeface="Arial" panose="020B0604020202020204" pitchFamily="34" charset="0"/>
                          <a:ea typeface="+mn-ea"/>
                          <a:cs typeface="Arial" panose="020B0604020202020204" pitchFamily="34" charset="0"/>
                        </a:rPr>
                        <a:t>&gt; De soins : soins et traitements prodigués à la personne</a:t>
                      </a:r>
                    </a:p>
                    <a:p>
                      <a:r>
                        <a:rPr lang="fr-FR" sz="950" b="0" i="0" kern="1200" dirty="0" smtClean="0">
                          <a:solidFill>
                            <a:schemeClr val="tx1"/>
                          </a:solidFill>
                          <a:latin typeface="Arial" panose="020B0604020202020204" pitchFamily="34" charset="0"/>
                          <a:ea typeface="+mn-ea"/>
                          <a:cs typeface="Arial" panose="020B0604020202020204" pitchFamily="34" charset="0"/>
                        </a:rPr>
                        <a:t>&gt; Techniques : aménagement des lieux de vie</a:t>
                      </a:r>
                    </a:p>
                    <a:p>
                      <a:r>
                        <a:rPr lang="fr-FR" sz="950" b="0" i="0" kern="1200" dirty="0" smtClean="0">
                          <a:solidFill>
                            <a:schemeClr val="tx1"/>
                          </a:solidFill>
                          <a:latin typeface="Arial" panose="020B0604020202020204" pitchFamily="34" charset="0"/>
                          <a:ea typeface="+mn-ea"/>
                          <a:cs typeface="Arial" panose="020B0604020202020204" pitchFamily="34" charset="0"/>
                        </a:rPr>
                        <a:t>&gt; Financières: pour la prise en charge des prestations médicales et techniques</a:t>
                      </a:r>
                    </a:p>
                    <a:p>
                      <a:r>
                        <a:rPr lang="fr-FR" sz="950" b="0" i="0" kern="1200" dirty="0" smtClean="0">
                          <a:solidFill>
                            <a:schemeClr val="tx1"/>
                          </a:solidFill>
                          <a:latin typeface="Arial" panose="020B0604020202020204" pitchFamily="34" charset="0"/>
                          <a:ea typeface="+mn-ea"/>
                          <a:cs typeface="Arial" panose="020B0604020202020204" pitchFamily="34" charset="0"/>
                        </a:rPr>
                        <a:t>&gt; Administratives : pour la constitution des dossiers d'aides</a:t>
                      </a:r>
                    </a:p>
                    <a:p>
                      <a:r>
                        <a:rPr lang="fr-FR" sz="950" b="0" i="0" kern="1200" dirty="0" smtClean="0">
                          <a:solidFill>
                            <a:schemeClr val="tx1"/>
                          </a:solidFill>
                          <a:latin typeface="Arial" panose="020B0604020202020204" pitchFamily="34" charset="0"/>
                          <a:ea typeface="+mn-ea"/>
                          <a:cs typeface="Arial" panose="020B0604020202020204" pitchFamily="34" charset="0"/>
                        </a:rPr>
                        <a:t>&gt; De service : aide à domicile pour la réalisation des tâches quotidiennes (ménage,…)</a:t>
                      </a:r>
                      <a:endParaRPr lang="fr-FR" sz="950" b="0" i="0" kern="1200" dirty="0">
                        <a:solidFill>
                          <a:schemeClr val="tx1"/>
                        </a:solidFill>
                        <a:latin typeface="Arial" panose="020B0604020202020204" pitchFamily="34" charset="0"/>
                        <a:ea typeface="+mn-ea"/>
                        <a:cs typeface="Arial" panose="020B0604020202020204" pitchFamily="34" charset="0"/>
                      </a:endParaRPr>
                    </a:p>
                  </a:txBody>
                  <a:tcPr anchor="ctr">
                    <a:lnL w="6350" cap="flat" cmpd="sng" algn="ctr">
                      <a:solidFill>
                        <a:schemeClr val="accent3"/>
                      </a:solidFill>
                      <a:prstDash val="dot"/>
                      <a:round/>
                      <a:headEnd type="none" w="med" len="med"/>
                      <a:tailEnd type="none" w="med" len="med"/>
                    </a:lnL>
                    <a:lnR w="6350" cap="flat" cmpd="sng" algn="ctr">
                      <a:solidFill>
                        <a:schemeClr val="accent3"/>
                      </a:solidFill>
                      <a:prstDash val="dot"/>
                      <a:round/>
                      <a:headEnd type="none" w="med" len="med"/>
                      <a:tailEnd type="none" w="med" len="med"/>
                    </a:lnR>
                    <a:lnT w="9525" cap="flat" cmpd="sng" algn="ctr">
                      <a:noFill/>
                      <a:prstDash val="solid"/>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l" defTabSz="755934" rtl="0" eaLnBrk="1" fontAlgn="auto" latinLnBrk="0" hangingPunct="1">
                        <a:lnSpc>
                          <a:spcPct val="100000"/>
                        </a:lnSpc>
                        <a:spcBef>
                          <a:spcPts val="0"/>
                        </a:spcBef>
                        <a:spcAft>
                          <a:spcPts val="0"/>
                        </a:spcAft>
                        <a:buClrTx/>
                        <a:buSzTx/>
                        <a:buFontTx/>
                        <a:buNone/>
                        <a:tabLst/>
                        <a:defRPr/>
                      </a:pPr>
                      <a:r>
                        <a:rPr lang="fr-FR" sz="950" b="0" i="0" kern="1200" dirty="0" smtClean="0">
                          <a:solidFill>
                            <a:schemeClr val="tx1"/>
                          </a:solidFill>
                          <a:latin typeface="Arial" panose="020B0604020202020204" pitchFamily="34" charset="0"/>
                          <a:ea typeface="+mn-ea"/>
                          <a:cs typeface="Arial" panose="020B0604020202020204" pitchFamily="34" charset="0"/>
                        </a:rPr>
                        <a:t>&gt; Prise en charge médicale, soignante et psychosociale coordonnée de niveau hospitalier</a:t>
                      </a:r>
                    </a:p>
                  </a:txBody>
                  <a:tcPr anchor="ctr">
                    <a:lnL w="6350" cap="flat" cmpd="sng" algn="ctr">
                      <a:solidFill>
                        <a:schemeClr val="accent3"/>
                      </a:solidFill>
                      <a:prstDash val="dot"/>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ysDot"/>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869001567"/>
                  </a:ext>
                </a:extLst>
              </a:tr>
              <a:tr h="576000">
                <a:tc>
                  <a:txBody>
                    <a:bodyPr/>
                    <a:lstStyle/>
                    <a:p>
                      <a:pPr marL="0" algn="l" defTabSz="755934" rtl="0" eaLnBrk="1" latinLnBrk="0" hangingPunct="1"/>
                      <a:r>
                        <a:rPr lang="fr-FR" sz="1000" b="0" i="0" kern="1200" dirty="0" smtClean="0">
                          <a:solidFill>
                            <a:schemeClr val="dk1"/>
                          </a:solidFill>
                          <a:latin typeface="Arial" panose="020B0604020202020204" pitchFamily="34" charset="0"/>
                          <a:ea typeface="+mn-ea"/>
                          <a:cs typeface="Arial" panose="020B0604020202020204" pitchFamily="34" charset="0"/>
                        </a:rPr>
                        <a:t>Rôle et place du pharmacien</a:t>
                      </a:r>
                      <a:endParaRPr lang="fr-FR" sz="1000" b="0" i="0" kern="1200" dirty="0">
                        <a:solidFill>
                          <a:schemeClr val="dk1"/>
                        </a:solidFill>
                        <a:latin typeface="Arial" panose="020B0604020202020204" pitchFamily="34" charset="0"/>
                        <a:ea typeface="+mn-ea"/>
                        <a:cs typeface="Arial" panose="020B0604020202020204" pitchFamily="34" charset="0"/>
                      </a:endParaRPr>
                    </a:p>
                  </a:txBody>
                  <a:tcPr anchor="ctr">
                    <a:lnL w="12700" cmpd="sng">
                      <a:noFill/>
                    </a:lnL>
                    <a:lnR w="6350" cap="flat" cmpd="sng" algn="ctr">
                      <a:solidFill>
                        <a:schemeClr val="accent3"/>
                      </a:solidFill>
                      <a:prstDash val="dot"/>
                      <a:round/>
                      <a:headEnd type="none" w="med" len="med"/>
                      <a:tailEnd type="none" w="med" len="med"/>
                    </a:lnR>
                    <a:lnT w="9525" cap="flat" cmpd="sng" algn="ctr">
                      <a:noFill/>
                      <a:prstDash val="solid"/>
                      <a:round/>
                      <a:headEnd type="none" w="med" len="med"/>
                      <a:tailEnd type="none" w="med" len="med"/>
                    </a:lnT>
                    <a:lnB w="9525"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r>
                        <a:rPr lang="fr-FR" sz="950" b="0" i="0" kern="1200" dirty="0" smtClean="0">
                          <a:solidFill>
                            <a:schemeClr val="tx1"/>
                          </a:solidFill>
                          <a:latin typeface="Arial" panose="020B0604020202020204" pitchFamily="34" charset="0"/>
                          <a:ea typeface="+mn-ea"/>
                          <a:cs typeface="Arial" panose="020B0604020202020204" pitchFamily="34" charset="0"/>
                        </a:rPr>
                        <a:t>En complément de la dispensation de médicaments, le pharmacien doit s’assurer de la disponibilité des matériels et dispositifs médicaux nécessaires à la santé du patient :</a:t>
                      </a:r>
                    </a:p>
                    <a:p>
                      <a:r>
                        <a:rPr lang="fr-FR" sz="950" b="0" i="0" kern="1200" dirty="0" smtClean="0">
                          <a:solidFill>
                            <a:schemeClr val="tx1"/>
                          </a:solidFill>
                          <a:latin typeface="Arial" panose="020B0604020202020204" pitchFamily="34" charset="0"/>
                          <a:ea typeface="+mn-ea"/>
                          <a:cs typeface="Arial" panose="020B0604020202020204" pitchFamily="34" charset="0"/>
                        </a:rPr>
                        <a:t>&gt; Soit au sein de l’officine</a:t>
                      </a:r>
                    </a:p>
                    <a:p>
                      <a:r>
                        <a:rPr lang="fr-FR" sz="950" b="0" i="0" kern="1200" dirty="0" smtClean="0">
                          <a:solidFill>
                            <a:schemeClr val="tx1"/>
                          </a:solidFill>
                          <a:latin typeface="Arial" panose="020B0604020202020204" pitchFamily="34" charset="0"/>
                          <a:ea typeface="+mn-ea"/>
                          <a:cs typeface="Arial" panose="020B0604020202020204" pitchFamily="34" charset="0"/>
                        </a:rPr>
                        <a:t>&gt; Soit avec l’aide d’un prestataire partenaire</a:t>
                      </a:r>
                    </a:p>
                  </a:txBody>
                  <a:tcPr anchor="ctr">
                    <a:lnL w="6350" cap="flat" cmpd="sng" algn="ctr">
                      <a:solidFill>
                        <a:schemeClr val="accent3"/>
                      </a:solidFill>
                      <a:prstDash val="dot"/>
                      <a:round/>
                      <a:headEnd type="none" w="med" len="med"/>
                      <a:tailEnd type="none" w="med" len="med"/>
                    </a:lnL>
                    <a:lnR w="6350" cap="flat" cmpd="sng" algn="ctr">
                      <a:solidFill>
                        <a:schemeClr val="accent3"/>
                      </a:solidFill>
                      <a:prstDash val="dot"/>
                      <a:round/>
                      <a:headEnd type="none" w="med" len="med"/>
                      <a:tailEnd type="none" w="med" len="med"/>
                    </a:lnR>
                    <a:lnT w="9525" cap="flat" cmpd="sng" algn="ctr">
                      <a:noFill/>
                      <a:prstDash val="solid"/>
                      <a:round/>
                      <a:headEnd type="none" w="med" len="med"/>
                      <a:tailEnd type="none" w="med" len="med"/>
                    </a:lnT>
                    <a:lnB w="9525"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r>
                        <a:rPr lang="fr-FR" sz="950" b="1" dirty="0" smtClean="0">
                          <a:solidFill>
                            <a:schemeClr val="tx1"/>
                          </a:solidFill>
                          <a:latin typeface="Arial" panose="020B0604020202020204" pitchFamily="34" charset="0"/>
                          <a:cs typeface="Arial" panose="020B0604020202020204" pitchFamily="34" charset="0"/>
                        </a:rPr>
                        <a:t>&gt; </a:t>
                      </a:r>
                      <a:r>
                        <a:rPr lang="fr-FR" sz="950" b="1" u="sng" dirty="0" smtClean="0">
                          <a:solidFill>
                            <a:schemeClr val="tx1"/>
                          </a:solidFill>
                          <a:latin typeface="Arial" panose="020B0604020202020204" pitchFamily="34" charset="0"/>
                          <a:cs typeface="Arial" panose="020B0604020202020204" pitchFamily="34" charset="0"/>
                        </a:rPr>
                        <a:t>Si l’établissement d’HAD dispose d’une pharmacie à usage intérieur (PUI)</a:t>
                      </a:r>
                      <a:r>
                        <a:rPr lang="fr-FR" sz="950" b="1" dirty="0" smtClean="0">
                          <a:solidFill>
                            <a:schemeClr val="tx1"/>
                          </a:solidFill>
                          <a:latin typeface="Arial" panose="020B0604020202020204" pitchFamily="34" charset="0"/>
                          <a:cs typeface="Arial" panose="020B0604020202020204" pitchFamily="34" charset="0"/>
                        </a:rPr>
                        <a:t> : </a:t>
                      </a:r>
                      <a:r>
                        <a:rPr lang="fr-FR" sz="950" dirty="0" smtClean="0">
                          <a:solidFill>
                            <a:schemeClr val="tx1"/>
                          </a:solidFill>
                          <a:latin typeface="Arial" panose="020B0604020202020204" pitchFamily="34" charset="0"/>
                          <a:cs typeface="Arial" panose="020B0604020202020204" pitchFamily="34" charset="0"/>
                        </a:rPr>
                        <a:t>Le pharmacien chargé de la gérance de la PUI peut avoir recours, pour les médicaments et/ou dispositifs médicaux et/ou autres produits de santé (compléments alimentaires…) et/ou services, à une pharmacie d’officine. Dans ce cas, il existe une </a:t>
                      </a:r>
                      <a:r>
                        <a:rPr lang="fr-FR" sz="950" b="1" dirty="0" smtClean="0">
                          <a:solidFill>
                            <a:schemeClr val="tx1"/>
                          </a:solidFill>
                          <a:latin typeface="Arial" panose="020B0604020202020204" pitchFamily="34" charset="0"/>
                          <a:cs typeface="Arial" panose="020B0604020202020204" pitchFamily="34" charset="0"/>
                          <a:hlinkClick r:id="rId4"/>
                        </a:rPr>
                        <a:t>convention type</a:t>
                      </a:r>
                      <a:r>
                        <a:rPr lang="fr-FR" sz="950" b="1" dirty="0" smtClean="0">
                          <a:solidFill>
                            <a:schemeClr val="tx1"/>
                          </a:solidFill>
                          <a:latin typeface="Arial" panose="020B0604020202020204" pitchFamily="34" charset="0"/>
                          <a:cs typeface="Arial" panose="020B0604020202020204" pitchFamily="34" charset="0"/>
                        </a:rPr>
                        <a:t> de fourniture</a:t>
                      </a:r>
                    </a:p>
                    <a:p>
                      <a:r>
                        <a:rPr lang="fr-FR" sz="950" dirty="0" smtClean="0">
                          <a:solidFill>
                            <a:schemeClr val="tx1"/>
                          </a:solidFill>
                          <a:latin typeface="Arial" panose="020B0604020202020204" pitchFamily="34" charset="0"/>
                          <a:cs typeface="Arial" panose="020B0604020202020204" pitchFamily="34" charset="0"/>
                        </a:rPr>
                        <a:t>&gt; </a:t>
                      </a:r>
                      <a:r>
                        <a:rPr lang="fr-FR" sz="950" b="1" u="sng" dirty="0" smtClean="0">
                          <a:solidFill>
                            <a:schemeClr val="tx1"/>
                          </a:solidFill>
                          <a:latin typeface="Arial" panose="020B0604020202020204" pitchFamily="34" charset="0"/>
                          <a:cs typeface="Arial" panose="020B0604020202020204" pitchFamily="34" charset="0"/>
                        </a:rPr>
                        <a:t>Si l’établissement d’HAD ne dispose pas d’une PUI </a:t>
                      </a:r>
                      <a:r>
                        <a:rPr lang="fr-FR" sz="950" b="1" dirty="0" smtClean="0">
                          <a:solidFill>
                            <a:schemeClr val="tx1"/>
                          </a:solidFill>
                          <a:latin typeface="Arial" panose="020B0604020202020204" pitchFamily="34" charset="0"/>
                          <a:cs typeface="Arial" panose="020B0604020202020204" pitchFamily="34" charset="0"/>
                        </a:rPr>
                        <a:t>: </a:t>
                      </a:r>
                      <a:r>
                        <a:rPr lang="fr-FR" sz="950" dirty="0" smtClean="0">
                          <a:solidFill>
                            <a:schemeClr val="tx1"/>
                          </a:solidFill>
                          <a:latin typeface="Arial" panose="020B0604020202020204" pitchFamily="34" charset="0"/>
                          <a:cs typeface="Arial" panose="020B0604020202020204" pitchFamily="34" charset="0"/>
                        </a:rPr>
                        <a:t>les médicaments et/ou dispositifs médicaux et/ou autres produits de santé (compléments alimentaires…) et/ou services sont détenus et dispensés soit sous la responsabilité d’un médecin attaché à l’établissement, </a:t>
                      </a:r>
                      <a:r>
                        <a:rPr lang="fr-FR" sz="950" b="1" dirty="0" smtClean="0">
                          <a:solidFill>
                            <a:schemeClr val="tx1"/>
                          </a:solidFill>
                          <a:latin typeface="Arial" panose="020B0604020202020204" pitchFamily="34" charset="0"/>
                          <a:cs typeface="Arial" panose="020B0604020202020204" pitchFamily="34" charset="0"/>
                        </a:rPr>
                        <a:t>soit sous la responsabilité d’un pharmacien d’officine qui a signé une convention avec ledit établissement</a:t>
                      </a:r>
                      <a:r>
                        <a:rPr lang="fr-FR" sz="950" dirty="0" smtClean="0">
                          <a:solidFill>
                            <a:schemeClr val="tx1"/>
                          </a:solidFill>
                          <a:latin typeface="Arial" panose="020B0604020202020204" pitchFamily="34" charset="0"/>
                          <a:cs typeface="Arial" panose="020B0604020202020204" pitchFamily="34" charset="0"/>
                        </a:rPr>
                        <a:t> (il n’existe pas de convention type dans ce cas).</a:t>
                      </a:r>
                    </a:p>
                    <a:p>
                      <a:r>
                        <a:rPr lang="fr-FR" sz="950" dirty="0" smtClean="0">
                          <a:solidFill>
                            <a:schemeClr val="tx1"/>
                          </a:solidFill>
                          <a:latin typeface="Arial" panose="020B0604020202020204" pitchFamily="34" charset="0"/>
                          <a:cs typeface="Arial" panose="020B0604020202020204" pitchFamily="34" charset="0"/>
                        </a:rPr>
                        <a:t>A</a:t>
                      </a:r>
                      <a:r>
                        <a:rPr lang="fr-FR" sz="950" baseline="0" dirty="0" smtClean="0">
                          <a:solidFill>
                            <a:schemeClr val="tx1"/>
                          </a:solidFill>
                          <a:latin typeface="Arial" panose="020B0604020202020204" pitchFamily="34" charset="0"/>
                          <a:cs typeface="Arial" panose="020B0604020202020204" pitchFamily="34" charset="0"/>
                        </a:rPr>
                        <a:t> noter : facturation à l’établissement HAD concerné</a:t>
                      </a:r>
                      <a:endParaRPr lang="fr-FR" sz="950" dirty="0" smtClean="0">
                        <a:solidFill>
                          <a:schemeClr val="tx1"/>
                        </a:solidFill>
                        <a:latin typeface="Arial" panose="020B0604020202020204" pitchFamily="34" charset="0"/>
                        <a:cs typeface="Arial" panose="020B0604020202020204" pitchFamily="34" charset="0"/>
                      </a:endParaRPr>
                    </a:p>
                  </a:txBody>
                  <a:tcPr anchor="ctr">
                    <a:lnL w="6350" cap="flat" cmpd="sng" algn="ctr">
                      <a:solidFill>
                        <a:schemeClr val="accent3"/>
                      </a:solidFill>
                      <a:prstDash val="dot"/>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accent2"/>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91251315"/>
                  </a:ext>
                </a:extLst>
              </a:tr>
            </a:tbl>
          </a:graphicData>
        </a:graphic>
      </p:graphicFrame>
    </p:spTree>
    <p:extLst>
      <p:ext uri="{BB962C8B-B14F-4D97-AF65-F5344CB8AC3E}">
        <p14:creationId xmlns:p14="http://schemas.microsoft.com/office/powerpoint/2010/main" val="34413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p:txBody>
          <a:bodyPr/>
          <a:lstStyle/>
          <a:p>
            <a:r>
              <a:rPr lang="fr-FR" dirty="0"/>
              <a:t>mémo</a:t>
            </a:r>
          </a:p>
        </p:txBody>
      </p:sp>
      <p:sp>
        <p:nvSpPr>
          <p:cNvPr id="3" name="Espace réservé du contenu 2">
            <a:extLst>
              <a:ext uri="{FF2B5EF4-FFF2-40B4-BE49-F238E27FC236}">
                <a16:creationId xmlns:a16="http://schemas.microsoft.com/office/drawing/2014/main" id="{3FB3266C-46B4-357A-E6AC-56945D108360}"/>
              </a:ext>
            </a:extLst>
          </p:cNvPr>
          <p:cNvSpPr>
            <a:spLocks noGrp="1"/>
          </p:cNvSpPr>
          <p:nvPr>
            <p:ph idx="1"/>
          </p:nvPr>
        </p:nvSpPr>
        <p:spPr>
          <a:xfrm>
            <a:off x="752015" y="2072535"/>
            <a:ext cx="5562320" cy="399096"/>
          </a:xfrm>
        </p:spPr>
        <p:txBody>
          <a:bodyPr/>
          <a:lstStyle/>
          <a:p>
            <a:r>
              <a:rPr lang="fr-FR" sz="2000" dirty="0">
                <a:solidFill>
                  <a:srgbClr val="34615A"/>
                </a:solidFill>
                <a:ea typeface="Helvetica Neue" panose="02000503000000020004" pitchFamily="2" charset="0"/>
              </a:rPr>
              <a:t>Dispositifs Médicaux pour le MAD</a:t>
            </a:r>
            <a:endParaRPr lang="fr-FR" sz="2000" dirty="0"/>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p:txBody>
          <a:bodyPr/>
          <a:lstStyle/>
          <a:p>
            <a:r>
              <a:rPr lang="fr-FR" b="1" dirty="0"/>
              <a:t>M.25 </a:t>
            </a:r>
            <a:r>
              <a:rPr lang="fr-FR" dirty="0"/>
              <a:t>La prise en charge du patient à domicile</a:t>
            </a:r>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0F868B09-AFAB-BA69-2090-C8045BD2052F}"/>
              </a:ext>
            </a:extLst>
          </p:cNvPr>
          <p:cNvSpPr>
            <a:spLocks noGrp="1"/>
          </p:cNvSpPr>
          <p:nvPr>
            <p:ph type="dt" sz="half" idx="10"/>
          </p:nvPr>
        </p:nvSpPr>
        <p:spPr/>
        <p:txBody>
          <a:bodyPr/>
          <a:lstStyle/>
          <a:p>
            <a:r>
              <a:rPr lang="fr-FR" dirty="0"/>
              <a:t>Version 2.0</a:t>
            </a:r>
            <a:r>
              <a:rPr lang="fr-FR" dirty="0">
                <a:solidFill>
                  <a:schemeClr val="tx1"/>
                </a:solidFill>
              </a:rPr>
              <a:t> /</a:t>
            </a:r>
            <a:r>
              <a:rPr lang="fr-FR" dirty="0"/>
              <a:t> Juillet 2026</a:t>
            </a:r>
            <a:endParaRPr lang="en-US" dirty="0"/>
          </a:p>
        </p:txBody>
      </p:sp>
      <p:sp>
        <p:nvSpPr>
          <p:cNvPr id="48" name="Espace réservé du contenu 2">
            <a:extLst>
              <a:ext uri="{FF2B5EF4-FFF2-40B4-BE49-F238E27FC236}">
                <a16:creationId xmlns:a16="http://schemas.microsoft.com/office/drawing/2014/main" id="{3FF87C4B-B2C0-5D29-65D9-3BD975E964C7}"/>
              </a:ext>
            </a:extLst>
          </p:cNvPr>
          <p:cNvSpPr txBox="1">
            <a:spLocks/>
          </p:cNvSpPr>
          <p:nvPr/>
        </p:nvSpPr>
        <p:spPr>
          <a:xfrm>
            <a:off x="345414" y="2634248"/>
            <a:ext cx="6846411" cy="433373"/>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marL="285750" indent="-285750">
              <a:spcAft>
                <a:spcPts val="400"/>
              </a:spcAft>
              <a:buClr>
                <a:srgbClr val="34615A"/>
              </a:buClr>
              <a:buFont typeface="Courier New" panose="02070309020205020404" pitchFamily="49" charset="0"/>
              <a:buChar char="o"/>
            </a:pPr>
            <a:r>
              <a:rPr lang="fr-FR" dirty="0">
                <a:solidFill>
                  <a:schemeClr val="tx1">
                    <a:lumMod val="85000"/>
                    <a:lumOff val="15000"/>
                  </a:schemeClr>
                </a:solidFill>
                <a:latin typeface="Arial" panose="020B0604020202020204" pitchFamily="34" charset="0"/>
                <a:cs typeface="Arial" panose="020B0604020202020204" pitchFamily="34" charset="0"/>
              </a:rPr>
              <a:t>La délivrance de dispositifs médicaux ne fait pas partie du monopole pharmaceutique</a:t>
            </a:r>
          </a:p>
          <a:p>
            <a:pPr marL="285750" indent="-285750">
              <a:spcAft>
                <a:spcPts val="400"/>
              </a:spcAft>
              <a:buClr>
                <a:srgbClr val="34615A"/>
              </a:buClr>
              <a:buFont typeface="Courier New" panose="02070309020205020404" pitchFamily="49" charset="0"/>
              <a:buChar char="o"/>
            </a:pPr>
            <a:r>
              <a:rPr lang="fr-FR" dirty="0">
                <a:solidFill>
                  <a:schemeClr val="tx1">
                    <a:lumMod val="85000"/>
                    <a:lumOff val="15000"/>
                  </a:schemeClr>
                </a:solidFill>
                <a:latin typeface="Arial" panose="020B0604020202020204" pitchFamily="34" charset="0"/>
                <a:cs typeface="Arial" panose="020B0604020202020204" pitchFamily="34" charset="0"/>
              </a:rPr>
              <a:t>Pour en savoir plus sur les dispositifs médicaux : se référer au Mémo « M26. Les dispositifs médicaux »</a:t>
            </a:r>
          </a:p>
        </p:txBody>
      </p:sp>
      <p:grpSp>
        <p:nvGrpSpPr>
          <p:cNvPr id="66" name="Groupe 65">
            <a:extLst>
              <a:ext uri="{FF2B5EF4-FFF2-40B4-BE49-F238E27FC236}">
                <a16:creationId xmlns:a16="http://schemas.microsoft.com/office/drawing/2014/main" id="{AF082B2F-87DB-8F41-B712-A8FC5E381343}"/>
              </a:ext>
            </a:extLst>
          </p:cNvPr>
          <p:cNvGrpSpPr/>
          <p:nvPr/>
        </p:nvGrpSpPr>
        <p:grpSpPr>
          <a:xfrm>
            <a:off x="377102" y="2022820"/>
            <a:ext cx="290053" cy="292100"/>
            <a:chOff x="225503" y="2443266"/>
            <a:chExt cx="290053" cy="292100"/>
          </a:xfrm>
        </p:grpSpPr>
        <p:cxnSp>
          <p:nvCxnSpPr>
            <p:cNvPr id="58" name="Connecteur droit 57">
              <a:extLst>
                <a:ext uri="{FF2B5EF4-FFF2-40B4-BE49-F238E27FC236}">
                  <a16:creationId xmlns:a16="http://schemas.microsoft.com/office/drawing/2014/main" id="{2A2E392F-CB37-425E-2EBE-97FDE71A28FC}"/>
                </a:ext>
              </a:extLst>
            </p:cNvPr>
            <p:cNvCxnSpPr>
              <a:cxnSpLocks/>
            </p:cNvCxnSpPr>
            <p:nvPr/>
          </p:nvCxnSpPr>
          <p:spPr>
            <a:xfrm>
              <a:off x="225503" y="2443266"/>
              <a:ext cx="290053" cy="185496"/>
            </a:xfrm>
            <a:prstGeom prst="line">
              <a:avLst/>
            </a:prstGeom>
            <a:ln/>
          </p:spPr>
          <p:style>
            <a:lnRef idx="1">
              <a:schemeClr val="accent3"/>
            </a:lnRef>
            <a:fillRef idx="0">
              <a:schemeClr val="accent3"/>
            </a:fillRef>
            <a:effectRef idx="0">
              <a:schemeClr val="accent3"/>
            </a:effectRef>
            <a:fontRef idx="minor">
              <a:schemeClr val="tx1"/>
            </a:fontRef>
          </p:style>
        </p:cxnSp>
        <p:cxnSp>
          <p:nvCxnSpPr>
            <p:cNvPr id="62" name="Connecteur droit 61">
              <a:extLst>
                <a:ext uri="{FF2B5EF4-FFF2-40B4-BE49-F238E27FC236}">
                  <a16:creationId xmlns:a16="http://schemas.microsoft.com/office/drawing/2014/main" id="{7AAA3EDE-7264-3A9A-797A-F119D93CA8A8}"/>
                </a:ext>
              </a:extLst>
            </p:cNvPr>
            <p:cNvCxnSpPr>
              <a:cxnSpLocks/>
            </p:cNvCxnSpPr>
            <p:nvPr/>
          </p:nvCxnSpPr>
          <p:spPr>
            <a:xfrm flipV="1">
              <a:off x="350588" y="2629157"/>
              <a:ext cx="158386" cy="106209"/>
            </a:xfrm>
            <a:prstGeom prst="line">
              <a:avLst/>
            </a:prstGeom>
            <a:ln/>
          </p:spPr>
          <p:style>
            <a:lnRef idx="1">
              <a:schemeClr val="accent3"/>
            </a:lnRef>
            <a:fillRef idx="0">
              <a:schemeClr val="accent3"/>
            </a:fillRef>
            <a:effectRef idx="0">
              <a:schemeClr val="accent3"/>
            </a:effectRef>
            <a:fontRef idx="minor">
              <a:schemeClr val="tx1"/>
            </a:fontRef>
          </p:style>
        </p:cxnSp>
      </p:grpSp>
      <p:pic>
        <p:nvPicPr>
          <p:cNvPr id="8" name="Graphique 7">
            <a:extLst>
              <a:ext uri="{FF2B5EF4-FFF2-40B4-BE49-F238E27FC236}">
                <a16:creationId xmlns:a16="http://schemas.microsoft.com/office/drawing/2014/main" id="{67592AAB-AEA2-D912-3171-73DC20BA74BF}"/>
              </a:ext>
            </a:extLst>
          </p:cNvPr>
          <p:cNvPicPr>
            <a:picLocks noChangeAspect="1"/>
          </p:cNvPicPr>
          <p:nvPr/>
        </p:nvPicPr>
        <p:blipFill>
          <a:blip r:embed="rId2">
            <a:extLst>
              <a:ext uri="{96DAC541-7B7A-43D3-8B79-37D633B846F1}">
                <asvg:svgBlip xmlns="" xmlns:asvg="http://schemas.microsoft.com/office/drawing/2016/SVG/main" r:embed="rId7"/>
              </a:ext>
            </a:extLst>
          </a:blip>
          <a:srcRect/>
          <a:stretch/>
        </p:blipFill>
        <p:spPr>
          <a:xfrm>
            <a:off x="165723" y="9939635"/>
            <a:ext cx="359382" cy="490067"/>
          </a:xfrm>
          <a:prstGeom prst="rect">
            <a:avLst/>
          </a:prstGeom>
        </p:spPr>
      </p:pic>
      <p:sp>
        <p:nvSpPr>
          <p:cNvPr id="9" name="Rectangle 8"/>
          <p:cNvSpPr/>
          <p:nvPr/>
        </p:nvSpPr>
        <p:spPr>
          <a:xfrm>
            <a:off x="377102" y="3161014"/>
            <a:ext cx="6846411" cy="5304016"/>
          </a:xfrm>
          <a:prstGeom prst="rect">
            <a:avLst/>
          </a:prstGeom>
        </p:spPr>
        <p:txBody>
          <a:bodyPr wrap="square">
            <a:spAutoFit/>
          </a:bodyPr>
          <a:lstStyle/>
          <a:p>
            <a:pPr algn="just"/>
            <a:r>
              <a:rPr lang="fr-FR" b="1" dirty="0">
                <a:solidFill>
                  <a:schemeClr val="accent3"/>
                </a:solidFill>
                <a:latin typeface="Arial" panose="020B0604020202020204" pitchFamily="34" charset="0"/>
                <a:cs typeface="Arial" panose="020B0604020202020204" pitchFamily="34" charset="0"/>
              </a:rPr>
              <a:t>A l’officine :</a:t>
            </a:r>
            <a:endParaRPr lang="fr-FR" sz="1100" dirty="0">
              <a:solidFill>
                <a:schemeClr val="accent3"/>
              </a:solidFill>
              <a:latin typeface="Arial" panose="020B0604020202020204" pitchFamily="34" charset="0"/>
              <a:cs typeface="Arial" panose="020B0604020202020204" pitchFamily="34" charset="0"/>
            </a:endParaRPr>
          </a:p>
          <a:p>
            <a:pPr marL="285750" indent="-285750" algn="just">
              <a:spcAft>
                <a:spcPts val="400"/>
              </a:spcAft>
              <a:buClr>
                <a:srgbClr val="34615A"/>
              </a:buClr>
              <a:buFont typeface="Courier New" panose="02070309020205020404" pitchFamily="49" charset="0"/>
              <a:buChar char="o"/>
            </a:pPr>
            <a:r>
              <a:rPr lang="fr-FR" sz="1100" dirty="0">
                <a:solidFill>
                  <a:srgbClr val="353744"/>
                </a:solidFill>
                <a:latin typeface="Arial" panose="020B0604020202020204" pitchFamily="34" charset="0"/>
                <a:cs typeface="Arial" panose="020B0604020202020204" pitchFamily="34" charset="0"/>
              </a:rPr>
              <a:t>Selon les prescriptions, les dispositifs médicaux sont à l’achat ou en location</a:t>
            </a:r>
            <a:r>
              <a:rPr lang="fr-FR" sz="1100" dirty="0">
                <a:latin typeface="Arial" panose="020B0604020202020204" pitchFamily="34" charset="0"/>
                <a:cs typeface="Arial" panose="020B0604020202020204" pitchFamily="34" charset="0"/>
              </a:rPr>
              <a:t>.</a:t>
            </a:r>
          </a:p>
          <a:p>
            <a:pPr marL="285750" indent="-285750" algn="just">
              <a:spcAft>
                <a:spcPts val="400"/>
              </a:spcAft>
              <a:buClr>
                <a:srgbClr val="34615A"/>
              </a:buClr>
              <a:buFont typeface="Courier New" panose="02070309020205020404" pitchFamily="49" charset="0"/>
              <a:buChar char="o"/>
            </a:pPr>
            <a:r>
              <a:rPr lang="fr-FR" sz="1100" dirty="0">
                <a:solidFill>
                  <a:srgbClr val="353744"/>
                </a:solidFill>
                <a:latin typeface="Arial" panose="020B0604020202020204" pitchFamily="34" charset="0"/>
                <a:cs typeface="Arial" panose="020B0604020202020204" pitchFamily="34" charset="0"/>
              </a:rPr>
              <a:t>En ville, le patient ou l’aidant peut faire appel :</a:t>
            </a:r>
          </a:p>
          <a:p>
            <a:pPr algn="just">
              <a:spcAft>
                <a:spcPts val="400"/>
              </a:spcAft>
              <a:buClr>
                <a:srgbClr val="34615A"/>
              </a:buClr>
            </a:pPr>
            <a:r>
              <a:rPr lang="fr-FR" sz="1100" dirty="0" smtClean="0">
                <a:solidFill>
                  <a:srgbClr val="353744"/>
                </a:solidFill>
                <a:latin typeface="Arial" panose="020B0604020202020204" pitchFamily="34" charset="0"/>
                <a:cs typeface="Arial" panose="020B0604020202020204" pitchFamily="34" charset="0"/>
                <a:sym typeface="Wingdings" panose="05000000000000000000" pitchFamily="2" charset="2"/>
              </a:rPr>
              <a:t> </a:t>
            </a:r>
            <a:r>
              <a:rPr lang="fr-FR" sz="1100" dirty="0">
                <a:solidFill>
                  <a:srgbClr val="353744"/>
                </a:solidFill>
                <a:latin typeface="Arial" panose="020B0604020202020204" pitchFamily="34" charset="0"/>
                <a:cs typeface="Arial" panose="020B0604020202020204" pitchFamily="34" charset="0"/>
                <a:sym typeface="Wingdings" panose="05000000000000000000" pitchFamily="2" charset="2"/>
              </a:rPr>
              <a:t>Soit au pharmacien d’officine qui assurera lui-même le service</a:t>
            </a:r>
          </a:p>
          <a:p>
            <a:pPr algn="just">
              <a:spcAft>
                <a:spcPts val="400"/>
              </a:spcAft>
              <a:buClr>
                <a:srgbClr val="34615A"/>
              </a:buClr>
            </a:pPr>
            <a:r>
              <a:rPr lang="fr-FR" sz="1100" dirty="0" smtClean="0">
                <a:solidFill>
                  <a:srgbClr val="353744"/>
                </a:solidFill>
                <a:latin typeface="Arial" panose="020B0604020202020204" pitchFamily="34" charset="0"/>
                <a:cs typeface="Arial" panose="020B0604020202020204" pitchFamily="34" charset="0"/>
                <a:sym typeface="Wingdings" panose="05000000000000000000" pitchFamily="2" charset="2"/>
              </a:rPr>
              <a:t> </a:t>
            </a:r>
            <a:r>
              <a:rPr lang="fr-FR" sz="1100" dirty="0">
                <a:solidFill>
                  <a:srgbClr val="353744"/>
                </a:solidFill>
                <a:latin typeface="Arial" panose="020B0604020202020204" pitchFamily="34" charset="0"/>
                <a:cs typeface="Arial" panose="020B0604020202020204" pitchFamily="34" charset="0"/>
                <a:sym typeface="Wingdings" panose="05000000000000000000" pitchFamily="2" charset="2"/>
              </a:rPr>
              <a:t>Soit au pharmacien d’officine qui fera alors appel à un prestataire qui assurera tout ou </a:t>
            </a:r>
            <a:r>
              <a:rPr lang="fr-FR" sz="1100" dirty="0" smtClean="0">
                <a:solidFill>
                  <a:srgbClr val="353744"/>
                </a:solidFill>
                <a:latin typeface="Arial" panose="020B0604020202020204" pitchFamily="34" charset="0"/>
                <a:cs typeface="Arial" panose="020B0604020202020204" pitchFamily="34" charset="0"/>
                <a:sym typeface="Wingdings" panose="05000000000000000000" pitchFamily="2" charset="2"/>
              </a:rPr>
              <a:t>partie </a:t>
            </a:r>
            <a:r>
              <a:rPr lang="fr-FR" sz="1100" dirty="0">
                <a:solidFill>
                  <a:srgbClr val="353744"/>
                </a:solidFill>
                <a:latin typeface="Arial" panose="020B0604020202020204" pitchFamily="34" charset="0"/>
                <a:cs typeface="Arial" panose="020B0604020202020204" pitchFamily="34" charset="0"/>
                <a:sym typeface="Wingdings" panose="05000000000000000000" pitchFamily="2" charset="2"/>
              </a:rPr>
              <a:t>du service</a:t>
            </a:r>
          </a:p>
          <a:p>
            <a:pPr algn="just">
              <a:spcAft>
                <a:spcPts val="400"/>
              </a:spcAft>
              <a:buClr>
                <a:srgbClr val="34615A"/>
              </a:buClr>
            </a:pPr>
            <a:r>
              <a:rPr lang="fr-FR" sz="1100" dirty="0" smtClean="0">
                <a:solidFill>
                  <a:srgbClr val="353744"/>
                </a:solidFill>
                <a:latin typeface="Arial" panose="020B0604020202020204" pitchFamily="34" charset="0"/>
                <a:cs typeface="Arial" panose="020B0604020202020204" pitchFamily="34" charset="0"/>
                <a:sym typeface="Wingdings" panose="05000000000000000000" pitchFamily="2" charset="2"/>
              </a:rPr>
              <a:t> </a:t>
            </a:r>
            <a:r>
              <a:rPr lang="fr-FR" sz="1100" dirty="0">
                <a:solidFill>
                  <a:srgbClr val="353744"/>
                </a:solidFill>
                <a:latin typeface="Arial" panose="020B0604020202020204" pitchFamily="34" charset="0"/>
                <a:cs typeface="Arial" panose="020B0604020202020204" pitchFamily="34" charset="0"/>
                <a:sym typeface="Wingdings" panose="05000000000000000000" pitchFamily="2" charset="2"/>
              </a:rPr>
              <a:t>Soit à un prestataire qui assurera le service	</a:t>
            </a:r>
          </a:p>
          <a:p>
            <a:pPr marL="285750" indent="-285750" algn="just">
              <a:spcAft>
                <a:spcPts val="400"/>
              </a:spcAft>
              <a:buClr>
                <a:srgbClr val="34615A"/>
              </a:buClr>
              <a:buFont typeface="Courier New" panose="02070309020205020404" pitchFamily="49" charset="0"/>
              <a:buChar char="o"/>
            </a:pPr>
            <a:r>
              <a:rPr lang="fr-FR" sz="1100" dirty="0">
                <a:solidFill>
                  <a:srgbClr val="353744"/>
                </a:solidFill>
                <a:latin typeface="Arial" panose="020B0604020202020204" pitchFamily="34" charset="0"/>
                <a:cs typeface="Arial" panose="020B0604020202020204" pitchFamily="34" charset="0"/>
              </a:rPr>
              <a:t>A l’officine, les produits de MAD sont :</a:t>
            </a:r>
          </a:p>
          <a:p>
            <a:pPr marL="628650" lvl="1" indent="-171450" algn="just">
              <a:spcAft>
                <a:spcPts val="400"/>
              </a:spcAft>
              <a:buClr>
                <a:srgbClr val="34615A"/>
              </a:buClr>
              <a:buFontTx/>
              <a:buChar char="-"/>
            </a:pPr>
            <a:r>
              <a:rPr lang="fr-FR" sz="1100" dirty="0">
                <a:solidFill>
                  <a:srgbClr val="353744"/>
                </a:solidFill>
                <a:latin typeface="Arial" panose="020B0604020202020204" pitchFamily="34" charset="0"/>
                <a:cs typeface="Arial" panose="020B0604020202020204" pitchFamily="34" charset="0"/>
              </a:rPr>
              <a:t>les dispositifs médicaux d’oxygénothérapie</a:t>
            </a:r>
          </a:p>
          <a:p>
            <a:pPr marL="628650" lvl="1" indent="-171450" algn="just">
              <a:spcAft>
                <a:spcPts val="400"/>
              </a:spcAft>
              <a:buClr>
                <a:srgbClr val="34615A"/>
              </a:buClr>
              <a:buFontTx/>
              <a:buChar char="-"/>
            </a:pPr>
            <a:r>
              <a:rPr lang="fr-FR" sz="1100" dirty="0">
                <a:solidFill>
                  <a:srgbClr val="353744"/>
                </a:solidFill>
                <a:latin typeface="Arial" panose="020B0604020202020204" pitchFamily="34" charset="0"/>
                <a:cs typeface="Arial" panose="020B0604020202020204" pitchFamily="34" charset="0"/>
              </a:rPr>
              <a:t>les systèmes actifs pour la perfusion</a:t>
            </a:r>
          </a:p>
          <a:p>
            <a:pPr marL="628650" lvl="1" indent="-171450" algn="just">
              <a:spcAft>
                <a:spcPts val="400"/>
              </a:spcAft>
              <a:buClr>
                <a:srgbClr val="34615A"/>
              </a:buClr>
              <a:buFontTx/>
              <a:buChar char="-"/>
            </a:pPr>
            <a:r>
              <a:rPr lang="fr-FR" sz="1100" dirty="0">
                <a:solidFill>
                  <a:srgbClr val="353744"/>
                </a:solidFill>
                <a:latin typeface="Arial" panose="020B0604020202020204" pitchFamily="34" charset="0"/>
                <a:cs typeface="Arial" panose="020B0604020202020204" pitchFamily="34" charset="0"/>
              </a:rPr>
              <a:t>les matériels pour nutrition entérale</a:t>
            </a:r>
          </a:p>
          <a:p>
            <a:pPr marL="628650" lvl="1" indent="-171450" algn="just">
              <a:spcAft>
                <a:spcPts val="400"/>
              </a:spcAft>
              <a:buClr>
                <a:srgbClr val="34615A"/>
              </a:buClr>
              <a:buFontTx/>
              <a:buChar char="-"/>
            </a:pPr>
            <a:r>
              <a:rPr lang="fr-FR" sz="1100" dirty="0">
                <a:solidFill>
                  <a:srgbClr val="353744"/>
                </a:solidFill>
                <a:latin typeface="Arial" panose="020B0604020202020204" pitchFamily="34" charset="0"/>
                <a:cs typeface="Arial" panose="020B0604020202020204" pitchFamily="34" charset="0"/>
              </a:rPr>
              <a:t>les appareils de ventilation et pour pression positive continue</a:t>
            </a:r>
          </a:p>
          <a:p>
            <a:pPr marL="628650" lvl="1" indent="-171450" algn="just">
              <a:spcAft>
                <a:spcPts val="400"/>
              </a:spcAft>
              <a:buClr>
                <a:srgbClr val="34615A"/>
              </a:buClr>
              <a:buFontTx/>
              <a:buChar char="-"/>
            </a:pPr>
            <a:r>
              <a:rPr lang="fr-FR" sz="1100" dirty="0">
                <a:solidFill>
                  <a:srgbClr val="353744"/>
                </a:solidFill>
                <a:latin typeface="Arial" panose="020B0604020202020204" pitchFamily="34" charset="0"/>
                <a:cs typeface="Arial" panose="020B0604020202020204" pitchFamily="34" charset="0"/>
              </a:rPr>
              <a:t>les DM d’aérosolthérapie pour pathologies respiratoires chroniques</a:t>
            </a:r>
          </a:p>
          <a:p>
            <a:pPr marL="628650" lvl="1" indent="-171450" algn="just">
              <a:spcAft>
                <a:spcPts val="400"/>
              </a:spcAft>
              <a:buClr>
                <a:srgbClr val="34615A"/>
              </a:buClr>
              <a:buFontTx/>
              <a:buChar char="-"/>
            </a:pPr>
            <a:r>
              <a:rPr lang="fr-FR" sz="1100" dirty="0">
                <a:solidFill>
                  <a:srgbClr val="353744"/>
                </a:solidFill>
                <a:latin typeface="Arial" panose="020B0604020202020204" pitchFamily="34" charset="0"/>
                <a:cs typeface="Arial" panose="020B0604020202020204" pitchFamily="34" charset="0"/>
              </a:rPr>
              <a:t>les lits médicaux et leurs </a:t>
            </a:r>
            <a:r>
              <a:rPr lang="fr-FR" sz="1100" dirty="0" smtClean="0">
                <a:solidFill>
                  <a:srgbClr val="353744"/>
                </a:solidFill>
                <a:latin typeface="Arial" panose="020B0604020202020204" pitchFamily="34" charset="0"/>
                <a:cs typeface="Arial" panose="020B0604020202020204" pitchFamily="34" charset="0"/>
              </a:rPr>
              <a:t>accessoires</a:t>
            </a:r>
          </a:p>
          <a:p>
            <a:pPr marL="628650" lvl="1" indent="-171450" algn="just">
              <a:spcAft>
                <a:spcPts val="400"/>
              </a:spcAft>
              <a:buClr>
                <a:srgbClr val="34615A"/>
              </a:buClr>
              <a:buFontTx/>
              <a:buChar char="-"/>
            </a:pPr>
            <a:r>
              <a:rPr lang="fr-FR" sz="1100" dirty="0" smtClean="0">
                <a:solidFill>
                  <a:srgbClr val="353744"/>
                </a:solidFill>
                <a:latin typeface="Arial" panose="020B0604020202020204" pitchFamily="34" charset="0"/>
                <a:cs typeface="Arial" panose="020B0604020202020204" pitchFamily="34" charset="0"/>
              </a:rPr>
              <a:t>Lève malade, chaise garde robe …</a:t>
            </a:r>
            <a:endParaRPr lang="fr-FR" sz="1100" dirty="0">
              <a:solidFill>
                <a:srgbClr val="353744"/>
              </a:solidFill>
              <a:latin typeface="Arial" panose="020B0604020202020204" pitchFamily="34" charset="0"/>
              <a:cs typeface="Arial" panose="020B0604020202020204" pitchFamily="34" charset="0"/>
            </a:endParaRPr>
          </a:p>
          <a:p>
            <a:pPr marL="628650" lvl="1" indent="-171450" algn="just">
              <a:spcAft>
                <a:spcPts val="400"/>
              </a:spcAft>
              <a:buClr>
                <a:srgbClr val="34615A"/>
              </a:buClr>
              <a:buFontTx/>
              <a:buChar char="-"/>
            </a:pPr>
            <a:r>
              <a:rPr lang="fr-FR" sz="1100" dirty="0">
                <a:solidFill>
                  <a:srgbClr val="353744"/>
                </a:solidFill>
                <a:latin typeface="Arial" panose="020B0604020202020204" pitchFamily="34" charset="0"/>
                <a:cs typeface="Arial" panose="020B0604020202020204" pitchFamily="34" charset="0"/>
              </a:rPr>
              <a:t>les supports d’aide à la prévention et d’aide au traitement de l’escarre (supports de lits et de fauteuil) et aides techniques à la posture</a:t>
            </a:r>
          </a:p>
          <a:p>
            <a:pPr marL="628650" lvl="1" indent="-171450" algn="just">
              <a:spcAft>
                <a:spcPts val="400"/>
              </a:spcAft>
              <a:buClr>
                <a:srgbClr val="34615A"/>
              </a:buClr>
              <a:buFontTx/>
              <a:buChar char="-"/>
            </a:pPr>
            <a:r>
              <a:rPr lang="fr-FR" sz="1100" dirty="0">
                <a:solidFill>
                  <a:srgbClr val="353744"/>
                </a:solidFill>
                <a:latin typeface="Arial" panose="020B0604020202020204" pitchFamily="34" charset="0"/>
                <a:cs typeface="Arial" panose="020B0604020202020204" pitchFamily="34" charset="0"/>
              </a:rPr>
              <a:t>les véhicules pour personnes handicapées (VPH), quels que soient le type et le mode de propulsion</a:t>
            </a:r>
            <a:r>
              <a:rPr lang="fr-FR" sz="1100" dirty="0" smtClean="0">
                <a:solidFill>
                  <a:srgbClr val="353744"/>
                </a:solidFill>
                <a:latin typeface="Arial" panose="020B0604020202020204" pitchFamily="34" charset="0"/>
                <a:cs typeface="Arial" panose="020B0604020202020204" pitchFamily="34" charset="0"/>
              </a:rPr>
              <a:t>.</a:t>
            </a:r>
          </a:p>
          <a:p>
            <a:pPr marL="628650" lvl="1" indent="-171450" algn="just">
              <a:spcAft>
                <a:spcPts val="400"/>
              </a:spcAft>
              <a:buClr>
                <a:srgbClr val="34615A"/>
              </a:buClr>
              <a:buFontTx/>
              <a:buChar char="-"/>
            </a:pPr>
            <a:r>
              <a:rPr lang="fr-FR" sz="1100" dirty="0" smtClean="0">
                <a:solidFill>
                  <a:srgbClr val="FF0000"/>
                </a:solidFill>
                <a:latin typeface="Arial" panose="020B0604020202020204" pitchFamily="34" charset="0"/>
                <a:cs typeface="Arial" panose="020B0604020202020204" pitchFamily="34" charset="0"/>
              </a:rPr>
              <a:t>…</a:t>
            </a:r>
            <a:endParaRPr lang="fr-FR" sz="1100" dirty="0">
              <a:solidFill>
                <a:srgbClr val="FF0000"/>
              </a:solidFill>
              <a:latin typeface="Arial" panose="020B0604020202020204" pitchFamily="34" charset="0"/>
              <a:cs typeface="Arial" panose="020B0604020202020204" pitchFamily="34" charset="0"/>
            </a:endParaRPr>
          </a:p>
          <a:p>
            <a:pPr marL="285750" indent="-285750" algn="just">
              <a:spcAft>
                <a:spcPts val="400"/>
              </a:spcAft>
              <a:buClr>
                <a:srgbClr val="34615A"/>
              </a:buClr>
              <a:buFont typeface="Courier New" panose="02070309020205020404" pitchFamily="49" charset="0"/>
              <a:buChar char="o"/>
            </a:pPr>
            <a:r>
              <a:rPr lang="fr-FR" sz="1100" dirty="0">
                <a:solidFill>
                  <a:srgbClr val="353744"/>
                </a:solidFill>
                <a:latin typeface="Arial" panose="020B0604020202020204" pitchFamily="34" charset="0"/>
                <a:cs typeface="Arial" panose="020B0604020202020204" pitchFamily="34" charset="0"/>
              </a:rPr>
              <a:t>L'officine met en place les modalités de location (dépôt, de l’installation, du suivi, et de la reprise du matériel), de nettoyage, d'entretien et de maintenance des dispositifs médicaux (se référer au </a:t>
            </a:r>
            <a:r>
              <a:rPr lang="fr-FR" sz="1100" dirty="0">
                <a:solidFill>
                  <a:srgbClr val="FF0000"/>
                </a:solidFill>
                <a:latin typeface="Arial" panose="020B0604020202020204" pitchFamily="34" charset="0"/>
                <a:cs typeface="Arial" panose="020B0604020202020204" pitchFamily="34" charset="0"/>
              </a:rPr>
              <a:t>Principe</a:t>
            </a:r>
            <a:r>
              <a:rPr lang="fr-FR" sz="1100" dirty="0">
                <a:solidFill>
                  <a:srgbClr val="353744"/>
                </a:solidFill>
                <a:latin typeface="Arial" panose="020B0604020202020204" pitchFamily="34" charset="0"/>
                <a:cs typeface="Arial" panose="020B0604020202020204" pitchFamily="34" charset="0"/>
              </a:rPr>
              <a:t> </a:t>
            </a:r>
            <a:r>
              <a:rPr lang="fr-FR" sz="1100" strike="sngStrike" dirty="0">
                <a:solidFill>
                  <a:srgbClr val="FF0000"/>
                </a:solidFill>
                <a:latin typeface="Arial" panose="020B0604020202020204" pitchFamily="34" charset="0"/>
                <a:cs typeface="Arial" panose="020B0604020202020204" pitchFamily="34" charset="0"/>
              </a:rPr>
              <a:t>15</a:t>
            </a:r>
            <a:r>
              <a:rPr lang="fr-FR" sz="1100" dirty="0">
                <a:solidFill>
                  <a:srgbClr val="FF0000"/>
                </a:solidFill>
                <a:latin typeface="Arial" panose="020B0604020202020204" pitchFamily="34" charset="0"/>
                <a:cs typeface="Arial" panose="020B0604020202020204" pitchFamily="34" charset="0"/>
              </a:rPr>
              <a:t> </a:t>
            </a:r>
            <a:r>
              <a:rPr lang="fr-FR" sz="1100" dirty="0" smtClean="0">
                <a:solidFill>
                  <a:srgbClr val="FF0000"/>
                </a:solidFill>
                <a:latin typeface="Arial" panose="020B0604020202020204" pitchFamily="34" charset="0"/>
                <a:cs typeface="Arial" panose="020B0604020202020204" pitchFamily="34" charset="0"/>
              </a:rPr>
              <a:t>17 </a:t>
            </a:r>
            <a:r>
              <a:rPr lang="fr-FR" sz="1100" dirty="0" smtClean="0">
                <a:solidFill>
                  <a:srgbClr val="353744"/>
                </a:solidFill>
                <a:latin typeface="Arial" panose="020B0604020202020204" pitchFamily="34" charset="0"/>
                <a:cs typeface="Arial" panose="020B0604020202020204" pitchFamily="34" charset="0"/>
              </a:rPr>
              <a:t>du </a:t>
            </a:r>
            <a:r>
              <a:rPr lang="fr-FR" sz="1100" dirty="0">
                <a:solidFill>
                  <a:srgbClr val="353744"/>
                </a:solidFill>
                <a:latin typeface="Arial" panose="020B0604020202020204" pitchFamily="34" charset="0"/>
                <a:cs typeface="Arial" panose="020B0604020202020204" pitchFamily="34" charset="0"/>
              </a:rPr>
              <a:t>référentiel)</a:t>
            </a:r>
          </a:p>
          <a:p>
            <a:pPr marL="285750" indent="-285750" algn="just">
              <a:spcAft>
                <a:spcPts val="400"/>
              </a:spcAft>
              <a:buClr>
                <a:srgbClr val="34615A"/>
              </a:buClr>
              <a:buFont typeface="Courier New" panose="02070309020205020404" pitchFamily="49" charset="0"/>
              <a:buChar char="o"/>
            </a:pPr>
            <a:r>
              <a:rPr lang="fr-FR" sz="1100" dirty="0">
                <a:solidFill>
                  <a:srgbClr val="353744"/>
                </a:solidFill>
                <a:latin typeface="Arial" panose="020B0604020202020204" pitchFamily="34" charset="0"/>
                <a:cs typeface="Arial" panose="020B0604020202020204" pitchFamily="34" charset="0"/>
              </a:rPr>
              <a:t>Information des usagers : apposer une affiche sur votre vitrine informant les patients de la mise en place de ce service dans votre officine. Les mentions de l’affiche doivent respecter les règles régissant l’information et la publicité.</a:t>
            </a:r>
          </a:p>
        </p:txBody>
      </p:sp>
      <p:sp>
        <p:nvSpPr>
          <p:cNvPr id="27" name="Espace réservé du texte 2">
            <a:extLst>
              <a:ext uri="{FF2B5EF4-FFF2-40B4-BE49-F238E27FC236}">
                <a16:creationId xmlns:a16="http://schemas.microsoft.com/office/drawing/2014/main" id="{C8D32874-29EE-47CE-A51D-45A6BC96CEFC}"/>
              </a:ext>
            </a:extLst>
          </p:cNvPr>
          <p:cNvSpPr txBox="1">
            <a:spLocks/>
          </p:cNvSpPr>
          <p:nvPr/>
        </p:nvSpPr>
        <p:spPr>
          <a:xfrm>
            <a:off x="667155" y="8650224"/>
            <a:ext cx="6105501" cy="1268737"/>
          </a:xfrm>
          <a:prstGeom prst="rect">
            <a:avLst/>
          </a:prstGeom>
          <a:noFill/>
          <a:ln>
            <a:solidFill>
              <a:schemeClr val="accent3"/>
            </a:solidFill>
          </a:ln>
        </p:spPr>
        <p:txBody>
          <a:bodyPr anchor="ctr"/>
          <a:lstStyle>
            <a:lvl1pPr marL="0" indent="0" algn="l" defTabSz="685800" rtl="0" eaLnBrk="1" latinLnBrk="0" hangingPunct="1">
              <a:lnSpc>
                <a:spcPct val="90000"/>
              </a:lnSpc>
              <a:spcBef>
                <a:spcPts val="750"/>
              </a:spcBef>
              <a:buFont typeface="Arial" panose="020B0604020202020204" pitchFamily="34" charset="0"/>
              <a:buNone/>
              <a:defRPr sz="1100" kern="1200">
                <a:solidFill>
                  <a:schemeClr val="tx1">
                    <a:lumMod val="85000"/>
                    <a:lumOff val="1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85000"/>
                    <a:lumOff val="1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85000"/>
                    <a:lumOff val="1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85000"/>
                    <a:lumOff val="1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300"/>
              </a:spcBef>
            </a:pPr>
            <a:r>
              <a:rPr lang="fr-FR" sz="1050" b="1" dirty="0" smtClean="0">
                <a:solidFill>
                  <a:schemeClr val="accent3"/>
                </a:solidFill>
                <a:latin typeface="Arial" panose="020B0604020202020204" pitchFamily="34" charset="0"/>
                <a:cs typeface="Arial" panose="020B0604020202020204" pitchFamily="34" charset="0"/>
              </a:rPr>
              <a:t>Sources </a:t>
            </a:r>
            <a:r>
              <a:rPr lang="fr-FR" sz="1050" b="1" dirty="0">
                <a:solidFill>
                  <a:schemeClr val="accent3"/>
                </a:solidFill>
                <a:latin typeface="Arial" panose="020B0604020202020204" pitchFamily="34" charset="0"/>
                <a:cs typeface="Arial" panose="020B0604020202020204" pitchFamily="34" charset="0"/>
              </a:rPr>
              <a:t>: </a:t>
            </a:r>
          </a:p>
          <a:p>
            <a:pPr>
              <a:spcBef>
                <a:spcPts val="300"/>
              </a:spcBef>
            </a:pPr>
            <a:r>
              <a:rPr lang="fr-FR" sz="1050" dirty="0" smtClean="0">
                <a:latin typeface="Arial" panose="020B0604020202020204" pitchFamily="34" charset="0"/>
                <a:cs typeface="Arial" panose="020B0604020202020204" pitchFamily="34" charset="0"/>
              </a:rPr>
              <a:t>Articles L4235-57 à </a:t>
            </a:r>
            <a:r>
              <a:rPr lang="fr-FR" sz="1050" dirty="0">
                <a:latin typeface="Arial" panose="020B0604020202020204" pitchFamily="34" charset="0"/>
                <a:cs typeface="Arial" panose="020B0604020202020204" pitchFamily="34" charset="0"/>
              </a:rPr>
              <a:t>L4235-60 </a:t>
            </a:r>
            <a:r>
              <a:rPr lang="fr-FR" sz="1050" dirty="0" smtClean="0">
                <a:latin typeface="Arial" panose="020B0604020202020204" pitchFamily="34" charset="0"/>
                <a:cs typeface="Arial" panose="020B0604020202020204" pitchFamily="34" charset="0"/>
              </a:rPr>
              <a:t>du Code </a:t>
            </a:r>
            <a:r>
              <a:rPr lang="fr-FR" sz="1050" dirty="0">
                <a:latin typeface="Arial" panose="020B0604020202020204" pitchFamily="34" charset="0"/>
                <a:cs typeface="Arial" panose="020B0604020202020204" pitchFamily="34" charset="0"/>
              </a:rPr>
              <a:t>de la Santé </a:t>
            </a:r>
            <a:r>
              <a:rPr lang="fr-FR" sz="1050" dirty="0" smtClean="0">
                <a:latin typeface="Arial" panose="020B0604020202020204" pitchFamily="34" charset="0"/>
                <a:cs typeface="Arial" panose="020B0604020202020204" pitchFamily="34" charset="0"/>
              </a:rPr>
              <a:t>Publique</a:t>
            </a:r>
          </a:p>
          <a:p>
            <a:pPr>
              <a:spcBef>
                <a:spcPts val="300"/>
              </a:spcBef>
            </a:pPr>
            <a:r>
              <a:rPr lang="fr-FR" sz="1050" dirty="0">
                <a:latin typeface="Arial" panose="020B0604020202020204" pitchFamily="34" charset="0"/>
                <a:cs typeface="Arial" panose="020B0604020202020204" pitchFamily="34" charset="0"/>
                <a:hlinkClick r:id="rId8"/>
              </a:rPr>
              <a:t>Arrêté du 19 décembre 2006</a:t>
            </a:r>
            <a:r>
              <a:rPr lang="fr-FR" sz="1050" dirty="0">
                <a:latin typeface="Arial" panose="020B0604020202020204" pitchFamily="34" charset="0"/>
                <a:cs typeface="Arial" panose="020B0604020202020204" pitchFamily="34" charset="0"/>
              </a:rPr>
              <a:t> définissant les modalités de la délivrance mentionnées aux articles </a:t>
            </a:r>
            <a:r>
              <a:rPr lang="fr-FR" sz="1050" dirty="0">
                <a:latin typeface="Arial" panose="020B0604020202020204" pitchFamily="34" charset="0"/>
                <a:cs typeface="Arial" panose="020B0604020202020204" pitchFamily="34" charset="0"/>
                <a:hlinkClick r:id="rId9"/>
              </a:rPr>
              <a:t>D. 5232-10</a:t>
            </a:r>
            <a:r>
              <a:rPr lang="fr-FR" sz="1050" dirty="0">
                <a:latin typeface="Arial" panose="020B0604020202020204" pitchFamily="34" charset="0"/>
                <a:cs typeface="Arial" panose="020B0604020202020204" pitchFamily="34" charset="0"/>
              </a:rPr>
              <a:t> et </a:t>
            </a:r>
            <a:r>
              <a:rPr lang="fr-FR" sz="1050" dirty="0">
                <a:latin typeface="Arial" panose="020B0604020202020204" pitchFamily="34" charset="0"/>
                <a:cs typeface="Arial" panose="020B0604020202020204" pitchFamily="34" charset="0"/>
                <a:hlinkClick r:id="rId10"/>
              </a:rPr>
              <a:t>D. 5232-12</a:t>
            </a:r>
            <a:r>
              <a:rPr lang="fr-FR" sz="1050" dirty="0">
                <a:latin typeface="Arial" panose="020B0604020202020204" pitchFamily="34" charset="0"/>
                <a:cs typeface="Arial" panose="020B0604020202020204" pitchFamily="34" charset="0"/>
              </a:rPr>
              <a:t> et fixant la liste des matériels et services prévue à l'article L. 5232-3 du </a:t>
            </a:r>
            <a:r>
              <a:rPr lang="fr-FR" sz="1050" dirty="0" smtClean="0">
                <a:latin typeface="Arial" panose="020B0604020202020204" pitchFamily="34" charset="0"/>
                <a:cs typeface="Arial" panose="020B0604020202020204" pitchFamily="34" charset="0"/>
              </a:rPr>
              <a:t>CSP</a:t>
            </a:r>
          </a:p>
          <a:p>
            <a:pPr>
              <a:spcBef>
                <a:spcPts val="300"/>
              </a:spcBef>
            </a:pPr>
            <a:r>
              <a:rPr lang="fr-FR" sz="1050" dirty="0" smtClean="0">
                <a:latin typeface="Arial" panose="020B0604020202020204" pitchFamily="34" charset="0"/>
                <a:cs typeface="Arial" panose="020B0604020202020204" pitchFamily="34" charset="0"/>
                <a:hlinkClick r:id="rId11"/>
              </a:rPr>
              <a:t>Maintien à Domicile (MAD) </a:t>
            </a:r>
            <a:r>
              <a:rPr lang="fr-FR" sz="1050" dirty="0" smtClean="0">
                <a:latin typeface="Arial" panose="020B0604020202020204" pitchFamily="34" charset="0"/>
                <a:cs typeface="Arial" panose="020B0604020202020204" pitchFamily="34" charset="0"/>
              </a:rPr>
              <a:t>– Assurance maladie</a:t>
            </a:r>
          </a:p>
          <a:p>
            <a:pPr>
              <a:spcBef>
                <a:spcPts val="300"/>
              </a:spcBef>
            </a:pPr>
            <a:r>
              <a:rPr lang="fr-FR" sz="1050" dirty="0" smtClean="0">
                <a:latin typeface="Arial" panose="020B0604020202020204" pitchFamily="34" charset="0"/>
                <a:cs typeface="Arial" panose="020B0604020202020204" pitchFamily="34" charset="0"/>
                <a:hlinkClick r:id="rId12"/>
              </a:rPr>
              <a:t>Hospitalisation à Domicile</a:t>
            </a:r>
            <a:r>
              <a:rPr lang="fr-FR" sz="1050" dirty="0" smtClean="0">
                <a:latin typeface="Arial" panose="020B0604020202020204" pitchFamily="34" charset="0"/>
                <a:cs typeface="Arial" panose="020B0604020202020204" pitchFamily="34" charset="0"/>
              </a:rPr>
              <a:t> – Ministère de la Santé</a:t>
            </a:r>
            <a:endParaRPr lang="fr-FR" sz="1050" dirty="0" smtClean="0">
              <a:solidFill>
                <a:schemeClr val="tx1"/>
              </a:solidFill>
              <a:latin typeface="Arial" panose="020B0604020202020204" pitchFamily="34" charset="0"/>
              <a:cs typeface="Arial" panose="020B0604020202020204" pitchFamily="34" charset="0"/>
            </a:endParaRPr>
          </a:p>
          <a:p>
            <a:pPr>
              <a:spcBef>
                <a:spcPts val="300"/>
              </a:spcBef>
            </a:pPr>
            <a:r>
              <a:rPr lang="fr-FR" sz="1050" dirty="0">
                <a:latin typeface="Arial" panose="020B0604020202020204" pitchFamily="34" charset="0"/>
                <a:cs typeface="Arial" panose="020B0604020202020204" pitchFamily="34" charset="0"/>
              </a:rPr>
              <a:t>Abrégé MASSON  '‘Le matériel de Maintien à domicile'' </a:t>
            </a:r>
            <a:r>
              <a:rPr lang="fr-FR" sz="1050" dirty="0" err="1">
                <a:latin typeface="Arial" panose="020B0604020202020204" pitchFamily="34" charset="0"/>
                <a:cs typeface="Arial" panose="020B0604020202020204" pitchFamily="34" charset="0"/>
              </a:rPr>
              <a:t>J.Callanquin</a:t>
            </a:r>
            <a:r>
              <a:rPr lang="fr-FR" sz="1050" dirty="0">
                <a:latin typeface="Arial" panose="020B0604020202020204" pitchFamily="34" charset="0"/>
                <a:cs typeface="Arial" panose="020B0604020202020204" pitchFamily="34" charset="0"/>
              </a:rPr>
              <a:t>, </a:t>
            </a:r>
            <a:r>
              <a:rPr lang="fr-FR" sz="1050" dirty="0" err="1">
                <a:latin typeface="Arial" panose="020B0604020202020204" pitchFamily="34" charset="0"/>
                <a:cs typeface="Arial" panose="020B0604020202020204" pitchFamily="34" charset="0"/>
              </a:rPr>
              <a:t>C.Camuzaux</a:t>
            </a:r>
            <a:r>
              <a:rPr lang="fr-FR" sz="1050" dirty="0">
                <a:latin typeface="Arial" panose="020B0604020202020204" pitchFamily="34" charset="0"/>
                <a:cs typeface="Arial" panose="020B0604020202020204" pitchFamily="34" charset="0"/>
              </a:rPr>
              <a:t>, P. </a:t>
            </a:r>
            <a:r>
              <a:rPr lang="fr-FR" sz="1050" dirty="0" err="1">
                <a:latin typeface="Arial" panose="020B0604020202020204" pitchFamily="34" charset="0"/>
                <a:cs typeface="Arial" panose="020B0604020202020204" pitchFamily="34" charset="0"/>
              </a:rPr>
              <a:t>Labrude</a:t>
            </a:r>
            <a:endParaRPr lang="fr-FR" sz="1050" dirty="0">
              <a:latin typeface="Arial" panose="020B0604020202020204" pitchFamily="34" charset="0"/>
              <a:cs typeface="Arial" panose="020B0604020202020204" pitchFamily="34" charset="0"/>
            </a:endParaRPr>
          </a:p>
        </p:txBody>
      </p:sp>
      <p:sp>
        <p:nvSpPr>
          <p:cNvPr id="28"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31587" y="9991553"/>
            <a:ext cx="2748049" cy="409702"/>
          </a:xfrm>
        </p:spPr>
        <p:txBody>
          <a:bodyPr/>
          <a:lstStyle/>
          <a:p>
            <a:r>
              <a:rPr lang="en-US" dirty="0" smtClean="0"/>
              <a:t>Sous-theme :</a:t>
            </a:r>
          </a:p>
          <a:p>
            <a:r>
              <a:rPr lang="fr-FR" dirty="0"/>
              <a:t>3.2 </a:t>
            </a:r>
            <a:r>
              <a:rPr lang="fr-FR" b="0" dirty="0"/>
              <a:t>Mise à disposition et prestation pour les dispositifs médicaux</a:t>
            </a:r>
            <a:r>
              <a:rPr lang="en-US" dirty="0" smtClean="0"/>
              <a:t> </a:t>
            </a:r>
          </a:p>
          <a:p>
            <a:endParaRPr lang="en-US" dirty="0"/>
          </a:p>
        </p:txBody>
      </p:sp>
      <p:sp>
        <p:nvSpPr>
          <p:cNvPr id="31" name="Espace réservé du pied de page 29">
            <a:extLst>
              <a:ext uri="{FF2B5EF4-FFF2-40B4-BE49-F238E27FC236}">
                <a16:creationId xmlns:a16="http://schemas.microsoft.com/office/drawing/2014/main" id="{D3434E79-A65F-A99C-4B77-9B29037F4446}"/>
              </a:ext>
            </a:extLst>
          </p:cNvPr>
          <p:cNvSpPr txBox="1">
            <a:spLocks/>
          </p:cNvSpPr>
          <p:nvPr/>
        </p:nvSpPr>
        <p:spPr>
          <a:xfrm>
            <a:off x="3599803" y="10010475"/>
            <a:ext cx="3287419"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17 : Location, </a:t>
            </a:r>
            <a:r>
              <a:rPr lang="en-US" dirty="0" err="1" smtClean="0">
                <a:latin typeface="Arial" panose="020B0604020202020204" pitchFamily="34" charset="0"/>
                <a:cs typeface="Arial" panose="020B0604020202020204" pitchFamily="34" charset="0"/>
              </a:rPr>
              <a:t>vente</a:t>
            </a:r>
            <a:r>
              <a:rPr lang="en-US" dirty="0" smtClean="0">
                <a:latin typeface="Arial" panose="020B0604020202020204" pitchFamily="34" charset="0"/>
                <a:cs typeface="Arial" panose="020B0604020202020204" pitchFamily="34" charset="0"/>
              </a:rPr>
              <a:t> et </a:t>
            </a:r>
            <a:r>
              <a:rPr lang="en-US" dirty="0" err="1" smtClean="0">
                <a:latin typeface="Arial" panose="020B0604020202020204" pitchFamily="34" charset="0"/>
                <a:cs typeface="Arial" panose="020B0604020202020204" pitchFamily="34" charset="0"/>
              </a:rPr>
              <a:t>prestation</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associée</a:t>
            </a:r>
            <a:r>
              <a:rPr lang="en-US" dirty="0" smtClean="0">
                <a:latin typeface="Arial" panose="020B0604020202020204" pitchFamily="34" charset="0"/>
                <a:cs typeface="Arial" panose="020B0604020202020204" pitchFamily="34" charset="0"/>
              </a:rPr>
              <a:t> à des </a:t>
            </a:r>
            <a:r>
              <a:rPr lang="en-US" dirty="0" err="1" smtClean="0">
                <a:latin typeface="Arial" panose="020B0604020202020204" pitchFamily="34" charset="0"/>
                <a:cs typeface="Arial" panose="020B0604020202020204" pitchFamily="34" charset="0"/>
              </a:rPr>
              <a:t>dispositifs</a:t>
            </a:r>
            <a:r>
              <a:rPr lang="en-US" dirty="0" smtClean="0">
                <a:latin typeface="Arial" panose="020B0604020202020204" pitchFamily="34" charset="0"/>
                <a:cs typeface="Arial" panose="020B0604020202020204" pitchFamily="34" charset="0"/>
              </a:rPr>
              <a:t> </a:t>
            </a:r>
            <a:r>
              <a:rPr lang="en-US" dirty="0" err="1" smtClean="0">
                <a:latin typeface="Arial" panose="020B0604020202020204" pitchFamily="34" charset="0"/>
                <a:cs typeface="Arial" panose="020B0604020202020204" pitchFamily="34" charset="0"/>
              </a:rPr>
              <a:t>médicaux</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723</TotalTime>
  <Words>986</Words>
  <Application>Microsoft Office PowerPoint</Application>
  <PresentationFormat>Personnalisé</PresentationFormat>
  <Paragraphs>82</Paragraphs>
  <Slides>2</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vt:i4>
      </vt:variant>
    </vt:vector>
  </HeadingPairs>
  <TitlesOfParts>
    <vt:vector size="9" baseType="lpstr">
      <vt:lpstr>Aptos</vt:lpstr>
      <vt:lpstr>Arial</vt:lpstr>
      <vt:lpstr>Azo Sans</vt:lpstr>
      <vt:lpstr>Courier New</vt:lpstr>
      <vt:lpstr>Helvetica Neue</vt:lpstr>
      <vt:lpstr>Wingdings</vt:lpstr>
      <vt:lpstr>Thème Office</vt:lpstr>
      <vt:lpstr>mémo</vt:lpstr>
      <vt:lpstr>mémo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dc:title>
  <dc:creator>Sébastien QUESSON</dc:creator>
  <cp:lastModifiedBy>Cécile LUGAND</cp:lastModifiedBy>
  <cp:revision>141</cp:revision>
  <dcterms:created xsi:type="dcterms:W3CDTF">2025-12-16T10:16:15Z</dcterms:created>
  <dcterms:modified xsi:type="dcterms:W3CDTF">2026-07-23T09:13:03Z</dcterms:modified>
</cp:coreProperties>
</file>