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4" r:id="rId2"/>
    <p:sldId id="267"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BBA28"/>
    <a:srgbClr val="2C6672"/>
    <a:srgbClr val="34615A"/>
    <a:srgbClr val="D0E6E2"/>
    <a:srgbClr val="595959"/>
    <a:srgbClr val="4AB5C4"/>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2670" y="-1164"/>
      </p:cViewPr>
      <p:guideLst/>
    </p:cSldViewPr>
  </p:slideViewPr>
  <p:notesTextViewPr>
    <p:cViewPr>
      <p:scale>
        <a:sx n="1" d="1"/>
        <a:sy n="1" d="1"/>
      </p:scale>
      <p:origin x="0" y="0"/>
    </p:cViewPr>
  </p:notesTextViewPr>
  <p:notesViewPr>
    <p:cSldViewPr snapToGrid="0">
      <p:cViewPr varScale="1">
        <p:scale>
          <a:sx n="65" d="100"/>
          <a:sy n="65" d="100"/>
        </p:scale>
        <p:origin x="2811" y="45"/>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7557D3CD-F430-44A6-86A4-3B623AFF0A78}" type="datetimeFigureOut">
              <a:rPr lang="fr-FR" smtClean="0"/>
              <a:t>16/11/2021</a:t>
            </a:fld>
            <a:endParaRPr lang="fr-FR"/>
          </a:p>
        </p:txBody>
      </p:sp>
      <p:sp>
        <p:nvSpPr>
          <p:cNvPr id="4" name="Espace réservé de l'image des diapositives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2B067B43-7F57-412C-B436-8CCBCB3770F0}" type="slidenum">
              <a:rPr lang="fr-FR" smtClean="0"/>
              <a:t>‹N°›</a:t>
            </a:fld>
            <a:endParaRPr lang="fr-FR"/>
          </a:p>
        </p:txBody>
      </p:sp>
    </p:spTree>
    <p:extLst>
      <p:ext uri="{BB962C8B-B14F-4D97-AF65-F5344CB8AC3E}">
        <p14:creationId xmlns:p14="http://schemas.microsoft.com/office/powerpoint/2010/main" val="496939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19790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436432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3873824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178702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AFAF59C5-48D9-475B-9CF6-C1EC75048466}" type="datetimeFigureOut">
              <a:rPr lang="fr-FR" smtClean="0"/>
              <a:t>16/11/2021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409083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6566FE0-0408-4DF8-8660-3B93BA33825F}"/>
              </a:ext>
            </a:extLst>
          </p:cNvPr>
          <p:cNvSpPr/>
          <p:nvPr userDrawn="1"/>
        </p:nvSpPr>
        <p:spPr>
          <a:xfrm>
            <a:off x="0" y="2"/>
            <a:ext cx="6858000" cy="80308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EDDC7A37-1908-47BC-A500-55F3D0861FF1}"/>
              </a:ext>
            </a:extLst>
          </p:cNvPr>
          <p:cNvSpPr txBox="1"/>
          <p:nvPr userDrawn="1"/>
        </p:nvSpPr>
        <p:spPr>
          <a:xfrm>
            <a:off x="4235166" y="12344"/>
            <a:ext cx="2622834" cy="1015663"/>
          </a:xfrm>
          <a:prstGeom prst="rect">
            <a:avLst/>
          </a:prstGeom>
          <a:noFill/>
        </p:spPr>
        <p:txBody>
          <a:bodyPr wrap="none" rtlCol="0">
            <a:spAutoFit/>
          </a:bodyPr>
          <a:lstStyle/>
          <a:p>
            <a:pPr algn="r"/>
            <a:r>
              <a:rPr lang="fr-FR" sz="6000" cap="all" dirty="0">
                <a:solidFill>
                  <a:schemeClr val="bg1"/>
                </a:solidFill>
                <a:latin typeface="Helvetica Neue" panose="020B0604020202020204" pitchFamily="34" charset="0"/>
                <a:ea typeface="Helvetica Neue" panose="020B0604020202020204" pitchFamily="34" charset="0"/>
              </a:rPr>
              <a:t>Mémo</a:t>
            </a:r>
          </a:p>
        </p:txBody>
      </p:sp>
      <p:sp>
        <p:nvSpPr>
          <p:cNvPr id="15" name="Rectangle 14">
            <a:extLst>
              <a:ext uri="{FF2B5EF4-FFF2-40B4-BE49-F238E27FC236}">
                <a16:creationId xmlns:a16="http://schemas.microsoft.com/office/drawing/2014/main" id="{1BAE66E8-957B-41E2-9901-0E0164DA242E}"/>
              </a:ext>
            </a:extLst>
          </p:cNvPr>
          <p:cNvSpPr/>
          <p:nvPr userDrawn="1"/>
        </p:nvSpPr>
        <p:spPr>
          <a:xfrm>
            <a:off x="0" y="803082"/>
            <a:ext cx="6858000" cy="397565"/>
          </a:xfrm>
          <a:prstGeom prst="rect">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Titre 1">
            <a:extLst>
              <a:ext uri="{FF2B5EF4-FFF2-40B4-BE49-F238E27FC236}">
                <a16:creationId xmlns:a16="http://schemas.microsoft.com/office/drawing/2014/main" id="{CBD6099D-0642-4D9C-930D-133E479D5F21}"/>
              </a:ext>
            </a:extLst>
          </p:cNvPr>
          <p:cNvSpPr>
            <a:spLocks noGrp="1"/>
          </p:cNvSpPr>
          <p:nvPr>
            <p:ph type="title"/>
          </p:nvPr>
        </p:nvSpPr>
        <p:spPr>
          <a:xfrm>
            <a:off x="206734" y="871192"/>
            <a:ext cx="6636853" cy="341632"/>
          </a:xfrm>
          <a:noFill/>
        </p:spPr>
        <p:txBody>
          <a:bodyPr wrap="square" rtlCol="0">
            <a:spAutoFit/>
          </a:bodyPr>
          <a:lstStyle>
            <a:lvl1pPr>
              <a:defRPr lang="fr-FR" sz="1800" cap="all">
                <a:solidFill>
                  <a:schemeClr val="bg1"/>
                </a:solidFill>
                <a:latin typeface="Helvetica Neue" panose="020B0604020202020204" pitchFamily="34" charset="0"/>
                <a:ea typeface="Helvetica Neue" panose="020B0604020202020204" pitchFamily="34" charset="0"/>
                <a:cs typeface="+mn-cs"/>
              </a:defRPr>
            </a:lvl1pPr>
          </a:lstStyle>
          <a:p>
            <a:pPr marL="0" lvl="0" algn="r" defTabSz="457200"/>
            <a:r>
              <a:rPr lang="fr-FR" dirty="0"/>
              <a:t>Modifiez le style du titre</a:t>
            </a:r>
          </a:p>
        </p:txBody>
      </p:sp>
      <p:pic>
        <p:nvPicPr>
          <p:cNvPr id="18" name="Image 17">
            <a:extLst>
              <a:ext uri="{FF2B5EF4-FFF2-40B4-BE49-F238E27FC236}">
                <a16:creationId xmlns:a16="http://schemas.microsoft.com/office/drawing/2014/main" id="{D5B59661-5646-42D4-A973-16F076C45B7D}"/>
              </a:ext>
            </a:extLst>
          </p:cNvPr>
          <p:cNvPicPr>
            <a:picLocks noChangeAspect="1"/>
          </p:cNvPicPr>
          <p:nvPr userDrawn="1"/>
        </p:nvPicPr>
        <p:blipFill rotWithShape="1">
          <a:blip r:embed="rId2"/>
          <a:srcRect t="9053" b="6984"/>
          <a:stretch/>
        </p:blipFill>
        <p:spPr>
          <a:xfrm>
            <a:off x="111758" y="177"/>
            <a:ext cx="951058" cy="803082"/>
          </a:xfrm>
          <a:prstGeom prst="rect">
            <a:avLst/>
          </a:prstGeom>
        </p:spPr>
      </p:pic>
      <p:sp>
        <p:nvSpPr>
          <p:cNvPr id="32" name="Rectangle 31">
            <a:extLst>
              <a:ext uri="{FF2B5EF4-FFF2-40B4-BE49-F238E27FC236}">
                <a16:creationId xmlns:a16="http://schemas.microsoft.com/office/drawing/2014/main" id="{B755BC0A-528F-4534-BBCA-590F5214EDC9}"/>
              </a:ext>
            </a:extLst>
          </p:cNvPr>
          <p:cNvSpPr/>
          <p:nvPr userDrawn="1"/>
        </p:nvSpPr>
        <p:spPr>
          <a:xfrm>
            <a:off x="0" y="9390490"/>
            <a:ext cx="6858000" cy="51551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Rectangle : coins arrondis 34">
            <a:extLst>
              <a:ext uri="{FF2B5EF4-FFF2-40B4-BE49-F238E27FC236}">
                <a16:creationId xmlns:a16="http://schemas.microsoft.com/office/drawing/2014/main" id="{4A80F84B-05FA-45AF-B348-706FAABA5C39}"/>
              </a:ext>
            </a:extLst>
          </p:cNvPr>
          <p:cNvSpPr/>
          <p:nvPr userDrawn="1"/>
        </p:nvSpPr>
        <p:spPr>
          <a:xfrm>
            <a:off x="3878505" y="9239784"/>
            <a:ext cx="2771905" cy="301412"/>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fr-FR" sz="1200" dirty="0">
                <a:solidFill>
                  <a:srgbClr val="595959"/>
                </a:solidFill>
              </a:rPr>
              <a:t>Pharmacie :</a:t>
            </a:r>
          </a:p>
        </p:txBody>
      </p:sp>
      <p:pic>
        <p:nvPicPr>
          <p:cNvPr id="14" name="Image 13">
            <a:extLst>
              <a:ext uri="{FF2B5EF4-FFF2-40B4-BE49-F238E27FC236}">
                <a16:creationId xmlns:a16="http://schemas.microsoft.com/office/drawing/2014/main" id="{2021A328-0FCE-8948-862F-530B9C1E9657}"/>
              </a:ext>
            </a:extLst>
          </p:cNvPr>
          <p:cNvPicPr>
            <a:picLocks noChangeAspect="1"/>
          </p:cNvPicPr>
          <p:nvPr userDrawn="1"/>
        </p:nvPicPr>
        <p:blipFill>
          <a:blip r:embed="rId3"/>
          <a:stretch>
            <a:fillRect/>
          </a:stretch>
        </p:blipFill>
        <p:spPr>
          <a:xfrm>
            <a:off x="222191" y="113783"/>
            <a:ext cx="619984" cy="573293"/>
          </a:xfrm>
          <a:prstGeom prst="rect">
            <a:avLst/>
          </a:prstGeom>
        </p:spPr>
      </p:pic>
      <p:sp>
        <p:nvSpPr>
          <p:cNvPr id="17" name="Flèche : pentagone 15">
            <a:extLst>
              <a:ext uri="{FF2B5EF4-FFF2-40B4-BE49-F238E27FC236}">
                <a16:creationId xmlns:a16="http://schemas.microsoft.com/office/drawing/2014/main" id="{FE6F4558-FB75-8745-8BCA-0B9D0542D0D0}"/>
              </a:ext>
            </a:extLst>
          </p:cNvPr>
          <p:cNvSpPr/>
          <p:nvPr userDrawn="1"/>
        </p:nvSpPr>
        <p:spPr>
          <a:xfrm>
            <a:off x="0" y="9100337"/>
            <a:ext cx="732118" cy="580305"/>
          </a:xfrm>
          <a:prstGeom prst="homePlate">
            <a:avLst>
              <a:gd name="adj" fmla="val 31723"/>
            </a:avLst>
          </a:prstGeom>
          <a:solidFill>
            <a:srgbClr val="3461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18">
            <a:extLst>
              <a:ext uri="{FF2B5EF4-FFF2-40B4-BE49-F238E27FC236}">
                <a16:creationId xmlns:a16="http://schemas.microsoft.com/office/drawing/2014/main" id="{60840047-E3CB-8542-A885-4BBFF8D389F0}"/>
              </a:ext>
            </a:extLst>
          </p:cNvPr>
          <p:cNvSpPr/>
          <p:nvPr userDrawn="1"/>
        </p:nvSpPr>
        <p:spPr>
          <a:xfrm>
            <a:off x="732118" y="9363071"/>
            <a:ext cx="1754094" cy="246221"/>
          </a:xfrm>
          <a:prstGeom prst="rect">
            <a:avLst/>
          </a:prstGeom>
        </p:spPr>
        <p:txBody>
          <a:bodyPr wrap="square">
            <a:spAutoFit/>
          </a:bodyPr>
          <a:lstStyle/>
          <a:p>
            <a:r>
              <a:rPr lang="fr-FR" sz="1000" dirty="0">
                <a:solidFill>
                  <a:schemeClr val="bg1"/>
                </a:solidFill>
                <a:latin typeface="Helvetica Neue" panose="020B0604020202020204" pitchFamily="34" charset="0"/>
                <a:ea typeface="Helvetica Neue" panose="020B0604020202020204" pitchFamily="34" charset="0"/>
              </a:rPr>
              <a:t>Missions &amp; Services</a:t>
            </a:r>
          </a:p>
        </p:txBody>
      </p:sp>
      <p:sp>
        <p:nvSpPr>
          <p:cNvPr id="20" name="Rectangle 19">
            <a:extLst>
              <a:ext uri="{FF2B5EF4-FFF2-40B4-BE49-F238E27FC236}">
                <a16:creationId xmlns:a16="http://schemas.microsoft.com/office/drawing/2014/main" id="{5D9AF1E4-250B-5F42-83E6-F67434DB451A}"/>
              </a:ext>
            </a:extLst>
          </p:cNvPr>
          <p:cNvSpPr/>
          <p:nvPr userDrawn="1"/>
        </p:nvSpPr>
        <p:spPr>
          <a:xfrm>
            <a:off x="732118" y="9531258"/>
            <a:ext cx="5380548" cy="230832"/>
          </a:xfrm>
          <a:prstGeom prst="rect">
            <a:avLst/>
          </a:prstGeom>
        </p:spPr>
        <p:txBody>
          <a:bodyPr wrap="square">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fr-FR" sz="900" dirty="0">
                <a:solidFill>
                  <a:schemeClr val="bg1"/>
                </a:solidFill>
                <a:latin typeface="Helvetica Light" panose="020B0403020202020204" pitchFamily="34" charset="0"/>
              </a:rPr>
              <a:t>Version </a:t>
            </a:r>
            <a:r>
              <a:rPr lang="fr-FR" sz="900" dirty="0" smtClean="0">
                <a:solidFill>
                  <a:schemeClr val="bg1"/>
                </a:solidFill>
                <a:latin typeface="Helvetica Light" panose="020B0403020202020204" pitchFamily="34" charset="0"/>
              </a:rPr>
              <a:t>2.1 </a:t>
            </a:r>
            <a:r>
              <a:rPr lang="fr-FR" sz="900" dirty="0" smtClean="0">
                <a:solidFill>
                  <a:schemeClr val="bg1"/>
                </a:solidFill>
                <a:latin typeface="Helvetica Light" panose="020B0403020202020204" pitchFamily="34" charset="0"/>
              </a:rPr>
              <a:t>–  Novembre 2021</a:t>
            </a:r>
            <a:endParaRPr lang="fr-FR" sz="900" dirty="0">
              <a:solidFill>
                <a:schemeClr val="bg1"/>
              </a:solidFill>
            </a:endParaRPr>
          </a:p>
        </p:txBody>
      </p:sp>
      <p:pic>
        <p:nvPicPr>
          <p:cNvPr id="21" name="Image 20" descr="Une image contenant dessin, horloge&#10;&#10;Description générée automatiquement">
            <a:extLst>
              <a:ext uri="{FF2B5EF4-FFF2-40B4-BE49-F238E27FC236}">
                <a16:creationId xmlns:a16="http://schemas.microsoft.com/office/drawing/2014/main" id="{BBE01553-9181-7849-B3EF-A2AFF37BC001}"/>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23320" y="9128910"/>
            <a:ext cx="364000" cy="487072"/>
          </a:xfrm>
          <a:prstGeom prst="rect">
            <a:avLst/>
          </a:prstGeom>
        </p:spPr>
      </p:pic>
    </p:spTree>
    <p:extLst>
      <p:ext uri="{BB962C8B-B14F-4D97-AF65-F5344CB8AC3E}">
        <p14:creationId xmlns:p14="http://schemas.microsoft.com/office/powerpoint/2010/main" val="3902146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AFAF59C5-48D9-475B-9CF6-C1EC75048466}" type="datetimeFigureOut">
              <a:rPr lang="fr-FR" smtClean="0"/>
              <a:t>16/11/2021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548549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AFAF59C5-48D9-475B-9CF6-C1EC75048466}" type="datetimeFigureOut">
              <a:rPr lang="fr-FR" smtClean="0"/>
              <a:t>16/11/2021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454038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AFAF59C5-48D9-475B-9CF6-C1EC75048466}" type="datetimeFigureOut">
              <a:rPr lang="fr-FR" smtClean="0"/>
              <a:t>16/11/2021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690280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AFAF59C5-48D9-475B-9CF6-C1EC75048466}" type="datetimeFigureOut">
              <a:rPr lang="fr-FR" smtClean="0"/>
              <a:t>16/11/2021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1625276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AF59C5-48D9-475B-9CF6-C1EC75048466}" type="datetimeFigureOut">
              <a:rPr lang="fr-FR" smtClean="0"/>
              <a:t>16/11/2021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946740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AFAF59C5-48D9-475B-9CF6-C1EC75048466}" type="datetimeFigureOut">
              <a:rPr lang="fr-FR" smtClean="0"/>
              <a:t>16/11/2021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3F7F5F1-9E8F-4C52-9517-C7265C1B6F6E}" type="slidenum">
              <a:rPr lang="fr-FR" smtClean="0"/>
              <a:t>‹N°›</a:t>
            </a:fld>
            <a:endParaRPr lang="fr-FR"/>
          </a:p>
        </p:txBody>
      </p:sp>
    </p:spTree>
    <p:extLst>
      <p:ext uri="{BB962C8B-B14F-4D97-AF65-F5344CB8AC3E}">
        <p14:creationId xmlns:p14="http://schemas.microsoft.com/office/powerpoint/2010/main" val="20346878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dirty="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dirty="0"/>
              <a:t>Cliquez pour modifier les styles du texte du masque</a:t>
            </a:r>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lumMod val="85000"/>
                    <a:lumOff val="15000"/>
                  </a:schemeClr>
                </a:solidFill>
              </a:defRPr>
            </a:lvl1pPr>
          </a:lstStyle>
          <a:p>
            <a:fld id="{AFAF59C5-48D9-475B-9CF6-C1EC75048466}" type="datetimeFigureOut">
              <a:rPr lang="fr-FR" smtClean="0"/>
              <a:pPr/>
              <a:t>16/11/2021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lumMod val="85000"/>
                    <a:lumOff val="1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lumMod val="85000"/>
                    <a:lumOff val="15000"/>
                  </a:schemeClr>
                </a:solidFill>
              </a:defRPr>
            </a:lvl1pPr>
          </a:lstStyle>
          <a:p>
            <a:fld id="{23F7F5F1-9E8F-4C52-9517-C7265C1B6F6E}" type="slidenum">
              <a:rPr lang="fr-FR" smtClean="0"/>
              <a:pPr/>
              <a:t>‹N°›</a:t>
            </a:fld>
            <a:endParaRPr lang="fr-FR"/>
          </a:p>
        </p:txBody>
      </p:sp>
    </p:spTree>
    <p:extLst>
      <p:ext uri="{BB962C8B-B14F-4D97-AF65-F5344CB8AC3E}">
        <p14:creationId xmlns:p14="http://schemas.microsoft.com/office/powerpoint/2010/main" val="2593351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txStyles>
    <p:titleStyle>
      <a:lvl1pPr algn="l" defTabSz="685800" rtl="0" eaLnBrk="1" latinLnBrk="0" hangingPunct="1">
        <a:lnSpc>
          <a:spcPct val="90000"/>
        </a:lnSpc>
        <a:spcBef>
          <a:spcPct val="0"/>
        </a:spcBef>
        <a:buNone/>
        <a:defRPr sz="3300" kern="1200">
          <a:solidFill>
            <a:schemeClr val="tx1">
              <a:lumMod val="85000"/>
              <a:lumOff val="15000"/>
            </a:schemeClr>
          </a:solidFill>
          <a:latin typeface="Helvetica Neue" panose="020B0604020202020204" pitchFamily="34" charset="0"/>
          <a:ea typeface="Helvetica Neue" panose="020B0604020202020204" pitchFamily="34" charset="0"/>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100" kern="1200">
          <a:solidFill>
            <a:schemeClr val="tx1">
              <a:lumMod val="85000"/>
              <a:lumOff val="15000"/>
            </a:schemeClr>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85000"/>
              <a:lumOff val="15000"/>
            </a:schemeClr>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85000"/>
              <a:lumOff val="15000"/>
            </a:schemeClr>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85000"/>
              <a:lumOff val="15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hyperlink" Target="https://solidarites-sante.gouv.fr/IMG/pdf/dgs-urgent_79_evolution_de_la_strategie_de_depistage.pdf" TargetMode="External"/><Relationship Id="rId3" Type="http://schemas.openxmlformats.org/officeDocument/2006/relationships/hyperlink" Target="https://www.legifrance.gouv.fr/loda/id/JORFTEXT000043575801/" TargetMode="External"/><Relationship Id="rId7" Type="http://schemas.openxmlformats.org/officeDocument/2006/relationships/hyperlink" Target="https://www.legifrance.gouv.fr/jorf/id/JORFTEXT000044315500" TargetMode="External"/><Relationship Id="rId2" Type="http://schemas.openxmlformats.org/officeDocument/2006/relationships/hyperlink" Target="https://www.legifrance.gouv.fr/jorf/id/JORFTEXT000043909676" TargetMode="External"/><Relationship Id="rId1" Type="http://schemas.openxmlformats.org/officeDocument/2006/relationships/slideLayout" Target="../slideLayouts/slideLayout3.xml"/><Relationship Id="rId6" Type="http://schemas.openxmlformats.org/officeDocument/2006/relationships/hyperlink" Target="https://www.legifrance.gouv.fr/jorf/id/JORFTEXT000043915443" TargetMode="External"/><Relationship Id="rId5" Type="http://schemas.openxmlformats.org/officeDocument/2006/relationships/hyperlink" Target="https://www.legifrance.gouv.fr/jorf/id/JORFTEXT000043915556" TargetMode="External"/><Relationship Id="rId10" Type="http://schemas.openxmlformats.org/officeDocument/2006/relationships/hyperlink" Target="https://solidarites-sante.gouv.fr/IMG/pdf/tableau_ameli_-_indications_de_prise_en_charge.pdf" TargetMode="External"/><Relationship Id="rId4" Type="http://schemas.openxmlformats.org/officeDocument/2006/relationships/hyperlink" Target="https://www.legifrance.gouv.fr/jorf/id/JORFTEXT000043776706" TargetMode="External"/><Relationship Id="rId9" Type="http://schemas.openxmlformats.org/officeDocument/2006/relationships/hyperlink" Target="https://solidarites-sante.gouv.fr/IMG/pdf/reply__dgs-urgent_no119_evolution_pec_test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98892"/>
            <a:ext cx="6636853" cy="286232"/>
          </a:xfrm>
        </p:spPr>
        <p:txBody>
          <a:bodyPr/>
          <a:lstStyle/>
          <a:p>
            <a:pPr algn="r"/>
            <a:r>
              <a:rPr lang="fr-FR" sz="1400" dirty="0" smtClean="0"/>
              <a:t>M24. supervision des Autotests</a:t>
            </a:r>
            <a:endParaRPr lang="fr-FR" sz="1400" dirty="0"/>
          </a:p>
        </p:txBody>
      </p:sp>
      <p:sp>
        <p:nvSpPr>
          <p:cNvPr id="6" name="Rectangle : coins arrondis 5">
            <a:extLst>
              <a:ext uri="{FF2B5EF4-FFF2-40B4-BE49-F238E27FC236}">
                <a16:creationId xmlns:a16="http://schemas.microsoft.com/office/drawing/2014/main" id="{540958C6-A3A3-42C2-8295-9EB1333CD27E}"/>
              </a:ext>
            </a:extLst>
          </p:cNvPr>
          <p:cNvSpPr/>
          <p:nvPr/>
        </p:nvSpPr>
        <p:spPr>
          <a:xfrm>
            <a:off x="139395" y="1714132"/>
            <a:ext cx="6600367" cy="2741334"/>
          </a:xfrm>
          <a:prstGeom prst="roundRect">
            <a:avLst>
              <a:gd name="adj" fmla="val 8794"/>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a:extLst>
              <a:ext uri="{FF2B5EF4-FFF2-40B4-BE49-F238E27FC236}">
                <a16:creationId xmlns:a16="http://schemas.microsoft.com/office/drawing/2014/main" id="{CDD262E5-A162-422C-A0ED-B992E1EE17DF}"/>
              </a:ext>
            </a:extLst>
          </p:cNvPr>
          <p:cNvSpPr txBox="1"/>
          <p:nvPr/>
        </p:nvSpPr>
        <p:spPr>
          <a:xfrm>
            <a:off x="291538" y="1575633"/>
            <a:ext cx="1595309"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smtClean="0">
                <a:solidFill>
                  <a:srgbClr val="9BBA28"/>
                </a:solidFill>
              </a:rPr>
              <a:t>Principe du dispositif</a:t>
            </a:r>
            <a:endParaRPr lang="fr-FR" sz="1200" dirty="0">
              <a:solidFill>
                <a:srgbClr val="9BBA28"/>
              </a:solidFill>
            </a:endParaRPr>
          </a:p>
        </p:txBody>
      </p:sp>
      <p:sp>
        <p:nvSpPr>
          <p:cNvPr id="8" name="Rectangle 7">
            <a:extLst>
              <a:ext uri="{FF2B5EF4-FFF2-40B4-BE49-F238E27FC236}">
                <a16:creationId xmlns:a16="http://schemas.microsoft.com/office/drawing/2014/main" id="{251FC1D0-6040-4325-AE89-78E404254E04}"/>
              </a:ext>
            </a:extLst>
          </p:cNvPr>
          <p:cNvSpPr/>
          <p:nvPr/>
        </p:nvSpPr>
        <p:spPr>
          <a:xfrm>
            <a:off x="206735" y="1851571"/>
            <a:ext cx="6505600" cy="2516073"/>
          </a:xfrm>
          <a:prstGeom prst="rect">
            <a:avLst/>
          </a:prstGeom>
        </p:spPr>
        <p:txBody>
          <a:bodyPr wrap="square">
            <a:spAutoFit/>
          </a:bodyPr>
          <a:lstStyle/>
          <a:p>
            <a:pPr algn="just">
              <a:buClr>
                <a:schemeClr val="accent6"/>
              </a:buClr>
            </a:pPr>
            <a:r>
              <a:rPr lang="fr-FR" sz="1050" b="1" dirty="0" smtClean="0"/>
              <a:t>L’autotest </a:t>
            </a:r>
            <a:r>
              <a:rPr lang="fr-FR" sz="1050" b="1" dirty="0"/>
              <a:t>réalisé sous la supervision d’un </a:t>
            </a:r>
            <a:r>
              <a:rPr lang="fr-FR" sz="1050" b="1" dirty="0" smtClean="0"/>
              <a:t>pharmacien permet </a:t>
            </a:r>
            <a:r>
              <a:rPr lang="fr-FR" sz="1050" b="1" dirty="0" smtClean="0"/>
              <a:t>:</a:t>
            </a:r>
          </a:p>
          <a:p>
            <a:pPr marL="171450" indent="-171450" algn="just">
              <a:buClr>
                <a:schemeClr val="accent6"/>
              </a:buClr>
              <a:buFont typeface="Wingdings" panose="05000000000000000000" pitchFamily="2" charset="2"/>
              <a:buChar char="à"/>
            </a:pPr>
            <a:r>
              <a:rPr lang="fr-FR" sz="1050" b="1" dirty="0" smtClean="0"/>
              <a:t>En </a:t>
            </a:r>
            <a:r>
              <a:rPr lang="fr-FR" sz="1050" b="1" dirty="0"/>
              <a:t>cas de résultat </a:t>
            </a:r>
            <a:r>
              <a:rPr lang="fr-FR" sz="1050" b="1" u="sng" dirty="0"/>
              <a:t>négatif</a:t>
            </a:r>
            <a:r>
              <a:rPr lang="fr-FR" sz="1050" dirty="0"/>
              <a:t>, de générer une preuve reconnue dans le cadre du passe sanitaire « activité </a:t>
            </a:r>
            <a:r>
              <a:rPr lang="fr-FR" sz="1050" dirty="0" smtClean="0"/>
              <a:t>».</a:t>
            </a:r>
          </a:p>
          <a:p>
            <a:pPr marL="171450" indent="-171450" algn="just">
              <a:buClr>
                <a:schemeClr val="accent6"/>
              </a:buClr>
              <a:buFont typeface="Wingdings" panose="05000000000000000000" pitchFamily="2" charset="2"/>
              <a:buChar char="l"/>
            </a:pPr>
            <a:r>
              <a:rPr lang="fr-FR" sz="1050" dirty="0"/>
              <a:t>Cette offre </a:t>
            </a:r>
            <a:r>
              <a:rPr lang="fr-FR" sz="1050" dirty="0" smtClean="0"/>
              <a:t>complète l’offre </a:t>
            </a:r>
            <a:r>
              <a:rPr lang="fr-FR" sz="1050" dirty="0"/>
              <a:t>de RT-PCR et de tests antigéniques, que les acteurs doivent être encouragés à augmenter partout où cela est </a:t>
            </a:r>
            <a:r>
              <a:rPr lang="fr-FR" sz="1050" dirty="0" smtClean="0"/>
              <a:t>possible ;</a:t>
            </a:r>
          </a:p>
          <a:p>
            <a:pPr marL="171450" indent="-171450" algn="just">
              <a:buClr>
                <a:schemeClr val="accent6"/>
              </a:buClr>
              <a:buFont typeface="Wingdings" panose="05000000000000000000" pitchFamily="2" charset="2"/>
              <a:buChar char="l"/>
            </a:pPr>
            <a:r>
              <a:rPr lang="fr-FR" sz="1050" dirty="0"/>
              <a:t>L</a:t>
            </a:r>
            <a:r>
              <a:rPr lang="fr-FR" sz="1050" dirty="0" smtClean="0"/>
              <a:t>a </a:t>
            </a:r>
            <a:r>
              <a:rPr lang="fr-FR" sz="1050" dirty="0"/>
              <a:t>durée de validité est de </a:t>
            </a:r>
            <a:r>
              <a:rPr lang="fr-FR" sz="1050" dirty="0" smtClean="0"/>
              <a:t>72h ;</a:t>
            </a:r>
          </a:p>
          <a:p>
            <a:pPr marL="171450" indent="-171450" algn="just">
              <a:buClr>
                <a:schemeClr val="accent6"/>
              </a:buClr>
              <a:buFont typeface="Wingdings" panose="05000000000000000000" pitchFamily="2" charset="2"/>
              <a:buChar char="l"/>
            </a:pPr>
            <a:r>
              <a:rPr lang="fr-FR" sz="1050" dirty="0" smtClean="0"/>
              <a:t>Ils ne </a:t>
            </a:r>
            <a:r>
              <a:rPr lang="fr-FR" sz="1050" dirty="0"/>
              <a:t>sont pas reconnus comme preuve pour le passe sanitaire dans le cadre des voyages vers l’étranger, entre la métropole et les outremers et entre l’hexagone et la Corse</a:t>
            </a:r>
            <a:r>
              <a:rPr lang="fr-FR" sz="1050" dirty="0" smtClean="0"/>
              <a:t>.</a:t>
            </a:r>
          </a:p>
          <a:p>
            <a:pPr algn="just">
              <a:buClr>
                <a:schemeClr val="accent6"/>
              </a:buClr>
            </a:pPr>
            <a:r>
              <a:rPr lang="fr-FR" sz="1050" b="1" dirty="0" smtClean="0">
                <a:sym typeface="Wingdings" panose="05000000000000000000" pitchFamily="2" charset="2"/>
              </a:rPr>
              <a:t> </a:t>
            </a:r>
            <a:r>
              <a:rPr lang="fr-FR" sz="1050" b="1" dirty="0" smtClean="0"/>
              <a:t>En cas de résultat </a:t>
            </a:r>
            <a:r>
              <a:rPr lang="fr-FR" sz="1050" b="1" u="sng" dirty="0" smtClean="0"/>
              <a:t>positif</a:t>
            </a:r>
            <a:r>
              <a:rPr lang="fr-FR" sz="1050" b="1" dirty="0" smtClean="0"/>
              <a:t> :</a:t>
            </a:r>
          </a:p>
          <a:p>
            <a:pPr marL="171450" indent="-171450" algn="just">
              <a:buClr>
                <a:schemeClr val="accent6"/>
              </a:buClr>
              <a:buFont typeface="Wingdings" panose="05000000000000000000" pitchFamily="2" charset="2"/>
              <a:buChar char="l"/>
            </a:pPr>
            <a:r>
              <a:rPr lang="fr-FR" sz="1050" dirty="0" smtClean="0"/>
              <a:t>L’autotest ne </a:t>
            </a:r>
            <a:r>
              <a:rPr lang="fr-FR" sz="1050" dirty="0"/>
              <a:t>génère </a:t>
            </a:r>
            <a:r>
              <a:rPr lang="fr-FR" sz="1050" dirty="0" smtClean="0"/>
              <a:t>pas de </a:t>
            </a:r>
            <a:r>
              <a:rPr lang="fr-FR" sz="1050" dirty="0"/>
              <a:t>certificat de rétablissement et ne déclenche pas le dispositif de </a:t>
            </a:r>
            <a:r>
              <a:rPr lang="fr-FR" sz="1050" dirty="0" smtClean="0"/>
              <a:t>contact-</a:t>
            </a:r>
            <a:r>
              <a:rPr lang="fr-FR" sz="1050" dirty="0" err="1" smtClean="0"/>
              <a:t>tracing</a:t>
            </a:r>
            <a:r>
              <a:rPr lang="fr-FR" sz="1050" dirty="0" smtClean="0"/>
              <a:t>.</a:t>
            </a:r>
          </a:p>
          <a:p>
            <a:pPr marL="171450" indent="-171450" algn="just">
              <a:buClr>
                <a:schemeClr val="accent6"/>
              </a:buClr>
              <a:buFont typeface="Wingdings" panose="05000000000000000000" pitchFamily="2" charset="2"/>
              <a:buChar char="l"/>
            </a:pPr>
            <a:r>
              <a:rPr lang="fr-FR" sz="1050" dirty="0" smtClean="0"/>
              <a:t>La personne </a:t>
            </a:r>
            <a:r>
              <a:rPr lang="fr-FR" sz="1050" dirty="0"/>
              <a:t>doit être orientée vers un test RT-PCR de confirmation dans les plus brefs </a:t>
            </a:r>
            <a:r>
              <a:rPr lang="fr-FR" sz="1050" dirty="0" smtClean="0"/>
              <a:t>délais : </a:t>
            </a:r>
            <a:r>
              <a:rPr lang="fr-FR" sz="1050" dirty="0"/>
              <a:t>c’est ce test qui génèrera le certificat de rétablissement et déclenchera le contact-</a:t>
            </a:r>
            <a:r>
              <a:rPr lang="fr-FR" sz="1050" dirty="0" err="1"/>
              <a:t>tracing</a:t>
            </a:r>
            <a:r>
              <a:rPr lang="fr-FR" sz="1050" dirty="0"/>
              <a:t>.</a:t>
            </a:r>
          </a:p>
          <a:p>
            <a:pPr algn="just">
              <a:buClr>
                <a:schemeClr val="accent6"/>
              </a:buClr>
            </a:pPr>
            <a:r>
              <a:rPr lang="fr-FR" sz="1050" b="1" dirty="0"/>
              <a:t>Les résultats sont à </a:t>
            </a:r>
            <a:r>
              <a:rPr lang="fr-FR" sz="1050" b="1" dirty="0" smtClean="0"/>
              <a:t>enregistrer dans SI-DEP </a:t>
            </a:r>
            <a:r>
              <a:rPr lang="fr-FR" sz="1050" dirty="0" smtClean="0"/>
              <a:t>: </a:t>
            </a:r>
            <a:r>
              <a:rPr lang="fr-FR" sz="1050" dirty="0"/>
              <a:t>les test supervisés font l'objet d'un enregistrement différencié des test antigénique en cochant la case adéquate après l'enregistrement du patient.</a:t>
            </a:r>
          </a:p>
        </p:txBody>
      </p:sp>
      <p:sp>
        <p:nvSpPr>
          <p:cNvPr id="19" name="Rectangle 18">
            <a:extLst>
              <a:ext uri="{FF2B5EF4-FFF2-40B4-BE49-F238E27FC236}">
                <a16:creationId xmlns:a16="http://schemas.microsoft.com/office/drawing/2014/main" id="{251FC1D0-6040-4325-AE89-78E404254E04}"/>
              </a:ext>
            </a:extLst>
          </p:cNvPr>
          <p:cNvSpPr/>
          <p:nvPr/>
        </p:nvSpPr>
        <p:spPr>
          <a:xfrm>
            <a:off x="291538" y="1200360"/>
            <a:ext cx="6354797" cy="430887"/>
          </a:xfrm>
          <a:prstGeom prst="rect">
            <a:avLst/>
          </a:prstGeom>
          <a:solidFill>
            <a:schemeClr val="bg1"/>
          </a:solidFill>
        </p:spPr>
        <p:txBody>
          <a:bodyPr wrap="square" rtlCol="0">
            <a:spAutoFit/>
          </a:bodyPr>
          <a:lstStyle/>
          <a:p>
            <a:pPr algn="ctr"/>
            <a:r>
              <a:rPr lang="fr-FR" sz="1100" dirty="0">
                <a:solidFill>
                  <a:schemeClr val="accent2"/>
                </a:solidFill>
                <a:latin typeface="Helvetica Neue" panose="020B0604020202020204" pitchFamily="34" charset="0"/>
                <a:ea typeface="Helvetica Neue" panose="020B0604020202020204" pitchFamily="34" charset="0"/>
              </a:rPr>
              <a:t>Ce mémo présente les conditions à respecter lors de la </a:t>
            </a:r>
            <a:r>
              <a:rPr lang="fr-FR" sz="1100" dirty="0" smtClean="0">
                <a:solidFill>
                  <a:schemeClr val="accent2"/>
                </a:solidFill>
                <a:latin typeface="Helvetica Neue" panose="020B0604020202020204" pitchFamily="34" charset="0"/>
                <a:ea typeface="Helvetica Neue" panose="020B0604020202020204" pitchFamily="34" charset="0"/>
              </a:rPr>
              <a:t>supervision, par un pharmacien, de </a:t>
            </a:r>
            <a:r>
              <a:rPr lang="fr-FR" sz="1100" dirty="0" smtClean="0">
                <a:solidFill>
                  <a:schemeClr val="accent2"/>
                </a:solidFill>
                <a:latin typeface="Helvetica Neue" panose="020B0604020202020204" pitchFamily="34" charset="0"/>
                <a:ea typeface="Helvetica Neue" panose="020B0604020202020204" pitchFamily="34" charset="0"/>
              </a:rPr>
              <a:t>la réalisation des </a:t>
            </a:r>
            <a:r>
              <a:rPr lang="fr-FR" sz="1100" dirty="0" smtClean="0">
                <a:solidFill>
                  <a:schemeClr val="accent2"/>
                </a:solidFill>
                <a:latin typeface="Helvetica Neue" panose="020B0604020202020204" pitchFamily="34" charset="0"/>
                <a:ea typeface="Helvetica Neue" panose="020B0604020202020204" pitchFamily="34" charset="0"/>
              </a:rPr>
              <a:t>autotests  </a:t>
            </a:r>
            <a:r>
              <a:rPr lang="fr-FR" sz="1100" dirty="0" smtClean="0">
                <a:solidFill>
                  <a:schemeClr val="accent2"/>
                </a:solidFill>
                <a:latin typeface="Helvetica Neue" panose="020B0604020202020204" pitchFamily="34" charset="0"/>
                <a:ea typeface="Helvetica Neue" panose="020B0604020202020204" pitchFamily="34" charset="0"/>
              </a:rPr>
              <a:t>en officine dans le cadre du passe sanitaire COVID-19</a:t>
            </a:r>
            <a:endParaRPr lang="fr-FR" sz="1100" dirty="0">
              <a:solidFill>
                <a:schemeClr val="accent2"/>
              </a:solidFill>
              <a:latin typeface="Helvetica Neue" panose="020B0604020202020204" pitchFamily="34" charset="0"/>
              <a:ea typeface="Helvetica Neue" panose="020B0604020202020204" pitchFamily="34" charset="0"/>
            </a:endParaRPr>
          </a:p>
        </p:txBody>
      </p:sp>
      <p:sp>
        <p:nvSpPr>
          <p:cNvPr id="23" name="Rectangle : coins arrondis 26">
            <a:extLst>
              <a:ext uri="{FF2B5EF4-FFF2-40B4-BE49-F238E27FC236}">
                <a16:creationId xmlns:a16="http://schemas.microsoft.com/office/drawing/2014/main" id="{0B65DD4D-6A88-46E1-9912-B1AEF9C061A9}"/>
              </a:ext>
            </a:extLst>
          </p:cNvPr>
          <p:cNvSpPr/>
          <p:nvPr/>
        </p:nvSpPr>
        <p:spPr>
          <a:xfrm>
            <a:off x="139395" y="4657649"/>
            <a:ext cx="6600367" cy="1622017"/>
          </a:xfrm>
          <a:prstGeom prst="roundRect">
            <a:avLst>
              <a:gd name="adj" fmla="val 5010"/>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24" name="ZoneTexte 23">
            <a:extLst>
              <a:ext uri="{FF2B5EF4-FFF2-40B4-BE49-F238E27FC236}">
                <a16:creationId xmlns:a16="http://schemas.microsoft.com/office/drawing/2014/main" id="{6B940639-6913-4B50-8E00-987D8730DEAA}"/>
              </a:ext>
            </a:extLst>
          </p:cNvPr>
          <p:cNvSpPr txBox="1"/>
          <p:nvPr/>
        </p:nvSpPr>
        <p:spPr>
          <a:xfrm>
            <a:off x="268711" y="4517162"/>
            <a:ext cx="2249334" cy="276999"/>
          </a:xfrm>
          <a:prstGeom prst="rect">
            <a:avLst/>
          </a:prstGeom>
          <a:solidFill>
            <a:schemeClr val="bg1"/>
          </a:solidFill>
        </p:spPr>
        <p:txBody>
          <a:bodyPr wrap="none" rtlCol="0">
            <a:spAutoFit/>
          </a:bodyPr>
          <a:lstStyle/>
          <a:p>
            <a:r>
              <a:rPr lang="fr-FR" sz="1200" dirty="0" smtClean="0">
                <a:solidFill>
                  <a:schemeClr val="accent2"/>
                </a:solidFill>
                <a:latin typeface="Helvetica Neue" panose="020B0604020202020204" pitchFamily="34" charset="0"/>
                <a:ea typeface="Helvetica Neue" panose="020B0604020202020204" pitchFamily="34" charset="0"/>
              </a:rPr>
              <a:t>Justificatifs de prise en charge</a:t>
            </a:r>
            <a:endParaRPr lang="fr-FR" sz="1200" dirty="0">
              <a:solidFill>
                <a:schemeClr val="accent2"/>
              </a:solidFill>
              <a:latin typeface="Helvetica Neue" panose="020B0604020202020204" pitchFamily="34" charset="0"/>
              <a:ea typeface="Helvetica Neue" panose="020B0604020202020204" pitchFamily="34" charset="0"/>
            </a:endParaRPr>
          </a:p>
        </p:txBody>
      </p:sp>
      <p:sp>
        <p:nvSpPr>
          <p:cNvPr id="25" name="Rectangle 24">
            <a:extLst>
              <a:ext uri="{FF2B5EF4-FFF2-40B4-BE49-F238E27FC236}">
                <a16:creationId xmlns:a16="http://schemas.microsoft.com/office/drawing/2014/main" id="{0F0D40E0-A748-458C-AAB4-195637903846}"/>
              </a:ext>
            </a:extLst>
          </p:cNvPr>
          <p:cNvSpPr/>
          <p:nvPr/>
        </p:nvSpPr>
        <p:spPr>
          <a:xfrm>
            <a:off x="187322" y="4777917"/>
            <a:ext cx="6525012" cy="1546577"/>
          </a:xfrm>
          <a:prstGeom prst="rect">
            <a:avLst/>
          </a:prstGeom>
        </p:spPr>
        <p:txBody>
          <a:bodyPr wrap="square">
            <a:spAutoFit/>
          </a:bodyPr>
          <a:lstStyle/>
          <a:p>
            <a:pPr algn="just">
              <a:buClr>
                <a:srgbClr val="2C6672"/>
              </a:buClr>
            </a:pPr>
            <a:r>
              <a:rPr lang="fr-FR" sz="1050" dirty="0" smtClean="0"/>
              <a:t>Pour être pris en charge, des justificatifs doivent accompagnés la réalisation des autotests supervisés :</a:t>
            </a:r>
          </a:p>
          <a:p>
            <a:pPr marL="171450" indent="-171450" algn="just">
              <a:buClr>
                <a:srgbClr val="2C6672"/>
              </a:buClr>
              <a:buFont typeface="Wingdings" panose="05000000000000000000" pitchFamily="2" charset="2"/>
              <a:buChar char="l"/>
            </a:pPr>
            <a:r>
              <a:rPr lang="fr-FR" sz="1050" dirty="0" smtClean="0"/>
              <a:t> </a:t>
            </a:r>
            <a:r>
              <a:rPr lang="fr-FR" sz="1050" dirty="0"/>
              <a:t>Convocation d’un établissement de santé comme justificatif de prise en charge du </a:t>
            </a:r>
            <a:r>
              <a:rPr lang="fr-FR" sz="1050" dirty="0"/>
              <a:t>test : celui ci </a:t>
            </a:r>
            <a:r>
              <a:rPr lang="fr-FR" sz="1050" dirty="0"/>
              <a:t>doit impérativement être réalisé dans les 72h précédant le soin </a:t>
            </a:r>
            <a:r>
              <a:rPr lang="fr-FR" sz="1050" dirty="0" smtClean="0"/>
              <a:t>programmé</a:t>
            </a:r>
            <a:r>
              <a:rPr lang="fr-FR" sz="1050" dirty="0"/>
              <a:t>. </a:t>
            </a:r>
            <a:r>
              <a:rPr lang="fr-FR" sz="1050" dirty="0"/>
              <a:t>Cela conditionne sa validité pour l’accès à l’établissement ou au service de santé, et sa prise en charge par l’assurance maladie.</a:t>
            </a:r>
            <a:r>
              <a:rPr lang="fr-FR" sz="1050" dirty="0"/>
              <a:t> </a:t>
            </a:r>
            <a:endParaRPr lang="fr-FR" sz="1050" dirty="0"/>
          </a:p>
          <a:p>
            <a:pPr marL="171450" indent="-171450" algn="just">
              <a:buClr>
                <a:srgbClr val="2C6672"/>
              </a:buClr>
              <a:buFont typeface="Wingdings" panose="05000000000000000000" pitchFamily="2" charset="2"/>
              <a:buChar char="l"/>
            </a:pPr>
            <a:r>
              <a:rPr lang="fr-FR" sz="1050" dirty="0"/>
              <a:t>Résultat d’un autotest sous supervision positif comme justificatif de prise en charge de la RT-PCR de </a:t>
            </a:r>
            <a:r>
              <a:rPr lang="fr-FR" sz="1050" dirty="0" smtClean="0"/>
              <a:t>confirmation. Seul </a:t>
            </a:r>
            <a:r>
              <a:rPr lang="fr-FR" sz="1050" dirty="0"/>
              <a:t>le résultat positif d’un autotest réalisé sous la supervision d’un professionnel de santé constitue une preuve permettant la prise en charge par l’Assurance maladie de la RT-PCR de confirmation. </a:t>
            </a:r>
            <a:r>
              <a:rPr lang="fr-FR" sz="1050" dirty="0"/>
              <a:t>Pour les autotests réalisés dans d’autres conditions, cette prise en charge n’est pas assurée.</a:t>
            </a:r>
          </a:p>
        </p:txBody>
      </p:sp>
      <p:sp>
        <p:nvSpPr>
          <p:cNvPr id="27" name="Rectangle : coins arrondis 5">
            <a:extLst>
              <a:ext uri="{FF2B5EF4-FFF2-40B4-BE49-F238E27FC236}">
                <a16:creationId xmlns:a16="http://schemas.microsoft.com/office/drawing/2014/main" id="{540958C6-A3A3-42C2-8295-9EB1333CD27E}"/>
              </a:ext>
            </a:extLst>
          </p:cNvPr>
          <p:cNvSpPr/>
          <p:nvPr/>
        </p:nvSpPr>
        <p:spPr>
          <a:xfrm>
            <a:off x="126305" y="7459133"/>
            <a:ext cx="6600368" cy="1829660"/>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37" name="Rectangle 36">
            <a:extLst>
              <a:ext uri="{FF2B5EF4-FFF2-40B4-BE49-F238E27FC236}">
                <a16:creationId xmlns:a16="http://schemas.microsoft.com/office/drawing/2014/main" id="{251FC1D0-6040-4325-AE89-78E404254E04}"/>
              </a:ext>
            </a:extLst>
          </p:cNvPr>
          <p:cNvSpPr/>
          <p:nvPr/>
        </p:nvSpPr>
        <p:spPr>
          <a:xfrm>
            <a:off x="222890" y="6627941"/>
            <a:ext cx="6503783" cy="577081"/>
          </a:xfrm>
          <a:prstGeom prst="rect">
            <a:avLst/>
          </a:prstGeom>
        </p:spPr>
        <p:txBody>
          <a:bodyPr wrap="square">
            <a:spAutoFit/>
          </a:bodyPr>
          <a:lstStyle/>
          <a:p>
            <a:r>
              <a:rPr lang="fr-FR" sz="1050" dirty="0"/>
              <a:t>Les autotests sous supervision sont réservés aux personnes </a:t>
            </a:r>
            <a:r>
              <a:rPr lang="fr-FR" sz="1050" dirty="0" smtClean="0"/>
              <a:t>:</a:t>
            </a:r>
          </a:p>
          <a:p>
            <a:pPr marL="171450" indent="-171450" algn="just">
              <a:buClr>
                <a:schemeClr val="accent6"/>
              </a:buClr>
              <a:buFont typeface="Wingdings" panose="05000000000000000000" pitchFamily="2" charset="2"/>
              <a:buChar char="l"/>
            </a:pPr>
            <a:r>
              <a:rPr lang="fr-FR" sz="1050" dirty="0" smtClean="0"/>
              <a:t>Asymptomatiques </a:t>
            </a:r>
          </a:p>
          <a:p>
            <a:pPr marL="171450" indent="-171450" algn="just">
              <a:buClr>
                <a:schemeClr val="accent6"/>
              </a:buClr>
              <a:buFont typeface="Wingdings" panose="05000000000000000000" pitchFamily="2" charset="2"/>
              <a:buChar char="l"/>
            </a:pPr>
            <a:r>
              <a:rPr lang="fr-FR" sz="1050" dirty="0" smtClean="0"/>
              <a:t>et </a:t>
            </a:r>
            <a:r>
              <a:rPr lang="fr-FR" sz="1050" dirty="0"/>
              <a:t>qui ne sont pas identifiées comme contact à risque</a:t>
            </a:r>
            <a:endParaRPr lang="fr-FR" sz="1050" dirty="0"/>
          </a:p>
        </p:txBody>
      </p:sp>
      <p:sp>
        <p:nvSpPr>
          <p:cNvPr id="44" name="Rectangle : coins arrondis 5">
            <a:extLst>
              <a:ext uri="{FF2B5EF4-FFF2-40B4-BE49-F238E27FC236}">
                <a16:creationId xmlns:a16="http://schemas.microsoft.com/office/drawing/2014/main" id="{540958C6-A3A3-42C2-8295-9EB1333CD27E}"/>
              </a:ext>
            </a:extLst>
          </p:cNvPr>
          <p:cNvSpPr/>
          <p:nvPr/>
        </p:nvSpPr>
        <p:spPr>
          <a:xfrm>
            <a:off x="139395" y="6483059"/>
            <a:ext cx="6590844" cy="755750"/>
          </a:xfrm>
          <a:prstGeom prst="roundRect">
            <a:avLst>
              <a:gd name="adj" fmla="val 8794"/>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5" name="ZoneTexte 44">
            <a:extLst>
              <a:ext uri="{FF2B5EF4-FFF2-40B4-BE49-F238E27FC236}">
                <a16:creationId xmlns:a16="http://schemas.microsoft.com/office/drawing/2014/main" id="{CDD262E5-A162-422C-A0ED-B992E1EE17DF}"/>
              </a:ext>
            </a:extLst>
          </p:cNvPr>
          <p:cNvSpPr txBox="1"/>
          <p:nvPr/>
        </p:nvSpPr>
        <p:spPr>
          <a:xfrm>
            <a:off x="268146" y="7267927"/>
            <a:ext cx="4549643" cy="276999"/>
          </a:xfrm>
          <a:prstGeom prst="rect">
            <a:avLst/>
          </a:prstGeom>
          <a:solidFill>
            <a:schemeClr val="bg1"/>
          </a:solidFill>
        </p:spPr>
        <p:txBody>
          <a:bodyPr wrap="none" rtlCol="0">
            <a:spAutoFit/>
          </a:bodyPr>
          <a:lstStyle>
            <a:defPPr>
              <a:defRPr lang="en-US"/>
            </a:defPPr>
            <a:lvl1pPr>
              <a:defRPr sz="1200">
                <a:solidFill>
                  <a:schemeClr val="accent2"/>
                </a:solidFill>
                <a:latin typeface="Helvetica Neue" panose="020B0604020202020204" pitchFamily="34" charset="0"/>
                <a:ea typeface="Helvetica Neue" panose="020B0604020202020204" pitchFamily="34" charset="0"/>
              </a:defRPr>
            </a:lvl1pPr>
          </a:lstStyle>
          <a:p>
            <a:r>
              <a:rPr lang="fr-FR" dirty="0"/>
              <a:t>Accueil des personnes faisant l'objet du dépistage par autotests </a:t>
            </a:r>
          </a:p>
        </p:txBody>
      </p:sp>
      <p:sp>
        <p:nvSpPr>
          <p:cNvPr id="46" name="Rectangle 45">
            <a:extLst>
              <a:ext uri="{FF2B5EF4-FFF2-40B4-BE49-F238E27FC236}">
                <a16:creationId xmlns:a16="http://schemas.microsoft.com/office/drawing/2014/main" id="{251FC1D0-6040-4325-AE89-78E404254E04}"/>
              </a:ext>
            </a:extLst>
          </p:cNvPr>
          <p:cNvSpPr/>
          <p:nvPr/>
        </p:nvSpPr>
        <p:spPr>
          <a:xfrm>
            <a:off x="198341" y="7527992"/>
            <a:ext cx="6447994" cy="1708160"/>
          </a:xfrm>
          <a:prstGeom prst="rect">
            <a:avLst/>
          </a:prstGeom>
          <a:solidFill>
            <a:schemeClr val="bg1"/>
          </a:solidFill>
        </p:spPr>
        <p:txBody>
          <a:bodyPr wrap="square">
            <a:spAutoFit/>
          </a:bodyPr>
          <a:lstStyle/>
          <a:p>
            <a:pPr marL="171450" indent="-171450" algn="just">
              <a:buClr>
                <a:srgbClr val="2C6672"/>
              </a:buClr>
              <a:buFont typeface="Wingdings" panose="05000000000000000000" pitchFamily="2" charset="2"/>
              <a:buChar char="l"/>
            </a:pPr>
            <a:r>
              <a:rPr lang="fr-FR" sz="1050" dirty="0"/>
              <a:t>Informer le public de la mise en place de cette mission au sein de votre officine</a:t>
            </a:r>
          </a:p>
          <a:p>
            <a:pPr marL="171450" indent="-171450" algn="just">
              <a:buClr>
                <a:srgbClr val="2C6672"/>
              </a:buClr>
              <a:buFont typeface="Wingdings" panose="05000000000000000000" pitchFamily="2" charset="2"/>
              <a:buChar char="l"/>
            </a:pPr>
            <a:r>
              <a:rPr lang="fr-FR" sz="1050" dirty="0"/>
              <a:t>Vérifier, avant la réalisation du test, que la personne répond aux critères d'éligibilité et qu'elle est informée des avantages et des limites du test ;</a:t>
            </a:r>
          </a:p>
          <a:p>
            <a:pPr marL="171450" indent="-171450" algn="just">
              <a:buClr>
                <a:srgbClr val="2C6672"/>
              </a:buClr>
              <a:buFont typeface="Wingdings" panose="05000000000000000000" pitchFamily="2" charset="2"/>
              <a:buChar char="l"/>
            </a:pPr>
            <a:r>
              <a:rPr lang="fr-FR" sz="1050" dirty="0"/>
              <a:t>L'informer de l'enregistrement de son résultat dans le système « SI-DEP » et de la conduite à tenir </a:t>
            </a:r>
          </a:p>
          <a:p>
            <a:pPr marL="171450" indent="-171450" algn="just">
              <a:buClr>
                <a:srgbClr val="2C6672"/>
              </a:buClr>
              <a:buFont typeface="Wingdings" panose="05000000000000000000" pitchFamily="2" charset="2"/>
              <a:buChar char="à"/>
            </a:pPr>
            <a:r>
              <a:rPr lang="fr-FR" sz="1050" b="1" dirty="0" smtClean="0"/>
              <a:t>En </a:t>
            </a:r>
            <a:r>
              <a:rPr lang="fr-FR" sz="1050" b="1" dirty="0"/>
              <a:t>cas de résultat négatif</a:t>
            </a:r>
            <a:r>
              <a:rPr lang="fr-FR" sz="1050" dirty="0"/>
              <a:t>, un SMS et un courriel sont envoyés à la personne lui permettant ainsi de récupérer son QR </a:t>
            </a:r>
            <a:r>
              <a:rPr lang="fr-FR" sz="1050" dirty="0" smtClean="0"/>
              <a:t>code.</a:t>
            </a:r>
          </a:p>
          <a:p>
            <a:pPr marL="171450" indent="-171450" algn="just">
              <a:buClr>
                <a:srgbClr val="2C6672"/>
              </a:buClr>
              <a:buFont typeface="Wingdings" panose="05000000000000000000" pitchFamily="2" charset="2"/>
              <a:buChar char="à"/>
            </a:pPr>
            <a:r>
              <a:rPr lang="fr-FR" sz="1050" b="1" dirty="0" smtClean="0"/>
              <a:t>En </a:t>
            </a:r>
            <a:r>
              <a:rPr lang="fr-FR" sz="1050" b="1" dirty="0"/>
              <a:t>cas de résultat positif</a:t>
            </a:r>
            <a:r>
              <a:rPr lang="fr-FR" sz="1050" dirty="0"/>
              <a:t>, un SMS et un courriel sont envoyés à la personne lui indiquant les démarches à suivre en termes d’isolement, respect strict des gestes barrières, et de la nécessité de réaliser une RT-PCR de confirmation dans les plus brefs délais. </a:t>
            </a:r>
          </a:p>
          <a:p>
            <a:pPr marL="171450" indent="-171450" algn="just">
              <a:buClr>
                <a:srgbClr val="2C6672"/>
              </a:buClr>
              <a:buFont typeface="Wingdings" panose="05000000000000000000" pitchFamily="2" charset="2"/>
              <a:buChar char="l"/>
            </a:pPr>
            <a:r>
              <a:rPr lang="fr-FR" sz="1050" dirty="0"/>
              <a:t>Recueillir son consentement libre et éclairé</a:t>
            </a:r>
            <a:r>
              <a:rPr lang="fr-FR" sz="1050" dirty="0" smtClean="0"/>
              <a:t>.</a:t>
            </a:r>
            <a:endParaRPr lang="fr-FR" sz="1050" dirty="0"/>
          </a:p>
        </p:txBody>
      </p:sp>
      <p:sp>
        <p:nvSpPr>
          <p:cNvPr id="28" name="ZoneTexte 27">
            <a:extLst>
              <a:ext uri="{FF2B5EF4-FFF2-40B4-BE49-F238E27FC236}">
                <a16:creationId xmlns:a16="http://schemas.microsoft.com/office/drawing/2014/main" id="{CDD262E5-A162-422C-A0ED-B992E1EE17DF}"/>
              </a:ext>
            </a:extLst>
          </p:cNvPr>
          <p:cNvSpPr txBox="1"/>
          <p:nvPr/>
        </p:nvSpPr>
        <p:spPr>
          <a:xfrm>
            <a:off x="312815" y="6332307"/>
            <a:ext cx="958874" cy="276998"/>
          </a:xfrm>
          <a:prstGeom prst="rect">
            <a:avLst/>
          </a:prstGeom>
          <a:solidFill>
            <a:schemeClr val="bg1"/>
          </a:solidFill>
        </p:spPr>
        <p:txBody>
          <a:bodyPr wrap="none" rtlCol="0">
            <a:spAutoFit/>
          </a:bodyPr>
          <a:lstStyle>
            <a:defPPr>
              <a:defRPr lang="en-US"/>
            </a:defPPr>
            <a:lvl1pPr>
              <a:defRPr sz="1200">
                <a:solidFill>
                  <a:srgbClr val="9BBA28"/>
                </a:solidFill>
                <a:latin typeface="Helvetica Neue" panose="020B0604020202020204" pitchFamily="34" charset="0"/>
                <a:ea typeface="Helvetica Neue" panose="020B0604020202020204" pitchFamily="34" charset="0"/>
              </a:defRPr>
            </a:lvl1pPr>
          </a:lstStyle>
          <a:p>
            <a:r>
              <a:rPr lang="fr-FR" dirty="0"/>
              <a:t>Public cible</a:t>
            </a:r>
          </a:p>
        </p:txBody>
      </p:sp>
    </p:spTree>
    <p:extLst>
      <p:ext uri="{BB962C8B-B14F-4D97-AF65-F5344CB8AC3E}">
        <p14:creationId xmlns:p14="http://schemas.microsoft.com/office/powerpoint/2010/main" val="37251675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E628CDE-B7BE-4894-88AB-B5234155E7BB}"/>
              </a:ext>
            </a:extLst>
          </p:cNvPr>
          <p:cNvSpPr>
            <a:spLocks noGrp="1"/>
          </p:cNvSpPr>
          <p:nvPr>
            <p:ph type="title"/>
          </p:nvPr>
        </p:nvSpPr>
        <p:spPr>
          <a:xfrm>
            <a:off x="206734" y="898892"/>
            <a:ext cx="6636853" cy="286232"/>
          </a:xfrm>
        </p:spPr>
        <p:txBody>
          <a:bodyPr/>
          <a:lstStyle/>
          <a:p>
            <a:pPr algn="r"/>
            <a:r>
              <a:rPr lang="fr-FR" sz="1400" dirty="0"/>
              <a:t>M24. </a:t>
            </a:r>
            <a:r>
              <a:rPr lang="fr-FR" sz="1400" dirty="0" smtClean="0"/>
              <a:t>supervision </a:t>
            </a:r>
            <a:r>
              <a:rPr lang="fr-FR" sz="1400" dirty="0"/>
              <a:t>des Autotests</a:t>
            </a:r>
          </a:p>
        </p:txBody>
      </p:sp>
      <p:sp>
        <p:nvSpPr>
          <p:cNvPr id="21" name="Rectangle : coins arrondis 5">
            <a:extLst>
              <a:ext uri="{FF2B5EF4-FFF2-40B4-BE49-F238E27FC236}">
                <a16:creationId xmlns:a16="http://schemas.microsoft.com/office/drawing/2014/main" id="{540958C6-A3A3-42C2-8295-9EB1333CD27E}"/>
              </a:ext>
            </a:extLst>
          </p:cNvPr>
          <p:cNvSpPr/>
          <p:nvPr/>
        </p:nvSpPr>
        <p:spPr>
          <a:xfrm>
            <a:off x="132816" y="2660708"/>
            <a:ext cx="6606945" cy="1591655"/>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22" name="ZoneTexte 21">
            <a:extLst>
              <a:ext uri="{FF2B5EF4-FFF2-40B4-BE49-F238E27FC236}">
                <a16:creationId xmlns:a16="http://schemas.microsoft.com/office/drawing/2014/main" id="{CDD262E5-A162-422C-A0ED-B992E1EE17DF}"/>
              </a:ext>
            </a:extLst>
          </p:cNvPr>
          <p:cNvSpPr txBox="1"/>
          <p:nvPr/>
        </p:nvSpPr>
        <p:spPr>
          <a:xfrm>
            <a:off x="297600" y="2433401"/>
            <a:ext cx="1646605" cy="307777"/>
          </a:xfrm>
          <a:prstGeom prst="rect">
            <a:avLst/>
          </a:prstGeom>
          <a:solidFill>
            <a:schemeClr val="bg1"/>
          </a:solidFill>
        </p:spPr>
        <p:txBody>
          <a:bodyPr wrap="none" rtlCol="0">
            <a:spAutoFit/>
          </a:bodyPr>
          <a:lstStyle>
            <a:defPPr>
              <a:defRPr lang="en-US"/>
            </a:defPPr>
            <a:lvl1pPr>
              <a:defRPr sz="1400">
                <a:solidFill>
                  <a:schemeClr val="accent2"/>
                </a:solidFill>
                <a:latin typeface="Helvetica Neue" panose="020B0604020202020204" pitchFamily="34" charset="0"/>
                <a:ea typeface="Helvetica Neue" panose="020B0604020202020204" pitchFamily="34" charset="0"/>
              </a:defRPr>
            </a:lvl1pPr>
          </a:lstStyle>
          <a:p>
            <a:r>
              <a:rPr lang="fr-FR" dirty="0"/>
              <a:t>Locaux et matériel</a:t>
            </a:r>
            <a:endParaRPr lang="fr-FR" sz="1200" dirty="0"/>
          </a:p>
        </p:txBody>
      </p:sp>
      <p:sp>
        <p:nvSpPr>
          <p:cNvPr id="23" name="Rectangle 22">
            <a:extLst>
              <a:ext uri="{FF2B5EF4-FFF2-40B4-BE49-F238E27FC236}">
                <a16:creationId xmlns:a16="http://schemas.microsoft.com/office/drawing/2014/main" id="{251FC1D0-6040-4325-AE89-78E404254E04}"/>
              </a:ext>
            </a:extLst>
          </p:cNvPr>
          <p:cNvSpPr/>
          <p:nvPr/>
        </p:nvSpPr>
        <p:spPr>
          <a:xfrm>
            <a:off x="245666" y="2712869"/>
            <a:ext cx="6449005" cy="1546577"/>
          </a:xfrm>
          <a:prstGeom prst="rect">
            <a:avLst/>
          </a:prstGeom>
        </p:spPr>
        <p:txBody>
          <a:bodyPr wrap="square">
            <a:spAutoFit/>
          </a:bodyPr>
          <a:lstStyle/>
          <a:p>
            <a:pPr algn="just">
              <a:buClr>
                <a:srgbClr val="2C6672"/>
              </a:buClr>
            </a:pPr>
            <a:r>
              <a:rPr lang="fr-FR" sz="1050" dirty="0" smtClean="0"/>
              <a:t>L’officine doit disposer de :</a:t>
            </a:r>
          </a:p>
          <a:p>
            <a:pPr marL="171450" indent="-171450" algn="just">
              <a:buClr>
                <a:srgbClr val="2C6672"/>
              </a:buClr>
              <a:buFont typeface="Wingdings" panose="05000000000000000000" pitchFamily="2" charset="2"/>
              <a:buChar char="l"/>
            </a:pPr>
            <a:r>
              <a:rPr lang="fr-FR" sz="1050" dirty="0" smtClean="0"/>
              <a:t>Locaux </a:t>
            </a:r>
            <a:r>
              <a:rPr lang="fr-FR" sz="1050" dirty="0"/>
              <a:t>adaptés pour assurer la réalisation de l'autotest </a:t>
            </a:r>
            <a:r>
              <a:rPr lang="fr-FR" sz="1050" dirty="0" smtClean="0"/>
              <a:t>;</a:t>
            </a:r>
          </a:p>
          <a:p>
            <a:pPr marL="171450" indent="-171450" algn="just">
              <a:buClr>
                <a:srgbClr val="2C6672"/>
              </a:buClr>
              <a:buFont typeface="Wingdings" panose="05000000000000000000" pitchFamily="2" charset="2"/>
              <a:buChar char="l"/>
            </a:pPr>
            <a:r>
              <a:rPr lang="fr-FR" sz="1050" dirty="0" smtClean="0"/>
              <a:t>Equipements </a:t>
            </a:r>
            <a:r>
              <a:rPr lang="fr-FR" sz="1050" dirty="0"/>
              <a:t>adaptés permettant d'asseoir la personne pour la réalisation de l'autotest </a:t>
            </a:r>
            <a:r>
              <a:rPr lang="fr-FR" sz="1050" dirty="0" smtClean="0"/>
              <a:t>;</a:t>
            </a:r>
            <a:endParaRPr lang="fr-FR" sz="1050" dirty="0"/>
          </a:p>
          <a:p>
            <a:pPr marL="171450" indent="-171450" algn="just">
              <a:buClr>
                <a:srgbClr val="2C6672"/>
              </a:buClr>
              <a:buFont typeface="Wingdings" panose="05000000000000000000" pitchFamily="2" charset="2"/>
              <a:buChar char="l"/>
            </a:pPr>
            <a:r>
              <a:rPr lang="fr-FR" sz="1050" dirty="0"/>
              <a:t>E</a:t>
            </a:r>
            <a:r>
              <a:rPr lang="fr-FR" sz="1050" dirty="0" smtClean="0"/>
              <a:t>xistence </a:t>
            </a:r>
            <a:r>
              <a:rPr lang="fr-FR" sz="1050" dirty="0"/>
              <a:t>d'un point d'eau pour le lavage des mains ou de solution </a:t>
            </a:r>
            <a:r>
              <a:rPr lang="fr-FR" sz="1050" dirty="0" err="1"/>
              <a:t>hydro-alcoolique</a:t>
            </a:r>
            <a:r>
              <a:rPr lang="fr-FR" sz="1050" dirty="0"/>
              <a:t> </a:t>
            </a:r>
            <a:r>
              <a:rPr lang="fr-FR" sz="1050" dirty="0" smtClean="0"/>
              <a:t>;</a:t>
            </a:r>
            <a:endParaRPr lang="fr-FR" sz="1050" dirty="0"/>
          </a:p>
          <a:p>
            <a:pPr marL="171450" indent="-171450" algn="just">
              <a:buClr>
                <a:srgbClr val="2C6672"/>
              </a:buClr>
              <a:buFont typeface="Wingdings" panose="05000000000000000000" pitchFamily="2" charset="2"/>
              <a:buChar char="l"/>
            </a:pPr>
            <a:r>
              <a:rPr lang="fr-FR" sz="1050" dirty="0" smtClean="0"/>
              <a:t>Matériel </a:t>
            </a:r>
            <a:r>
              <a:rPr lang="fr-FR" sz="1050" dirty="0"/>
              <a:t>et consommables permettant la protection de la personne distribuant et supervisant les autotests de détection antigénique du virus SARS-CoV-2 sur prélèvement nasal et la désinfection des surfaces en respectant la norme de virucide 14476 </a:t>
            </a:r>
            <a:r>
              <a:rPr lang="fr-FR" sz="1050" dirty="0" smtClean="0"/>
              <a:t>;</a:t>
            </a:r>
            <a:endParaRPr lang="fr-FR" sz="1050" dirty="0"/>
          </a:p>
          <a:p>
            <a:pPr marL="171450" indent="-171450" algn="just">
              <a:buClr>
                <a:srgbClr val="2C6672"/>
              </a:buClr>
              <a:buFont typeface="Wingdings" panose="05000000000000000000" pitchFamily="2" charset="2"/>
              <a:buChar char="l"/>
            </a:pPr>
            <a:r>
              <a:rPr lang="fr-FR" sz="1050" dirty="0" smtClean="0"/>
              <a:t>Matériel </a:t>
            </a:r>
            <a:r>
              <a:rPr lang="fr-FR" sz="1050" dirty="0"/>
              <a:t>permettant de conserver les autotests dans les conditions prévues par la notice du fabricant </a:t>
            </a:r>
            <a:r>
              <a:rPr lang="fr-FR" sz="1050" dirty="0" smtClean="0"/>
              <a:t>;</a:t>
            </a:r>
            <a:endParaRPr lang="fr-FR" sz="1050" dirty="0"/>
          </a:p>
          <a:p>
            <a:pPr marL="171450" indent="-171450" algn="just">
              <a:buClr>
                <a:srgbClr val="2C6672"/>
              </a:buClr>
              <a:buFont typeface="Wingdings" panose="05000000000000000000" pitchFamily="2" charset="2"/>
              <a:buChar char="l"/>
            </a:pPr>
            <a:r>
              <a:rPr lang="fr-FR" sz="1050" dirty="0" smtClean="0"/>
              <a:t>Matériel </a:t>
            </a:r>
            <a:r>
              <a:rPr lang="fr-FR" sz="1050" dirty="0"/>
              <a:t>information nécessaire à la saisie des résultats dans SIDEP.</a:t>
            </a:r>
          </a:p>
        </p:txBody>
      </p:sp>
      <p:sp>
        <p:nvSpPr>
          <p:cNvPr id="30" name="Rectangle : coins arrondis 26">
            <a:extLst>
              <a:ext uri="{FF2B5EF4-FFF2-40B4-BE49-F238E27FC236}">
                <a16:creationId xmlns:a16="http://schemas.microsoft.com/office/drawing/2014/main" id="{0B65DD4D-6A88-46E1-9912-B1AEF9C061A9}"/>
              </a:ext>
            </a:extLst>
          </p:cNvPr>
          <p:cNvSpPr/>
          <p:nvPr/>
        </p:nvSpPr>
        <p:spPr>
          <a:xfrm>
            <a:off x="87726" y="1402464"/>
            <a:ext cx="6606945" cy="992221"/>
          </a:xfrm>
          <a:prstGeom prst="roundRect">
            <a:avLst>
              <a:gd name="adj" fmla="val 5010"/>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31" name="Rectangle 30">
            <a:extLst>
              <a:ext uri="{FF2B5EF4-FFF2-40B4-BE49-F238E27FC236}">
                <a16:creationId xmlns:a16="http://schemas.microsoft.com/office/drawing/2014/main" id="{0F0D40E0-A748-458C-AAB4-195637903846}"/>
              </a:ext>
            </a:extLst>
          </p:cNvPr>
          <p:cNvSpPr/>
          <p:nvPr/>
        </p:nvSpPr>
        <p:spPr>
          <a:xfrm>
            <a:off x="152466" y="1455230"/>
            <a:ext cx="6497114" cy="900246"/>
          </a:xfrm>
          <a:prstGeom prst="rect">
            <a:avLst/>
          </a:prstGeom>
        </p:spPr>
        <p:txBody>
          <a:bodyPr wrap="square">
            <a:spAutoFit/>
          </a:bodyPr>
          <a:lstStyle/>
          <a:p>
            <a:pPr marL="171450" indent="-171450" algn="just">
              <a:buClr>
                <a:schemeClr val="accent6"/>
              </a:buClr>
              <a:buFont typeface="Wingdings" panose="05000000000000000000" pitchFamily="2" charset="2"/>
              <a:buChar char="l"/>
            </a:pPr>
            <a:r>
              <a:rPr lang="fr-FR" sz="1050" dirty="0"/>
              <a:t>Seuls les autotests sur prélèvement nasal autorisés en France et inscrits sur la plateforme Covid-19 du ministère en charge de la santé (https://covid-19.sante.gouv.fr/tests) peuvent être </a:t>
            </a:r>
            <a:r>
              <a:rPr lang="fr-FR" sz="1050" dirty="0" smtClean="0"/>
              <a:t>utilisés, et doivent être utilisés </a:t>
            </a:r>
            <a:r>
              <a:rPr lang="fr-FR" sz="1050" dirty="0"/>
              <a:t>conformément aux préconisations d'utilisation du fabricant et aux recommandations d'utilisation des autotests publiées sur </a:t>
            </a:r>
            <a:r>
              <a:rPr lang="fr-FR" sz="1050" dirty="0" smtClean="0"/>
              <a:t>ce site. </a:t>
            </a:r>
            <a:endParaRPr lang="fr-FR" sz="1050" dirty="0"/>
          </a:p>
          <a:p>
            <a:pPr marL="171450" indent="-171450" algn="just">
              <a:buClr>
                <a:schemeClr val="accent6"/>
              </a:buClr>
              <a:buFont typeface="Wingdings" panose="05000000000000000000" pitchFamily="2" charset="2"/>
              <a:buChar char="l"/>
            </a:pPr>
            <a:r>
              <a:rPr lang="fr-FR" sz="1050" dirty="0" smtClean="0"/>
              <a:t>Le </a:t>
            </a:r>
            <a:r>
              <a:rPr lang="fr-FR" sz="1050" dirty="0"/>
              <a:t>pharmacien s’approvisionne auprès de ses grossistes </a:t>
            </a:r>
            <a:r>
              <a:rPr lang="fr-FR" sz="1050" dirty="0" smtClean="0"/>
              <a:t>répartiteurs</a:t>
            </a:r>
            <a:endParaRPr lang="fr-FR" sz="1050" dirty="0"/>
          </a:p>
        </p:txBody>
      </p:sp>
      <p:sp>
        <p:nvSpPr>
          <p:cNvPr id="33" name="ZoneTexte 32">
            <a:extLst>
              <a:ext uri="{FF2B5EF4-FFF2-40B4-BE49-F238E27FC236}">
                <a16:creationId xmlns:a16="http://schemas.microsoft.com/office/drawing/2014/main" id="{6B940639-6913-4B50-8E00-987D8730DEAA}"/>
              </a:ext>
            </a:extLst>
          </p:cNvPr>
          <p:cNvSpPr txBox="1"/>
          <p:nvPr/>
        </p:nvSpPr>
        <p:spPr>
          <a:xfrm>
            <a:off x="278298" y="1213263"/>
            <a:ext cx="1499128" cy="276999"/>
          </a:xfrm>
          <a:prstGeom prst="rect">
            <a:avLst/>
          </a:prstGeom>
          <a:solidFill>
            <a:schemeClr val="bg1"/>
          </a:solidFill>
        </p:spPr>
        <p:txBody>
          <a:bodyPr wrap="none" rtlCol="0">
            <a:spAutoFit/>
          </a:bodyPr>
          <a:lstStyle>
            <a:defPPr>
              <a:defRPr lang="en-US"/>
            </a:defPPr>
            <a:lvl1pPr>
              <a:defRPr sz="1200">
                <a:solidFill>
                  <a:srgbClr val="9BBA28"/>
                </a:solidFill>
                <a:latin typeface="Helvetica Neue" panose="020B0604020202020204" pitchFamily="34" charset="0"/>
                <a:ea typeface="Helvetica Neue" panose="020B0604020202020204" pitchFamily="34" charset="0"/>
              </a:defRPr>
            </a:lvl1pPr>
          </a:lstStyle>
          <a:p>
            <a:r>
              <a:rPr lang="fr-FR" dirty="0" smtClean="0"/>
              <a:t>Approvisionnement</a:t>
            </a:r>
            <a:endParaRPr lang="fr-FR" dirty="0"/>
          </a:p>
        </p:txBody>
      </p:sp>
      <p:sp>
        <p:nvSpPr>
          <p:cNvPr id="41" name="Rectangle : coins arrondis 5">
            <a:extLst>
              <a:ext uri="{FF2B5EF4-FFF2-40B4-BE49-F238E27FC236}">
                <a16:creationId xmlns:a16="http://schemas.microsoft.com/office/drawing/2014/main" id="{540958C6-A3A3-42C2-8295-9EB1333CD27E}"/>
              </a:ext>
            </a:extLst>
          </p:cNvPr>
          <p:cNvSpPr/>
          <p:nvPr/>
        </p:nvSpPr>
        <p:spPr>
          <a:xfrm>
            <a:off x="132816" y="6138847"/>
            <a:ext cx="6606945" cy="992118"/>
          </a:xfrm>
          <a:prstGeom prst="roundRect">
            <a:avLst>
              <a:gd name="adj" fmla="val 8794"/>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42" name="ZoneTexte 41">
            <a:extLst>
              <a:ext uri="{FF2B5EF4-FFF2-40B4-BE49-F238E27FC236}">
                <a16:creationId xmlns:a16="http://schemas.microsoft.com/office/drawing/2014/main" id="{CDD262E5-A162-422C-A0ED-B992E1EE17DF}"/>
              </a:ext>
            </a:extLst>
          </p:cNvPr>
          <p:cNvSpPr txBox="1"/>
          <p:nvPr/>
        </p:nvSpPr>
        <p:spPr>
          <a:xfrm>
            <a:off x="266311" y="5996989"/>
            <a:ext cx="4158511"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a:solidFill>
                  <a:schemeClr val="accent2"/>
                </a:solidFill>
              </a:rPr>
              <a:t>Déchets d’Activités de Soins à Risques Infectieux (DASRI)</a:t>
            </a:r>
          </a:p>
        </p:txBody>
      </p:sp>
      <p:sp>
        <p:nvSpPr>
          <p:cNvPr id="46" name="Rectangle 45">
            <a:extLst>
              <a:ext uri="{FF2B5EF4-FFF2-40B4-BE49-F238E27FC236}">
                <a16:creationId xmlns:a16="http://schemas.microsoft.com/office/drawing/2014/main" id="{251FC1D0-6040-4325-AE89-78E404254E04}"/>
              </a:ext>
            </a:extLst>
          </p:cNvPr>
          <p:cNvSpPr/>
          <p:nvPr/>
        </p:nvSpPr>
        <p:spPr>
          <a:xfrm>
            <a:off x="184742" y="6304766"/>
            <a:ext cx="6351405" cy="738664"/>
          </a:xfrm>
          <a:prstGeom prst="rect">
            <a:avLst/>
          </a:prstGeom>
        </p:spPr>
        <p:txBody>
          <a:bodyPr wrap="square">
            <a:spAutoFit/>
          </a:bodyPr>
          <a:lstStyle/>
          <a:p>
            <a:pPr marL="171450" indent="-171450" algn="just">
              <a:buClr>
                <a:srgbClr val="2C6672"/>
              </a:buClr>
              <a:buFont typeface="Wingdings" panose="05000000000000000000" pitchFamily="2" charset="2"/>
              <a:buChar char="l"/>
            </a:pPr>
            <a:r>
              <a:rPr lang="fr-FR" sz="1050" dirty="0" smtClean="0"/>
              <a:t>Les </a:t>
            </a:r>
            <a:r>
              <a:rPr lang="fr-FR" sz="1050" dirty="0"/>
              <a:t>tests négatifs placés sous double emballage sont évacués dans les ordures </a:t>
            </a:r>
            <a:r>
              <a:rPr lang="fr-FR" sz="1050" dirty="0" smtClean="0"/>
              <a:t>ménagères.</a:t>
            </a:r>
          </a:p>
          <a:p>
            <a:pPr marL="171450" indent="-171450" algn="just">
              <a:buClr>
                <a:srgbClr val="2C6672"/>
              </a:buClr>
              <a:buFont typeface="Wingdings" panose="05000000000000000000" pitchFamily="2" charset="2"/>
              <a:buChar char="l"/>
            </a:pPr>
            <a:r>
              <a:rPr lang="fr-FR" sz="1050" dirty="0" smtClean="0"/>
              <a:t>Les </a:t>
            </a:r>
            <a:r>
              <a:rPr lang="fr-FR" sz="1050" dirty="0"/>
              <a:t>tests positifs doivent être placés sous double emballage et stockés pendant 24 heures avant leur élimination par la filière des ordures ménagères ou immédiatement si une poubelle spécifique pour les déchets d'activité de soins à risques infectieux est disponible.</a:t>
            </a:r>
          </a:p>
        </p:txBody>
      </p:sp>
      <p:sp>
        <p:nvSpPr>
          <p:cNvPr id="48" name="Rectangle : coins arrondis 5">
            <a:extLst>
              <a:ext uri="{FF2B5EF4-FFF2-40B4-BE49-F238E27FC236}">
                <a16:creationId xmlns:a16="http://schemas.microsoft.com/office/drawing/2014/main" id="{540958C6-A3A3-42C2-8295-9EB1333CD27E}"/>
              </a:ext>
            </a:extLst>
          </p:cNvPr>
          <p:cNvSpPr/>
          <p:nvPr/>
        </p:nvSpPr>
        <p:spPr>
          <a:xfrm>
            <a:off x="132815" y="7439420"/>
            <a:ext cx="6606945" cy="866709"/>
          </a:xfrm>
          <a:prstGeom prst="roundRect">
            <a:avLst>
              <a:gd name="adj" fmla="val 8794"/>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9" name="ZoneTexte 48">
            <a:extLst>
              <a:ext uri="{FF2B5EF4-FFF2-40B4-BE49-F238E27FC236}">
                <a16:creationId xmlns:a16="http://schemas.microsoft.com/office/drawing/2014/main" id="{CDD262E5-A162-422C-A0ED-B992E1EE17DF}"/>
              </a:ext>
            </a:extLst>
          </p:cNvPr>
          <p:cNvSpPr txBox="1"/>
          <p:nvPr/>
        </p:nvSpPr>
        <p:spPr>
          <a:xfrm>
            <a:off x="266310" y="7237402"/>
            <a:ext cx="2291012" cy="276999"/>
          </a:xfrm>
          <a:prstGeom prst="rect">
            <a:avLst/>
          </a:prstGeom>
          <a:solidFill>
            <a:schemeClr val="bg1"/>
          </a:solidFill>
        </p:spPr>
        <p:txBody>
          <a:bodyPr wrap="none" rtlCol="0">
            <a:spAutoFit/>
          </a:bodyPr>
          <a:lstStyle>
            <a:defPPr>
              <a:defRPr lang="en-US"/>
            </a:defPPr>
            <a:lvl1pPr>
              <a:defRPr sz="1200">
                <a:solidFill>
                  <a:srgbClr val="9BBA28"/>
                </a:solidFill>
                <a:latin typeface="Helvetica Neue" panose="020B0604020202020204" pitchFamily="34" charset="0"/>
                <a:ea typeface="Helvetica Neue" panose="020B0604020202020204" pitchFamily="34" charset="0"/>
              </a:defRPr>
            </a:lvl1pPr>
          </a:lstStyle>
          <a:p>
            <a:r>
              <a:rPr lang="fr-FR" dirty="0"/>
              <a:t>Procédure d'assurance qualité </a:t>
            </a:r>
          </a:p>
        </p:txBody>
      </p:sp>
      <p:sp>
        <p:nvSpPr>
          <p:cNvPr id="50" name="Rectangle 49">
            <a:extLst>
              <a:ext uri="{FF2B5EF4-FFF2-40B4-BE49-F238E27FC236}">
                <a16:creationId xmlns:a16="http://schemas.microsoft.com/office/drawing/2014/main" id="{251FC1D0-6040-4325-AE89-78E404254E04}"/>
              </a:ext>
            </a:extLst>
          </p:cNvPr>
          <p:cNvSpPr/>
          <p:nvPr/>
        </p:nvSpPr>
        <p:spPr>
          <a:xfrm>
            <a:off x="159389" y="7536689"/>
            <a:ext cx="6431955" cy="738664"/>
          </a:xfrm>
          <a:prstGeom prst="rect">
            <a:avLst/>
          </a:prstGeom>
        </p:spPr>
        <p:txBody>
          <a:bodyPr wrap="square">
            <a:spAutoFit/>
          </a:bodyPr>
          <a:lstStyle/>
          <a:p>
            <a:pPr algn="just">
              <a:buClr>
                <a:schemeClr val="accent6"/>
              </a:buClr>
            </a:pPr>
            <a:r>
              <a:rPr lang="fr-FR" sz="1050" dirty="0"/>
              <a:t>En cas d'évènement </a:t>
            </a:r>
            <a:r>
              <a:rPr lang="fr-FR" sz="1050" dirty="0" smtClean="0"/>
              <a:t>indésirable :</a:t>
            </a:r>
          </a:p>
          <a:p>
            <a:pPr marL="171450" indent="-171450" algn="just">
              <a:buClr>
                <a:schemeClr val="accent6"/>
              </a:buClr>
              <a:buFont typeface="Wingdings" panose="05000000000000000000" pitchFamily="2" charset="2"/>
              <a:buChar char="l"/>
            </a:pPr>
            <a:r>
              <a:rPr lang="fr-FR" sz="1050" dirty="0" smtClean="0"/>
              <a:t>le </a:t>
            </a:r>
            <a:r>
              <a:rPr lang="fr-FR" sz="1050" dirty="0"/>
              <a:t>professionnel de santé en informe l'agence régionale de santé et procède à une déclaration sur le portail de signalements des effets indésirables au </a:t>
            </a:r>
            <a:r>
              <a:rPr lang="fr-FR" sz="1050" dirty="0" smtClean="0"/>
              <a:t>besoin.</a:t>
            </a:r>
          </a:p>
          <a:p>
            <a:pPr marL="171450" indent="-171450" algn="just">
              <a:buClr>
                <a:schemeClr val="accent6"/>
              </a:buClr>
              <a:buFont typeface="Wingdings" panose="05000000000000000000" pitchFamily="2" charset="2"/>
              <a:buChar char="l"/>
            </a:pPr>
            <a:r>
              <a:rPr lang="fr-FR" sz="1050" dirty="0" smtClean="0"/>
              <a:t>Il </a:t>
            </a:r>
            <a:r>
              <a:rPr lang="fr-FR" sz="1050" dirty="0"/>
              <a:t>en informe également la personne testée par tout moyen. </a:t>
            </a:r>
          </a:p>
        </p:txBody>
      </p:sp>
      <p:sp>
        <p:nvSpPr>
          <p:cNvPr id="24" name="Espace réservé du texte 2">
            <a:extLst>
              <a:ext uri="{FF2B5EF4-FFF2-40B4-BE49-F238E27FC236}">
                <a16:creationId xmlns:a16="http://schemas.microsoft.com/office/drawing/2014/main" id="{AAE196BE-636C-7440-B466-7559D9F3460F}"/>
              </a:ext>
            </a:extLst>
          </p:cNvPr>
          <p:cNvSpPr txBox="1">
            <a:spLocks/>
          </p:cNvSpPr>
          <p:nvPr/>
        </p:nvSpPr>
        <p:spPr>
          <a:xfrm>
            <a:off x="255" y="8896350"/>
            <a:ext cx="6857745" cy="1009650"/>
          </a:xfrm>
          <a:prstGeom prst="rect">
            <a:avLst/>
          </a:prstGeom>
          <a:solidFill>
            <a:srgbClr val="D0E6E2"/>
          </a:solidFill>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fr-FR" sz="950" b="1" dirty="0"/>
              <a:t>Références </a:t>
            </a:r>
            <a:r>
              <a:rPr lang="fr-FR" sz="950" b="1" dirty="0" smtClean="0"/>
              <a:t>:</a:t>
            </a:r>
          </a:p>
          <a:p>
            <a:r>
              <a:rPr lang="fr-FR" sz="1000" dirty="0" smtClean="0">
                <a:hlinkClick r:id="rId2"/>
              </a:rPr>
              <a:t>LOI n° 2021-1040 du 5 août 2021</a:t>
            </a:r>
            <a:r>
              <a:rPr lang="fr-FR" sz="1000" dirty="0" smtClean="0"/>
              <a:t> relative à la gestion de la crise sanitaire</a:t>
            </a:r>
          </a:p>
          <a:p>
            <a:r>
              <a:rPr lang="fr-FR" sz="1000" dirty="0" smtClean="0"/>
              <a:t>Article 29 de l’ </a:t>
            </a:r>
            <a:r>
              <a:rPr lang="fr-FR" sz="1000" dirty="0" smtClean="0">
                <a:hlinkClick r:id="rId3"/>
              </a:rPr>
              <a:t>arrêté du 1er juin 2021</a:t>
            </a:r>
            <a:r>
              <a:rPr lang="fr-FR" sz="1000" dirty="0"/>
              <a:t>, </a:t>
            </a:r>
            <a:r>
              <a:rPr lang="fr-FR" sz="1000" dirty="0">
                <a:hlinkClick r:id="rId4"/>
              </a:rPr>
              <a:t>Arrêté du 9 juillet 2021</a:t>
            </a:r>
            <a:r>
              <a:rPr lang="fr-FR" sz="1000" dirty="0"/>
              <a:t> modifiant l'arrêté du 1er juin </a:t>
            </a:r>
            <a:r>
              <a:rPr lang="fr-FR" sz="1000" dirty="0" smtClean="0"/>
              <a:t>2021, </a:t>
            </a:r>
            <a:r>
              <a:rPr lang="fr-FR" sz="1000" dirty="0" smtClean="0">
                <a:hlinkClick r:id="rId5"/>
              </a:rPr>
              <a:t>Arrêté du 7 août 2021</a:t>
            </a:r>
            <a:r>
              <a:rPr lang="fr-FR" sz="1000" dirty="0" smtClean="0"/>
              <a:t> modifiant l'arrêté du 1er juin 2021</a:t>
            </a:r>
          </a:p>
          <a:p>
            <a:r>
              <a:rPr lang="fr-FR" sz="1000" dirty="0">
                <a:solidFill>
                  <a:srgbClr val="222222"/>
                </a:solidFill>
                <a:latin typeface="Arial" panose="020B0604020202020204" pitchFamily="34" charset="0"/>
                <a:hlinkClick r:id="rId6"/>
              </a:rPr>
              <a:t>Décret n° 2021-1059 du 7 août </a:t>
            </a:r>
            <a:r>
              <a:rPr lang="fr-FR" sz="1000" dirty="0" smtClean="0">
                <a:solidFill>
                  <a:srgbClr val="222222"/>
                </a:solidFill>
                <a:latin typeface="Arial" panose="020B0604020202020204" pitchFamily="34" charset="0"/>
                <a:hlinkClick r:id="rId6"/>
              </a:rPr>
              <a:t>2021</a:t>
            </a:r>
            <a:r>
              <a:rPr lang="fr-FR" sz="1000" dirty="0" smtClean="0">
                <a:solidFill>
                  <a:srgbClr val="222222"/>
                </a:solidFill>
                <a:latin typeface="Arial" panose="020B0604020202020204" pitchFamily="34" charset="0"/>
              </a:rPr>
              <a:t> </a:t>
            </a:r>
            <a:r>
              <a:rPr lang="fr-FR" sz="1000" dirty="0">
                <a:solidFill>
                  <a:srgbClr val="222222"/>
                </a:solidFill>
                <a:latin typeface="Arial" panose="020B0604020202020204" pitchFamily="34" charset="0"/>
              </a:rPr>
              <a:t>modifiant le décret n° 2021-699 du 1er juin </a:t>
            </a:r>
            <a:r>
              <a:rPr lang="fr-FR" sz="1000" dirty="0" smtClean="0">
                <a:solidFill>
                  <a:srgbClr val="222222"/>
                </a:solidFill>
                <a:latin typeface="Arial" panose="020B0604020202020204" pitchFamily="34" charset="0"/>
              </a:rPr>
              <a:t>2021, </a:t>
            </a:r>
            <a:r>
              <a:rPr lang="fr-FR" sz="1000" dirty="0">
                <a:solidFill>
                  <a:srgbClr val="222222"/>
                </a:solidFill>
                <a:latin typeface="Arial" panose="020B0604020202020204" pitchFamily="34" charset="0"/>
                <a:hlinkClick r:id="rId7"/>
              </a:rPr>
              <a:t>Arrêté du 10 novembre 2021</a:t>
            </a:r>
            <a:r>
              <a:rPr lang="fr-FR" sz="1000" dirty="0">
                <a:solidFill>
                  <a:srgbClr val="222222"/>
                </a:solidFill>
                <a:latin typeface="Arial" panose="020B0604020202020204" pitchFamily="34" charset="0"/>
              </a:rPr>
              <a:t> modifiant l'arrêté du 1er juin </a:t>
            </a:r>
            <a:r>
              <a:rPr lang="fr-FR" sz="1000" dirty="0" smtClean="0">
                <a:solidFill>
                  <a:srgbClr val="222222"/>
                </a:solidFill>
                <a:latin typeface="Arial" panose="020B0604020202020204" pitchFamily="34" charset="0"/>
              </a:rPr>
              <a:t>2021 </a:t>
            </a:r>
            <a:r>
              <a:rPr lang="fr-FR" sz="1000" dirty="0" smtClean="0">
                <a:solidFill>
                  <a:srgbClr val="222222"/>
                </a:solidFill>
                <a:latin typeface="Arial" panose="020B0604020202020204" pitchFamily="34" charset="0"/>
                <a:hlinkClick r:id="rId8"/>
              </a:rPr>
              <a:t>DGS-URGENT </a:t>
            </a:r>
            <a:r>
              <a:rPr lang="fr-FR" sz="1000" dirty="0" smtClean="0">
                <a:solidFill>
                  <a:srgbClr val="222222"/>
                </a:solidFill>
                <a:latin typeface="Arial" panose="020B0604020202020204" pitchFamily="34" charset="0"/>
                <a:hlinkClick r:id="rId8"/>
              </a:rPr>
              <a:t>N°2021_79</a:t>
            </a:r>
            <a:r>
              <a:rPr lang="fr-FR" sz="1000" dirty="0" smtClean="0">
                <a:solidFill>
                  <a:srgbClr val="222222"/>
                </a:solidFill>
                <a:latin typeface="Arial" panose="020B0604020202020204" pitchFamily="34" charset="0"/>
              </a:rPr>
              <a:t>, </a:t>
            </a:r>
            <a:r>
              <a:rPr lang="fr-FR" sz="1000" dirty="0">
                <a:hlinkClick r:id="rId9"/>
              </a:rPr>
              <a:t>DGS-URGENT N°2021_119</a:t>
            </a:r>
            <a:r>
              <a:rPr lang="fr-FR" sz="1000" dirty="0"/>
              <a:t> </a:t>
            </a:r>
            <a:r>
              <a:rPr lang="fr-FR" sz="1000" dirty="0" smtClean="0"/>
              <a:t>et son </a:t>
            </a:r>
            <a:r>
              <a:rPr lang="fr-FR" sz="1000" dirty="0" smtClean="0">
                <a:hlinkClick r:id="rId10"/>
              </a:rPr>
              <a:t>annexe</a:t>
            </a:r>
            <a:endParaRPr lang="fr-FR" sz="1000" dirty="0">
              <a:solidFill>
                <a:srgbClr val="222222"/>
              </a:solidFill>
              <a:latin typeface="Arial" panose="020B0604020202020204" pitchFamily="34" charset="0"/>
            </a:endParaRPr>
          </a:p>
        </p:txBody>
      </p:sp>
      <p:sp>
        <p:nvSpPr>
          <p:cNvPr id="25" name="Rectangle : coins arrondis 26">
            <a:extLst>
              <a:ext uri="{FF2B5EF4-FFF2-40B4-BE49-F238E27FC236}">
                <a16:creationId xmlns:a16="http://schemas.microsoft.com/office/drawing/2014/main" id="{0B65DD4D-6A88-46E1-9912-B1AEF9C061A9}"/>
              </a:ext>
            </a:extLst>
          </p:cNvPr>
          <p:cNvSpPr/>
          <p:nvPr/>
        </p:nvSpPr>
        <p:spPr>
          <a:xfrm>
            <a:off x="132816" y="4506690"/>
            <a:ext cx="6606945" cy="1366135"/>
          </a:xfrm>
          <a:prstGeom prst="roundRect">
            <a:avLst>
              <a:gd name="adj" fmla="val 5010"/>
            </a:avLst>
          </a:prstGeom>
          <a:noFill/>
          <a:ln>
            <a:solidFill>
              <a:srgbClr val="9BBA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chemeClr val="accent2">
                  <a:lumMod val="60000"/>
                  <a:lumOff val="40000"/>
                </a:schemeClr>
              </a:solidFill>
            </a:endParaRPr>
          </a:p>
        </p:txBody>
      </p:sp>
      <p:sp>
        <p:nvSpPr>
          <p:cNvPr id="26" name="ZoneTexte 25">
            <a:extLst>
              <a:ext uri="{FF2B5EF4-FFF2-40B4-BE49-F238E27FC236}">
                <a16:creationId xmlns:a16="http://schemas.microsoft.com/office/drawing/2014/main" id="{6B940639-6913-4B50-8E00-987D8730DEAA}"/>
              </a:ext>
            </a:extLst>
          </p:cNvPr>
          <p:cNvSpPr txBox="1"/>
          <p:nvPr/>
        </p:nvSpPr>
        <p:spPr>
          <a:xfrm>
            <a:off x="311553" y="4378352"/>
            <a:ext cx="2318263" cy="276999"/>
          </a:xfrm>
          <a:prstGeom prst="rect">
            <a:avLst/>
          </a:prstGeom>
          <a:solidFill>
            <a:schemeClr val="bg1"/>
          </a:solidFill>
        </p:spPr>
        <p:txBody>
          <a:bodyPr wrap="none" rtlCol="0">
            <a:spAutoFit/>
          </a:bodyPr>
          <a:lstStyle>
            <a:defPPr>
              <a:defRPr lang="en-US"/>
            </a:defPPr>
            <a:lvl1pPr>
              <a:defRPr sz="1400">
                <a:solidFill>
                  <a:schemeClr val="accent6"/>
                </a:solidFill>
                <a:latin typeface="Helvetica Neue" panose="020B0604020202020204" pitchFamily="34" charset="0"/>
                <a:ea typeface="Helvetica Neue" panose="020B0604020202020204" pitchFamily="34" charset="0"/>
              </a:defRPr>
            </a:lvl1pPr>
          </a:lstStyle>
          <a:p>
            <a:r>
              <a:rPr lang="fr-FR" sz="1200" dirty="0">
                <a:solidFill>
                  <a:srgbClr val="9BBA28"/>
                </a:solidFill>
              </a:rPr>
              <a:t>Déclaration de l’activité à l’ARS</a:t>
            </a:r>
          </a:p>
        </p:txBody>
      </p:sp>
      <p:sp>
        <p:nvSpPr>
          <p:cNvPr id="27" name="Rectangle 26">
            <a:extLst>
              <a:ext uri="{FF2B5EF4-FFF2-40B4-BE49-F238E27FC236}">
                <a16:creationId xmlns:a16="http://schemas.microsoft.com/office/drawing/2014/main" id="{0F0D40E0-A748-458C-AAB4-195637903846}"/>
              </a:ext>
            </a:extLst>
          </p:cNvPr>
          <p:cNvSpPr/>
          <p:nvPr/>
        </p:nvSpPr>
        <p:spPr>
          <a:xfrm>
            <a:off x="149428" y="4595552"/>
            <a:ext cx="6545243" cy="1223412"/>
          </a:xfrm>
          <a:prstGeom prst="rect">
            <a:avLst/>
          </a:prstGeom>
        </p:spPr>
        <p:txBody>
          <a:bodyPr wrap="square">
            <a:spAutoFit/>
          </a:bodyPr>
          <a:lstStyle/>
          <a:p>
            <a:pPr algn="just">
              <a:buClr>
                <a:srgbClr val="812A4D"/>
              </a:buClr>
            </a:pPr>
            <a:r>
              <a:rPr lang="fr-FR" sz="1050" dirty="0"/>
              <a:t>Concernant les pharmaciens d’officine qui proposeront la réalisation d’autotests sous supervision au sein de leur lieu d’exercice </a:t>
            </a:r>
            <a:r>
              <a:rPr lang="fr-FR" sz="1050" dirty="0" smtClean="0"/>
              <a:t>habituel</a:t>
            </a:r>
            <a:r>
              <a:rPr lang="fr-FR" sz="1050" dirty="0"/>
              <a:t> </a:t>
            </a:r>
            <a:r>
              <a:rPr lang="fr-FR" sz="1050" dirty="0" smtClean="0"/>
              <a:t>: </a:t>
            </a:r>
          </a:p>
          <a:p>
            <a:pPr marL="171450" indent="-171450" algn="just">
              <a:buClr>
                <a:schemeClr val="accent6"/>
              </a:buClr>
              <a:buFont typeface="Wingdings" panose="05000000000000000000" pitchFamily="2" charset="2"/>
              <a:buChar char="l"/>
            </a:pPr>
            <a:r>
              <a:rPr lang="fr-FR" sz="1050" b="1" dirty="0"/>
              <a:t>si le lieu de réalisation de cette action est attenant ou situé en proximité immédiate de leur officine </a:t>
            </a:r>
            <a:r>
              <a:rPr lang="fr-FR" sz="1050" dirty="0"/>
              <a:t>ils ne seront pas tenus de déclarer cette action auprès du représentant de l’Etat dans le département,</a:t>
            </a:r>
          </a:p>
          <a:p>
            <a:pPr marL="171450" indent="-171450" algn="just">
              <a:buClr>
                <a:schemeClr val="accent6"/>
              </a:buClr>
              <a:buFont typeface="Wingdings" panose="05000000000000000000" pitchFamily="2" charset="2"/>
              <a:buChar char="l"/>
            </a:pPr>
            <a:r>
              <a:rPr lang="fr-FR" sz="1050" b="1" dirty="0"/>
              <a:t>si l’action est mise en œuvre à distance de l’officine </a:t>
            </a:r>
            <a:r>
              <a:rPr lang="fr-FR" sz="1050" dirty="0"/>
              <a:t>elle doit être considérée comme détachable et faire l’objet d’une </a:t>
            </a:r>
            <a:r>
              <a:rPr lang="fr-FR" sz="1050" dirty="0" smtClean="0"/>
              <a:t>déclaration.</a:t>
            </a:r>
            <a:endParaRPr lang="fr-FR" sz="1050" dirty="0" smtClean="0">
              <a:solidFill>
                <a:srgbClr val="FF0000"/>
              </a:solidFill>
            </a:endParaRPr>
          </a:p>
        </p:txBody>
      </p:sp>
    </p:spTree>
    <p:extLst>
      <p:ext uri="{BB962C8B-B14F-4D97-AF65-F5344CB8AC3E}">
        <p14:creationId xmlns:p14="http://schemas.microsoft.com/office/powerpoint/2010/main" val="2753445228"/>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CNOP - Procédures">
      <a:dk1>
        <a:sysClr val="windowText" lastClr="000000"/>
      </a:dk1>
      <a:lt1>
        <a:sysClr val="window" lastClr="FFFFFF"/>
      </a:lt1>
      <a:dk2>
        <a:srgbClr val="292929"/>
      </a:dk2>
      <a:lt2>
        <a:srgbClr val="E3DED1"/>
      </a:lt2>
      <a:accent1>
        <a:srgbClr val="455F51"/>
      </a:accent1>
      <a:accent2>
        <a:srgbClr val="2C6672"/>
      </a:accent2>
      <a:accent3>
        <a:srgbClr val="9BBA28"/>
      </a:accent3>
      <a:accent4>
        <a:srgbClr val="029676"/>
      </a:accent4>
      <a:accent5>
        <a:srgbClr val="4AB5C4"/>
      </a:accent5>
      <a:accent6>
        <a:srgbClr val="CCCC00"/>
      </a:accent6>
      <a:hlink>
        <a:srgbClr val="6B9F25"/>
      </a:hlink>
      <a:folHlink>
        <a:srgbClr val="BA6906"/>
      </a:folHlink>
    </a:clrScheme>
    <a:fontScheme name="Standard">
      <a:majorFont>
        <a:latin typeface="Helvetica Light"/>
        <a:ea typeface=""/>
        <a:cs typeface=""/>
      </a:majorFont>
      <a:minorFont>
        <a:latin typeface="Helvetica Light"/>
        <a:ea typeface=""/>
        <a:cs typeface=""/>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3786</TotalTime>
  <Words>982</Words>
  <Application>Microsoft Office PowerPoint</Application>
  <PresentationFormat>Format A4 (210 x 297 mm)</PresentationFormat>
  <Paragraphs>54</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Helvetica Light</vt:lpstr>
      <vt:lpstr>Helvetica Neue</vt:lpstr>
      <vt:lpstr>Wingdings</vt:lpstr>
      <vt:lpstr>Thème Office</vt:lpstr>
      <vt:lpstr>M24. supervision des Autotests</vt:lpstr>
      <vt:lpstr>M24. supervision des Autotests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Schellenberg Frédéric</dc:creator>
  <cp:lastModifiedBy>Cécile LUGAND</cp:lastModifiedBy>
  <cp:revision>265</cp:revision>
  <cp:lastPrinted>2021-08-11T13:31:24Z</cp:lastPrinted>
  <dcterms:created xsi:type="dcterms:W3CDTF">2019-09-09T06:31:24Z</dcterms:created>
  <dcterms:modified xsi:type="dcterms:W3CDTF">2021-11-16T17:50:20Z</dcterms:modified>
</cp:coreProperties>
</file>