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0" r:id="rId2"/>
    <p:sldId id="265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BA28"/>
    <a:srgbClr val="455F51"/>
    <a:srgbClr val="258BA4"/>
    <a:srgbClr val="595959"/>
    <a:srgbClr val="2C6672"/>
    <a:srgbClr val="4AB5C4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0" autoAdjust="0"/>
    <p:restoredTop sz="94660"/>
  </p:normalViewPr>
  <p:slideViewPr>
    <p:cSldViewPr snapToGrid="0">
      <p:cViewPr varScale="1">
        <p:scale>
          <a:sx n="48" d="100"/>
          <a:sy n="48" d="100"/>
        </p:scale>
        <p:origin x="228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764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7D3CD-F430-44A6-86A4-3B623AFF0A78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67B43-7F57-412C-B436-8CCBCB3770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93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90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687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432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824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70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0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99B24B5D-9DFA-0D4D-953A-9A55B1BBE32E}"/>
              </a:ext>
            </a:extLst>
          </p:cNvPr>
          <p:cNvSpPr/>
          <p:nvPr userDrawn="1"/>
        </p:nvSpPr>
        <p:spPr>
          <a:xfrm>
            <a:off x="0" y="790634"/>
            <a:ext cx="6858000" cy="397565"/>
          </a:xfrm>
          <a:prstGeom prst="rect">
            <a:avLst/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566FE0-0408-4DF8-8660-3B93BA33825F}"/>
              </a:ext>
            </a:extLst>
          </p:cNvPr>
          <p:cNvSpPr/>
          <p:nvPr userDrawn="1"/>
        </p:nvSpPr>
        <p:spPr>
          <a:xfrm>
            <a:off x="0" y="2"/>
            <a:ext cx="6858000" cy="80308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DDC7A37-1908-47BC-A500-55F3D0861FF1}"/>
              </a:ext>
            </a:extLst>
          </p:cNvPr>
          <p:cNvSpPr txBox="1"/>
          <p:nvPr userDrawn="1"/>
        </p:nvSpPr>
        <p:spPr>
          <a:xfrm>
            <a:off x="1518077" y="195556"/>
            <a:ext cx="5339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44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sp>
        <p:nvSpPr>
          <p:cNvPr id="16" name="Titre 1">
            <a:extLst>
              <a:ext uri="{FF2B5EF4-FFF2-40B4-BE49-F238E27FC236}">
                <a16:creationId xmlns:a16="http://schemas.microsoft.com/office/drawing/2014/main" id="{CBD6099D-0642-4D9C-930D-133E479D5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4" y="871192"/>
            <a:ext cx="6636853" cy="341632"/>
          </a:xfrm>
          <a:noFill/>
        </p:spPr>
        <p:txBody>
          <a:bodyPr wrap="square" rtlCol="0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A6842CA-939B-45E3-AAA1-31ADB02DFCC0}"/>
              </a:ext>
            </a:extLst>
          </p:cNvPr>
          <p:cNvSpPr/>
          <p:nvPr userDrawn="1"/>
        </p:nvSpPr>
        <p:spPr>
          <a:xfrm>
            <a:off x="0" y="9390490"/>
            <a:ext cx="6858000" cy="51551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970EFD89-CA78-45E5-8EA6-3B905209DC7E}"/>
              </a:ext>
            </a:extLst>
          </p:cNvPr>
          <p:cNvSpPr/>
          <p:nvPr userDrawn="1"/>
        </p:nvSpPr>
        <p:spPr>
          <a:xfrm>
            <a:off x="3878505" y="9239784"/>
            <a:ext cx="2771905" cy="3014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dirty="0">
                <a:solidFill>
                  <a:srgbClr val="595959"/>
                </a:solidFill>
              </a:rPr>
              <a:t>Pharmacie :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35713B96-5E26-A642-8229-5F2BC3FF78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13239"/>
            <a:ext cx="951058" cy="789843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DDA1EFBA-8714-CA41-A099-24CEC752A32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5320" y="86643"/>
            <a:ext cx="654747" cy="60573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DBB8C7E0-AAB3-E444-BEDA-8AEA4F080F5E}"/>
              </a:ext>
            </a:extLst>
          </p:cNvPr>
          <p:cNvSpPr/>
          <p:nvPr userDrawn="1"/>
        </p:nvSpPr>
        <p:spPr>
          <a:xfrm>
            <a:off x="677313" y="9397295"/>
            <a:ext cx="230961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smtClean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Missions &amp; Services</a:t>
            </a:r>
            <a:endParaRPr lang="fr-FR" sz="1000" dirty="0">
              <a:solidFill>
                <a:schemeClr val="bg1"/>
              </a:solidFill>
              <a:latin typeface="Helvetica Neue" panose="020B0604020202020204" pitchFamily="34" charset="0"/>
              <a:ea typeface="Helvetica Neue" panose="020B0604020202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7FCA32A-866C-294A-B10D-EBC5A818CA60}"/>
              </a:ext>
            </a:extLst>
          </p:cNvPr>
          <p:cNvSpPr/>
          <p:nvPr userDrawn="1"/>
        </p:nvSpPr>
        <p:spPr>
          <a:xfrm>
            <a:off x="677313" y="9594204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</a:t>
            </a: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3.0 –  Décembre 2024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17" name="Flèche : pentagone 15">
            <a:extLst>
              <a:ext uri="{FF2B5EF4-FFF2-40B4-BE49-F238E27FC236}">
                <a16:creationId xmlns:a16="http://schemas.microsoft.com/office/drawing/2014/main" id="{6BB9B956-11E2-554A-BD88-07281162395A}"/>
              </a:ext>
            </a:extLst>
          </p:cNvPr>
          <p:cNvSpPr/>
          <p:nvPr userDrawn="1"/>
        </p:nvSpPr>
        <p:spPr>
          <a:xfrm>
            <a:off x="0" y="9093451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 descr="Une image contenant dessin, horloge&#10;&#10;Description générée automatiquement">
            <a:extLst>
              <a:ext uri="{FF2B5EF4-FFF2-40B4-BE49-F238E27FC236}">
                <a16:creationId xmlns:a16="http://schemas.microsoft.com/office/drawing/2014/main" id="{CE4794B9-C7C4-0B44-BE27-0CF339F6C6A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20" y="9122024"/>
            <a:ext cx="364000" cy="48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570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99B24B5D-9DFA-0D4D-953A-9A55B1BBE32E}"/>
              </a:ext>
            </a:extLst>
          </p:cNvPr>
          <p:cNvSpPr/>
          <p:nvPr userDrawn="1"/>
        </p:nvSpPr>
        <p:spPr>
          <a:xfrm>
            <a:off x="0" y="790634"/>
            <a:ext cx="6858000" cy="397565"/>
          </a:xfrm>
          <a:prstGeom prst="rect">
            <a:avLst/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566FE0-0408-4DF8-8660-3B93BA33825F}"/>
              </a:ext>
            </a:extLst>
          </p:cNvPr>
          <p:cNvSpPr/>
          <p:nvPr userDrawn="1"/>
        </p:nvSpPr>
        <p:spPr>
          <a:xfrm>
            <a:off x="0" y="2"/>
            <a:ext cx="6858000" cy="80308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DDC7A37-1908-47BC-A500-55F3D0861FF1}"/>
              </a:ext>
            </a:extLst>
          </p:cNvPr>
          <p:cNvSpPr txBox="1"/>
          <p:nvPr userDrawn="1"/>
        </p:nvSpPr>
        <p:spPr>
          <a:xfrm>
            <a:off x="1518077" y="195556"/>
            <a:ext cx="5339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44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sp>
        <p:nvSpPr>
          <p:cNvPr id="16" name="Titre 1">
            <a:extLst>
              <a:ext uri="{FF2B5EF4-FFF2-40B4-BE49-F238E27FC236}">
                <a16:creationId xmlns:a16="http://schemas.microsoft.com/office/drawing/2014/main" id="{CBD6099D-0642-4D9C-930D-133E479D5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4" y="871192"/>
            <a:ext cx="6636853" cy="341632"/>
          </a:xfrm>
          <a:noFill/>
        </p:spPr>
        <p:txBody>
          <a:bodyPr wrap="square" rtlCol="0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A6842CA-939B-45E3-AAA1-31ADB02DFCC0}"/>
              </a:ext>
            </a:extLst>
          </p:cNvPr>
          <p:cNvSpPr/>
          <p:nvPr userDrawn="1"/>
        </p:nvSpPr>
        <p:spPr>
          <a:xfrm>
            <a:off x="0" y="9390490"/>
            <a:ext cx="6858000" cy="51551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970EFD89-CA78-45E5-8EA6-3B905209DC7E}"/>
              </a:ext>
            </a:extLst>
          </p:cNvPr>
          <p:cNvSpPr/>
          <p:nvPr userDrawn="1"/>
        </p:nvSpPr>
        <p:spPr>
          <a:xfrm>
            <a:off x="3878505" y="9239784"/>
            <a:ext cx="2771905" cy="3014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dirty="0">
                <a:solidFill>
                  <a:srgbClr val="595959"/>
                </a:solidFill>
              </a:rPr>
              <a:t>Pharmacie :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35713B96-5E26-A642-8229-5F2BC3FF78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13239"/>
            <a:ext cx="951058" cy="789843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DDA1EFBA-8714-CA41-A099-24CEC752A32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5320" y="86643"/>
            <a:ext cx="654747" cy="60573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DBB8C7E0-AAB3-E444-BEDA-8AEA4F080F5E}"/>
              </a:ext>
            </a:extLst>
          </p:cNvPr>
          <p:cNvSpPr/>
          <p:nvPr userDrawn="1"/>
        </p:nvSpPr>
        <p:spPr>
          <a:xfrm>
            <a:off x="677313" y="9397295"/>
            <a:ext cx="230961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smtClean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Missions &amp; Services</a:t>
            </a:r>
            <a:endParaRPr lang="fr-FR" sz="1000" dirty="0">
              <a:solidFill>
                <a:schemeClr val="bg1"/>
              </a:solidFill>
              <a:latin typeface="Helvetica Neue" panose="020B0604020202020204" pitchFamily="34" charset="0"/>
              <a:ea typeface="Helvetica Neue" panose="020B0604020202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7FCA32A-866C-294A-B10D-EBC5A818CA60}"/>
              </a:ext>
            </a:extLst>
          </p:cNvPr>
          <p:cNvSpPr/>
          <p:nvPr userDrawn="1"/>
        </p:nvSpPr>
        <p:spPr>
          <a:xfrm>
            <a:off x="677313" y="9594204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Version 3.0 –  Décembre 2024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17" name="Flèche : pentagone 15">
            <a:extLst>
              <a:ext uri="{FF2B5EF4-FFF2-40B4-BE49-F238E27FC236}">
                <a16:creationId xmlns:a16="http://schemas.microsoft.com/office/drawing/2014/main" id="{6BB9B956-11E2-554A-BD88-07281162395A}"/>
              </a:ext>
            </a:extLst>
          </p:cNvPr>
          <p:cNvSpPr/>
          <p:nvPr userDrawn="1"/>
        </p:nvSpPr>
        <p:spPr>
          <a:xfrm>
            <a:off x="0" y="9093451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 descr="Une image contenant dessin, horloge&#10;&#10;Description générée automatiquement">
            <a:extLst>
              <a:ext uri="{FF2B5EF4-FFF2-40B4-BE49-F238E27FC236}">
                <a16:creationId xmlns:a16="http://schemas.microsoft.com/office/drawing/2014/main" id="{CE4794B9-C7C4-0B44-BE27-0CF339F6C6A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20" y="9122024"/>
            <a:ext cx="364000" cy="487072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8E7F17DA-F1BB-4FD8-8862-29C29981F4E7}"/>
              </a:ext>
            </a:extLst>
          </p:cNvPr>
          <p:cNvSpPr txBox="1"/>
          <p:nvPr userDrawn="1"/>
        </p:nvSpPr>
        <p:spPr>
          <a:xfrm>
            <a:off x="244830" y="1183783"/>
            <a:ext cx="27029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34615A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L’enregistrement : principes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6379F7F-3C65-4A6B-ACA6-0A13D579B0AC}"/>
              </a:ext>
            </a:extLst>
          </p:cNvPr>
          <p:cNvSpPr txBox="1"/>
          <p:nvPr userDrawn="1"/>
        </p:nvSpPr>
        <p:spPr>
          <a:xfrm>
            <a:off x="206734" y="3252987"/>
            <a:ext cx="3275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34615A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Commentaires pour un bon usage</a:t>
            </a:r>
          </a:p>
        </p:txBody>
      </p:sp>
      <p:sp>
        <p:nvSpPr>
          <p:cNvPr id="23" name="Espace réservé du texte 3">
            <a:extLst>
              <a:ext uri="{FF2B5EF4-FFF2-40B4-BE49-F238E27FC236}">
                <a16:creationId xmlns:a16="http://schemas.microsoft.com/office/drawing/2014/main" id="{AB11144D-E44B-458C-90B0-43A3F21BF3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5426" y="4371091"/>
            <a:ext cx="5522257" cy="4014910"/>
          </a:xfrm>
          <a:noFill/>
        </p:spPr>
        <p:txBody>
          <a:bodyPr wrap="square" rtlCol="0">
            <a:noAutofit/>
          </a:bodyPr>
          <a:lstStyle>
            <a:lvl1pPr marL="0" indent="0">
              <a:buNone/>
              <a:defRPr lang="fr-FR" sz="110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defRPr>
            </a:lvl1pPr>
            <a:lvl2pPr>
              <a:defRPr lang="fr-FR" smtClean="0">
                <a:solidFill>
                  <a:schemeClr val="tx1"/>
                </a:solidFill>
              </a:defRPr>
            </a:lvl2pPr>
            <a:lvl3pPr>
              <a:defRPr lang="fr-FR" sz="2600" smtClean="0">
                <a:solidFill>
                  <a:schemeClr val="tx1"/>
                </a:solidFill>
              </a:defRPr>
            </a:lvl3pPr>
            <a:lvl4pPr>
              <a:defRPr lang="fr-FR" sz="2600" smtClean="0">
                <a:solidFill>
                  <a:schemeClr val="tx1"/>
                </a:solidFill>
              </a:defRPr>
            </a:lvl4pPr>
            <a:lvl5pPr>
              <a:defRPr lang="fr-FR" sz="2600">
                <a:solidFill>
                  <a:schemeClr val="tx1"/>
                </a:solidFill>
              </a:defRPr>
            </a:lvl5pPr>
          </a:lstStyle>
          <a:p>
            <a:pPr lvl="0" defTabSz="660380"/>
            <a:r>
              <a:rPr lang="fr-FR" dirty="0"/>
              <a:t>Cliquez pour modifier les styles du texte du masque</a:t>
            </a:r>
          </a:p>
        </p:txBody>
      </p: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A065291F-6531-4AE5-A69C-F3E64098A0A6}"/>
              </a:ext>
            </a:extLst>
          </p:cNvPr>
          <p:cNvCxnSpPr>
            <a:cxnSpLocks/>
          </p:cNvCxnSpPr>
          <p:nvPr userDrawn="1"/>
        </p:nvCxnSpPr>
        <p:spPr>
          <a:xfrm>
            <a:off x="206734" y="3644787"/>
            <a:ext cx="5589224" cy="956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>
            <a:extLst>
              <a:ext uri="{FF2B5EF4-FFF2-40B4-BE49-F238E27FC236}">
                <a16:creationId xmlns:a16="http://schemas.microsoft.com/office/drawing/2014/main" id="{DB2BC31B-535D-4F41-8A14-79D214ACCE01}"/>
              </a:ext>
            </a:extLst>
          </p:cNvPr>
          <p:cNvSpPr txBox="1"/>
          <p:nvPr userDrawn="1"/>
        </p:nvSpPr>
        <p:spPr>
          <a:xfrm>
            <a:off x="206734" y="1602451"/>
            <a:ext cx="64436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0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Dans un système qualité la traçabilité est une des composantes clefs pour garantir une surveillance des pratiques et permettre l’amélioration continue.</a:t>
            </a:r>
          </a:p>
          <a:p>
            <a:pPr>
              <a:defRPr/>
            </a:pPr>
            <a:endParaRPr lang="fr-FR" sz="1000" dirty="0">
              <a:solidFill>
                <a:prstClr val="black">
                  <a:lumMod val="85000"/>
                  <a:lumOff val="15000"/>
                </a:prstClr>
              </a:solidFill>
              <a:latin typeface="Helvetica Light"/>
            </a:endParaRPr>
          </a:p>
          <a:p>
            <a:r>
              <a:rPr lang="fr-FR" sz="10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L’enregistrement est un document qui permet de conserver des données en lien avec les activités. Les données renseignées peuvent avoir plusieurs fonctions :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000" dirty="0">
                <a:solidFill>
                  <a:prstClr val="black"/>
                </a:solidFill>
                <a:latin typeface="Helvetica Light"/>
              </a:rPr>
              <a:t>Permettre le suivi dans le temps d’éléments essentiels au bon fonctionnement de l’officine,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000" dirty="0">
                <a:solidFill>
                  <a:prstClr val="black"/>
                </a:solidFill>
                <a:latin typeface="Helvetica Light"/>
              </a:rPr>
              <a:t>Vérifier la réalisation effective de certaines tâches,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000" dirty="0">
                <a:solidFill>
                  <a:prstClr val="black"/>
                </a:solidFill>
                <a:latin typeface="Helvetica Light"/>
              </a:rPr>
              <a:t>Permettre le relevé des incidents,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000" dirty="0">
                <a:solidFill>
                  <a:prstClr val="black"/>
                </a:solidFill>
                <a:latin typeface="Helvetica Light"/>
              </a:rPr>
              <a:t>Conserver un historique des activités,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000" dirty="0">
                <a:solidFill>
                  <a:prstClr val="black"/>
                </a:solidFill>
                <a:latin typeface="Helvetica Light"/>
              </a:rPr>
              <a:t>Servir de preuves pour répondre à des exigences réglementaires</a:t>
            </a:r>
            <a:r>
              <a:rPr lang="fr-FR" sz="1000" dirty="0" smtClean="0">
                <a:solidFill>
                  <a:prstClr val="black"/>
                </a:solidFill>
                <a:latin typeface="Helvetica Light"/>
              </a:rPr>
              <a:t>.</a:t>
            </a:r>
            <a:endParaRPr lang="fr-FR" sz="1000" dirty="0">
              <a:solidFill>
                <a:prstClr val="black"/>
              </a:solidFill>
              <a:latin typeface="Helvetica Light"/>
            </a:endParaRPr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A065291F-6531-4AE5-A69C-F3E64098A0A6}"/>
              </a:ext>
            </a:extLst>
          </p:cNvPr>
          <p:cNvCxnSpPr>
            <a:cxnSpLocks/>
          </p:cNvCxnSpPr>
          <p:nvPr userDrawn="1"/>
        </p:nvCxnSpPr>
        <p:spPr>
          <a:xfrm>
            <a:off x="206734" y="1550226"/>
            <a:ext cx="5589224" cy="956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463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54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038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0280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276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674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FAF59C5-48D9-475B-9CF6-C1EC75048466}" type="datetimeFigureOut">
              <a:rPr lang="fr-FR" smtClean="0"/>
              <a:pPr/>
              <a:t>19/12/2024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3F7F5F1-9E8F-4C52-9517-C7265C1B6F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35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3" r:id="rId3"/>
    <p:sldLayoutId id="2147483674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>
              <a:lumMod val="85000"/>
              <a:lumOff val="15000"/>
            </a:schemeClr>
          </a:solidFill>
          <a:latin typeface="Helvetica Neue" panose="020B0604020202020204" pitchFamily="34" charset="0"/>
          <a:ea typeface="Helvetica Neue" panose="020B0604020202020204" pitchFamily="34" charset="0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1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france.gouv.fr/loda/id/JORFTEXT000043567200/2021-12-23/" TargetMode="External"/><Relationship Id="rId2" Type="http://schemas.openxmlformats.org/officeDocument/2006/relationships/hyperlink" Target="https://www.legifrance.gouv.fr/loda/article_lc/LEGIARTI000045120006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rdre.pharmacien.fr/mediatheque/fichiers/documents-pages/tableau-de-synthese-la-vaccination-a-l-officine" TargetMode="External"/><Relationship Id="rId2" Type="http://schemas.openxmlformats.org/officeDocument/2006/relationships/hyperlink" Target="https://www.ordre.pharmacien.fr/je-suis/pharmacien/pharmacien/mon-exercice-professionnel/les-foires-aux-questions/prescription-et-administration-des-vaccins-a-l-officine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legifrance.gouv.fr/jorf/id/JORFTEXT000050731158" TargetMode="External"/><Relationship Id="rId5" Type="http://schemas.openxmlformats.org/officeDocument/2006/relationships/hyperlink" Target="https://www.legifrance.gouv.fr/loda/id/JORFTEXT000043567200/2021-12-23/" TargetMode="External"/><Relationship Id="rId4" Type="http://schemas.openxmlformats.org/officeDocument/2006/relationships/hyperlink" Target="https://www.legifrance.gouv.fr/jorf/id/JORFTEXT000043575801?r=5hGkh3oZY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3182BC45-0983-42BB-80FB-B0486D23C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4" y="885042"/>
            <a:ext cx="6636853" cy="313932"/>
          </a:xfrm>
        </p:spPr>
        <p:txBody>
          <a:bodyPr/>
          <a:lstStyle/>
          <a:p>
            <a:pPr algn="r"/>
            <a:r>
              <a:rPr lang="fr-FR" sz="1600" dirty="0" smtClean="0"/>
              <a:t>E22. ATTESTATION DE FORMATION – Vaccination covid-19</a:t>
            </a:r>
            <a:endParaRPr lang="fr-FR" sz="16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29338" y="2269557"/>
            <a:ext cx="6287362" cy="6428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400" b="1" dirty="0" smtClean="0">
                <a:solidFill>
                  <a:srgbClr val="C00000"/>
                </a:solidFill>
              </a:rPr>
              <a:t>ATTESTATION DE FORMATION – VACCINATION COVID-19</a:t>
            </a:r>
            <a:endParaRPr lang="fr-FR" sz="900" b="1" dirty="0" smtClean="0">
              <a:solidFill>
                <a:srgbClr val="C00000"/>
              </a:solidFill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800" dirty="0" smtClean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 smtClean="0"/>
              <a:t>Je </a:t>
            </a:r>
            <a:r>
              <a:rPr lang="fr-FR" sz="1100" dirty="0"/>
              <a:t>soussigné(e) Mme / </a:t>
            </a:r>
            <a:r>
              <a:rPr lang="fr-FR" sz="1100" dirty="0" smtClean="0"/>
              <a:t>M</a:t>
            </a:r>
            <a:r>
              <a:rPr lang="fr-FR" sz="1100" dirty="0"/>
              <a:t> </a:t>
            </a:r>
            <a:r>
              <a:rPr lang="fr-FR" sz="1100" dirty="0" smtClean="0"/>
              <a:t>:………………………………….… formé(e) à l’administration des vaccins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 smtClean="0"/>
              <a:t>Statut : 	Pharmacien titulaire 		Pharmacien adjoint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/>
              <a:t>	</a:t>
            </a:r>
            <a:r>
              <a:rPr lang="fr-FR" sz="1100" dirty="0" smtClean="0"/>
              <a:t>	Autre (précisez) : …………………………………………………………………………..</a:t>
            </a:r>
            <a:endParaRPr lang="fr-FR" sz="11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 smtClean="0"/>
              <a:t>N° RPPS </a:t>
            </a:r>
            <a:r>
              <a:rPr lang="fr-FR" sz="1100" dirty="0"/>
              <a:t>: </a:t>
            </a:r>
            <a:r>
              <a:rPr lang="fr-FR" sz="1100" dirty="0" smtClean="0"/>
              <a:t>…………………………………………………………………………………………………..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 smtClean="0"/>
              <a:t>Exerçant :  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100" dirty="0" smtClean="0"/>
              <a:t>Pour les pharmaciens : nom et adresse de la pharmacie 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 smtClean="0"/>
              <a:t>…………………………………………………………………….........………………………………………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100" dirty="0" smtClean="0"/>
              <a:t>Pour les autres professionnels de santé : nom et adresse du cabinet 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 smtClean="0"/>
              <a:t>………………………………………………………………….........………………………………………..</a:t>
            </a:r>
            <a:endParaRPr lang="fr-FR" sz="11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b="1" u="sng" dirty="0" smtClean="0"/>
              <a:t>Atteste avoir </a:t>
            </a:r>
            <a:r>
              <a:rPr lang="fr-FR" sz="1100" b="1" u="sng" dirty="0"/>
              <a:t>formé à la vaccination contre la covid-19 </a:t>
            </a:r>
            <a:r>
              <a:rPr lang="fr-FR" sz="1100" dirty="0"/>
              <a:t>: </a:t>
            </a:r>
            <a:endParaRPr lang="fr-FR" sz="1100" dirty="0" smtClean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 smtClean="0"/>
              <a:t>Mme / M :…………………………………………Le </a:t>
            </a:r>
            <a:r>
              <a:rPr lang="fr-FR" sz="1100" dirty="0"/>
              <a:t>(date de formation) : </a:t>
            </a:r>
            <a:r>
              <a:rPr lang="fr-FR" sz="1100" dirty="0" smtClean="0"/>
              <a:t>………………………………</a:t>
            </a:r>
            <a:endParaRPr lang="fr-FR" sz="11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 smtClean="0"/>
              <a:t>Statut :     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/>
              <a:t> </a:t>
            </a:r>
            <a:r>
              <a:rPr lang="fr-FR" sz="1100" dirty="0" smtClean="0"/>
              <a:t>     Etudiant de </a:t>
            </a:r>
            <a:r>
              <a:rPr lang="fr-FR" sz="1100" dirty="0"/>
              <a:t>deuxième cycle </a:t>
            </a:r>
            <a:r>
              <a:rPr lang="fr-FR" sz="1100" dirty="0" smtClean="0"/>
              <a:t>(4ème </a:t>
            </a:r>
            <a:r>
              <a:rPr lang="fr-FR" sz="1100" dirty="0"/>
              <a:t>et 5ème année</a:t>
            </a:r>
            <a:r>
              <a:rPr lang="fr-FR" sz="1100" dirty="0" smtClean="0"/>
              <a:t>) et de 3ème </a:t>
            </a:r>
            <a:r>
              <a:rPr lang="fr-FR" sz="1100" dirty="0"/>
              <a:t>cycle court de </a:t>
            </a:r>
            <a:r>
              <a:rPr lang="fr-FR" sz="1100" dirty="0" smtClean="0"/>
              <a:t>pharmacie  /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1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/>
              <a:t> </a:t>
            </a:r>
            <a:r>
              <a:rPr lang="fr-FR" sz="1100" dirty="0" smtClean="0"/>
              <a:t>     Préparateur en pharmacie / Numéro RPPS : …………………………………..…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 smtClean="0"/>
              <a:t>      Pharmacien </a:t>
            </a:r>
            <a:r>
              <a:rPr lang="fr-FR" sz="1100" dirty="0"/>
              <a:t>/ </a:t>
            </a:r>
            <a:r>
              <a:rPr lang="fr-FR" sz="1100" dirty="0" smtClean="0"/>
              <a:t>Numéro RPPS : …………………………………..…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800" dirty="0" smtClean="0"/>
          </a:p>
          <a:p>
            <a:r>
              <a:rPr lang="fr-FR" sz="1100" dirty="0" smtClean="0"/>
              <a:t>Cette </a:t>
            </a:r>
            <a:r>
              <a:rPr lang="fr-FR" sz="1100" dirty="0"/>
              <a:t>attestation est valable </a:t>
            </a:r>
            <a:r>
              <a:rPr lang="fr-FR" sz="1100" b="1" dirty="0"/>
              <a:t>uniquement dans le cadre de la campagne de vaccination contre la COVID-19</a:t>
            </a:r>
            <a:r>
              <a:rPr lang="fr-FR" sz="1100" dirty="0"/>
              <a:t> c</a:t>
            </a:r>
            <a:r>
              <a:rPr lang="fr-FR" sz="1100" dirty="0" smtClean="0"/>
              <a:t>onformément à l’article 5 de </a:t>
            </a:r>
            <a:r>
              <a:rPr lang="fr-FR" sz="1100" dirty="0">
                <a:solidFill>
                  <a:srgbClr val="000000"/>
                </a:solidFill>
                <a:latin typeface="RobotoCondensed-Light"/>
                <a:hlinkClick r:id="rId2"/>
              </a:rPr>
              <a:t>Arrêté du 1er juin 2021</a:t>
            </a:r>
            <a:r>
              <a:rPr lang="fr-FR" sz="1100" dirty="0">
                <a:solidFill>
                  <a:srgbClr val="000000"/>
                </a:solidFill>
                <a:latin typeface="RobotoCondensed-Light"/>
              </a:rPr>
              <a:t> </a:t>
            </a:r>
            <a:r>
              <a:rPr lang="fr-FR" sz="1100" dirty="0">
                <a:latin typeface="RobotoCondensed-Light"/>
              </a:rPr>
              <a:t>relatif aux mesures d'organisation et de fonctionnement du système de santé maintenues en matière de lutte contre la </a:t>
            </a:r>
            <a:r>
              <a:rPr lang="fr-FR" sz="1100" dirty="0" err="1">
                <a:latin typeface="RobotoCondensed-Light"/>
              </a:rPr>
              <a:t>covid</a:t>
            </a:r>
            <a:r>
              <a:rPr lang="fr-FR" sz="1100" dirty="0">
                <a:latin typeface="RobotoCondensed-Light"/>
              </a:rPr>
              <a:t> </a:t>
            </a:r>
            <a:r>
              <a:rPr lang="fr-FR" sz="1100" dirty="0" smtClean="0">
                <a:latin typeface="RobotoCondensed-Light"/>
              </a:rPr>
              <a:t>19</a:t>
            </a:r>
            <a:r>
              <a:rPr lang="fr-FR" sz="1100" dirty="0" smtClean="0"/>
              <a:t>, </a:t>
            </a:r>
            <a:r>
              <a:rPr lang="fr-FR" sz="1100" dirty="0"/>
              <a:t>et </a:t>
            </a:r>
            <a:r>
              <a:rPr lang="fr-FR" sz="1100" dirty="0" smtClean="0"/>
              <a:t>conformément à la </a:t>
            </a:r>
            <a:r>
              <a:rPr lang="fr-FR" sz="1100" dirty="0">
                <a:hlinkClick r:id="rId3"/>
              </a:rPr>
              <a:t>LOI n° 2021-689 du 31 mai 2021 relative à la gestion de la sortie de crise </a:t>
            </a:r>
            <a:r>
              <a:rPr lang="fr-FR" sz="1100" dirty="0" smtClean="0">
                <a:hlinkClick r:id="rId3"/>
              </a:rPr>
              <a:t>sanitaire</a:t>
            </a:r>
            <a:r>
              <a:rPr lang="fr-FR" sz="1100" dirty="0" smtClean="0"/>
              <a:t>.</a:t>
            </a:r>
            <a:endParaRPr lang="fr-FR" sz="1100" dirty="0"/>
          </a:p>
        </p:txBody>
      </p:sp>
      <p:sp>
        <p:nvSpPr>
          <p:cNvPr id="4" name="Rectangle 3"/>
          <p:cNvSpPr/>
          <p:nvPr/>
        </p:nvSpPr>
        <p:spPr>
          <a:xfrm>
            <a:off x="329338" y="8638990"/>
            <a:ext cx="3850963" cy="273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/>
              <a:t>Fait à </a:t>
            </a:r>
            <a:r>
              <a:rPr lang="fr-FR" sz="1100" dirty="0" smtClean="0"/>
              <a:t>....……………………………..., </a:t>
            </a:r>
            <a:r>
              <a:rPr lang="fr-FR" sz="1100" dirty="0"/>
              <a:t>le …………………….. </a:t>
            </a:r>
            <a:endParaRPr lang="fr-FR" sz="1100" dirty="0">
              <a:latin typeface="Helvetica Light" panose="020B0403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80301" y="8645729"/>
            <a:ext cx="865943" cy="260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 smtClean="0"/>
              <a:t>Signature :</a:t>
            </a:r>
            <a:endParaRPr lang="fr-FR" sz="1100" dirty="0">
              <a:latin typeface="Helvetica Light" panose="020B04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5528" y="3105581"/>
            <a:ext cx="159784" cy="1744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99293" y="6223904"/>
            <a:ext cx="159784" cy="1744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917386" y="3103851"/>
            <a:ext cx="159784" cy="1744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399293" y="6777104"/>
            <a:ext cx="159784" cy="1744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095528" y="3415091"/>
            <a:ext cx="159784" cy="1744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399293" y="7054391"/>
            <a:ext cx="159784" cy="1744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169296" y="1211288"/>
            <a:ext cx="6628046" cy="9387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100" dirty="0">
                <a:sym typeface="Wingdings" panose="05000000000000000000" pitchFamily="2" charset="2"/>
              </a:rPr>
              <a:t>Cette attestation peut être utilisée lorsque le </a:t>
            </a:r>
            <a:r>
              <a:rPr lang="fr-FR" sz="1100" dirty="0"/>
              <a:t>pharmacien dispense une formation spécifique pour les vaccins Covid-19 :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fr-FR" sz="1100" dirty="0"/>
              <a:t>À ses pairs 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fr-FR" sz="1100" dirty="0"/>
              <a:t>Aux étudiants de deuxième cycle (= 4ème et 5ème année) et de 3ème cycle court de pharmacie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fr-FR" sz="1100" dirty="0"/>
              <a:t>Aux préparateurs</a:t>
            </a:r>
          </a:p>
        </p:txBody>
      </p:sp>
      <p:cxnSp>
        <p:nvCxnSpPr>
          <p:cNvPr id="14" name="Connecteur droit 13"/>
          <p:cNvCxnSpPr/>
          <p:nvPr/>
        </p:nvCxnSpPr>
        <p:spPr>
          <a:xfrm>
            <a:off x="206734" y="2176171"/>
            <a:ext cx="650521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59077" y="6376146"/>
            <a:ext cx="3429000" cy="260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/>
              <a:t>Numéro INE : ………………………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11337" y="2269557"/>
            <a:ext cx="6505215" cy="6734744"/>
          </a:xfrm>
          <a:prstGeom prst="rect">
            <a:avLst/>
          </a:prstGeom>
          <a:noFill/>
          <a:ln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6282367" y="9576625"/>
            <a:ext cx="553453" cy="3124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050" dirty="0" smtClean="0"/>
              <a:t>1/2</a:t>
            </a:r>
            <a:endParaRPr lang="fr-FR" sz="1050" dirty="0"/>
          </a:p>
        </p:txBody>
      </p:sp>
    </p:spTree>
    <p:extLst>
      <p:ext uri="{BB962C8B-B14F-4D97-AF65-F5344CB8AC3E}">
        <p14:creationId xmlns:p14="http://schemas.microsoft.com/office/powerpoint/2010/main" val="75578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6734" y="885042"/>
            <a:ext cx="6636853" cy="313932"/>
          </a:xfrm>
        </p:spPr>
        <p:txBody>
          <a:bodyPr/>
          <a:lstStyle/>
          <a:p>
            <a:pPr algn="r"/>
            <a:r>
              <a:rPr lang="fr-FR" sz="1600" dirty="0"/>
              <a:t>E22. ATTESTATION DE FORMATION – Vaccination covid-19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>
          <a:xfrm>
            <a:off x="206734" y="3901534"/>
            <a:ext cx="5522257" cy="4014910"/>
          </a:xfrm>
        </p:spPr>
        <p:txBody>
          <a:bodyPr/>
          <a:lstStyle/>
          <a:p>
            <a:r>
              <a:rPr lang="fr-FR" dirty="0" smtClean="0"/>
              <a:t>Effecteurs de la vaccination : </a:t>
            </a:r>
          </a:p>
          <a:p>
            <a:pPr marL="171450" indent="-171450" algn="just">
              <a:buClr>
                <a:srgbClr val="9BBA28"/>
              </a:buClr>
              <a:buFont typeface="Wingdings" panose="05000000000000000000" pitchFamily="2" charset="2"/>
              <a:buChar char="l"/>
            </a:pPr>
            <a:r>
              <a:rPr lang="fr-FR" dirty="0"/>
              <a:t>Foire Aux Questions : </a:t>
            </a:r>
            <a:r>
              <a:rPr lang="fr-FR" dirty="0">
                <a:hlinkClick r:id="rId2"/>
              </a:rPr>
              <a:t>Prescription et administration des vaccins à l'officine</a:t>
            </a:r>
            <a:endParaRPr lang="fr-FR" dirty="0"/>
          </a:p>
          <a:p>
            <a:pPr marL="171450" indent="-171450" algn="just">
              <a:buClr>
                <a:srgbClr val="9BBA28"/>
              </a:buClr>
              <a:buFont typeface="Wingdings" panose="05000000000000000000" pitchFamily="2" charset="2"/>
              <a:buChar char="l"/>
            </a:pPr>
            <a:r>
              <a:rPr lang="fr-FR" dirty="0"/>
              <a:t>La vaccination à l’officine : </a:t>
            </a:r>
            <a:r>
              <a:rPr lang="fr-FR" dirty="0">
                <a:hlinkClick r:id="rId3"/>
              </a:rPr>
              <a:t>qui peut faire quoi ?</a:t>
            </a:r>
            <a:endParaRPr lang="fr-FR" dirty="0"/>
          </a:p>
          <a:p>
            <a:endParaRPr lang="fr-FR" dirty="0"/>
          </a:p>
        </p:txBody>
      </p:sp>
      <p:sp>
        <p:nvSpPr>
          <p:cNvPr id="7" name="Espace réservé du texte 2">
            <a:extLst>
              <a:ext uri="{FF2B5EF4-FFF2-40B4-BE49-F238E27FC236}">
                <a16:creationId xmlns:a16="http://schemas.microsoft.com/office/drawing/2014/main" id="{AAE196BE-636C-7440-B466-7559D9F3460F}"/>
              </a:ext>
            </a:extLst>
          </p:cNvPr>
          <p:cNvSpPr txBox="1">
            <a:spLocks/>
          </p:cNvSpPr>
          <p:nvPr/>
        </p:nvSpPr>
        <p:spPr>
          <a:xfrm>
            <a:off x="1" y="8109999"/>
            <a:ext cx="4794422" cy="873363"/>
          </a:xfrm>
          <a:prstGeom prst="rect">
            <a:avLst/>
          </a:prstGeom>
          <a:solidFill>
            <a:srgbClr val="D0E6E2"/>
          </a:solidFill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b="1" dirty="0"/>
              <a:t>Références : </a:t>
            </a:r>
          </a:p>
          <a:p>
            <a:r>
              <a:rPr lang="fr-FR" sz="1000" dirty="0" smtClean="0">
                <a:hlinkClick r:id="rId4"/>
              </a:rPr>
              <a:t>Arrêté </a:t>
            </a:r>
            <a:r>
              <a:rPr lang="fr-FR" sz="1000" dirty="0">
                <a:hlinkClick r:id="rId4"/>
              </a:rPr>
              <a:t>du 1er juin 2021 </a:t>
            </a:r>
            <a:r>
              <a:rPr lang="fr-FR" sz="1000" dirty="0"/>
              <a:t>prescrivant les mesures générales nécessaires à la gestion de la sortie de crise </a:t>
            </a:r>
            <a:r>
              <a:rPr lang="fr-FR" sz="1000" dirty="0" smtClean="0"/>
              <a:t>sanitaire</a:t>
            </a:r>
          </a:p>
          <a:p>
            <a:r>
              <a:rPr lang="fr-FR" sz="1000" dirty="0">
                <a:hlinkClick r:id="rId5"/>
              </a:rPr>
              <a:t>LOI n° 2021-689 du 31 mai 2021 relative à la gestion de la sortie de crise </a:t>
            </a:r>
            <a:r>
              <a:rPr lang="fr-FR" sz="1000" dirty="0" smtClean="0">
                <a:hlinkClick r:id="rId5"/>
              </a:rPr>
              <a:t>sanitaire</a:t>
            </a:r>
            <a:endParaRPr lang="fr-FR" sz="1000" dirty="0" smtClean="0"/>
          </a:p>
          <a:p>
            <a:r>
              <a:rPr lang="fr-FR" sz="1000" dirty="0">
                <a:solidFill>
                  <a:srgbClr val="FF0000"/>
                </a:solidFill>
                <a:hlinkClick r:id="rId6"/>
              </a:rPr>
              <a:t>décret n° 2024-1132 du 4 décembre 2024</a:t>
            </a:r>
            <a:r>
              <a:rPr lang="fr-FR" sz="1000" dirty="0">
                <a:solidFill>
                  <a:srgbClr val="FF0000"/>
                </a:solidFill>
              </a:rPr>
              <a:t> </a:t>
            </a:r>
            <a:r>
              <a:rPr lang="fr-FR" sz="1000" dirty="0" smtClean="0"/>
              <a:t>et arrêté du 4 décembre 2024</a:t>
            </a:r>
            <a:endParaRPr lang="fr-FR" sz="1000" dirty="0"/>
          </a:p>
        </p:txBody>
      </p:sp>
      <p:sp>
        <p:nvSpPr>
          <p:cNvPr id="8" name="Rectangle 7"/>
          <p:cNvSpPr/>
          <p:nvPr/>
        </p:nvSpPr>
        <p:spPr>
          <a:xfrm>
            <a:off x="6282367" y="9576625"/>
            <a:ext cx="553453" cy="3124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050" dirty="0" smtClean="0"/>
              <a:t>2/2</a:t>
            </a:r>
            <a:endParaRPr lang="fr-FR" sz="1050" dirty="0"/>
          </a:p>
        </p:txBody>
      </p:sp>
    </p:spTree>
    <p:extLst>
      <p:ext uri="{BB962C8B-B14F-4D97-AF65-F5344CB8AC3E}">
        <p14:creationId xmlns:p14="http://schemas.microsoft.com/office/powerpoint/2010/main" val="14332933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NOP (alter)">
      <a:dk1>
        <a:sysClr val="windowText" lastClr="000000"/>
      </a:dk1>
      <a:lt1>
        <a:sysClr val="window" lastClr="FFFFFF"/>
      </a:lt1>
      <a:dk2>
        <a:srgbClr val="292929"/>
      </a:dk2>
      <a:lt2>
        <a:srgbClr val="E3DED1"/>
      </a:lt2>
      <a:accent1>
        <a:srgbClr val="3CADF2"/>
      </a:accent1>
      <a:accent2>
        <a:srgbClr val="2C6672"/>
      </a:accent2>
      <a:accent3>
        <a:srgbClr val="9BBA28"/>
      </a:accent3>
      <a:accent4>
        <a:srgbClr val="029676"/>
      </a:accent4>
      <a:accent5>
        <a:srgbClr val="4AB5C4"/>
      </a:accent5>
      <a:accent6>
        <a:srgbClr val="CCCC00"/>
      </a:accent6>
      <a:hlink>
        <a:srgbClr val="6B9F25"/>
      </a:hlink>
      <a:folHlink>
        <a:srgbClr val="BA6906"/>
      </a:folHlink>
    </a:clrScheme>
    <a:fontScheme name="Standard">
      <a:majorFont>
        <a:latin typeface="Helvetica Light"/>
        <a:ea typeface=""/>
        <a:cs typeface=""/>
      </a:majorFont>
      <a:minorFont>
        <a:latin typeface="Helvetica Light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1810</TotalTime>
  <Words>347</Words>
  <Application>Microsoft Office PowerPoint</Application>
  <PresentationFormat>Format A4 (210 x 297 mm)</PresentationFormat>
  <Paragraphs>38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Helvetica Light</vt:lpstr>
      <vt:lpstr>Helvetica Neue</vt:lpstr>
      <vt:lpstr>RobotoCondensed-Light</vt:lpstr>
      <vt:lpstr>Wingdings</vt:lpstr>
      <vt:lpstr>Thème Office</vt:lpstr>
      <vt:lpstr>E22. ATTESTATION DE FORMATION – Vaccination covid-19</vt:lpstr>
      <vt:lpstr>E22. ATTESTATION DE FORMATION – Vaccination covid-19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Schellenberg Frédéric</dc:creator>
  <cp:lastModifiedBy>Cécile LUGAND</cp:lastModifiedBy>
  <cp:revision>223</cp:revision>
  <cp:lastPrinted>2024-12-17T15:05:40Z</cp:lastPrinted>
  <dcterms:created xsi:type="dcterms:W3CDTF">2019-09-09T06:31:24Z</dcterms:created>
  <dcterms:modified xsi:type="dcterms:W3CDTF">2024-12-19T14:09:14Z</dcterms:modified>
</cp:coreProperties>
</file>