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4" r:id="rId2"/>
    <p:sldId id="268" r:id="rId3"/>
  </p:sldIdLst>
  <p:sldSz cx="6858000" cy="9906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BA28"/>
    <a:srgbClr val="2C6672"/>
    <a:srgbClr val="34615A"/>
    <a:srgbClr val="D0E6E2"/>
    <a:srgbClr val="595959"/>
    <a:srgbClr val="4AB5C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3120" y="150"/>
      </p:cViewPr>
      <p:guideLst/>
    </p:cSldViewPr>
  </p:slideViewPr>
  <p:notesTextViewPr>
    <p:cViewPr>
      <p:scale>
        <a:sx n="1" d="1"/>
        <a:sy n="1" d="1"/>
      </p:scale>
      <p:origin x="0" y="0"/>
    </p:cViewPr>
  </p:notesTextViewPr>
  <p:notesViewPr>
    <p:cSldViewPr snapToGrid="0">
      <p:cViewPr varScale="1">
        <p:scale>
          <a:sx n="65" d="100"/>
          <a:sy n="65" d="100"/>
        </p:scale>
        <p:origin x="2811"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557D3CD-F430-44A6-86A4-3B623AFF0A78}" type="datetimeFigureOut">
              <a:rPr lang="fr-FR" smtClean="0"/>
              <a:t>20/12/2021</a:t>
            </a:fld>
            <a:endParaRPr lang="fr-FR"/>
          </a:p>
        </p:txBody>
      </p:sp>
      <p:sp>
        <p:nvSpPr>
          <p:cNvPr id="4" name="Espace réservé de l'image des diapositives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20/12/2021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20/12/2021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4235166" y="12344"/>
            <a:ext cx="2622834"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Mémo</a:t>
            </a:r>
          </a:p>
        </p:txBody>
      </p:sp>
      <p:sp>
        <p:nvSpPr>
          <p:cNvPr id="15" name="Rectangle 14">
            <a:extLst>
              <a:ext uri="{FF2B5EF4-FFF2-40B4-BE49-F238E27FC236}">
                <a16:creationId xmlns:a16="http://schemas.microsoft.com/office/drawing/2014/main" id="{1BAE66E8-957B-41E2-9901-0E0164DA242E}"/>
              </a:ext>
            </a:extLst>
          </p:cNvPr>
          <p:cNvSpPr/>
          <p:nvPr userDrawn="1"/>
        </p:nvSpPr>
        <p:spPr>
          <a:xfrm>
            <a:off x="0" y="803082"/>
            <a:ext cx="6858000" cy="397565"/>
          </a:xfrm>
          <a:prstGeom prst="rect">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18" name="Image 17">
            <a:extLst>
              <a:ext uri="{FF2B5EF4-FFF2-40B4-BE49-F238E27FC236}">
                <a16:creationId xmlns:a16="http://schemas.microsoft.com/office/drawing/2014/main" id="{D5B59661-5646-42D4-A973-16F076C45B7D}"/>
              </a:ext>
            </a:extLst>
          </p:cNvPr>
          <p:cNvPicPr>
            <a:picLocks noChangeAspect="1"/>
          </p:cNvPicPr>
          <p:nvPr userDrawn="1"/>
        </p:nvPicPr>
        <p:blipFill rotWithShape="1">
          <a:blip r:embed="rId2"/>
          <a:srcRect t="9053" b="6984"/>
          <a:stretch/>
        </p:blipFill>
        <p:spPr>
          <a:xfrm>
            <a:off x="111758" y="177"/>
            <a:ext cx="951058" cy="803082"/>
          </a:xfrm>
          <a:prstGeom prst="rect">
            <a:avLst/>
          </a:prstGeom>
        </p:spPr>
      </p:pic>
      <p:sp>
        <p:nvSpPr>
          <p:cNvPr id="32" name="Rectangle 31">
            <a:extLst>
              <a:ext uri="{FF2B5EF4-FFF2-40B4-BE49-F238E27FC236}">
                <a16:creationId xmlns:a16="http://schemas.microsoft.com/office/drawing/2014/main" id="{B755BC0A-528F-4534-BBCA-590F5214EDC9}"/>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coins arrondis 34">
            <a:extLst>
              <a:ext uri="{FF2B5EF4-FFF2-40B4-BE49-F238E27FC236}">
                <a16:creationId xmlns:a16="http://schemas.microsoft.com/office/drawing/2014/main" id="{4A80F84B-05FA-45AF-B348-706FAABA5C39}"/>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4" name="Image 13">
            <a:extLst>
              <a:ext uri="{FF2B5EF4-FFF2-40B4-BE49-F238E27FC236}">
                <a16:creationId xmlns:a16="http://schemas.microsoft.com/office/drawing/2014/main" id="{2021A328-0FCE-8948-862F-530B9C1E9657}"/>
              </a:ext>
            </a:extLst>
          </p:cNvPr>
          <p:cNvPicPr>
            <a:picLocks noChangeAspect="1"/>
          </p:cNvPicPr>
          <p:nvPr userDrawn="1"/>
        </p:nvPicPr>
        <p:blipFill>
          <a:blip r:embed="rId3"/>
          <a:stretch>
            <a:fillRect/>
          </a:stretch>
        </p:blipFill>
        <p:spPr>
          <a:xfrm>
            <a:off x="222191" y="113783"/>
            <a:ext cx="619984" cy="573293"/>
          </a:xfrm>
          <a:prstGeom prst="rect">
            <a:avLst/>
          </a:prstGeom>
        </p:spPr>
      </p:pic>
      <p:sp>
        <p:nvSpPr>
          <p:cNvPr id="17" name="Flèche : pentagone 15">
            <a:extLst>
              <a:ext uri="{FF2B5EF4-FFF2-40B4-BE49-F238E27FC236}">
                <a16:creationId xmlns:a16="http://schemas.microsoft.com/office/drawing/2014/main" id="{FE6F4558-FB75-8745-8BCA-0B9D0542D0D0}"/>
              </a:ext>
            </a:extLst>
          </p:cNvPr>
          <p:cNvSpPr/>
          <p:nvPr userDrawn="1"/>
        </p:nvSpPr>
        <p:spPr>
          <a:xfrm>
            <a:off x="0" y="9100337"/>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60840047-E3CB-8542-A885-4BBFF8D389F0}"/>
              </a:ext>
            </a:extLst>
          </p:cNvPr>
          <p:cNvSpPr/>
          <p:nvPr userDrawn="1"/>
        </p:nvSpPr>
        <p:spPr>
          <a:xfrm>
            <a:off x="732118" y="9363071"/>
            <a:ext cx="1754094" cy="246221"/>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Missions &amp; Services</a:t>
            </a:r>
          </a:p>
        </p:txBody>
      </p:sp>
      <p:sp>
        <p:nvSpPr>
          <p:cNvPr id="20" name="Rectangle 19">
            <a:extLst>
              <a:ext uri="{FF2B5EF4-FFF2-40B4-BE49-F238E27FC236}">
                <a16:creationId xmlns:a16="http://schemas.microsoft.com/office/drawing/2014/main" id="{5D9AF1E4-250B-5F42-83E6-F67434DB451A}"/>
              </a:ext>
            </a:extLst>
          </p:cNvPr>
          <p:cNvSpPr/>
          <p:nvPr userDrawn="1"/>
        </p:nvSpPr>
        <p:spPr>
          <a:xfrm>
            <a:off x="732118" y="9531258"/>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1.0 –  Décembre 2021</a:t>
            </a:r>
            <a:endParaRPr lang="fr-FR" sz="900" dirty="0">
              <a:solidFill>
                <a:schemeClr val="bg1"/>
              </a:solidFill>
            </a:endParaRPr>
          </a:p>
        </p:txBody>
      </p:sp>
      <p:pic>
        <p:nvPicPr>
          <p:cNvPr id="21" name="Image 20" descr="Une image contenant dessin, horloge&#10;&#10;Description générée automatiquement">
            <a:extLst>
              <a:ext uri="{FF2B5EF4-FFF2-40B4-BE49-F238E27FC236}">
                <a16:creationId xmlns:a16="http://schemas.microsoft.com/office/drawing/2014/main" id="{BBE01553-9181-7849-B3EF-A2AFF37BC00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3320" y="9128910"/>
            <a:ext cx="364000" cy="487072"/>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20/12/2021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20/12/2021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20/12/2021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20/12/2021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20/12/2021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20/12/2021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20/12/2021</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nsm.sante.fr/documents/reference/reglementation-relative-aux-dispositifs-medicaux-dm-et-aux-dispositifs-medicaux-de-diagnostic-in-vitro-dmdiv" TargetMode="External"/><Relationship Id="rId2" Type="http://schemas.openxmlformats.org/officeDocument/2006/relationships/hyperlink" Target="https://eur-lex.europa.eu/legal-content/FR/TXT/PDF/?uri=CELEX:32017R0745"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watch?v=_pIQR8PNf1A" TargetMode="External"/><Relationship Id="rId3" Type="http://schemas.openxmlformats.org/officeDocument/2006/relationships/hyperlink" Target="https://www.ameli.fr/etablissement/exercice-professionnel/nomenclatures-codage/lpp" TargetMode="External"/><Relationship Id="rId7" Type="http://schemas.openxmlformats.org/officeDocument/2006/relationships/hyperlink" Target="https://eur-lex.europa.eu/legal-content/FR/TXT/PDF/?uri=CELEX:32017R0745" TargetMode="External"/><Relationship Id="rId2" Type="http://schemas.openxmlformats.org/officeDocument/2006/relationships/hyperlink" Target="http://www.codage.ext.cnamts.fr/codif/tips/index_presentation.php?p_site=AMELI" TargetMode="External"/><Relationship Id="rId1" Type="http://schemas.openxmlformats.org/officeDocument/2006/relationships/slideLayout" Target="../slideLayouts/slideLayout3.xml"/><Relationship Id="rId6" Type="http://schemas.openxmlformats.org/officeDocument/2006/relationships/hyperlink" Target="https://www.legifrance.gouv.fr/codes/section_lc/LEGITEXT000006072665/LEGISCTA000006155090/#LEGISCTA000006155090" TargetMode="External"/><Relationship Id="rId5" Type="http://schemas.openxmlformats.org/officeDocument/2006/relationships/hyperlink" Target="https://ansm.sante.fr/newsletter/login" TargetMode="External"/><Relationship Id="rId4" Type="http://schemas.openxmlformats.org/officeDocument/2006/relationships/hyperlink" Target="https://signalement.social-sante.gouv.f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28CDE-B7BE-4894-88AB-B5234155E7BB}"/>
              </a:ext>
            </a:extLst>
          </p:cNvPr>
          <p:cNvSpPr>
            <a:spLocks noGrp="1"/>
          </p:cNvSpPr>
          <p:nvPr>
            <p:ph type="title"/>
          </p:nvPr>
        </p:nvSpPr>
        <p:spPr>
          <a:xfrm>
            <a:off x="206734" y="898892"/>
            <a:ext cx="6636853" cy="286232"/>
          </a:xfrm>
        </p:spPr>
        <p:txBody>
          <a:bodyPr/>
          <a:lstStyle/>
          <a:p>
            <a:pPr algn="r"/>
            <a:r>
              <a:rPr lang="fr-FR" sz="1400" dirty="0" smtClean="0"/>
              <a:t>M26. Les dispositifs médicaux (DM)</a:t>
            </a:r>
            <a:endParaRPr lang="fr-FR" sz="1400" dirty="0"/>
          </a:p>
        </p:txBody>
      </p:sp>
      <p:sp>
        <p:nvSpPr>
          <p:cNvPr id="6" name="Rectangle : coins arrondis 5">
            <a:extLst>
              <a:ext uri="{FF2B5EF4-FFF2-40B4-BE49-F238E27FC236}">
                <a16:creationId xmlns:a16="http://schemas.microsoft.com/office/drawing/2014/main" id="{540958C6-A3A3-42C2-8295-9EB1333CD27E}"/>
              </a:ext>
            </a:extLst>
          </p:cNvPr>
          <p:cNvSpPr/>
          <p:nvPr/>
        </p:nvSpPr>
        <p:spPr>
          <a:xfrm>
            <a:off x="158807" y="1360665"/>
            <a:ext cx="6600367" cy="1960992"/>
          </a:xfrm>
          <a:prstGeom prst="roundRect">
            <a:avLst>
              <a:gd name="adj" fmla="val 8794"/>
            </a:avLst>
          </a:prstGeom>
          <a:noFill/>
          <a:ln>
            <a:solidFill>
              <a:srgbClr val="9BBA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CDD262E5-A162-422C-A0ED-B992E1EE17DF}"/>
              </a:ext>
            </a:extLst>
          </p:cNvPr>
          <p:cNvSpPr txBox="1"/>
          <p:nvPr/>
        </p:nvSpPr>
        <p:spPr>
          <a:xfrm>
            <a:off x="291538" y="1227244"/>
            <a:ext cx="827471" cy="276999"/>
          </a:xfrm>
          <a:prstGeom prst="rect">
            <a:avLst/>
          </a:prstGeom>
          <a:solidFill>
            <a:schemeClr val="bg1"/>
          </a:solidFill>
        </p:spPr>
        <p:txBody>
          <a:bodyPr wrap="none" rtlCol="0">
            <a:spAutoFit/>
          </a:bodyPr>
          <a:lstStyle>
            <a:defPPr>
              <a:defRPr lang="en-US"/>
            </a:defPPr>
            <a:lvl1pPr>
              <a:defRPr sz="1400">
                <a:solidFill>
                  <a:schemeClr val="accent6"/>
                </a:solidFill>
                <a:latin typeface="Helvetica Neue" panose="020B0604020202020204" pitchFamily="34" charset="0"/>
                <a:ea typeface="Helvetica Neue" panose="020B0604020202020204" pitchFamily="34" charset="0"/>
              </a:defRPr>
            </a:lvl1pPr>
          </a:lstStyle>
          <a:p>
            <a:r>
              <a:rPr lang="fr-FR" sz="1200" dirty="0" smtClean="0">
                <a:solidFill>
                  <a:srgbClr val="9BBA28"/>
                </a:solidFill>
              </a:rPr>
              <a:t>Définition</a:t>
            </a:r>
            <a:endParaRPr lang="fr-FR" sz="1200" dirty="0">
              <a:solidFill>
                <a:srgbClr val="9BBA28"/>
              </a:solidFill>
            </a:endParaRPr>
          </a:p>
        </p:txBody>
      </p:sp>
      <p:sp>
        <p:nvSpPr>
          <p:cNvPr id="8" name="Rectangle 7">
            <a:extLst>
              <a:ext uri="{FF2B5EF4-FFF2-40B4-BE49-F238E27FC236}">
                <a16:creationId xmlns:a16="http://schemas.microsoft.com/office/drawing/2014/main" id="{251FC1D0-6040-4325-AE89-78E404254E04}"/>
              </a:ext>
            </a:extLst>
          </p:cNvPr>
          <p:cNvSpPr/>
          <p:nvPr/>
        </p:nvSpPr>
        <p:spPr>
          <a:xfrm>
            <a:off x="178144" y="1451914"/>
            <a:ext cx="6511147" cy="1869743"/>
          </a:xfrm>
          <a:prstGeom prst="rect">
            <a:avLst/>
          </a:prstGeom>
        </p:spPr>
        <p:txBody>
          <a:bodyPr wrap="square">
            <a:spAutoFit/>
          </a:bodyPr>
          <a:lstStyle/>
          <a:p>
            <a:pPr marL="171450" indent="-171450" algn="just">
              <a:buClr>
                <a:schemeClr val="accent6"/>
              </a:buClr>
              <a:buFont typeface="Wingdings" panose="05000000000000000000" pitchFamily="2" charset="2"/>
              <a:buChar char="l"/>
            </a:pPr>
            <a:r>
              <a:rPr lang="fr-FR" sz="1050" dirty="0" smtClean="0"/>
              <a:t>On </a:t>
            </a:r>
            <a:r>
              <a:rPr lang="fr-FR" sz="1050" dirty="0"/>
              <a:t>entend par dispositif médical « tout instrument, appareil, équipement, matière, produit, à l’exception des produits d’origine humaine, ou autre article utilisé seul ou en association, y compris les accessoires et logiciels nécessaires au bon fonctionnement de celui-ci, destiné par le fabricant à être utilisé chez l’homme à des fins médicales et dont l’action principale voulue n’est pas obtenue par des moyens pharmacologiques ou immunologiques ni par métabolisme, mais dont la fonction peut être assistée par de tels moyens. Constitue également un dispositif médical le logiciel destiné par le fabricant à être utilisé spécifiquement à des fins diagnostiques ou thérapeutiques.</a:t>
            </a:r>
          </a:p>
          <a:p>
            <a:pPr marL="171450" indent="-171450" algn="just">
              <a:buClr>
                <a:schemeClr val="accent6"/>
              </a:buClr>
              <a:buFont typeface="Wingdings" panose="05000000000000000000" pitchFamily="2" charset="2"/>
              <a:buChar char="l"/>
            </a:pPr>
            <a:r>
              <a:rPr lang="fr-FR" sz="1050" dirty="0" smtClean="0"/>
              <a:t>Les </a:t>
            </a:r>
            <a:r>
              <a:rPr lang="fr-FR" sz="1050" dirty="0"/>
              <a:t>dispositifs médicaux qui sont conçus pour être implantés en totalité ou en partie dans le corps humain ou placés dans un orifice naturel, et qui dépendent pour leur bon fonctionnement d’une source d’énergie électrique ou de toute source d’énergie autre que celle qui est générée directement par le corps humain ou la pesanteur, sont dénommés dispositifs médicaux implantables actifs ».</a:t>
            </a:r>
          </a:p>
        </p:txBody>
      </p:sp>
      <p:sp>
        <p:nvSpPr>
          <p:cNvPr id="26" name="Rectangle : coins arrondis 26">
            <a:extLst>
              <a:ext uri="{FF2B5EF4-FFF2-40B4-BE49-F238E27FC236}">
                <a16:creationId xmlns:a16="http://schemas.microsoft.com/office/drawing/2014/main" id="{0B65DD4D-6A88-46E1-9912-B1AEF9C061A9}"/>
              </a:ext>
            </a:extLst>
          </p:cNvPr>
          <p:cNvSpPr/>
          <p:nvPr/>
        </p:nvSpPr>
        <p:spPr>
          <a:xfrm>
            <a:off x="132817" y="4951632"/>
            <a:ext cx="6606945" cy="1437761"/>
          </a:xfrm>
          <a:prstGeom prst="roundRect">
            <a:avLst>
              <a:gd name="adj" fmla="val 5010"/>
            </a:avLst>
          </a:prstGeom>
          <a:noFill/>
          <a:ln>
            <a:solidFill>
              <a:srgbClr val="9BBA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60000"/>
                  <a:lumOff val="40000"/>
                </a:schemeClr>
              </a:solidFill>
            </a:endParaRPr>
          </a:p>
        </p:txBody>
      </p:sp>
      <p:sp>
        <p:nvSpPr>
          <p:cNvPr id="28" name="Rectangle 27">
            <a:extLst>
              <a:ext uri="{FF2B5EF4-FFF2-40B4-BE49-F238E27FC236}">
                <a16:creationId xmlns:a16="http://schemas.microsoft.com/office/drawing/2014/main" id="{0F0D40E0-A748-458C-AAB4-195637903846}"/>
              </a:ext>
            </a:extLst>
          </p:cNvPr>
          <p:cNvSpPr/>
          <p:nvPr/>
        </p:nvSpPr>
        <p:spPr>
          <a:xfrm>
            <a:off x="197557" y="5004398"/>
            <a:ext cx="6497114" cy="1384995"/>
          </a:xfrm>
          <a:prstGeom prst="rect">
            <a:avLst/>
          </a:prstGeom>
        </p:spPr>
        <p:txBody>
          <a:bodyPr wrap="square">
            <a:spAutoFit/>
          </a:bodyPr>
          <a:lstStyle/>
          <a:p>
            <a:pPr marL="171450" indent="-171450" algn="just">
              <a:buClr>
                <a:schemeClr val="accent6"/>
              </a:buClr>
              <a:buFont typeface="Wingdings" panose="05000000000000000000" pitchFamily="2" charset="2"/>
              <a:buChar char="l"/>
            </a:pPr>
            <a:r>
              <a:rPr lang="fr-FR" sz="1050" dirty="0"/>
              <a:t>Lorsqu'ils mettent un dispositif à disposition sur le marché, les distributeurs agissent, dans le cadre de leurs activités, avec la diligence requise pour respecter les exigences </a:t>
            </a:r>
            <a:r>
              <a:rPr lang="fr-FR" sz="1050" dirty="0" smtClean="0"/>
              <a:t>applicables</a:t>
            </a:r>
          </a:p>
          <a:p>
            <a:pPr marL="171450" indent="-171450" algn="just">
              <a:buClr>
                <a:schemeClr val="accent6"/>
              </a:buClr>
              <a:buFont typeface="Wingdings" panose="05000000000000000000" pitchFamily="2" charset="2"/>
              <a:buChar char="l"/>
            </a:pPr>
            <a:r>
              <a:rPr lang="fr-FR" sz="1050" dirty="0"/>
              <a:t>Avant de mettre un dispositif à disposition sur le marché, les distributeurs vérifient que les conditions suivantes sont remplies: </a:t>
            </a:r>
            <a:endParaRPr lang="fr-FR" sz="1050" dirty="0" smtClean="0"/>
          </a:p>
          <a:p>
            <a:pPr algn="just">
              <a:buClr>
                <a:schemeClr val="accent6"/>
              </a:buClr>
            </a:pPr>
            <a:r>
              <a:rPr lang="fr-FR" sz="1050" b="1" dirty="0" smtClean="0"/>
              <a:t>a) </a:t>
            </a:r>
            <a:r>
              <a:rPr lang="fr-FR" sz="1050" dirty="0" smtClean="0"/>
              <a:t>le </a:t>
            </a:r>
            <a:r>
              <a:rPr lang="fr-FR" sz="1050" dirty="0"/>
              <a:t>dispositif porte le marquage CE et la déclaration de conformité UE du dispositif a été établie</a:t>
            </a:r>
            <a:r>
              <a:rPr lang="fr-FR" sz="1050" dirty="0" smtClean="0"/>
              <a:t>;</a:t>
            </a:r>
          </a:p>
          <a:p>
            <a:pPr algn="just">
              <a:buClr>
                <a:schemeClr val="accent6"/>
              </a:buClr>
            </a:pPr>
            <a:r>
              <a:rPr lang="fr-FR" sz="1050" b="1" dirty="0" smtClean="0"/>
              <a:t>b</a:t>
            </a:r>
            <a:r>
              <a:rPr lang="fr-FR" sz="1050" b="1" dirty="0"/>
              <a:t>)</a:t>
            </a:r>
            <a:r>
              <a:rPr lang="fr-FR" sz="1050" dirty="0"/>
              <a:t> le dispositif est accompagné des informations que le fabricant est tenu de </a:t>
            </a:r>
            <a:r>
              <a:rPr lang="fr-FR" sz="1050" dirty="0" smtClean="0"/>
              <a:t>fournir;</a:t>
            </a:r>
          </a:p>
          <a:p>
            <a:pPr algn="just">
              <a:buClr>
                <a:schemeClr val="accent6"/>
              </a:buClr>
            </a:pPr>
            <a:r>
              <a:rPr lang="fr-FR" sz="1050" b="1" dirty="0" smtClean="0"/>
              <a:t>c</a:t>
            </a:r>
            <a:r>
              <a:rPr lang="fr-FR" sz="1050" b="1" dirty="0"/>
              <a:t>) </a:t>
            </a:r>
            <a:r>
              <a:rPr lang="fr-FR" sz="1050" dirty="0"/>
              <a:t>dans le cas de dispositifs importés, l'importateur s'est conformé aux </a:t>
            </a:r>
            <a:r>
              <a:rPr lang="fr-FR" sz="1050" dirty="0" smtClean="0"/>
              <a:t>exigences;</a:t>
            </a:r>
          </a:p>
          <a:p>
            <a:pPr algn="just">
              <a:buClr>
                <a:schemeClr val="accent6"/>
              </a:buClr>
            </a:pPr>
            <a:r>
              <a:rPr lang="fr-FR" sz="1050" b="1" dirty="0" smtClean="0"/>
              <a:t>d</a:t>
            </a:r>
            <a:r>
              <a:rPr lang="fr-FR" sz="1050" b="1" dirty="0"/>
              <a:t>) </a:t>
            </a:r>
            <a:r>
              <a:rPr lang="fr-FR" sz="1050" dirty="0"/>
              <a:t>le fabricant a attribué un IUD </a:t>
            </a:r>
            <a:r>
              <a:rPr lang="fr-FR" sz="1050" i="1" dirty="0"/>
              <a:t>(Identifiant Unique de Dispositif)</a:t>
            </a:r>
            <a:r>
              <a:rPr lang="fr-FR" sz="1050" dirty="0"/>
              <a:t>, le cas échéant</a:t>
            </a:r>
            <a:r>
              <a:rPr lang="fr-FR" sz="1050" dirty="0" smtClean="0"/>
              <a:t>.</a:t>
            </a:r>
          </a:p>
        </p:txBody>
      </p:sp>
      <p:sp>
        <p:nvSpPr>
          <p:cNvPr id="29" name="ZoneTexte 28">
            <a:extLst>
              <a:ext uri="{FF2B5EF4-FFF2-40B4-BE49-F238E27FC236}">
                <a16:creationId xmlns:a16="http://schemas.microsoft.com/office/drawing/2014/main" id="{6B940639-6913-4B50-8E00-987D8730DEAA}"/>
              </a:ext>
            </a:extLst>
          </p:cNvPr>
          <p:cNvSpPr txBox="1"/>
          <p:nvPr/>
        </p:nvSpPr>
        <p:spPr>
          <a:xfrm>
            <a:off x="330288" y="4786750"/>
            <a:ext cx="2839239" cy="276999"/>
          </a:xfrm>
          <a:prstGeom prst="rect">
            <a:avLst/>
          </a:prstGeom>
          <a:solidFill>
            <a:schemeClr val="bg1"/>
          </a:solidFill>
        </p:spPr>
        <p:txBody>
          <a:bodyPr wrap="none" rtlCol="0">
            <a:spAutoFit/>
          </a:bodyPr>
          <a:lstStyle>
            <a:defPPr>
              <a:defRPr lang="en-US"/>
            </a:defPPr>
            <a:lvl1pPr>
              <a:defRPr sz="1200">
                <a:solidFill>
                  <a:srgbClr val="9BBA28"/>
                </a:solidFill>
                <a:latin typeface="Helvetica Neue" panose="020B0604020202020204" pitchFamily="34" charset="0"/>
                <a:ea typeface="Helvetica Neue" panose="020B0604020202020204" pitchFamily="34" charset="0"/>
              </a:defRPr>
            </a:lvl1pPr>
          </a:lstStyle>
          <a:p>
            <a:r>
              <a:rPr lang="fr-FR" dirty="0"/>
              <a:t>Obligations générales des </a:t>
            </a:r>
            <a:r>
              <a:rPr lang="fr-FR" dirty="0" smtClean="0"/>
              <a:t>distributeurs</a:t>
            </a:r>
            <a:endParaRPr lang="fr-FR" dirty="0"/>
          </a:p>
        </p:txBody>
      </p:sp>
      <p:sp>
        <p:nvSpPr>
          <p:cNvPr id="15" name="Rectangle : coins arrondis 5">
            <a:extLst>
              <a:ext uri="{FF2B5EF4-FFF2-40B4-BE49-F238E27FC236}">
                <a16:creationId xmlns:a16="http://schemas.microsoft.com/office/drawing/2014/main" id="{540958C6-A3A3-42C2-8295-9EB1333CD27E}"/>
              </a:ext>
            </a:extLst>
          </p:cNvPr>
          <p:cNvSpPr/>
          <p:nvPr/>
        </p:nvSpPr>
        <p:spPr>
          <a:xfrm>
            <a:off x="140708" y="3582254"/>
            <a:ext cx="6600368" cy="1040155"/>
          </a:xfrm>
          <a:prstGeom prst="roundRect">
            <a:avLst>
              <a:gd name="adj" fmla="val 8794"/>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60000"/>
                  <a:lumOff val="40000"/>
                </a:schemeClr>
              </a:solidFill>
            </a:endParaRPr>
          </a:p>
        </p:txBody>
      </p:sp>
      <p:sp>
        <p:nvSpPr>
          <p:cNvPr id="16" name="Rectangle 15">
            <a:extLst>
              <a:ext uri="{FF2B5EF4-FFF2-40B4-BE49-F238E27FC236}">
                <a16:creationId xmlns:a16="http://schemas.microsoft.com/office/drawing/2014/main" id="{251FC1D0-6040-4325-AE89-78E404254E04}"/>
              </a:ext>
            </a:extLst>
          </p:cNvPr>
          <p:cNvSpPr/>
          <p:nvPr/>
        </p:nvSpPr>
        <p:spPr>
          <a:xfrm>
            <a:off x="197557" y="3722163"/>
            <a:ext cx="6447994" cy="900246"/>
          </a:xfrm>
          <a:prstGeom prst="rect">
            <a:avLst/>
          </a:prstGeom>
          <a:noFill/>
        </p:spPr>
        <p:txBody>
          <a:bodyPr wrap="square">
            <a:spAutoFit/>
          </a:bodyPr>
          <a:lstStyle/>
          <a:p>
            <a:pPr marL="171450" indent="-171450" algn="just">
              <a:buClr>
                <a:srgbClr val="2C6672"/>
              </a:buClr>
              <a:buFont typeface="Wingdings" panose="05000000000000000000" pitchFamily="2" charset="2"/>
              <a:buChar char="l"/>
            </a:pPr>
            <a:r>
              <a:rPr lang="fr-FR" sz="1050" dirty="0"/>
              <a:t>Les dispositifs sont mis sur le marché ou mis en service conformément aux dispositions de l’article 5 du règlement (UE) 2017/745 du Parlement européen et du Conseil du 5 avril 2017. [</a:t>
            </a:r>
            <a:r>
              <a:rPr lang="fr-FR" sz="1050" dirty="0">
                <a:hlinkClick r:id="rId2"/>
              </a:rPr>
              <a:t>UE </a:t>
            </a:r>
            <a:r>
              <a:rPr lang="fr-FR" sz="1050" dirty="0" smtClean="0">
                <a:hlinkClick r:id="rId2"/>
              </a:rPr>
              <a:t>2017/745</a:t>
            </a:r>
            <a:r>
              <a:rPr lang="fr-FR" sz="1050" dirty="0" smtClean="0"/>
              <a:t>]</a:t>
            </a:r>
          </a:p>
          <a:p>
            <a:pPr marL="171450" indent="-171450" algn="just">
              <a:buClr>
                <a:srgbClr val="2C6672"/>
              </a:buClr>
              <a:buFont typeface="Wingdings" panose="05000000000000000000" pitchFamily="2" charset="2"/>
              <a:buChar char="l"/>
            </a:pPr>
            <a:r>
              <a:rPr lang="fr-FR" sz="1050" dirty="0" smtClean="0"/>
              <a:t>La </a:t>
            </a:r>
            <a:r>
              <a:rPr lang="fr-FR" sz="1050" dirty="0"/>
              <a:t>mise sur le marché d’un DM est conditionnée à de nouvelles obligations : l’ANSM donne des précisions sur la « </a:t>
            </a:r>
            <a:r>
              <a:rPr lang="fr-FR" sz="1050" dirty="0">
                <a:hlinkClick r:id="rId3"/>
              </a:rPr>
              <a:t>Règlementation relative aux dispositifs médicaux (DM) et aux dispositifs médicaux de diagnostic in vitro (DMDIV)</a:t>
            </a:r>
            <a:r>
              <a:rPr lang="fr-FR" sz="1050" dirty="0"/>
              <a:t> </a:t>
            </a:r>
            <a:r>
              <a:rPr lang="fr-FR" sz="1050" dirty="0" smtClean="0"/>
              <a:t>»</a:t>
            </a:r>
            <a:endParaRPr lang="fr-FR" sz="1050" dirty="0"/>
          </a:p>
        </p:txBody>
      </p:sp>
      <p:sp>
        <p:nvSpPr>
          <p:cNvPr id="17" name="ZoneTexte 16">
            <a:extLst>
              <a:ext uri="{FF2B5EF4-FFF2-40B4-BE49-F238E27FC236}">
                <a16:creationId xmlns:a16="http://schemas.microsoft.com/office/drawing/2014/main" id="{CDD262E5-A162-422C-A0ED-B992E1EE17DF}"/>
              </a:ext>
            </a:extLst>
          </p:cNvPr>
          <p:cNvSpPr txBox="1"/>
          <p:nvPr/>
        </p:nvSpPr>
        <p:spPr>
          <a:xfrm>
            <a:off x="249266" y="3461545"/>
            <a:ext cx="5999798" cy="276999"/>
          </a:xfrm>
          <a:prstGeom prst="rect">
            <a:avLst/>
          </a:prstGeom>
          <a:solidFill>
            <a:schemeClr val="bg1"/>
          </a:solidFill>
        </p:spPr>
        <p:txBody>
          <a:bodyPr wrap="square" rtlCol="0">
            <a:spAutoFit/>
          </a:bodyPr>
          <a:lstStyle>
            <a:defPPr>
              <a:defRPr lang="en-US"/>
            </a:defPPr>
            <a:lvl1pPr>
              <a:defRPr sz="1200">
                <a:solidFill>
                  <a:schemeClr val="accent2"/>
                </a:solidFill>
                <a:latin typeface="Helvetica Neue" panose="020B0604020202020204" pitchFamily="34" charset="0"/>
                <a:ea typeface="Helvetica Neue" panose="020B0604020202020204" pitchFamily="34" charset="0"/>
              </a:defRPr>
            </a:lvl1pPr>
          </a:lstStyle>
          <a:p>
            <a:r>
              <a:rPr lang="fr-FR" dirty="0"/>
              <a:t>Conditions de mise sur le marché d’un dispositif </a:t>
            </a:r>
            <a:r>
              <a:rPr lang="fr-FR" dirty="0" smtClean="0"/>
              <a:t>médical</a:t>
            </a:r>
            <a:endParaRPr lang="fr-FR" dirty="0"/>
          </a:p>
        </p:txBody>
      </p:sp>
      <p:sp>
        <p:nvSpPr>
          <p:cNvPr id="18" name="Rectangle : coins arrondis 26">
            <a:extLst>
              <a:ext uri="{FF2B5EF4-FFF2-40B4-BE49-F238E27FC236}">
                <a16:creationId xmlns:a16="http://schemas.microsoft.com/office/drawing/2014/main" id="{0B65DD4D-6A88-46E1-9912-B1AEF9C061A9}"/>
              </a:ext>
            </a:extLst>
          </p:cNvPr>
          <p:cNvSpPr/>
          <p:nvPr/>
        </p:nvSpPr>
        <p:spPr>
          <a:xfrm>
            <a:off x="132817" y="6694763"/>
            <a:ext cx="6580955" cy="2263595"/>
          </a:xfrm>
          <a:prstGeom prst="roundRect">
            <a:avLst>
              <a:gd name="adj" fmla="val 5010"/>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60000"/>
                  <a:lumOff val="40000"/>
                </a:schemeClr>
              </a:solidFill>
            </a:endParaRPr>
          </a:p>
        </p:txBody>
      </p:sp>
      <p:sp>
        <p:nvSpPr>
          <p:cNvPr id="19" name="ZoneTexte 18">
            <a:extLst>
              <a:ext uri="{FF2B5EF4-FFF2-40B4-BE49-F238E27FC236}">
                <a16:creationId xmlns:a16="http://schemas.microsoft.com/office/drawing/2014/main" id="{6B940639-6913-4B50-8E00-987D8730DEAA}"/>
              </a:ext>
            </a:extLst>
          </p:cNvPr>
          <p:cNvSpPr txBox="1"/>
          <p:nvPr/>
        </p:nvSpPr>
        <p:spPr>
          <a:xfrm>
            <a:off x="262132" y="6554275"/>
            <a:ext cx="2971913" cy="276999"/>
          </a:xfrm>
          <a:prstGeom prst="rect">
            <a:avLst/>
          </a:prstGeom>
          <a:solidFill>
            <a:schemeClr val="bg1"/>
          </a:solidFill>
        </p:spPr>
        <p:txBody>
          <a:bodyPr wrap="square" rtlCol="0">
            <a:spAutoFit/>
          </a:bodyPr>
          <a:lstStyle/>
          <a:p>
            <a:r>
              <a:rPr lang="fr-FR" sz="1200" dirty="0">
                <a:solidFill>
                  <a:schemeClr val="accent2"/>
                </a:solidFill>
                <a:latin typeface="Helvetica Neue" panose="020B0604020202020204" pitchFamily="34" charset="0"/>
                <a:ea typeface="Helvetica Neue" panose="020B0604020202020204" pitchFamily="34" charset="0"/>
              </a:rPr>
              <a:t>Classification des dispositifs </a:t>
            </a:r>
            <a:r>
              <a:rPr lang="fr-FR" sz="1200" dirty="0" smtClean="0">
                <a:solidFill>
                  <a:schemeClr val="accent2"/>
                </a:solidFill>
                <a:latin typeface="Helvetica Neue" panose="020B0604020202020204" pitchFamily="34" charset="0"/>
                <a:ea typeface="Helvetica Neue" panose="020B0604020202020204" pitchFamily="34" charset="0"/>
              </a:rPr>
              <a:t>médicaux</a:t>
            </a:r>
            <a:endParaRPr lang="fr-FR" sz="1200" dirty="0">
              <a:solidFill>
                <a:schemeClr val="accent2"/>
              </a:solidFill>
              <a:latin typeface="Helvetica Neue" panose="020B0604020202020204" pitchFamily="34" charset="0"/>
              <a:ea typeface="Helvetica Neue" panose="020B0604020202020204" pitchFamily="34" charset="0"/>
            </a:endParaRPr>
          </a:p>
        </p:txBody>
      </p:sp>
      <p:sp>
        <p:nvSpPr>
          <p:cNvPr id="23" name="Rectangle 22">
            <a:extLst>
              <a:ext uri="{FF2B5EF4-FFF2-40B4-BE49-F238E27FC236}">
                <a16:creationId xmlns:a16="http://schemas.microsoft.com/office/drawing/2014/main" id="{0F0D40E0-A748-458C-AAB4-195637903846}"/>
              </a:ext>
            </a:extLst>
          </p:cNvPr>
          <p:cNvSpPr/>
          <p:nvPr/>
        </p:nvSpPr>
        <p:spPr>
          <a:xfrm>
            <a:off x="152154" y="6784666"/>
            <a:ext cx="6511147" cy="2192908"/>
          </a:xfrm>
          <a:prstGeom prst="rect">
            <a:avLst/>
          </a:prstGeom>
          <a:noFill/>
        </p:spPr>
        <p:txBody>
          <a:bodyPr wrap="square">
            <a:spAutoFit/>
          </a:bodyPr>
          <a:lstStyle/>
          <a:p>
            <a:pPr marL="171450" indent="-171450" algn="just">
              <a:buClr>
                <a:srgbClr val="2C6672"/>
              </a:buClr>
              <a:buFont typeface="Wingdings" panose="05000000000000000000" pitchFamily="2" charset="2"/>
              <a:buChar char="l"/>
            </a:pPr>
            <a:r>
              <a:rPr lang="fr-FR" sz="1050" dirty="0" smtClean="0"/>
              <a:t>Les </a:t>
            </a:r>
            <a:r>
              <a:rPr lang="fr-FR" sz="1050" dirty="0"/>
              <a:t>dispositifs médicaux sont classés en 4 catégories, en fonction de leur risque potentiel pour la santé. A chaque catégorie sont associées des règles d’évaluation et de contrôle spécifiques</a:t>
            </a:r>
            <a:r>
              <a:rPr lang="fr-FR" sz="1050" dirty="0" smtClean="0"/>
              <a:t>.</a:t>
            </a:r>
          </a:p>
          <a:p>
            <a:pPr marL="171450" indent="-171450" algn="just">
              <a:buClr>
                <a:srgbClr val="2C6672"/>
              </a:buClr>
              <a:buFontTx/>
              <a:buChar char="-"/>
            </a:pPr>
            <a:r>
              <a:rPr lang="fr-FR" sz="1050" b="1" dirty="0" smtClean="0"/>
              <a:t>Classe </a:t>
            </a:r>
            <a:r>
              <a:rPr lang="fr-FR" sz="1050" b="1" dirty="0"/>
              <a:t>I</a:t>
            </a:r>
            <a:r>
              <a:rPr lang="fr-FR" sz="1050" dirty="0"/>
              <a:t> (classe de risque la plus faible) , qui comprend par exemple les lunettes correctrices, les véhicules pour personnes handicapées, les béquilles, </a:t>
            </a:r>
            <a:r>
              <a:rPr lang="fr-FR" sz="1050" dirty="0" smtClean="0"/>
              <a:t>les lits médicaux, etc. ;</a:t>
            </a:r>
            <a:endParaRPr lang="fr-FR" sz="1050" dirty="0"/>
          </a:p>
          <a:p>
            <a:pPr marL="171450" indent="-171450" algn="just">
              <a:buClr>
                <a:srgbClr val="2C6672"/>
              </a:buClr>
              <a:buFontTx/>
              <a:buChar char="-"/>
            </a:pPr>
            <a:r>
              <a:rPr lang="fr-FR" sz="1050" b="1" dirty="0"/>
              <a:t>Classe </a:t>
            </a:r>
            <a:r>
              <a:rPr lang="fr-FR" sz="1050" b="1" dirty="0" err="1"/>
              <a:t>IIa</a:t>
            </a:r>
            <a:r>
              <a:rPr lang="fr-FR" sz="1050" dirty="0"/>
              <a:t> (risque potentiel modéré/mesuré) , qui comprend par exemple les lentilles de contact, les appareils d’échographie, les couronnes </a:t>
            </a:r>
            <a:r>
              <a:rPr lang="fr-FR" sz="1050" dirty="0" smtClean="0"/>
              <a:t>dentaires, </a:t>
            </a:r>
            <a:r>
              <a:rPr lang="fr-FR" sz="1050" dirty="0" err="1" smtClean="0"/>
              <a:t>etc</a:t>
            </a:r>
            <a:r>
              <a:rPr lang="fr-FR" sz="1050" dirty="0" smtClean="0"/>
              <a:t> </a:t>
            </a:r>
            <a:r>
              <a:rPr lang="fr-FR" sz="1050" dirty="0"/>
              <a:t> </a:t>
            </a:r>
            <a:r>
              <a:rPr lang="fr-FR" sz="1050" dirty="0" smtClean="0"/>
              <a:t>;</a:t>
            </a:r>
          </a:p>
          <a:p>
            <a:pPr marL="171450" indent="-171450" algn="just">
              <a:buClr>
                <a:srgbClr val="2C6672"/>
              </a:buClr>
              <a:buFontTx/>
              <a:buChar char="-"/>
            </a:pPr>
            <a:r>
              <a:rPr lang="fr-FR" sz="1050" b="1" dirty="0"/>
              <a:t>Classe </a:t>
            </a:r>
            <a:r>
              <a:rPr lang="fr-FR" sz="1050" b="1" dirty="0" err="1"/>
              <a:t>IIb</a:t>
            </a:r>
            <a:r>
              <a:rPr lang="fr-FR" sz="1050" dirty="0"/>
              <a:t> (risque potentiel élevé/important) , qui comprend notamment les préservatifs, les </a:t>
            </a:r>
            <a:r>
              <a:rPr lang="fr-FR" sz="1050" dirty="0" smtClean="0"/>
              <a:t>pompes à perfusion, les hémodialyseurs, </a:t>
            </a:r>
            <a:r>
              <a:rPr lang="fr-FR" sz="1050" dirty="0" err="1" smtClean="0"/>
              <a:t>etc</a:t>
            </a:r>
            <a:r>
              <a:rPr lang="fr-FR" sz="1050" dirty="0" smtClean="0"/>
              <a:t> ;</a:t>
            </a:r>
            <a:endParaRPr lang="fr-FR" sz="1050" dirty="0"/>
          </a:p>
          <a:p>
            <a:pPr marL="171450" indent="-171450" algn="just">
              <a:buClr>
                <a:srgbClr val="2C6672"/>
              </a:buClr>
              <a:buFontTx/>
              <a:buChar char="-"/>
            </a:pPr>
            <a:r>
              <a:rPr lang="fr-FR" sz="1050" b="1" dirty="0"/>
              <a:t>Classe III</a:t>
            </a:r>
            <a:r>
              <a:rPr lang="fr-FR" sz="1050" dirty="0"/>
              <a:t> (classe de risque la plus élevée) , qui inclut par exemple les implants mammaires, les </a:t>
            </a:r>
            <a:r>
              <a:rPr lang="fr-FR" sz="1050" dirty="0" err="1"/>
              <a:t>stents</a:t>
            </a:r>
            <a:r>
              <a:rPr lang="fr-FR" sz="1050" dirty="0"/>
              <a:t>, les prothèses de hanche, </a:t>
            </a:r>
            <a:r>
              <a:rPr lang="fr-FR" sz="1050" dirty="0" smtClean="0"/>
              <a:t>etc.</a:t>
            </a:r>
            <a:endParaRPr lang="fr-FR" sz="1050" dirty="0"/>
          </a:p>
          <a:p>
            <a:pPr marL="171450" indent="-171450" algn="just">
              <a:buClr>
                <a:srgbClr val="2C6672"/>
              </a:buClr>
              <a:buFont typeface="Wingdings" panose="05000000000000000000" pitchFamily="2" charset="2"/>
              <a:buChar char="l"/>
            </a:pPr>
            <a:r>
              <a:rPr lang="fr-FR" sz="1050" dirty="0"/>
              <a:t>La classification d’un dispositif médical est de la responsabilité du fabricant. Pour ce faire, le fabricant s’appuie sur des règles de classification établies par la directive DM, en fonction de la finalité médicale que ce dernier revendique pour son produit</a:t>
            </a:r>
          </a:p>
        </p:txBody>
      </p:sp>
    </p:spTree>
    <p:extLst>
      <p:ext uri="{BB962C8B-B14F-4D97-AF65-F5344CB8AC3E}">
        <p14:creationId xmlns:p14="http://schemas.microsoft.com/office/powerpoint/2010/main" val="3725167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 coins arrondis 5">
            <a:extLst>
              <a:ext uri="{FF2B5EF4-FFF2-40B4-BE49-F238E27FC236}">
                <a16:creationId xmlns:a16="http://schemas.microsoft.com/office/drawing/2014/main" id="{540958C6-A3A3-42C2-8295-9EB1333CD27E}"/>
              </a:ext>
            </a:extLst>
          </p:cNvPr>
          <p:cNvSpPr/>
          <p:nvPr/>
        </p:nvSpPr>
        <p:spPr>
          <a:xfrm>
            <a:off x="126380" y="1365494"/>
            <a:ext cx="6600367" cy="2129007"/>
          </a:xfrm>
          <a:prstGeom prst="roundRect">
            <a:avLst>
              <a:gd name="adj" fmla="val 8794"/>
            </a:avLst>
          </a:prstGeom>
          <a:noFill/>
          <a:ln>
            <a:solidFill>
              <a:srgbClr val="9BBA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CDD262E5-A162-422C-A0ED-B992E1EE17DF}"/>
              </a:ext>
            </a:extLst>
          </p:cNvPr>
          <p:cNvSpPr txBox="1"/>
          <p:nvPr/>
        </p:nvSpPr>
        <p:spPr>
          <a:xfrm>
            <a:off x="278523" y="1226994"/>
            <a:ext cx="2622834" cy="276999"/>
          </a:xfrm>
          <a:prstGeom prst="rect">
            <a:avLst/>
          </a:prstGeom>
          <a:solidFill>
            <a:schemeClr val="bg1"/>
          </a:solidFill>
        </p:spPr>
        <p:txBody>
          <a:bodyPr wrap="none" rtlCol="0">
            <a:spAutoFit/>
          </a:bodyPr>
          <a:lstStyle>
            <a:defPPr>
              <a:defRPr lang="en-US"/>
            </a:defPPr>
            <a:lvl1pPr>
              <a:defRPr sz="1400">
                <a:solidFill>
                  <a:schemeClr val="accent6"/>
                </a:solidFill>
                <a:latin typeface="Helvetica Neue" panose="020B0604020202020204" pitchFamily="34" charset="0"/>
                <a:ea typeface="Helvetica Neue" panose="020B0604020202020204" pitchFamily="34" charset="0"/>
              </a:defRPr>
            </a:lvl1pPr>
          </a:lstStyle>
          <a:p>
            <a:r>
              <a:rPr lang="fr-FR" sz="1200" dirty="0" smtClean="0">
                <a:solidFill>
                  <a:srgbClr val="9BBA28"/>
                </a:solidFill>
              </a:rPr>
              <a:t>Règles de prescription et délivrance</a:t>
            </a:r>
            <a:endParaRPr lang="fr-FR" sz="1200" dirty="0">
              <a:solidFill>
                <a:srgbClr val="9BBA28"/>
              </a:solidFill>
            </a:endParaRPr>
          </a:p>
        </p:txBody>
      </p:sp>
      <p:sp>
        <p:nvSpPr>
          <p:cNvPr id="8" name="Rectangle 7">
            <a:extLst>
              <a:ext uri="{FF2B5EF4-FFF2-40B4-BE49-F238E27FC236}">
                <a16:creationId xmlns:a16="http://schemas.microsoft.com/office/drawing/2014/main" id="{251FC1D0-6040-4325-AE89-78E404254E04}"/>
              </a:ext>
            </a:extLst>
          </p:cNvPr>
          <p:cNvSpPr/>
          <p:nvPr/>
        </p:nvSpPr>
        <p:spPr>
          <a:xfrm>
            <a:off x="193719" y="1463176"/>
            <a:ext cx="6511147" cy="2031325"/>
          </a:xfrm>
          <a:prstGeom prst="rect">
            <a:avLst/>
          </a:prstGeom>
        </p:spPr>
        <p:txBody>
          <a:bodyPr wrap="square">
            <a:spAutoFit/>
          </a:bodyPr>
          <a:lstStyle/>
          <a:p>
            <a:pPr marL="171450" indent="-171450" algn="just">
              <a:buClr>
                <a:schemeClr val="accent6"/>
              </a:buClr>
              <a:buFont typeface="Wingdings" panose="05000000000000000000" pitchFamily="2" charset="2"/>
              <a:buChar char="l"/>
            </a:pPr>
            <a:r>
              <a:rPr lang="fr-FR" sz="1050" dirty="0" smtClean="0"/>
              <a:t>Pour </a:t>
            </a:r>
            <a:r>
              <a:rPr lang="fr-FR" sz="1050" dirty="0"/>
              <a:t>être correctement traitée par le pharmacien ou le fournisseur de biens médicaux et la caisse d'Assurance Maladie </a:t>
            </a:r>
            <a:r>
              <a:rPr lang="fr-FR" sz="1050" dirty="0" smtClean="0"/>
              <a:t>du patient</a:t>
            </a:r>
            <a:r>
              <a:rPr lang="fr-FR" sz="1050" dirty="0"/>
              <a:t>, </a:t>
            </a:r>
            <a:r>
              <a:rPr lang="fr-FR" sz="1050" dirty="0" smtClean="0"/>
              <a:t>la </a:t>
            </a:r>
            <a:r>
              <a:rPr lang="fr-FR" sz="1050" dirty="0"/>
              <a:t>prescription de </a:t>
            </a:r>
            <a:r>
              <a:rPr lang="fr-FR" sz="1050" dirty="0" smtClean="0"/>
              <a:t>DM doit </a:t>
            </a:r>
            <a:r>
              <a:rPr lang="fr-FR" sz="1050" dirty="0"/>
              <a:t>contenir un certain nombre d'éléments </a:t>
            </a:r>
            <a:r>
              <a:rPr lang="fr-FR" sz="1050" dirty="0" smtClean="0"/>
              <a:t>obligatoires :</a:t>
            </a:r>
          </a:p>
          <a:p>
            <a:pPr marL="171450" indent="-171450" algn="just">
              <a:buClr>
                <a:srgbClr val="2C6672"/>
              </a:buClr>
              <a:buFontTx/>
              <a:buChar char="-"/>
            </a:pPr>
            <a:r>
              <a:rPr lang="fr-FR" sz="1050" dirty="0" smtClean="0"/>
              <a:t>L’identification </a:t>
            </a:r>
            <a:r>
              <a:rPr lang="fr-FR" sz="1050" dirty="0"/>
              <a:t>complète </a:t>
            </a:r>
            <a:r>
              <a:rPr lang="fr-FR" sz="1050" dirty="0" smtClean="0"/>
              <a:t>du prescripteur : </a:t>
            </a:r>
            <a:r>
              <a:rPr lang="fr-FR" sz="1050" dirty="0"/>
              <a:t>nom, qualification, numéro d'identification, etc. ;</a:t>
            </a:r>
          </a:p>
          <a:p>
            <a:pPr marL="171450" indent="-171450" algn="just">
              <a:buClr>
                <a:srgbClr val="2C6672"/>
              </a:buClr>
              <a:buFontTx/>
              <a:buChar char="-"/>
            </a:pPr>
            <a:r>
              <a:rPr lang="fr-FR" sz="1050" dirty="0" smtClean="0"/>
              <a:t>Les </a:t>
            </a:r>
            <a:r>
              <a:rPr lang="fr-FR" sz="1050" dirty="0"/>
              <a:t>nom et prénom du patient ;</a:t>
            </a:r>
          </a:p>
          <a:p>
            <a:pPr marL="171450" indent="-171450" algn="just">
              <a:buClr>
                <a:srgbClr val="2C6672"/>
              </a:buClr>
              <a:buFontTx/>
              <a:buChar char="-"/>
            </a:pPr>
            <a:r>
              <a:rPr lang="fr-FR" sz="1050" dirty="0"/>
              <a:t>L</a:t>
            </a:r>
            <a:r>
              <a:rPr lang="fr-FR" sz="1050" dirty="0" smtClean="0"/>
              <a:t>a </a:t>
            </a:r>
            <a:r>
              <a:rPr lang="fr-FR" sz="1050" dirty="0"/>
              <a:t>date de rédaction de l'ordonnance ;</a:t>
            </a:r>
          </a:p>
          <a:p>
            <a:pPr marL="171450" indent="-171450" algn="just">
              <a:buClr>
                <a:srgbClr val="2C6672"/>
              </a:buClr>
              <a:buFontTx/>
              <a:buChar char="-"/>
            </a:pPr>
            <a:r>
              <a:rPr lang="fr-FR" sz="1050" dirty="0"/>
              <a:t>L</a:t>
            </a:r>
            <a:r>
              <a:rPr lang="fr-FR" sz="1050" dirty="0" smtClean="0"/>
              <a:t>a </a:t>
            </a:r>
            <a:r>
              <a:rPr lang="fr-FR" sz="1050" dirty="0"/>
              <a:t>dénomination du dispositif médical et, le cas échéant, la quantité prescrite ;</a:t>
            </a:r>
          </a:p>
          <a:p>
            <a:pPr marL="171450" indent="-171450" algn="just">
              <a:buClr>
                <a:srgbClr val="2C6672"/>
              </a:buClr>
              <a:buFontTx/>
              <a:buChar char="-"/>
            </a:pPr>
            <a:r>
              <a:rPr lang="fr-FR" sz="1050" dirty="0" smtClean="0"/>
              <a:t>La </a:t>
            </a:r>
            <a:r>
              <a:rPr lang="fr-FR" sz="1050" dirty="0"/>
              <a:t>signature</a:t>
            </a:r>
          </a:p>
          <a:p>
            <a:pPr marL="171450" indent="-171450" algn="just">
              <a:buClr>
                <a:schemeClr val="accent6"/>
              </a:buClr>
              <a:buFont typeface="Wingdings" panose="05000000000000000000" pitchFamily="2" charset="2"/>
              <a:buChar char="l"/>
            </a:pPr>
            <a:r>
              <a:rPr lang="fr-FR" sz="1050" dirty="0"/>
              <a:t>De façon générale </a:t>
            </a:r>
            <a:r>
              <a:rPr lang="fr-FR" sz="1050" dirty="0" smtClean="0"/>
              <a:t>la prescription </a:t>
            </a:r>
            <a:r>
              <a:rPr lang="fr-FR" sz="1050" dirty="0"/>
              <a:t>de </a:t>
            </a:r>
            <a:r>
              <a:rPr lang="fr-FR" sz="1050" dirty="0" smtClean="0"/>
              <a:t>DM ne </a:t>
            </a:r>
            <a:r>
              <a:rPr lang="fr-FR" sz="1050" dirty="0"/>
              <a:t>peut être établie pour une durée supérieure à douze mois. Au-delà de cette durée, une nouvelle prescription sera nécessaire</a:t>
            </a:r>
            <a:r>
              <a:rPr lang="fr-FR" sz="1050" dirty="0" smtClean="0"/>
              <a:t>.</a:t>
            </a:r>
          </a:p>
          <a:p>
            <a:pPr marL="171450" indent="-171450" algn="just">
              <a:buClr>
                <a:schemeClr val="accent6"/>
              </a:buClr>
              <a:buFont typeface="Wingdings" panose="05000000000000000000" pitchFamily="2" charset="2"/>
              <a:buChar char="l"/>
            </a:pPr>
            <a:r>
              <a:rPr lang="fr-FR" sz="1050" dirty="0" smtClean="0"/>
              <a:t>Pour en permettre la prise en charge, le pharmacien ne peut effectuer la première délivrance que sur présentation d’une ordonnance datant de moins de 6 mois.</a:t>
            </a:r>
            <a:endParaRPr lang="fr-FR" sz="1050" dirty="0"/>
          </a:p>
        </p:txBody>
      </p:sp>
      <p:sp>
        <p:nvSpPr>
          <p:cNvPr id="15" name="Rectangle : coins arrondis 5">
            <a:extLst>
              <a:ext uri="{FF2B5EF4-FFF2-40B4-BE49-F238E27FC236}">
                <a16:creationId xmlns:a16="http://schemas.microsoft.com/office/drawing/2014/main" id="{540958C6-A3A3-42C2-8295-9EB1333CD27E}"/>
              </a:ext>
            </a:extLst>
          </p:cNvPr>
          <p:cNvSpPr/>
          <p:nvPr/>
        </p:nvSpPr>
        <p:spPr>
          <a:xfrm>
            <a:off x="117533" y="3749278"/>
            <a:ext cx="6600368" cy="1513835"/>
          </a:xfrm>
          <a:prstGeom prst="roundRect">
            <a:avLst>
              <a:gd name="adj" fmla="val 8794"/>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60000"/>
                  <a:lumOff val="40000"/>
                </a:schemeClr>
              </a:solidFill>
            </a:endParaRPr>
          </a:p>
        </p:txBody>
      </p:sp>
      <p:sp>
        <p:nvSpPr>
          <p:cNvPr id="19" name="ZoneTexte 18">
            <a:extLst>
              <a:ext uri="{FF2B5EF4-FFF2-40B4-BE49-F238E27FC236}">
                <a16:creationId xmlns:a16="http://schemas.microsoft.com/office/drawing/2014/main" id="{CDD262E5-A162-422C-A0ED-B992E1EE17DF}"/>
              </a:ext>
            </a:extLst>
          </p:cNvPr>
          <p:cNvSpPr txBox="1"/>
          <p:nvPr/>
        </p:nvSpPr>
        <p:spPr>
          <a:xfrm>
            <a:off x="253426" y="3637652"/>
            <a:ext cx="2996333" cy="276999"/>
          </a:xfrm>
          <a:prstGeom prst="rect">
            <a:avLst/>
          </a:prstGeom>
          <a:solidFill>
            <a:schemeClr val="bg1"/>
          </a:solidFill>
        </p:spPr>
        <p:txBody>
          <a:bodyPr wrap="none" rtlCol="0">
            <a:spAutoFit/>
          </a:bodyPr>
          <a:lstStyle>
            <a:defPPr>
              <a:defRPr lang="en-US"/>
            </a:defPPr>
            <a:lvl1pPr>
              <a:defRPr sz="1200">
                <a:solidFill>
                  <a:schemeClr val="accent2"/>
                </a:solidFill>
                <a:latin typeface="Helvetica Neue" panose="020B0604020202020204" pitchFamily="34" charset="0"/>
                <a:ea typeface="Helvetica Neue" panose="020B0604020202020204" pitchFamily="34" charset="0"/>
              </a:defRPr>
            </a:lvl1pPr>
          </a:lstStyle>
          <a:p>
            <a:r>
              <a:rPr lang="fr-FR" dirty="0"/>
              <a:t>La </a:t>
            </a:r>
            <a:r>
              <a:rPr lang="fr-FR" dirty="0" smtClean="0"/>
              <a:t>liste </a:t>
            </a:r>
            <a:r>
              <a:rPr lang="fr-FR" dirty="0"/>
              <a:t>des produits et prestations (LPP)</a:t>
            </a:r>
          </a:p>
        </p:txBody>
      </p:sp>
      <p:sp>
        <p:nvSpPr>
          <p:cNvPr id="20" name="Rectangle 19">
            <a:extLst>
              <a:ext uri="{FF2B5EF4-FFF2-40B4-BE49-F238E27FC236}">
                <a16:creationId xmlns:a16="http://schemas.microsoft.com/office/drawing/2014/main" id="{251FC1D0-6040-4325-AE89-78E404254E04}"/>
              </a:ext>
            </a:extLst>
          </p:cNvPr>
          <p:cNvSpPr/>
          <p:nvPr/>
        </p:nvSpPr>
        <p:spPr>
          <a:xfrm>
            <a:off x="193719" y="3839907"/>
            <a:ext cx="6447994" cy="1384995"/>
          </a:xfrm>
          <a:prstGeom prst="rect">
            <a:avLst/>
          </a:prstGeom>
          <a:noFill/>
        </p:spPr>
        <p:txBody>
          <a:bodyPr wrap="square">
            <a:spAutoFit/>
          </a:bodyPr>
          <a:lstStyle/>
          <a:p>
            <a:pPr marL="171450" indent="-171450" algn="just">
              <a:buClr>
                <a:srgbClr val="2C6672"/>
              </a:buClr>
              <a:buFont typeface="Wingdings" panose="05000000000000000000" pitchFamily="2" charset="2"/>
              <a:buChar char="l"/>
            </a:pPr>
            <a:r>
              <a:rPr lang="fr-FR" sz="1050" dirty="0" smtClean="0"/>
              <a:t>La </a:t>
            </a:r>
            <a:r>
              <a:rPr lang="fr-FR" sz="1050" dirty="0"/>
              <a:t>LPP est la liste des produits et prestations remboursables par l'Assurance </a:t>
            </a:r>
            <a:r>
              <a:rPr lang="fr-FR" sz="1050" dirty="0" smtClean="0"/>
              <a:t>Maladie.</a:t>
            </a:r>
          </a:p>
          <a:p>
            <a:pPr marL="171450" indent="-171450" algn="just">
              <a:buClr>
                <a:srgbClr val="2C6672"/>
              </a:buClr>
              <a:buFont typeface="Wingdings" panose="05000000000000000000" pitchFamily="2" charset="2"/>
              <a:buChar char="l"/>
            </a:pPr>
            <a:r>
              <a:rPr lang="fr-FR" sz="1050" dirty="0" smtClean="0"/>
              <a:t>Il </a:t>
            </a:r>
            <a:r>
              <a:rPr lang="fr-FR" sz="1050" dirty="0"/>
              <a:t>s'agit notamment des dispositifs médicaux pour traitements et matériels d'aide à la vie, aliments diététiques et articles pour pansements, des orthèses et prothèses externes, des dispositifs médicaux implantables et des véhicules pour handicapés </a:t>
            </a:r>
            <a:r>
              <a:rPr lang="fr-FR" sz="1050" dirty="0" smtClean="0"/>
              <a:t>physiques</a:t>
            </a:r>
          </a:p>
          <a:p>
            <a:pPr marL="171450" indent="-171450" algn="just">
              <a:buClr>
                <a:srgbClr val="2C6672"/>
              </a:buClr>
              <a:buFont typeface="Wingdings" panose="05000000000000000000" pitchFamily="2" charset="2"/>
              <a:buChar char="l"/>
            </a:pPr>
            <a:r>
              <a:rPr lang="fr-FR" sz="1050" dirty="0" smtClean="0"/>
              <a:t>Pour la consulter : </a:t>
            </a:r>
          </a:p>
          <a:p>
            <a:pPr marL="171450" indent="-171450" algn="just">
              <a:buClr>
                <a:srgbClr val="2C6672"/>
              </a:buClr>
              <a:buFontTx/>
              <a:buChar char="-"/>
            </a:pPr>
            <a:r>
              <a:rPr lang="fr-FR" sz="1050" dirty="0" smtClean="0">
                <a:hlinkClick r:id="rId2"/>
              </a:rPr>
              <a:t>Base de données LPP</a:t>
            </a:r>
            <a:r>
              <a:rPr lang="fr-FR" sz="1050" dirty="0" smtClean="0"/>
              <a:t>  </a:t>
            </a:r>
          </a:p>
          <a:p>
            <a:pPr marL="171450" indent="-171450" algn="just">
              <a:buClr>
                <a:srgbClr val="2C6672"/>
              </a:buClr>
              <a:buFontTx/>
              <a:buChar char="-"/>
            </a:pPr>
            <a:r>
              <a:rPr lang="fr-FR" sz="1050" dirty="0" smtClean="0"/>
              <a:t>La </a:t>
            </a:r>
            <a:r>
              <a:rPr lang="fr-FR" sz="1050" dirty="0"/>
              <a:t>LPP </a:t>
            </a:r>
            <a:r>
              <a:rPr lang="fr-FR" sz="1050" dirty="0" smtClean="0"/>
              <a:t>au format PDF : mise à jour régulièrement, elle est téléchargeable en bas de la page « </a:t>
            </a:r>
            <a:r>
              <a:rPr lang="fr-FR" sz="1050" dirty="0" smtClean="0">
                <a:hlinkClick r:id="rId3"/>
              </a:rPr>
              <a:t>La </a:t>
            </a:r>
            <a:r>
              <a:rPr lang="fr-FR" sz="1050" dirty="0">
                <a:hlinkClick r:id="rId3"/>
              </a:rPr>
              <a:t>liste des produits et prestations </a:t>
            </a:r>
            <a:r>
              <a:rPr lang="fr-FR" sz="1050" dirty="0" smtClean="0">
                <a:hlinkClick r:id="rId3"/>
              </a:rPr>
              <a:t>– LPP</a:t>
            </a:r>
            <a:r>
              <a:rPr lang="fr-FR" sz="1050" dirty="0" smtClean="0"/>
              <a:t> »</a:t>
            </a:r>
            <a:endParaRPr lang="fr-FR" sz="1050" dirty="0"/>
          </a:p>
        </p:txBody>
      </p:sp>
      <p:sp>
        <p:nvSpPr>
          <p:cNvPr id="21" name="Rectangle : coins arrondis 26">
            <a:extLst>
              <a:ext uri="{FF2B5EF4-FFF2-40B4-BE49-F238E27FC236}">
                <a16:creationId xmlns:a16="http://schemas.microsoft.com/office/drawing/2014/main" id="{0B65DD4D-6A88-46E1-9912-B1AEF9C061A9}"/>
              </a:ext>
            </a:extLst>
          </p:cNvPr>
          <p:cNvSpPr/>
          <p:nvPr/>
        </p:nvSpPr>
        <p:spPr>
          <a:xfrm>
            <a:off x="126380" y="5570185"/>
            <a:ext cx="6606945" cy="1925976"/>
          </a:xfrm>
          <a:prstGeom prst="roundRect">
            <a:avLst>
              <a:gd name="adj" fmla="val 5010"/>
            </a:avLst>
          </a:prstGeom>
          <a:noFill/>
          <a:ln>
            <a:solidFill>
              <a:srgbClr val="9BBA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60000"/>
                  <a:lumOff val="40000"/>
                </a:schemeClr>
              </a:solidFill>
            </a:endParaRPr>
          </a:p>
        </p:txBody>
      </p:sp>
      <p:sp>
        <p:nvSpPr>
          <p:cNvPr id="22" name="Rectangle 21">
            <a:extLst>
              <a:ext uri="{FF2B5EF4-FFF2-40B4-BE49-F238E27FC236}">
                <a16:creationId xmlns:a16="http://schemas.microsoft.com/office/drawing/2014/main" id="{0F0D40E0-A748-458C-AAB4-195637903846}"/>
              </a:ext>
            </a:extLst>
          </p:cNvPr>
          <p:cNvSpPr/>
          <p:nvPr/>
        </p:nvSpPr>
        <p:spPr>
          <a:xfrm>
            <a:off x="193719" y="5626418"/>
            <a:ext cx="6497114" cy="1869743"/>
          </a:xfrm>
          <a:prstGeom prst="rect">
            <a:avLst/>
          </a:prstGeom>
        </p:spPr>
        <p:txBody>
          <a:bodyPr wrap="square">
            <a:spAutoFit/>
          </a:bodyPr>
          <a:lstStyle/>
          <a:p>
            <a:pPr marL="171450" indent="-171450" algn="just">
              <a:buClr>
                <a:srgbClr val="9BBA28"/>
              </a:buClr>
              <a:buFont typeface="Wingdings" panose="05000000000000000000" pitchFamily="2" charset="2"/>
              <a:buChar char="l"/>
            </a:pPr>
            <a:r>
              <a:rPr lang="fr-FR" sz="1050" dirty="0" smtClean="0"/>
              <a:t>En </a:t>
            </a:r>
            <a:r>
              <a:rPr lang="fr-FR" sz="1050" dirty="0" smtClean="0"/>
              <a:t>tant que distributeur, le pharmacien qui </a:t>
            </a:r>
            <a:r>
              <a:rPr lang="fr-FR" sz="1050" dirty="0"/>
              <a:t>a connaissance d’un incident grave ou qui considère ou a des raisons de croire que le dispositif </a:t>
            </a:r>
            <a:r>
              <a:rPr lang="fr-FR" sz="1050" dirty="0" smtClean="0"/>
              <a:t>présente </a:t>
            </a:r>
            <a:r>
              <a:rPr lang="fr-FR" sz="1050" dirty="0"/>
              <a:t>un risque grave, est tenu d’en informer immédiatement </a:t>
            </a:r>
            <a:r>
              <a:rPr lang="fr-FR" sz="1050" dirty="0" smtClean="0"/>
              <a:t>l’ANSM, </a:t>
            </a:r>
            <a:r>
              <a:rPr lang="fr-FR" sz="1050" dirty="0"/>
              <a:t>en précisant le cas échéant, les cas de non-conformité et les éventuelles mesures correctives </a:t>
            </a:r>
            <a:r>
              <a:rPr lang="fr-FR" sz="1050" dirty="0" smtClean="0"/>
              <a:t>prises  </a:t>
            </a:r>
          </a:p>
          <a:p>
            <a:pPr marL="171450" indent="-171450" algn="just">
              <a:buClr>
                <a:srgbClr val="9BBA28"/>
              </a:buClr>
              <a:buFont typeface="Wingdings" panose="05000000000000000000" pitchFamily="2" charset="2"/>
              <a:buChar char="l"/>
            </a:pPr>
            <a:r>
              <a:rPr lang="fr-FR" sz="1050" dirty="0" smtClean="0"/>
              <a:t>En tant que professionnel de santé, le pharmacien ayant connaissance d’un incident grave le notifie sans délai à l’ANSM. Il peut déclarer, en outre, tous les autres incidents dont il a connaissance suspectés d’être dus à un dispositif auprès du fabricant </a:t>
            </a:r>
          </a:p>
          <a:p>
            <a:pPr marL="171450" indent="-171450" algn="just">
              <a:buClr>
                <a:srgbClr val="9BBA28"/>
              </a:buClr>
              <a:buFont typeface="Wingdings" panose="05000000000000000000" pitchFamily="2" charset="2"/>
              <a:buChar char="l"/>
            </a:pPr>
            <a:r>
              <a:rPr lang="fr-FR" sz="1050" dirty="0" smtClean="0"/>
              <a:t>La </a:t>
            </a:r>
            <a:r>
              <a:rPr lang="fr-FR" sz="1050" dirty="0"/>
              <a:t>déclaration </a:t>
            </a:r>
            <a:r>
              <a:rPr lang="fr-FR" sz="1050" dirty="0" smtClean="0"/>
              <a:t>auprès de l’ANSM se fait via la page : « </a:t>
            </a:r>
            <a:r>
              <a:rPr lang="fr-FR" sz="1050" dirty="0" smtClean="0">
                <a:hlinkClick r:id="rId4"/>
              </a:rPr>
              <a:t>Déclarer un effet indésirable concernant un dispositif médical</a:t>
            </a:r>
            <a:r>
              <a:rPr lang="fr-FR" sz="1050" dirty="0" smtClean="0"/>
              <a:t> »</a:t>
            </a:r>
            <a:endParaRPr lang="fr-FR" sz="1050" dirty="0"/>
          </a:p>
          <a:p>
            <a:pPr marL="171450" indent="-171450" algn="just">
              <a:buClr>
                <a:schemeClr val="accent6"/>
              </a:buClr>
              <a:buFont typeface="Wingdings" panose="05000000000000000000" pitchFamily="2" charset="2"/>
              <a:buChar char="l"/>
            </a:pPr>
            <a:r>
              <a:rPr lang="fr-FR" sz="1050" dirty="0" smtClean="0"/>
              <a:t>L’ANSM communique sur les rappels de matériels au travers de sa veille et de sa newsletter électroniques : </a:t>
            </a:r>
            <a:r>
              <a:rPr lang="fr-FR" sz="1050" dirty="0">
                <a:hlinkClick r:id="rId5"/>
              </a:rPr>
              <a:t>https://</a:t>
            </a:r>
            <a:r>
              <a:rPr lang="fr-FR" sz="1050" dirty="0" smtClean="0">
                <a:hlinkClick r:id="rId5"/>
              </a:rPr>
              <a:t>ansm.sante.fr/newsletter/login</a:t>
            </a:r>
            <a:endParaRPr lang="fr-FR" sz="1050" dirty="0" smtClean="0"/>
          </a:p>
        </p:txBody>
      </p:sp>
      <p:sp>
        <p:nvSpPr>
          <p:cNvPr id="26" name="ZoneTexte 25">
            <a:extLst>
              <a:ext uri="{FF2B5EF4-FFF2-40B4-BE49-F238E27FC236}">
                <a16:creationId xmlns:a16="http://schemas.microsoft.com/office/drawing/2014/main" id="{6B940639-6913-4B50-8E00-987D8730DEAA}"/>
              </a:ext>
            </a:extLst>
          </p:cNvPr>
          <p:cNvSpPr txBox="1"/>
          <p:nvPr/>
        </p:nvSpPr>
        <p:spPr>
          <a:xfrm>
            <a:off x="399455" y="5373935"/>
            <a:ext cx="1297150" cy="276999"/>
          </a:xfrm>
          <a:prstGeom prst="rect">
            <a:avLst/>
          </a:prstGeom>
          <a:solidFill>
            <a:schemeClr val="bg1"/>
          </a:solidFill>
        </p:spPr>
        <p:txBody>
          <a:bodyPr wrap="none" rtlCol="0">
            <a:spAutoFit/>
          </a:bodyPr>
          <a:lstStyle>
            <a:defPPr>
              <a:defRPr lang="en-US"/>
            </a:defPPr>
            <a:lvl1pPr>
              <a:defRPr sz="1200">
                <a:solidFill>
                  <a:srgbClr val="9BBA28"/>
                </a:solidFill>
                <a:latin typeface="Helvetica Neue" panose="020B0604020202020204" pitchFamily="34" charset="0"/>
                <a:ea typeface="Helvetica Neue" panose="020B0604020202020204" pitchFamily="34" charset="0"/>
              </a:defRPr>
            </a:lvl1pPr>
          </a:lstStyle>
          <a:p>
            <a:r>
              <a:rPr lang="fr-FR" dirty="0" smtClean="0"/>
              <a:t>Matériovigilance</a:t>
            </a:r>
            <a:endParaRPr lang="fr-FR" dirty="0"/>
          </a:p>
        </p:txBody>
      </p:sp>
      <p:sp>
        <p:nvSpPr>
          <p:cNvPr id="16" name="Espace réservé du texte 2">
            <a:extLst>
              <a:ext uri="{FF2B5EF4-FFF2-40B4-BE49-F238E27FC236}">
                <a16:creationId xmlns:a16="http://schemas.microsoft.com/office/drawing/2014/main" id="{C8D32874-29EE-47CE-A51D-45A6BC96CEFC}"/>
              </a:ext>
            </a:extLst>
          </p:cNvPr>
          <p:cNvSpPr txBox="1">
            <a:spLocks/>
          </p:cNvSpPr>
          <p:nvPr/>
        </p:nvSpPr>
        <p:spPr>
          <a:xfrm>
            <a:off x="0" y="8438899"/>
            <a:ext cx="5907505" cy="1459832"/>
          </a:xfrm>
          <a:prstGeom prst="rect">
            <a:avLst/>
          </a:prstGeom>
          <a:solidFill>
            <a:schemeClr val="accent2">
              <a:lumMod val="20000"/>
              <a:lumOff val="80000"/>
            </a:schemeClr>
          </a:solidFill>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1050" b="1" dirty="0" smtClean="0"/>
              <a:t>Sources :</a:t>
            </a:r>
          </a:p>
          <a:p>
            <a:r>
              <a:rPr lang="fr-FR" sz="1050" dirty="0" smtClean="0"/>
              <a:t>Code de la santé publique : </a:t>
            </a:r>
            <a:r>
              <a:rPr lang="fr-FR" sz="1050" dirty="0" smtClean="0">
                <a:hlinkClick r:id="rId6"/>
              </a:rPr>
              <a:t>les </a:t>
            </a:r>
            <a:r>
              <a:rPr lang="fr-FR" sz="1050" dirty="0">
                <a:hlinkClick r:id="rId6"/>
              </a:rPr>
              <a:t>dispositifs médicaux </a:t>
            </a:r>
            <a:r>
              <a:rPr lang="fr-FR" sz="1050" dirty="0"/>
              <a:t> (Articles L5211-1 à </a:t>
            </a:r>
            <a:r>
              <a:rPr lang="fr-FR" sz="1050" dirty="0" smtClean="0"/>
              <a:t>L5214-2)</a:t>
            </a:r>
          </a:p>
          <a:p>
            <a:r>
              <a:rPr lang="fr-FR" sz="1050" dirty="0" smtClean="0"/>
              <a:t>Règlement </a:t>
            </a:r>
            <a:r>
              <a:rPr lang="fr-FR" sz="1050" dirty="0"/>
              <a:t>(UE) 2017/745 du Parlement européen et du Conseil du 5 avril </a:t>
            </a:r>
            <a:r>
              <a:rPr lang="fr-FR" sz="1050" dirty="0" smtClean="0"/>
              <a:t>2017 </a:t>
            </a:r>
            <a:r>
              <a:rPr lang="fr-FR" sz="1050" dirty="0"/>
              <a:t>[</a:t>
            </a:r>
            <a:r>
              <a:rPr lang="fr-FR" sz="1050" dirty="0">
                <a:hlinkClick r:id="rId7"/>
              </a:rPr>
              <a:t>UE 2017/745</a:t>
            </a:r>
            <a:r>
              <a:rPr lang="fr-FR" sz="1050" dirty="0"/>
              <a:t>]</a:t>
            </a:r>
          </a:p>
          <a:p>
            <a:r>
              <a:rPr lang="fr-FR" sz="1050" dirty="0" smtClean="0"/>
              <a:t>https</a:t>
            </a:r>
            <a:r>
              <a:rPr lang="fr-FR" sz="1050" dirty="0"/>
              <a:t>://</a:t>
            </a:r>
            <a:r>
              <a:rPr lang="fr-FR" sz="1050" dirty="0" smtClean="0"/>
              <a:t>solidarites-sante.gouv.fr/soins-et-maladies/autres-produits-de-sante/article/les-dispositifs-medicaux-implants-protheses</a:t>
            </a:r>
          </a:p>
          <a:p>
            <a:r>
              <a:rPr lang="fr-FR" sz="1050" dirty="0">
                <a:hlinkClick r:id="rId3"/>
              </a:rPr>
              <a:t>https://</a:t>
            </a:r>
            <a:r>
              <a:rPr lang="fr-FR" sz="1050" dirty="0" smtClean="0">
                <a:hlinkClick r:id="rId3"/>
              </a:rPr>
              <a:t>www.ameli.fr/etablissement/exercice-professionnel/nomenclatures-codage/lpp</a:t>
            </a:r>
            <a:endParaRPr lang="fr-FR" sz="1050" dirty="0" smtClean="0"/>
          </a:p>
          <a:p>
            <a:r>
              <a:rPr lang="fr-FR" sz="1050" dirty="0" smtClean="0"/>
              <a:t>Pour aller plus loin : vidéo de l’ANSM « </a:t>
            </a:r>
            <a:r>
              <a:rPr lang="fr-FR" sz="1050" dirty="0" smtClean="0">
                <a:hlinkClick r:id="rId8"/>
              </a:rPr>
              <a:t>Réunion d’information sur le nouveau règlement européen relatif aux dispositifs médicaux</a:t>
            </a:r>
            <a:r>
              <a:rPr lang="fr-FR" sz="1050" dirty="0" smtClean="0"/>
              <a:t> »</a:t>
            </a:r>
            <a:endParaRPr lang="fr-FR" sz="1050" dirty="0"/>
          </a:p>
        </p:txBody>
      </p:sp>
      <p:sp>
        <p:nvSpPr>
          <p:cNvPr id="24" name="Titre 1">
            <a:extLst>
              <a:ext uri="{FF2B5EF4-FFF2-40B4-BE49-F238E27FC236}">
                <a16:creationId xmlns:a16="http://schemas.microsoft.com/office/drawing/2014/main" id="{1E628CDE-B7BE-4894-88AB-B5234155E7BB}"/>
              </a:ext>
            </a:extLst>
          </p:cNvPr>
          <p:cNvSpPr txBox="1">
            <a:spLocks/>
          </p:cNvSpPr>
          <p:nvPr/>
        </p:nvSpPr>
        <p:spPr>
          <a:xfrm>
            <a:off x="206734" y="898892"/>
            <a:ext cx="6636853" cy="286232"/>
          </a:xfrm>
          <a:prstGeom prst="rect">
            <a:avLst/>
          </a:prstGeom>
          <a:noFill/>
        </p:spPr>
        <p:txBody>
          <a:bodyPr vert="horz" wrap="square" lIns="91440" tIns="45720" rIns="91440" bIns="45720" rtlCol="0" anchor="ctr">
            <a:spAutoFit/>
          </a:bodyPr>
          <a:lstStyle>
            <a:lvl1pPr algn="l" defTabSz="685800" rtl="0" eaLnBrk="1" latinLnBrk="0" hangingPunct="1">
              <a:lnSpc>
                <a:spcPct val="90000"/>
              </a:lnSpc>
              <a:spcBef>
                <a:spcPct val="0"/>
              </a:spcBef>
              <a:buNone/>
              <a:defRPr lang="fr-FR" sz="1800" kern="1200" cap="all">
                <a:solidFill>
                  <a:schemeClr val="bg1"/>
                </a:solidFill>
                <a:latin typeface="Helvetica Neue" panose="020B0604020202020204" pitchFamily="34" charset="0"/>
                <a:ea typeface="Helvetica Neue" panose="020B0604020202020204" pitchFamily="34" charset="0"/>
                <a:cs typeface="+mn-cs"/>
              </a:defRPr>
            </a:lvl1pPr>
          </a:lstStyle>
          <a:p>
            <a:pPr algn="r"/>
            <a:r>
              <a:rPr lang="fr-FR" sz="1400" smtClean="0"/>
              <a:t>M26. Les dispositifs médicaux (DM)</a:t>
            </a:r>
            <a:endParaRPr lang="fr-FR" sz="1400" dirty="0"/>
          </a:p>
        </p:txBody>
      </p:sp>
      <p:sp>
        <p:nvSpPr>
          <p:cNvPr id="2" name="Rectangle 1"/>
          <p:cNvSpPr/>
          <p:nvPr/>
        </p:nvSpPr>
        <p:spPr>
          <a:xfrm>
            <a:off x="117533" y="7695510"/>
            <a:ext cx="6606945" cy="553998"/>
          </a:xfrm>
          <a:prstGeom prst="rect">
            <a:avLst/>
          </a:prstGeom>
        </p:spPr>
        <p:txBody>
          <a:bodyPr wrap="square">
            <a:spAutoFit/>
          </a:bodyPr>
          <a:lstStyle/>
          <a:p>
            <a:pPr algn="just">
              <a:buClr>
                <a:srgbClr val="2C6672"/>
              </a:buClr>
            </a:pPr>
            <a:r>
              <a:rPr lang="fr-FR" sz="1000" i="1" dirty="0" smtClean="0">
                <a:solidFill>
                  <a:srgbClr val="C00000"/>
                </a:solidFill>
              </a:rPr>
              <a:t>ATTENTION </a:t>
            </a:r>
            <a:r>
              <a:rPr lang="fr-FR" sz="1000" i="1" dirty="0" smtClean="0"/>
              <a:t>: Les DMDIV (</a:t>
            </a:r>
            <a:r>
              <a:rPr lang="fr-FR" sz="1000" i="1" dirty="0"/>
              <a:t>dispositif médical de diagnostic in </a:t>
            </a:r>
            <a:r>
              <a:rPr lang="fr-FR" sz="1000" i="1" dirty="0" smtClean="0"/>
              <a:t>vitro)</a:t>
            </a:r>
            <a:r>
              <a:rPr lang="fr-FR" sz="1000" i="1" dirty="0"/>
              <a:t> </a:t>
            </a:r>
            <a:r>
              <a:rPr lang="fr-FR" sz="1000" i="1" dirty="0" smtClean="0"/>
              <a:t>ont un statut différent des DM. </a:t>
            </a:r>
            <a:r>
              <a:rPr lang="fr-FR" sz="1000" i="1" dirty="0"/>
              <a:t>Les </a:t>
            </a:r>
            <a:r>
              <a:rPr lang="fr-FR" sz="1000" b="1" i="1" dirty="0"/>
              <a:t>DMDIV à l'usage du public </a:t>
            </a:r>
            <a:r>
              <a:rPr lang="fr-FR" sz="1000" b="1" i="1" dirty="0" smtClean="0"/>
              <a:t>(autotests) relèvent </a:t>
            </a:r>
            <a:r>
              <a:rPr lang="fr-FR" sz="1000" b="1" i="1" dirty="0"/>
              <a:t>du monopole pharmaceutique</a:t>
            </a:r>
            <a:r>
              <a:rPr lang="fr-FR" sz="1000" i="1" dirty="0" smtClean="0"/>
              <a:t> à </a:t>
            </a:r>
            <a:r>
              <a:rPr lang="fr-FR" sz="1000" i="1" dirty="0"/>
              <a:t>l'exception des tests destinés au diagnostic de grossesse ainsi que des tests d'ovulation</a:t>
            </a:r>
          </a:p>
        </p:txBody>
      </p:sp>
    </p:spTree>
    <p:extLst>
      <p:ext uri="{BB962C8B-B14F-4D97-AF65-F5344CB8AC3E}">
        <p14:creationId xmlns:p14="http://schemas.microsoft.com/office/powerpoint/2010/main" val="2808604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4335</TotalTime>
  <Words>1118</Words>
  <Application>Microsoft Office PowerPoint</Application>
  <PresentationFormat>Format A4 (210 x 297 mm)</PresentationFormat>
  <Paragraphs>49</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Helvetica Light</vt:lpstr>
      <vt:lpstr>Helvetica Neue</vt:lpstr>
      <vt:lpstr>Wingdings</vt:lpstr>
      <vt:lpstr>Thème Office</vt:lpstr>
      <vt:lpstr>M26. Les dispositifs médicaux (DM)</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298</cp:revision>
  <cp:lastPrinted>2021-12-13T14:06:51Z</cp:lastPrinted>
  <dcterms:created xsi:type="dcterms:W3CDTF">2019-09-09T06:31:24Z</dcterms:created>
  <dcterms:modified xsi:type="dcterms:W3CDTF">2021-12-20T13:43:50Z</dcterms:modified>
</cp:coreProperties>
</file>