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3" r:id="rId1"/>
  </p:sldMasterIdLst>
  <p:notesMasterIdLst>
    <p:notesMasterId r:id="rId4"/>
  </p:notesMasterIdLst>
  <p:sldIdLst>
    <p:sldId id="259" r:id="rId2"/>
    <p:sldId id="265" r:id="rId3"/>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06" userDrawn="1">
          <p15:clr>
            <a:srgbClr val="A4A3A4"/>
          </p15:clr>
        </p15:guide>
        <p15:guide id="2" pos="23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p:restoredTop sz="94558"/>
  </p:normalViewPr>
  <p:slideViewPr>
    <p:cSldViewPr snapToGrid="0">
      <p:cViewPr>
        <p:scale>
          <a:sx n="100" d="100"/>
          <a:sy n="100" d="100"/>
        </p:scale>
        <p:origin x="3006" y="-1932"/>
      </p:cViewPr>
      <p:guideLst>
        <p:guide orient="horz" pos="706"/>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F89E7D-7BD7-2140-936A-F37B5FC833D0}" type="datetimeFigureOut">
              <a:rPr lang="fr-FR" smtClean="0"/>
              <a:t>20/03/2026</a:t>
            </a:fld>
            <a:endParaRPr lang="fr-FR"/>
          </a:p>
        </p:txBody>
      </p:sp>
      <p:sp>
        <p:nvSpPr>
          <p:cNvPr id="4" name="Espace réservé de l'image des diapositives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543146-8646-4440-8AE6-AAF59580FB8D}" type="slidenum">
              <a:rPr lang="fr-FR" smtClean="0"/>
              <a:t>‹N°›</a:t>
            </a:fld>
            <a:endParaRPr lang="fr-FR"/>
          </a:p>
        </p:txBody>
      </p:sp>
    </p:spTree>
    <p:extLst>
      <p:ext uri="{BB962C8B-B14F-4D97-AF65-F5344CB8AC3E}">
        <p14:creationId xmlns:p14="http://schemas.microsoft.com/office/powerpoint/2010/main" val="3476110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64586" y="468000"/>
            <a:ext cx="5929058" cy="499917"/>
          </a:xfrm>
        </p:spPr>
        <p:txBody>
          <a:bodyPr/>
          <a:lstStyle>
            <a:lvl1pPr>
              <a:defRPr>
                <a:solidFill>
                  <a:schemeClr val="accent3"/>
                </a:solidFill>
                <a:latin typeface="Arial" panose="020B0604020202020204" pitchFamily="34" charset="0"/>
                <a:cs typeface="Arial" panose="020B0604020202020204" pitchFamily="34" charset="0"/>
              </a:defRPr>
            </a:lvl1pPr>
          </a:lstStyle>
          <a:p>
            <a:r>
              <a:rPr lang="fr-FR" dirty="0"/>
              <a:t>MÉMO</a:t>
            </a:r>
            <a:endParaRPr lang="en-US" dirty="0"/>
          </a:p>
        </p:txBody>
      </p:sp>
      <p:sp>
        <p:nvSpPr>
          <p:cNvPr id="3" name="Content Placeholder 2"/>
          <p:cNvSpPr>
            <a:spLocks noGrp="1"/>
          </p:cNvSpPr>
          <p:nvPr>
            <p:ph idx="1"/>
          </p:nvPr>
        </p:nvSpPr>
        <p:spPr>
          <a:xfrm>
            <a:off x="756619" y="2627705"/>
            <a:ext cx="6046437" cy="1787956"/>
          </a:xfrm>
          <a:prstGeom prst="rect">
            <a:avLst/>
          </a:prstGeom>
        </p:spPr>
        <p:txBody>
          <a:bodyPr lIns="0" tIns="0" rIns="0" bIns="0">
            <a:noAutofit/>
          </a:bodyPr>
          <a:lstStyle>
            <a:lvl1pPr>
              <a:buFontTx/>
              <a:buNone/>
              <a:defRPr sz="2400" b="0" i="0">
                <a:solidFill>
                  <a:schemeClr val="accent3"/>
                </a:solidFill>
                <a:latin typeface="Arial" panose="020B0604020202020204" pitchFamily="34" charset="0"/>
                <a:cs typeface="Arial" panose="020B0604020202020204" pitchFamily="34" charset="0"/>
              </a:defRPr>
            </a:lvl1pPr>
            <a:lvl2pPr marL="151200" indent="-152984" algn="ctr">
              <a:lnSpc>
                <a:spcPts val="1320"/>
              </a:lnSpc>
              <a:spcBef>
                <a:spcPts val="0"/>
              </a:spcBef>
              <a:buClr>
                <a:schemeClr val="accent2"/>
              </a:buClr>
              <a:buFontTx/>
              <a:buNone/>
              <a:defRPr sz="1100" b="1" i="0">
                <a:solidFill>
                  <a:schemeClr val="accent2"/>
                </a:solidFill>
                <a:latin typeface="Arial" panose="020B0604020202020204" pitchFamily="34" charset="0"/>
                <a:cs typeface="Arial" panose="020B0604020202020204" pitchFamily="34" charset="0"/>
              </a:defRPr>
            </a:lvl2pPr>
            <a:lvl3pPr marL="288000" indent="-97200">
              <a:lnSpc>
                <a:spcPts val="1320"/>
              </a:lnSpc>
              <a:spcBef>
                <a:spcPts val="0"/>
              </a:spcBef>
              <a:buFont typeface="Arial" panose="020B0604020202020204" pitchFamily="34" charset="0"/>
              <a:buChar char="•"/>
              <a:defRPr sz="1100" b="0" i="0">
                <a:latin typeface="Arial" panose="020B0604020202020204" pitchFamily="34" charset="0"/>
                <a:cs typeface="Arial" panose="020B0604020202020204" pitchFamily="34" charset="0"/>
              </a:defRPr>
            </a:lvl3pPr>
            <a:lvl4pPr marL="180000">
              <a:lnSpc>
                <a:spcPts val="1320"/>
              </a:lnSpc>
              <a:spcBef>
                <a:spcPts val="0"/>
              </a:spcBef>
              <a:buFontTx/>
              <a:buNone/>
              <a:defRPr sz="1100" b="0" i="0">
                <a:latin typeface="Arial" panose="020B0604020202020204" pitchFamily="34" charset="0"/>
                <a:cs typeface="Arial" panose="020B0604020202020204" pitchFamily="34" charset="0"/>
              </a:defRPr>
            </a:lvl4pPr>
            <a:lvl5pPr>
              <a:buFontTx/>
              <a:buNone/>
              <a:defRPr sz="1100">
                <a:latin typeface="Azo Sans" panose="020B0603030503020204" pitchFamily="34" charset="77"/>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Date Placeholder 3"/>
          <p:cNvSpPr>
            <a:spLocks noGrp="1"/>
          </p:cNvSpPr>
          <p:nvPr>
            <p:ph type="dt" sz="half" idx="10"/>
          </p:nvPr>
        </p:nvSpPr>
        <p:spPr/>
        <p:txBody>
          <a:bodyPr/>
          <a:lstStyle>
            <a:lvl1pPr>
              <a:defRPr>
                <a:solidFill>
                  <a:schemeClr val="accent3"/>
                </a:solidFill>
              </a:defRPr>
            </a:lvl1pPr>
          </a:lstStyle>
          <a:p>
            <a:r>
              <a:rPr lang="fr-FR"/>
              <a:t>Version 2.2 / Mois année </a:t>
            </a:r>
            <a:endParaRPr lang="en-US" dirty="0"/>
          </a:p>
        </p:txBody>
      </p:sp>
      <p:sp>
        <p:nvSpPr>
          <p:cNvPr id="5" name="Footer Placeholder 4"/>
          <p:cNvSpPr>
            <a:spLocks noGrp="1"/>
          </p:cNvSpPr>
          <p:nvPr>
            <p:ph type="ftr" sz="quarter" idx="11"/>
          </p:nvPr>
        </p:nvSpPr>
        <p:spPr>
          <a:xfrm>
            <a:off x="665602" y="9979818"/>
            <a:ext cx="2141097" cy="409702"/>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‹N°›</a:t>
            </a:fld>
            <a:r>
              <a:rPr lang="en-US" dirty="0"/>
              <a:t>/2</a:t>
            </a:r>
            <a:endParaRPr lang="en-US" dirty="0">
              <a:latin typeface="Arial" panose="020B0604020202020204" pitchFamily="34" charset="0"/>
              <a:cs typeface="Arial" panose="020B0604020202020204" pitchFamily="34" charset="0"/>
            </a:endParaRPr>
          </a:p>
        </p:txBody>
      </p:sp>
      <p:sp>
        <p:nvSpPr>
          <p:cNvPr id="8" name="Espace réservé du texte 7">
            <a:extLst>
              <a:ext uri="{FF2B5EF4-FFF2-40B4-BE49-F238E27FC236}">
                <a16:creationId xmlns:a16="http://schemas.microsoft.com/office/drawing/2014/main" id="{7FB36146-7DD3-D62B-56A5-D59463281CD5}"/>
              </a:ext>
            </a:extLst>
          </p:cNvPr>
          <p:cNvSpPr>
            <a:spLocks noGrp="1"/>
          </p:cNvSpPr>
          <p:nvPr>
            <p:ph type="body" sz="quarter" idx="13" hasCustomPrompt="1"/>
          </p:nvPr>
        </p:nvSpPr>
        <p:spPr>
          <a:xfrm>
            <a:off x="365126" y="938026"/>
            <a:ext cx="4878388" cy="720000"/>
          </a:xfrm>
          <a:prstGeom prst="rect">
            <a:avLst/>
          </a:prstGeom>
          <a:ln w="3175">
            <a:solidFill>
              <a:schemeClr val="accent3"/>
            </a:solidFill>
          </a:ln>
        </p:spPr>
        <p:txBody>
          <a:bodyPr lIns="72000" tIns="0" rIns="0" bIns="0" anchor="ctr">
            <a:noAutofit/>
          </a:bodyPr>
          <a:lstStyle>
            <a:lvl1pPr>
              <a:buFontTx/>
              <a:buNone/>
              <a:defRPr sz="1600" b="0">
                <a:solidFill>
                  <a:schemeClr val="accent3"/>
                </a:solidFill>
                <a:latin typeface="Arial" panose="020B0604020202020204" pitchFamily="34" charset="0"/>
                <a:cs typeface="Arial" panose="020B0604020202020204" pitchFamily="34" charset="0"/>
              </a:defRPr>
            </a:lvl1pPr>
            <a:lvl2pPr>
              <a:buFontTx/>
              <a:buNone/>
              <a:defRPr>
                <a:latin typeface="Azo Sans" panose="020B0603030503020204" pitchFamily="34" charset="77"/>
              </a:defRPr>
            </a:lvl2pPr>
            <a:lvl3pPr>
              <a:buFontTx/>
              <a:buNone/>
              <a:defRPr>
                <a:latin typeface="Azo Sans" panose="020B0603030503020204" pitchFamily="34" charset="77"/>
              </a:defRPr>
            </a:lvl3pPr>
            <a:lvl4pPr>
              <a:buFontTx/>
              <a:buNone/>
              <a:defRPr>
                <a:latin typeface="Azo Sans" panose="020B0603030503020204" pitchFamily="34" charset="77"/>
              </a:defRPr>
            </a:lvl4pPr>
            <a:lvl5pPr>
              <a:buFontTx/>
              <a:buNone/>
              <a:defRPr>
                <a:latin typeface="Azo Sans" panose="020B0603030503020204" pitchFamily="34" charset="77"/>
              </a:defRPr>
            </a:lvl5pPr>
          </a:lstStyle>
          <a:p>
            <a:pPr lvl="0"/>
            <a:r>
              <a:rPr lang="fr-FR" dirty="0"/>
              <a:t>C09. Le Double contrôle, en pratique :</a:t>
            </a:r>
          </a:p>
        </p:txBody>
      </p:sp>
      <p:sp>
        <p:nvSpPr>
          <p:cNvPr id="10" name="Espace réservé du texte 9">
            <a:extLst>
              <a:ext uri="{FF2B5EF4-FFF2-40B4-BE49-F238E27FC236}">
                <a16:creationId xmlns:a16="http://schemas.microsoft.com/office/drawing/2014/main" id="{0148CBA0-6226-CE1E-2226-4E116497AEE6}"/>
              </a:ext>
            </a:extLst>
          </p:cNvPr>
          <p:cNvSpPr>
            <a:spLocks noGrp="1"/>
          </p:cNvSpPr>
          <p:nvPr>
            <p:ph type="body" sz="quarter" idx="14" hasCustomPrompt="1"/>
          </p:nvPr>
        </p:nvSpPr>
        <p:spPr>
          <a:xfrm>
            <a:off x="5243513" y="938026"/>
            <a:ext cx="1980000" cy="720000"/>
          </a:xfrm>
          <a:prstGeom prst="rect">
            <a:avLst/>
          </a:prstGeom>
          <a:ln w="3175">
            <a:solidFill>
              <a:schemeClr val="accent3"/>
            </a:solidFill>
          </a:ln>
        </p:spPr>
        <p:txBody>
          <a:bodyPr tIns="72000" rIns="0" bIns="0">
            <a:noAutofit/>
          </a:bodyPr>
          <a:lstStyle>
            <a:lvl1pPr>
              <a:buFontTx/>
              <a:buNone/>
              <a:defRPr sz="700">
                <a:solidFill>
                  <a:schemeClr val="accent3"/>
                </a:solidFill>
                <a:latin typeface="Arial" panose="020B0604020202020204" pitchFamily="34" charset="0"/>
                <a:cs typeface="Arial" panose="020B0604020202020204" pitchFamily="34" charset="0"/>
              </a:defRPr>
            </a:lvl1pPr>
            <a:lvl2pPr>
              <a:buFontTx/>
              <a:buNone/>
              <a:defRPr sz="800">
                <a:solidFill>
                  <a:schemeClr val="accent2"/>
                </a:solidFill>
                <a:latin typeface="Azo Sans" panose="020B0603030503020204" pitchFamily="34" charset="77"/>
              </a:defRPr>
            </a:lvl2pPr>
            <a:lvl3pPr>
              <a:buFontTx/>
              <a:buNone/>
              <a:defRPr sz="800">
                <a:solidFill>
                  <a:schemeClr val="accent2"/>
                </a:solidFill>
                <a:latin typeface="Azo Sans" panose="020B0603030503020204" pitchFamily="34" charset="77"/>
              </a:defRPr>
            </a:lvl3pPr>
            <a:lvl4pPr>
              <a:buFontTx/>
              <a:buNone/>
              <a:defRPr sz="800">
                <a:solidFill>
                  <a:schemeClr val="accent2"/>
                </a:solidFill>
                <a:latin typeface="Azo Sans" panose="020B0603030503020204" pitchFamily="34" charset="77"/>
              </a:defRPr>
            </a:lvl4pPr>
            <a:lvl5pPr>
              <a:buFontTx/>
              <a:buNone/>
              <a:defRPr sz="800">
                <a:solidFill>
                  <a:schemeClr val="accent2"/>
                </a:solidFill>
                <a:latin typeface="Azo Sans" panose="020B0603030503020204" pitchFamily="34" charset="77"/>
              </a:defRPr>
            </a:lvl5pPr>
          </a:lstStyle>
          <a:p>
            <a:pPr lvl="0"/>
            <a:r>
              <a:rPr lang="fr-FR" dirty="0"/>
              <a:t>Pharmacie :</a:t>
            </a:r>
          </a:p>
        </p:txBody>
      </p:sp>
      <p:sp>
        <p:nvSpPr>
          <p:cNvPr id="11" name="Espace réservé du texte 9">
            <a:extLst>
              <a:ext uri="{FF2B5EF4-FFF2-40B4-BE49-F238E27FC236}">
                <a16:creationId xmlns:a16="http://schemas.microsoft.com/office/drawing/2014/main" id="{AC9BA212-F7B9-DE76-EF9B-39E211483347}"/>
              </a:ext>
            </a:extLst>
          </p:cNvPr>
          <p:cNvSpPr>
            <a:spLocks noGrp="1"/>
          </p:cNvSpPr>
          <p:nvPr>
            <p:ph type="body" sz="quarter" idx="15" hasCustomPrompt="1"/>
          </p:nvPr>
        </p:nvSpPr>
        <p:spPr>
          <a:xfrm>
            <a:off x="5243513" y="1675672"/>
            <a:ext cx="1980000" cy="188847"/>
          </a:xfrm>
          <a:prstGeom prst="rect">
            <a:avLst/>
          </a:prstGeom>
          <a:ln w="3175">
            <a:noFill/>
          </a:ln>
        </p:spPr>
        <p:txBody>
          <a:bodyPr tIns="36000" rIns="0" bIns="0">
            <a:noAutofit/>
          </a:bodyPr>
          <a:lstStyle>
            <a:lvl1pPr>
              <a:buFontTx/>
              <a:buNone/>
              <a:defRPr sz="700" i="1">
                <a:solidFill>
                  <a:schemeClr val="accent3"/>
                </a:solidFill>
                <a:latin typeface="Arial" panose="020B0604020202020204" pitchFamily="34" charset="0"/>
                <a:cs typeface="Arial" panose="020B0604020202020204" pitchFamily="34" charset="0"/>
              </a:defRPr>
            </a:lvl1pPr>
            <a:lvl2pPr>
              <a:buFontTx/>
              <a:buNone/>
              <a:defRPr sz="800">
                <a:solidFill>
                  <a:schemeClr val="accent2"/>
                </a:solidFill>
                <a:latin typeface="Azo Sans" panose="020B0603030503020204" pitchFamily="34" charset="77"/>
              </a:defRPr>
            </a:lvl2pPr>
            <a:lvl3pPr>
              <a:buFontTx/>
              <a:buNone/>
              <a:defRPr sz="800">
                <a:solidFill>
                  <a:schemeClr val="accent2"/>
                </a:solidFill>
                <a:latin typeface="Azo Sans" panose="020B0603030503020204" pitchFamily="34" charset="77"/>
              </a:defRPr>
            </a:lvl3pPr>
            <a:lvl4pPr>
              <a:buFontTx/>
              <a:buNone/>
              <a:defRPr sz="800">
                <a:solidFill>
                  <a:schemeClr val="accent2"/>
                </a:solidFill>
                <a:latin typeface="Azo Sans" panose="020B0603030503020204" pitchFamily="34" charset="77"/>
              </a:defRPr>
            </a:lvl4pPr>
            <a:lvl5pPr>
              <a:buFontTx/>
              <a:buNone/>
              <a:defRPr sz="800">
                <a:solidFill>
                  <a:schemeClr val="accent2"/>
                </a:solidFill>
                <a:latin typeface="Azo Sans" panose="020B0603030503020204" pitchFamily="34" charset="77"/>
              </a:defRPr>
            </a:lvl5pPr>
          </a:lstStyle>
          <a:p>
            <a:pPr lvl="0"/>
            <a:r>
              <a:rPr lang="fr-FR" dirty="0"/>
              <a:t>Personnaliser l’en-tête</a:t>
            </a:r>
          </a:p>
        </p:txBody>
      </p:sp>
      <p:sp>
        <p:nvSpPr>
          <p:cNvPr id="12" name="Footer Placeholder 4">
            <a:extLst>
              <a:ext uri="{FF2B5EF4-FFF2-40B4-BE49-F238E27FC236}">
                <a16:creationId xmlns:a16="http://schemas.microsoft.com/office/drawing/2014/main" id="{14855720-B7EE-7E2C-4646-76E2F9F892AF}"/>
              </a:ext>
            </a:extLst>
          </p:cNvPr>
          <p:cNvSpPr txBox="1">
            <a:spLocks/>
          </p:cNvSpPr>
          <p:nvPr userDrawn="1"/>
        </p:nvSpPr>
        <p:spPr>
          <a:xfrm>
            <a:off x="3005042" y="9979818"/>
            <a:ext cx="2131036"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325809183"/>
      </p:ext>
    </p:extLst>
  </p:cSld>
  <p:clrMapOvr>
    <a:masterClrMapping/>
  </p:clrMapOvr>
  <p:extLst mod="1">
    <p:ext uri="{DCECCB84-F9BA-43D5-87BE-67443E8EF086}">
      <p15:sldGuideLst xmlns:p15="http://schemas.microsoft.com/office/powerpoint/2012/main">
        <p15:guide id="1" orient="horz" pos="3367">
          <p15:clr>
            <a:srgbClr val="FBAE40"/>
          </p15:clr>
        </p15:guide>
        <p15:guide id="2" pos="238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4586" y="468000"/>
            <a:ext cx="3091850" cy="499917"/>
          </a:xfrm>
          <a:prstGeom prst="rect">
            <a:avLst/>
          </a:prstGeom>
        </p:spPr>
        <p:txBody>
          <a:bodyPr vert="horz" lIns="0" tIns="0" rIns="0" bIns="0" rtlCol="0" anchor="ctr">
            <a:noAutofit/>
          </a:bodyPr>
          <a:lstStyle/>
          <a:p>
            <a:r>
              <a:rPr lang="fr-FR" dirty="0"/>
              <a:t>MÉMO</a:t>
            </a:r>
            <a:endParaRPr lang="en-US" dirty="0"/>
          </a:p>
        </p:txBody>
      </p:sp>
      <p:sp>
        <p:nvSpPr>
          <p:cNvPr id="4" name="Date Placeholder 3"/>
          <p:cNvSpPr>
            <a:spLocks noGrp="1"/>
          </p:cNvSpPr>
          <p:nvPr>
            <p:ph type="dt" sz="half" idx="2"/>
          </p:nvPr>
        </p:nvSpPr>
        <p:spPr>
          <a:xfrm>
            <a:off x="662824" y="10401255"/>
            <a:ext cx="1700927" cy="161841"/>
          </a:xfrm>
          <a:prstGeom prst="rect">
            <a:avLst/>
          </a:prstGeom>
        </p:spPr>
        <p:txBody>
          <a:bodyPr vert="horz" lIns="0" tIns="36000" rIns="0" bIns="0" rtlCol="0" anchor="t"/>
          <a:lstStyle>
            <a:lvl1pPr algn="l">
              <a:defRPr sz="700">
                <a:solidFill>
                  <a:schemeClr val="accent3"/>
                </a:solidFill>
                <a:latin typeface="Arial" panose="020B0604020202020204" pitchFamily="34" charset="0"/>
                <a:cs typeface="Arial" panose="020B0604020202020204" pitchFamily="34" charset="0"/>
              </a:defRPr>
            </a:lvl1pPr>
          </a:lstStyle>
          <a:p>
            <a:r>
              <a:rPr lang="fr-FR"/>
              <a:t>Version 2.2 / Mois année </a:t>
            </a:r>
            <a:endParaRPr lang="en-US" dirty="0"/>
          </a:p>
        </p:txBody>
      </p:sp>
      <p:sp>
        <p:nvSpPr>
          <p:cNvPr id="5" name="Footer Placeholder 4"/>
          <p:cNvSpPr>
            <a:spLocks noGrp="1"/>
          </p:cNvSpPr>
          <p:nvPr>
            <p:ph type="ftr" sz="quarter" idx="3"/>
          </p:nvPr>
        </p:nvSpPr>
        <p:spPr>
          <a:xfrm>
            <a:off x="665603" y="9979818"/>
            <a:ext cx="1714577" cy="409702"/>
          </a:xfrm>
          <a:prstGeom prst="rect">
            <a:avLst/>
          </a:prstGeom>
        </p:spPr>
        <p:txBody>
          <a:bodyPr vert="horz" lIns="0" tIns="46800" rIns="0" bIns="0" rtlCol="0" anchor="t"/>
          <a:lstStyle>
            <a:lvl1pPr algn="l">
              <a:defRPr sz="700" b="1" i="0">
                <a:solidFill>
                  <a:schemeClr val="tx1"/>
                </a:solidFill>
                <a:latin typeface="Arial" panose="020B0604020202020204" pitchFamily="34" charset="0"/>
                <a:cs typeface="Arial" panose="020B0604020202020204" pitchFamily="34" charset="0"/>
              </a:defRPr>
            </a:lvl1pPr>
          </a:lstStyle>
          <a:p>
            <a:endParaRPr lang="en-US" b="1"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4"/>
          </p:nvPr>
        </p:nvSpPr>
        <p:spPr>
          <a:xfrm>
            <a:off x="6626431" y="10395457"/>
            <a:ext cx="587829" cy="177501"/>
          </a:xfrm>
          <a:prstGeom prst="rect">
            <a:avLst/>
          </a:prstGeom>
        </p:spPr>
        <p:txBody>
          <a:bodyPr vert="horz" lIns="0" tIns="36000" rIns="0" bIns="0" rtlCol="0" anchor="t"/>
          <a:lstStyle>
            <a:lvl1pPr algn="r">
              <a:defRPr sz="700" b="1" i="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‹N°›</a:t>
            </a:fld>
            <a:r>
              <a:rPr lang="en-US" dirty="0"/>
              <a:t>/2</a:t>
            </a:r>
            <a:endParaRPr lang="en-US" dirty="0">
              <a:latin typeface="Arial" panose="020B0604020202020204" pitchFamily="34" charset="0"/>
              <a:cs typeface="Arial" panose="020B0604020202020204" pitchFamily="34" charset="0"/>
            </a:endParaRPr>
          </a:p>
        </p:txBody>
      </p:sp>
      <p:pic>
        <p:nvPicPr>
          <p:cNvPr id="10" name="Image 9">
            <a:extLst>
              <a:ext uri="{FF2B5EF4-FFF2-40B4-BE49-F238E27FC236}">
                <a16:creationId xmlns:a16="http://schemas.microsoft.com/office/drawing/2014/main" id="{0A061ADE-C662-5848-4D24-73ABEE516F00}"/>
              </a:ext>
            </a:extLst>
          </p:cNvPr>
          <p:cNvPicPr>
            <a:picLocks noChangeAspect="1"/>
          </p:cNvPicPr>
          <p:nvPr userDrawn="1"/>
        </p:nvPicPr>
        <p:blipFill>
          <a:blip r:embed="rId3"/>
          <a:stretch>
            <a:fillRect/>
          </a:stretch>
        </p:blipFill>
        <p:spPr>
          <a:xfrm>
            <a:off x="6189483" y="423493"/>
            <a:ext cx="1066800" cy="457200"/>
          </a:xfrm>
          <a:prstGeom prst="rect">
            <a:avLst/>
          </a:prstGeom>
        </p:spPr>
      </p:pic>
      <p:cxnSp>
        <p:nvCxnSpPr>
          <p:cNvPr id="12" name="Connecteur droit 11">
            <a:extLst>
              <a:ext uri="{FF2B5EF4-FFF2-40B4-BE49-F238E27FC236}">
                <a16:creationId xmlns:a16="http://schemas.microsoft.com/office/drawing/2014/main" id="{A6D05801-FC9C-BDA2-75CB-72ADB9C6AA5A}"/>
              </a:ext>
            </a:extLst>
          </p:cNvPr>
          <p:cNvCxnSpPr>
            <a:cxnSpLocks/>
          </p:cNvCxnSpPr>
          <p:nvPr userDrawn="1"/>
        </p:nvCxnSpPr>
        <p:spPr>
          <a:xfrm>
            <a:off x="650948" y="9979821"/>
            <a:ext cx="6563312" cy="0"/>
          </a:xfrm>
          <a:prstGeom prst="line">
            <a:avLst/>
          </a:prstGeom>
          <a:ln w="6350">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21" name="Connecteur droit 20">
            <a:extLst>
              <a:ext uri="{FF2B5EF4-FFF2-40B4-BE49-F238E27FC236}">
                <a16:creationId xmlns:a16="http://schemas.microsoft.com/office/drawing/2014/main" id="{6E0DDFF9-EDA2-C9E9-CFDD-E556AFD2A828}"/>
              </a:ext>
            </a:extLst>
          </p:cNvPr>
          <p:cNvCxnSpPr>
            <a:cxnSpLocks/>
          </p:cNvCxnSpPr>
          <p:nvPr userDrawn="1"/>
        </p:nvCxnSpPr>
        <p:spPr>
          <a:xfrm>
            <a:off x="650948" y="10389519"/>
            <a:ext cx="6563312" cy="0"/>
          </a:xfrm>
          <a:prstGeom prst="line">
            <a:avLst/>
          </a:prstGeom>
          <a:ln w="6350">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23" name="Connecteur droit 22">
            <a:extLst>
              <a:ext uri="{FF2B5EF4-FFF2-40B4-BE49-F238E27FC236}">
                <a16:creationId xmlns:a16="http://schemas.microsoft.com/office/drawing/2014/main" id="{8FBEEB2C-90AF-7E0A-956E-AA06CC259101}"/>
              </a:ext>
            </a:extLst>
          </p:cNvPr>
          <p:cNvCxnSpPr>
            <a:cxnSpLocks/>
          </p:cNvCxnSpPr>
          <p:nvPr userDrawn="1"/>
        </p:nvCxnSpPr>
        <p:spPr>
          <a:xfrm>
            <a:off x="3484474" y="10041125"/>
            <a:ext cx="0" cy="287088"/>
          </a:xfrm>
          <a:prstGeom prst="line">
            <a:avLst/>
          </a:prstGeom>
          <a:ln w="6350">
            <a:solidFill>
              <a:schemeClr val="accent3"/>
            </a:solidFill>
          </a:ln>
        </p:spPr>
        <p:style>
          <a:lnRef idx="2">
            <a:schemeClr val="accent1"/>
          </a:lnRef>
          <a:fillRef idx="0">
            <a:schemeClr val="accent1"/>
          </a:fillRef>
          <a:effectRef idx="1">
            <a:schemeClr val="accent1"/>
          </a:effectRef>
          <a:fontRef idx="minor">
            <a:schemeClr val="tx1"/>
          </a:fontRef>
        </p:style>
      </p:cxnSp>
      <p:sp>
        <p:nvSpPr>
          <p:cNvPr id="27" name="Espace réservé du texte 26">
            <a:extLst>
              <a:ext uri="{FF2B5EF4-FFF2-40B4-BE49-F238E27FC236}">
                <a16:creationId xmlns:a16="http://schemas.microsoft.com/office/drawing/2014/main" id="{593E12C0-24B4-C04C-A10A-F9BFD7F6BC96}"/>
              </a:ext>
            </a:extLst>
          </p:cNvPr>
          <p:cNvSpPr>
            <a:spLocks noGrp="1"/>
          </p:cNvSpPr>
          <p:nvPr>
            <p:ph type="body" idx="1"/>
          </p:nvPr>
        </p:nvSpPr>
        <p:spPr>
          <a:xfrm>
            <a:off x="4118721" y="9983386"/>
            <a:ext cx="2321045" cy="406131"/>
          </a:xfrm>
          <a:prstGeom prst="rect">
            <a:avLst/>
          </a:prstGeom>
        </p:spPr>
        <p:txBody>
          <a:bodyPr vert="horz" lIns="72000" tIns="46800" rIns="0" bIns="0" rtlCol="0">
            <a:noAutofit/>
          </a:bodyPr>
          <a:lstStyle/>
          <a:p>
            <a:pPr lvl="0"/>
            <a:r>
              <a:rPr lang="fr-FR" dirty="0"/>
              <a:t>Cliquez pour modifier les styles du texte du masque</a:t>
            </a:r>
          </a:p>
          <a:p>
            <a:pPr lvl="1"/>
            <a:r>
              <a:rPr lang="fr-FR" dirty="0"/>
              <a:t>Deuxième niveau</a:t>
            </a:r>
          </a:p>
        </p:txBody>
      </p:sp>
    </p:spTree>
    <p:extLst>
      <p:ext uri="{BB962C8B-B14F-4D97-AF65-F5344CB8AC3E}">
        <p14:creationId xmlns:p14="http://schemas.microsoft.com/office/powerpoint/2010/main" val="2102396325"/>
      </p:ext>
    </p:extLst>
  </p:cSld>
  <p:clrMap bg1="lt1" tx1="dk1" bg2="lt2" tx2="dk2" accent1="accent1" accent2="accent2" accent3="accent3" accent4="accent4" accent5="accent5" accent6="accent6" hlink="hlink" folHlink="folHlink"/>
  <p:sldLayoutIdLst>
    <p:sldLayoutId id="2147483665" r:id="rId1"/>
  </p:sldLayoutIdLst>
  <p:hf hdr="0"/>
  <p:txStyles>
    <p:titleStyle>
      <a:lvl1pPr algn="l" defTabSz="755934" rtl="0" eaLnBrk="1" latinLnBrk="0" hangingPunct="1">
        <a:lnSpc>
          <a:spcPct val="90000"/>
        </a:lnSpc>
        <a:spcBef>
          <a:spcPct val="0"/>
        </a:spcBef>
        <a:buNone/>
        <a:defRPr sz="4000" b="1" i="0" kern="1200" cap="all" baseline="0">
          <a:solidFill>
            <a:schemeClr val="accent3"/>
          </a:solidFill>
          <a:latin typeface="Arial" panose="020B0604020202020204" pitchFamily="34" charset="0"/>
          <a:ea typeface="+mj-ea"/>
          <a:cs typeface="Arial" panose="020B0604020202020204" pitchFamily="34" charset="0"/>
        </a:defRPr>
      </a:lvl1pPr>
    </p:titleStyle>
    <p:bodyStyle>
      <a:lvl1pPr marL="0" indent="0" algn="l" defTabSz="755934" rtl="0" eaLnBrk="1" latinLnBrk="0" hangingPunct="1">
        <a:lnSpc>
          <a:spcPct val="90000"/>
        </a:lnSpc>
        <a:spcBef>
          <a:spcPts val="0"/>
        </a:spcBef>
        <a:spcAft>
          <a:spcPts val="300"/>
        </a:spcAft>
        <a:buFontTx/>
        <a:buNone/>
        <a:defRPr sz="700" b="1" kern="1200">
          <a:solidFill>
            <a:schemeClr val="tx1"/>
          </a:solidFill>
          <a:latin typeface="Arial" panose="020B0604020202020204" pitchFamily="34" charset="0"/>
          <a:ea typeface="+mn-ea"/>
          <a:cs typeface="Arial" panose="020B0604020202020204" pitchFamily="34" charset="0"/>
        </a:defRPr>
      </a:lvl1pPr>
      <a:lvl2pPr marL="0" indent="0" algn="l" defTabSz="755934" rtl="0" eaLnBrk="1" latinLnBrk="0" hangingPunct="1">
        <a:lnSpc>
          <a:spcPct val="90000"/>
        </a:lnSpc>
        <a:spcBef>
          <a:spcPts val="0"/>
        </a:spcBef>
        <a:buFontTx/>
        <a:buNone/>
        <a:defRPr sz="700" b="0" i="0" kern="1200">
          <a:solidFill>
            <a:schemeClr val="tx1"/>
          </a:solidFill>
          <a:latin typeface="Arial" panose="020B0604020202020204" pitchFamily="34" charset="0"/>
          <a:ea typeface="+mn-ea"/>
          <a:cs typeface="Arial" panose="020B0604020202020204" pitchFamily="34" charset="0"/>
        </a:defRPr>
      </a:lvl2pPr>
      <a:lvl3pPr marL="755934"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3pPr>
      <a:lvl4pPr marL="1133901"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4pPr>
      <a:lvl5pPr marL="1511869"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555"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hyperlink" Target="https://ansm.sante.fr/documents/reference/reglementation-relative-aux-dispositifs-medicaux-dm-et-aux-dispositifs-medicaux-de-diagnostic-in-vitro-dmdiv" TargetMode="External"/><Relationship Id="rId4" Type="http://schemas.openxmlformats.org/officeDocument/2006/relationships/hyperlink" Target="https://eur-lex.europa.eu/legal-content/FR/TXT/PDF/?uri=CELEX:32017R0745"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hyperlink" Target="https://www.youtube.com/watch?v=_pIQR8PNf1A" TargetMode="External"/><Relationship Id="rId3" Type="http://schemas.openxmlformats.org/officeDocument/2006/relationships/image" Target="../media/image3.svg"/><Relationship Id="rId7" Type="http://schemas.openxmlformats.org/officeDocument/2006/relationships/hyperlink" Target="https://ansm.sante.fr/newsletter/login" TargetMode="External"/><Relationship Id="rId12" Type="http://schemas.openxmlformats.org/officeDocument/2006/relationships/hyperlink" Target="https://sante.gouv.fr/soins-et-maladies/autres-produits-de-sante/dispositifs-medicaux/article/les-dispositifs-medicaux-implants-protheses" TargetMode="Externa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hyperlink" Target="https://signalement.social-sante.gouv.fr/" TargetMode="External"/><Relationship Id="rId11" Type="http://schemas.openxmlformats.org/officeDocument/2006/relationships/hyperlink" Target="https://eur-lex.europa.eu/legal-content/FR/TXT/PDF/?uri=CELEX:32017R0745" TargetMode="External"/><Relationship Id="rId5" Type="http://schemas.openxmlformats.org/officeDocument/2006/relationships/hyperlink" Target="https://www.ameli.fr/etablissement/exercice-professionnel/nomenclatures-codage/lpp" TargetMode="External"/><Relationship Id="rId15" Type="http://schemas.openxmlformats.org/officeDocument/2006/relationships/hyperlink" Target="https://ansm.sante.fr/actualites/dm-et-dmdiv-les-obligations-des-pharmaciens-dofficine" TargetMode="External"/><Relationship Id="rId10" Type="http://schemas.openxmlformats.org/officeDocument/2006/relationships/hyperlink" Target="https://www.legifrance.gouv.fr/codes/section_lc/LEGITEXT000006072665/LEGISCTA000006155090/#LEGISCTA000006155090" TargetMode="External"/><Relationship Id="rId4" Type="http://schemas.openxmlformats.org/officeDocument/2006/relationships/hyperlink" Target="http://www.codage.ext.cnamts.fr/codif/tips/index_presentation.php?p_site=AMELI" TargetMode="External"/><Relationship Id="rId9" Type="http://schemas.openxmlformats.org/officeDocument/2006/relationships/image" Target="../media/image5.svg"/><Relationship Id="rId14" Type="http://schemas.openxmlformats.org/officeDocument/2006/relationships/hyperlink" Target="https://www.ameli.fr/hauts-de-seine/etablissement/exercice-professionnel/nomenclatures-codage/lp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2A6561-608E-EFA5-6E3F-28BF3FD6F58C}"/>
              </a:ext>
            </a:extLst>
          </p:cNvPr>
          <p:cNvSpPr>
            <a:spLocks noGrp="1"/>
          </p:cNvSpPr>
          <p:nvPr>
            <p:ph type="title"/>
          </p:nvPr>
        </p:nvSpPr>
        <p:spPr/>
        <p:txBody>
          <a:bodyPr/>
          <a:lstStyle/>
          <a:p>
            <a:r>
              <a:rPr lang="fr-FR" dirty="0"/>
              <a:t>mémo</a:t>
            </a:r>
          </a:p>
        </p:txBody>
      </p:sp>
      <p:sp>
        <p:nvSpPr>
          <p:cNvPr id="4" name="Espace réservé du numéro de diapositive 3">
            <a:extLst>
              <a:ext uri="{FF2B5EF4-FFF2-40B4-BE49-F238E27FC236}">
                <a16:creationId xmlns:a16="http://schemas.microsoft.com/office/drawing/2014/main" id="{5C19CDE4-F5E8-F1BB-443D-044C5A04F6C2}"/>
              </a:ext>
            </a:extLst>
          </p:cNvPr>
          <p:cNvSpPr>
            <a:spLocks noGrp="1"/>
          </p:cNvSpPr>
          <p:nvPr>
            <p:ph type="sldNum" sz="quarter" idx="12"/>
          </p:nvPr>
        </p:nvSpPr>
        <p:spPr/>
        <p:txBody>
          <a:bodyPr/>
          <a:lstStyle/>
          <a:p>
            <a:fld id="{48F63A3B-78C7-47BE-AE5E-E10140E04643}" type="slidenum">
              <a:rPr lang="en-US" smtClean="0"/>
              <a:pPr/>
              <a:t>1</a:t>
            </a:fld>
            <a:r>
              <a:rPr lang="en-US" dirty="0"/>
              <a:t>/2</a:t>
            </a:r>
          </a:p>
        </p:txBody>
      </p:sp>
      <p:sp>
        <p:nvSpPr>
          <p:cNvPr id="5" name="Espace réservé du texte 4">
            <a:extLst>
              <a:ext uri="{FF2B5EF4-FFF2-40B4-BE49-F238E27FC236}">
                <a16:creationId xmlns:a16="http://schemas.microsoft.com/office/drawing/2014/main" id="{F476FF2F-64DC-76CB-7A2D-98B44E0F163B}"/>
              </a:ext>
            </a:extLst>
          </p:cNvPr>
          <p:cNvSpPr>
            <a:spLocks noGrp="1"/>
          </p:cNvSpPr>
          <p:nvPr>
            <p:ph type="body" sz="quarter" idx="13"/>
          </p:nvPr>
        </p:nvSpPr>
        <p:spPr/>
        <p:txBody>
          <a:bodyPr/>
          <a:lstStyle/>
          <a:p>
            <a:r>
              <a:rPr lang="fr-FR" b="1" dirty="0" smtClean="0"/>
              <a:t>M.26 </a:t>
            </a:r>
            <a:r>
              <a:rPr lang="fr-FR" dirty="0" smtClean="0"/>
              <a:t>Les dispositifs médicaux</a:t>
            </a:r>
            <a:endParaRPr lang="fr-FR" b="0" dirty="0"/>
          </a:p>
        </p:txBody>
      </p:sp>
      <p:sp>
        <p:nvSpPr>
          <p:cNvPr id="6" name="Espace réservé du texte 5">
            <a:extLst>
              <a:ext uri="{FF2B5EF4-FFF2-40B4-BE49-F238E27FC236}">
                <a16:creationId xmlns:a16="http://schemas.microsoft.com/office/drawing/2014/main" id="{44EBF844-3015-7D8F-607C-C8D2D2B12022}"/>
              </a:ext>
            </a:extLst>
          </p:cNvPr>
          <p:cNvSpPr>
            <a:spLocks noGrp="1"/>
          </p:cNvSpPr>
          <p:nvPr>
            <p:ph type="body" sz="quarter" idx="14"/>
          </p:nvPr>
        </p:nvSpPr>
        <p:spPr/>
        <p:txBody>
          <a:bodyPr/>
          <a:lstStyle/>
          <a:p>
            <a:r>
              <a:rPr lang="fr-FR" dirty="0"/>
              <a:t>Pharmacie :</a:t>
            </a:r>
          </a:p>
        </p:txBody>
      </p:sp>
      <p:sp>
        <p:nvSpPr>
          <p:cNvPr id="7" name="Espace réservé du texte 6">
            <a:extLst>
              <a:ext uri="{FF2B5EF4-FFF2-40B4-BE49-F238E27FC236}">
                <a16:creationId xmlns:a16="http://schemas.microsoft.com/office/drawing/2014/main" id="{F602130F-85FB-5806-6A54-BC1EE03F7936}"/>
              </a:ext>
            </a:extLst>
          </p:cNvPr>
          <p:cNvSpPr>
            <a:spLocks noGrp="1"/>
          </p:cNvSpPr>
          <p:nvPr>
            <p:ph type="body" sz="quarter" idx="15"/>
          </p:nvPr>
        </p:nvSpPr>
        <p:spPr/>
        <p:txBody>
          <a:bodyPr/>
          <a:lstStyle/>
          <a:p>
            <a:r>
              <a:rPr lang="fr-FR" b="0" dirty="0"/>
              <a:t>Personnaliser l’en-tête</a:t>
            </a:r>
          </a:p>
        </p:txBody>
      </p:sp>
      <p:sp>
        <p:nvSpPr>
          <p:cNvPr id="29" name="Espace réservé de la date 28">
            <a:extLst>
              <a:ext uri="{FF2B5EF4-FFF2-40B4-BE49-F238E27FC236}">
                <a16:creationId xmlns:a16="http://schemas.microsoft.com/office/drawing/2014/main" id="{1984E629-75CB-E67F-64B3-41EB75180F3E}"/>
              </a:ext>
            </a:extLst>
          </p:cNvPr>
          <p:cNvSpPr>
            <a:spLocks noGrp="1"/>
          </p:cNvSpPr>
          <p:nvPr>
            <p:ph type="dt" sz="half" idx="10"/>
          </p:nvPr>
        </p:nvSpPr>
        <p:spPr/>
        <p:txBody>
          <a:bodyPr/>
          <a:lstStyle/>
          <a:p>
            <a:r>
              <a:rPr lang="fr-FR" dirty="0"/>
              <a:t>Version </a:t>
            </a:r>
            <a:r>
              <a:rPr lang="fr-FR" dirty="0" smtClean="0"/>
              <a:t>1.20</a:t>
            </a:r>
            <a:r>
              <a:rPr lang="fr-FR" dirty="0" smtClean="0">
                <a:solidFill>
                  <a:schemeClr val="tx1"/>
                </a:solidFill>
              </a:rPr>
              <a:t> </a:t>
            </a:r>
            <a:r>
              <a:rPr lang="fr-FR" dirty="0">
                <a:solidFill>
                  <a:schemeClr val="tx1"/>
                </a:solidFill>
              </a:rPr>
              <a:t>/</a:t>
            </a:r>
            <a:r>
              <a:rPr lang="fr-FR" dirty="0"/>
              <a:t> </a:t>
            </a:r>
            <a:r>
              <a:rPr lang="fr-FR" dirty="0" smtClean="0"/>
              <a:t>Mars </a:t>
            </a:r>
            <a:r>
              <a:rPr lang="fr-FR" dirty="0" smtClean="0"/>
              <a:t>2026</a:t>
            </a:r>
            <a:endParaRPr lang="en-US" dirty="0"/>
          </a:p>
        </p:txBody>
      </p:sp>
      <p:sp>
        <p:nvSpPr>
          <p:cNvPr id="30" name="Espace réservé du pied de page 29">
            <a:extLst>
              <a:ext uri="{FF2B5EF4-FFF2-40B4-BE49-F238E27FC236}">
                <a16:creationId xmlns:a16="http://schemas.microsoft.com/office/drawing/2014/main" id="{6D1954D0-F1E8-BC9A-14A1-A49C9365635C}"/>
              </a:ext>
            </a:extLst>
          </p:cNvPr>
          <p:cNvSpPr>
            <a:spLocks noGrp="1"/>
          </p:cNvSpPr>
          <p:nvPr>
            <p:ph type="ftr" sz="quarter" idx="11"/>
          </p:nvPr>
        </p:nvSpPr>
        <p:spPr>
          <a:xfrm>
            <a:off x="665602" y="9979818"/>
            <a:ext cx="2737997" cy="409702"/>
          </a:xfrm>
        </p:spPr>
        <p:txBody>
          <a:bodyPr/>
          <a:lstStyle/>
          <a:p>
            <a:r>
              <a:rPr lang="en-US" dirty="0" smtClean="0"/>
              <a:t>Sous-theme</a:t>
            </a:r>
          </a:p>
          <a:p>
            <a:r>
              <a:rPr lang="fr-FR" b="0" dirty="0"/>
              <a:t>3.2 Mise à disposition et prestation pour les dispositifs médicaux</a:t>
            </a:r>
            <a:endParaRPr lang="en-US" b="0" dirty="0"/>
          </a:p>
        </p:txBody>
      </p:sp>
      <p:pic>
        <p:nvPicPr>
          <p:cNvPr id="41" name="Graphique 40">
            <a:extLst>
              <a:ext uri="{FF2B5EF4-FFF2-40B4-BE49-F238E27FC236}">
                <a16:creationId xmlns:a16="http://schemas.microsoft.com/office/drawing/2014/main" id="{DCD27629-E795-ACB4-3E21-EAE224419228}"/>
              </a:ext>
            </a:extLst>
          </p:cNvPr>
          <p:cNvPicPr>
            <a:picLocks noChangeAspect="1"/>
          </p:cNvPicPr>
          <p:nvPr/>
        </p:nvPicPr>
        <p:blipFill>
          <a:blip r:embed="rId2">
            <a:extLst>
              <a:ext uri="{96DAC541-7B7A-43D3-8B79-37D633B846F1}">
                <asvg:svgBlip xmlns:asvg="http://schemas.microsoft.com/office/drawing/2016/SVG/main" xmlns="" r:embed="rId3"/>
              </a:ext>
            </a:extLst>
          </a:blip>
          <a:srcRect/>
          <a:stretch/>
        </p:blipFill>
        <p:spPr>
          <a:xfrm>
            <a:off x="165723" y="9939635"/>
            <a:ext cx="359382" cy="490067"/>
          </a:xfrm>
          <a:prstGeom prst="rect">
            <a:avLst/>
          </a:prstGeom>
        </p:spPr>
      </p:pic>
      <p:sp>
        <p:nvSpPr>
          <p:cNvPr id="47" name="Espace réservé du pied de page 29">
            <a:extLst>
              <a:ext uri="{FF2B5EF4-FFF2-40B4-BE49-F238E27FC236}">
                <a16:creationId xmlns:a16="http://schemas.microsoft.com/office/drawing/2014/main" id="{D3434E79-A65F-A99C-4B77-9B29037F4446}"/>
              </a:ext>
            </a:extLst>
          </p:cNvPr>
          <p:cNvSpPr txBox="1">
            <a:spLocks/>
          </p:cNvSpPr>
          <p:nvPr/>
        </p:nvSpPr>
        <p:spPr>
          <a:xfrm>
            <a:off x="3624718" y="9979818"/>
            <a:ext cx="3237590"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 : </a:t>
            </a:r>
          </a:p>
          <a:p>
            <a:r>
              <a:rPr lang="en-US" dirty="0" smtClean="0">
                <a:latin typeface="Arial" panose="020B0604020202020204" pitchFamily="34" charset="0"/>
                <a:cs typeface="Arial" panose="020B0604020202020204" pitchFamily="34" charset="0"/>
              </a:rPr>
              <a:t>Principe 17 : Location, </a:t>
            </a:r>
            <a:r>
              <a:rPr lang="en-US" dirty="0" err="1" smtClean="0">
                <a:latin typeface="Arial" panose="020B0604020202020204" pitchFamily="34" charset="0"/>
                <a:cs typeface="Arial" panose="020B0604020202020204" pitchFamily="34" charset="0"/>
              </a:rPr>
              <a:t>vente</a:t>
            </a:r>
            <a:r>
              <a:rPr lang="en-US" dirty="0" smtClean="0">
                <a:latin typeface="Arial" panose="020B0604020202020204" pitchFamily="34" charset="0"/>
                <a:cs typeface="Arial" panose="020B0604020202020204" pitchFamily="34" charset="0"/>
              </a:rPr>
              <a:t> et </a:t>
            </a:r>
            <a:r>
              <a:rPr lang="en-US" dirty="0" err="1" smtClean="0">
                <a:latin typeface="Arial" panose="020B0604020202020204" pitchFamily="34" charset="0"/>
                <a:cs typeface="Arial" panose="020B0604020202020204" pitchFamily="34" charset="0"/>
              </a:rPr>
              <a:t>prestation</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associée</a:t>
            </a:r>
            <a:r>
              <a:rPr lang="en-US" dirty="0" smtClean="0">
                <a:latin typeface="Arial" panose="020B0604020202020204" pitchFamily="34" charset="0"/>
                <a:cs typeface="Arial" panose="020B0604020202020204" pitchFamily="34" charset="0"/>
              </a:rPr>
              <a:t> à des </a:t>
            </a:r>
            <a:r>
              <a:rPr lang="en-US" dirty="0" err="1" smtClean="0">
                <a:latin typeface="Arial" panose="020B0604020202020204" pitchFamily="34" charset="0"/>
                <a:cs typeface="Arial" panose="020B0604020202020204" pitchFamily="34" charset="0"/>
              </a:rPr>
              <a:t>dispotifis</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médicaux</a:t>
            </a:r>
            <a:r>
              <a:rPr lang="en-US" dirty="0" smtClean="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grpSp>
        <p:nvGrpSpPr>
          <p:cNvPr id="24" name="Groupe 23">
            <a:extLst>
              <a:ext uri="{FF2B5EF4-FFF2-40B4-BE49-F238E27FC236}">
                <a16:creationId xmlns:a16="http://schemas.microsoft.com/office/drawing/2014/main" id="{0BC287A3-EBBD-0228-38D9-E6CAFA8F1FC8}"/>
              </a:ext>
            </a:extLst>
          </p:cNvPr>
          <p:cNvGrpSpPr/>
          <p:nvPr/>
        </p:nvGrpSpPr>
        <p:grpSpPr>
          <a:xfrm>
            <a:off x="406478" y="4398241"/>
            <a:ext cx="1140562" cy="211541"/>
            <a:chOff x="4820850" y="4231021"/>
            <a:chExt cx="1140562" cy="211541"/>
          </a:xfrm>
        </p:grpSpPr>
        <p:sp>
          <p:nvSpPr>
            <p:cNvPr id="25" name="Ellipse 24">
              <a:extLst>
                <a:ext uri="{FF2B5EF4-FFF2-40B4-BE49-F238E27FC236}">
                  <a16:creationId xmlns:a16="http://schemas.microsoft.com/office/drawing/2014/main" id="{D9F7976B-4464-F641-5CD2-F0F17114BEA1}"/>
                </a:ext>
              </a:extLst>
            </p:cNvPr>
            <p:cNvSpPr/>
            <p:nvPr/>
          </p:nvSpPr>
          <p:spPr>
            <a:xfrm>
              <a:off x="5371514" y="4392162"/>
              <a:ext cx="50400" cy="50400"/>
            </a:xfrm>
            <a:prstGeom prst="ellipse">
              <a:avLst/>
            </a:prstGeom>
            <a:solidFill>
              <a:schemeClr val="accent3">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26" name="Ellipse 25">
              <a:extLst>
                <a:ext uri="{FF2B5EF4-FFF2-40B4-BE49-F238E27FC236}">
                  <a16:creationId xmlns:a16="http://schemas.microsoft.com/office/drawing/2014/main" id="{86726D8B-6B02-78D7-7809-9A01E9EAF0B1}"/>
                </a:ext>
              </a:extLst>
            </p:cNvPr>
            <p:cNvSpPr/>
            <p:nvPr/>
          </p:nvSpPr>
          <p:spPr>
            <a:xfrm>
              <a:off x="5371514" y="4328662"/>
              <a:ext cx="50400" cy="50400"/>
            </a:xfrm>
            <a:prstGeom prst="ellipse">
              <a:avLst/>
            </a:prstGeom>
            <a:solidFill>
              <a:schemeClr val="accent3">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27" name="Forme libre 26">
              <a:extLst>
                <a:ext uri="{FF2B5EF4-FFF2-40B4-BE49-F238E27FC236}">
                  <a16:creationId xmlns:a16="http://schemas.microsoft.com/office/drawing/2014/main" id="{481D8B6D-48B2-E93A-4E6C-B502871B36A1}"/>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sp>
        <p:nvSpPr>
          <p:cNvPr id="28" name="Espace réservé du contenu 2">
            <a:extLst>
              <a:ext uri="{FF2B5EF4-FFF2-40B4-BE49-F238E27FC236}">
                <a16:creationId xmlns:a16="http://schemas.microsoft.com/office/drawing/2014/main" id="{99B637A2-4B20-94A9-1BC9-C0F1AA9A968E}"/>
              </a:ext>
            </a:extLst>
          </p:cNvPr>
          <p:cNvSpPr txBox="1">
            <a:spLocks/>
          </p:cNvSpPr>
          <p:nvPr/>
        </p:nvSpPr>
        <p:spPr>
          <a:xfrm>
            <a:off x="3821729" y="4673959"/>
            <a:ext cx="3392531" cy="2736955"/>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b="1" dirty="0" smtClean="0">
                <a:solidFill>
                  <a:schemeClr val="accent3"/>
                </a:solidFill>
                <a:latin typeface="Arial" panose="020B0604020202020204" pitchFamily="34" charset="0"/>
                <a:cs typeface="Arial" panose="020B0604020202020204" pitchFamily="34" charset="0"/>
              </a:rPr>
              <a:t>Obligations </a:t>
            </a:r>
            <a:r>
              <a:rPr lang="fr-FR" b="1" dirty="0">
                <a:solidFill>
                  <a:schemeClr val="accent3"/>
                </a:solidFill>
                <a:latin typeface="Arial" panose="020B0604020202020204" pitchFamily="34" charset="0"/>
                <a:cs typeface="Arial" panose="020B0604020202020204" pitchFamily="34" charset="0"/>
              </a:rPr>
              <a:t>générales des distributeurs</a:t>
            </a:r>
          </a:p>
          <a:p>
            <a:pPr algn="just">
              <a:buClr>
                <a:schemeClr val="accent6"/>
              </a:buClr>
            </a:pPr>
            <a:r>
              <a:rPr lang="fr-FR" dirty="0">
                <a:solidFill>
                  <a:schemeClr val="tx1"/>
                </a:solidFill>
                <a:latin typeface="Arial" panose="020B0604020202020204" pitchFamily="34" charset="0"/>
                <a:cs typeface="Arial" panose="020B0604020202020204" pitchFamily="34" charset="0"/>
              </a:rPr>
              <a:t>Lorsqu'ils mettent un dispositif à disposition sur le marché, les distributeurs agissent, dans le cadre de leurs activités, avec la diligence requise pour respecter les exigences applicables</a:t>
            </a:r>
          </a:p>
          <a:p>
            <a:pPr algn="just">
              <a:buClr>
                <a:schemeClr val="accent6"/>
              </a:buClr>
            </a:pPr>
            <a:r>
              <a:rPr lang="fr-FR" dirty="0">
                <a:solidFill>
                  <a:schemeClr val="tx1"/>
                </a:solidFill>
                <a:latin typeface="Arial" panose="020B0604020202020204" pitchFamily="34" charset="0"/>
                <a:cs typeface="Arial" panose="020B0604020202020204" pitchFamily="34" charset="0"/>
              </a:rPr>
              <a:t>Avant de mettre un dispositif à disposition sur le marché, les distributeurs vérifient que les conditions suivantes sont remplies: </a:t>
            </a:r>
          </a:p>
          <a:p>
            <a:pPr algn="just">
              <a:buClr>
                <a:schemeClr val="accent6"/>
              </a:buClr>
            </a:pPr>
            <a:r>
              <a:rPr lang="fr-FR" dirty="0">
                <a:solidFill>
                  <a:schemeClr val="tx1"/>
                </a:solidFill>
                <a:latin typeface="Arial" panose="020B0604020202020204" pitchFamily="34" charset="0"/>
                <a:cs typeface="Arial" panose="020B0604020202020204" pitchFamily="34" charset="0"/>
              </a:rPr>
              <a:t>a) le dispositif porte le marquage CE et la déclaration de conformité UE du dispositif a été établie;</a:t>
            </a:r>
          </a:p>
          <a:p>
            <a:pPr algn="just">
              <a:buClr>
                <a:schemeClr val="accent6"/>
              </a:buClr>
            </a:pPr>
            <a:r>
              <a:rPr lang="fr-FR" dirty="0">
                <a:solidFill>
                  <a:schemeClr val="tx1"/>
                </a:solidFill>
                <a:latin typeface="Arial" panose="020B0604020202020204" pitchFamily="34" charset="0"/>
                <a:cs typeface="Arial" panose="020B0604020202020204" pitchFamily="34" charset="0"/>
              </a:rPr>
              <a:t>b) le dispositif est accompagné des informations que le fabricant est tenu de fournir;</a:t>
            </a:r>
          </a:p>
          <a:p>
            <a:pPr algn="just">
              <a:buClr>
                <a:schemeClr val="accent6"/>
              </a:buClr>
            </a:pPr>
            <a:r>
              <a:rPr lang="fr-FR" dirty="0">
                <a:solidFill>
                  <a:schemeClr val="tx1"/>
                </a:solidFill>
                <a:latin typeface="Arial" panose="020B0604020202020204" pitchFamily="34" charset="0"/>
                <a:cs typeface="Arial" panose="020B0604020202020204" pitchFamily="34" charset="0"/>
              </a:rPr>
              <a:t>c) dans le cas de dispositifs importés, l'importateur s'est conformé aux exigences;</a:t>
            </a:r>
          </a:p>
          <a:p>
            <a:pPr algn="just">
              <a:buClr>
                <a:schemeClr val="accent6"/>
              </a:buClr>
            </a:pPr>
            <a:r>
              <a:rPr lang="fr-FR" dirty="0">
                <a:solidFill>
                  <a:schemeClr val="tx1"/>
                </a:solidFill>
                <a:latin typeface="Arial" panose="020B0604020202020204" pitchFamily="34" charset="0"/>
                <a:cs typeface="Arial" panose="020B0604020202020204" pitchFamily="34" charset="0"/>
              </a:rPr>
              <a:t>d) le fabricant a attribué un IUD (Identifiant Unique de Dispositif), le cas échéant.</a:t>
            </a:r>
          </a:p>
        </p:txBody>
      </p:sp>
      <p:sp>
        <p:nvSpPr>
          <p:cNvPr id="33" name="Espace réservé du contenu 2">
            <a:extLst>
              <a:ext uri="{FF2B5EF4-FFF2-40B4-BE49-F238E27FC236}">
                <a16:creationId xmlns:a16="http://schemas.microsoft.com/office/drawing/2014/main" id="{ED0E3B48-A700-5838-DBEB-054168CDB5CB}"/>
              </a:ext>
            </a:extLst>
          </p:cNvPr>
          <p:cNvSpPr txBox="1">
            <a:spLocks/>
          </p:cNvSpPr>
          <p:nvPr/>
        </p:nvSpPr>
        <p:spPr>
          <a:xfrm>
            <a:off x="355333" y="2281040"/>
            <a:ext cx="6846166" cy="1901736"/>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lvl="1" algn="just">
              <a:buClr>
                <a:schemeClr val="accent3"/>
              </a:buClr>
            </a:pPr>
            <a:r>
              <a:rPr lang="fr-FR" dirty="0" smtClean="0">
                <a:latin typeface="Arial" panose="020B0604020202020204" pitchFamily="34" charset="0"/>
                <a:cs typeface="Arial" panose="020B0604020202020204" pitchFamily="34" charset="0"/>
              </a:rPr>
              <a:t>On </a:t>
            </a:r>
            <a:r>
              <a:rPr lang="fr-FR" dirty="0">
                <a:latin typeface="Arial" panose="020B0604020202020204" pitchFamily="34" charset="0"/>
                <a:cs typeface="Arial" panose="020B0604020202020204" pitchFamily="34" charset="0"/>
              </a:rPr>
              <a:t>entend par dispositif médical « tout instrument, appareil, équipement, matière, produit, à l’exception des produits d’origine humaine, ou autre article utilisé seul ou en association, y compris les accessoires et logiciels nécessaires au bon fonctionnement de celui-ci, destiné par le fabricant à être utilisé chez l’homme à des fins médicales et dont l’action principale voulue n’est pas obtenue par des moyens pharmacologiques ou immunologiques ni par métabolisme, mais dont la fonction peut être assistée par de tels moyens. Constitue également un dispositif médical le logiciel destiné par le fabricant à être utilisé spécifiquement à des fins diagnostiques ou thérapeutiques.</a:t>
            </a:r>
          </a:p>
          <a:p>
            <a:pPr lvl="1" algn="just">
              <a:buClr>
                <a:schemeClr val="accent3"/>
              </a:buClr>
            </a:pPr>
            <a:r>
              <a:rPr lang="fr-FR" dirty="0">
                <a:latin typeface="Arial" panose="020B0604020202020204" pitchFamily="34" charset="0"/>
                <a:cs typeface="Arial" panose="020B0604020202020204" pitchFamily="34" charset="0"/>
              </a:rPr>
              <a:t>Les dispositifs médicaux qui sont conçus pour être implantés en totalité ou en partie dans le corps humain ou placés dans un orifice naturel, et qui dépendent pour leur bon fonctionnement d’une source d’énergie électrique ou de toute source d’énergie autre que celle qui est générée directement par le corps humain ou la pesanteur, sont dénommés dispositifs médicaux implantables actifs »</a:t>
            </a:r>
          </a:p>
        </p:txBody>
      </p:sp>
      <p:grpSp>
        <p:nvGrpSpPr>
          <p:cNvPr id="34" name="Groupe 33">
            <a:extLst>
              <a:ext uri="{FF2B5EF4-FFF2-40B4-BE49-F238E27FC236}">
                <a16:creationId xmlns:a16="http://schemas.microsoft.com/office/drawing/2014/main" id="{0FF3C767-A3AA-D500-4AB1-E500797C2220}"/>
              </a:ext>
            </a:extLst>
          </p:cNvPr>
          <p:cNvGrpSpPr/>
          <p:nvPr/>
        </p:nvGrpSpPr>
        <p:grpSpPr>
          <a:xfrm>
            <a:off x="3821729" y="4398241"/>
            <a:ext cx="1140562" cy="211541"/>
            <a:chOff x="4820850" y="4231021"/>
            <a:chExt cx="1140562" cy="211541"/>
          </a:xfrm>
        </p:grpSpPr>
        <p:sp>
          <p:nvSpPr>
            <p:cNvPr id="35" name="Ellipse 34">
              <a:extLst>
                <a:ext uri="{FF2B5EF4-FFF2-40B4-BE49-F238E27FC236}">
                  <a16:creationId xmlns:a16="http://schemas.microsoft.com/office/drawing/2014/main" id="{638A6968-B3C2-3C4C-4554-A7500CCF7C54}"/>
                </a:ext>
              </a:extLst>
            </p:cNvPr>
            <p:cNvSpPr/>
            <p:nvPr/>
          </p:nvSpPr>
          <p:spPr>
            <a:xfrm>
              <a:off x="5371514" y="4392162"/>
              <a:ext cx="50400" cy="50400"/>
            </a:xfrm>
            <a:prstGeom prst="ellipse">
              <a:avLst/>
            </a:prstGeom>
            <a:solidFill>
              <a:schemeClr val="accent3">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36" name="Ellipse 35">
              <a:extLst>
                <a:ext uri="{FF2B5EF4-FFF2-40B4-BE49-F238E27FC236}">
                  <a16:creationId xmlns:a16="http://schemas.microsoft.com/office/drawing/2014/main" id="{452819DB-BF98-175F-8198-753936B6749D}"/>
                </a:ext>
              </a:extLst>
            </p:cNvPr>
            <p:cNvSpPr/>
            <p:nvPr/>
          </p:nvSpPr>
          <p:spPr>
            <a:xfrm>
              <a:off x="5371514" y="4328662"/>
              <a:ext cx="50400" cy="50400"/>
            </a:xfrm>
            <a:prstGeom prst="ellipse">
              <a:avLst/>
            </a:prstGeom>
            <a:solidFill>
              <a:schemeClr val="accent3">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37" name="Forme libre 36">
              <a:extLst>
                <a:ext uri="{FF2B5EF4-FFF2-40B4-BE49-F238E27FC236}">
                  <a16:creationId xmlns:a16="http://schemas.microsoft.com/office/drawing/2014/main" id="{963DF2F9-E101-39C7-03A0-D484406AA32B}"/>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grpSp>
        <p:nvGrpSpPr>
          <p:cNvPr id="38" name="Groupe 37">
            <a:extLst>
              <a:ext uri="{FF2B5EF4-FFF2-40B4-BE49-F238E27FC236}">
                <a16:creationId xmlns:a16="http://schemas.microsoft.com/office/drawing/2014/main" id="{940D0D53-108B-014F-90BD-D0C3D47A7BFF}"/>
              </a:ext>
            </a:extLst>
          </p:cNvPr>
          <p:cNvGrpSpPr/>
          <p:nvPr/>
        </p:nvGrpSpPr>
        <p:grpSpPr>
          <a:xfrm>
            <a:off x="393717" y="7123422"/>
            <a:ext cx="1140562" cy="211541"/>
            <a:chOff x="4820850" y="4231021"/>
            <a:chExt cx="1140562" cy="211541"/>
          </a:xfrm>
        </p:grpSpPr>
        <p:sp>
          <p:nvSpPr>
            <p:cNvPr id="39" name="Ellipse 38">
              <a:extLst>
                <a:ext uri="{FF2B5EF4-FFF2-40B4-BE49-F238E27FC236}">
                  <a16:creationId xmlns:a16="http://schemas.microsoft.com/office/drawing/2014/main" id="{54B286DE-195F-B89D-FB67-1661EC1DB7EF}"/>
                </a:ext>
              </a:extLst>
            </p:cNvPr>
            <p:cNvSpPr/>
            <p:nvPr/>
          </p:nvSpPr>
          <p:spPr>
            <a:xfrm>
              <a:off x="5371514" y="4392162"/>
              <a:ext cx="50400" cy="50400"/>
            </a:xfrm>
            <a:prstGeom prst="ellipse">
              <a:avLst/>
            </a:prstGeom>
            <a:solidFill>
              <a:schemeClr val="accent3">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40" name="Ellipse 39">
              <a:extLst>
                <a:ext uri="{FF2B5EF4-FFF2-40B4-BE49-F238E27FC236}">
                  <a16:creationId xmlns:a16="http://schemas.microsoft.com/office/drawing/2014/main" id="{8A81F679-F491-E542-E5B3-A3AD01920578}"/>
                </a:ext>
              </a:extLst>
            </p:cNvPr>
            <p:cNvSpPr/>
            <p:nvPr/>
          </p:nvSpPr>
          <p:spPr>
            <a:xfrm>
              <a:off x="5371514" y="4328662"/>
              <a:ext cx="50400" cy="50400"/>
            </a:xfrm>
            <a:prstGeom prst="ellipse">
              <a:avLst/>
            </a:prstGeom>
            <a:solidFill>
              <a:schemeClr val="accent3">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42" name="Forme libre 41">
              <a:extLst>
                <a:ext uri="{FF2B5EF4-FFF2-40B4-BE49-F238E27FC236}">
                  <a16:creationId xmlns:a16="http://schemas.microsoft.com/office/drawing/2014/main" id="{5568FD61-5F4B-AD10-A8EB-5768AF24A1C5}"/>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sp>
        <p:nvSpPr>
          <p:cNvPr id="53" name="Espace réservé du contenu 2">
            <a:extLst>
              <a:ext uri="{FF2B5EF4-FFF2-40B4-BE49-F238E27FC236}">
                <a16:creationId xmlns:a16="http://schemas.microsoft.com/office/drawing/2014/main" id="{581DA95C-2AAC-F282-5903-B69EE437D426}"/>
              </a:ext>
            </a:extLst>
          </p:cNvPr>
          <p:cNvSpPr txBox="1">
            <a:spLocks/>
          </p:cNvSpPr>
          <p:nvPr/>
        </p:nvSpPr>
        <p:spPr>
          <a:xfrm>
            <a:off x="364586" y="7393661"/>
            <a:ext cx="6836913" cy="2411748"/>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5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5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5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a:r>
              <a:rPr lang="fr-FR" b="1" dirty="0">
                <a:solidFill>
                  <a:schemeClr val="accent3"/>
                </a:solidFill>
                <a:latin typeface="Arial" panose="020B0604020202020204" pitchFamily="34" charset="0"/>
                <a:cs typeface="Arial" panose="020B0604020202020204" pitchFamily="34" charset="0"/>
              </a:rPr>
              <a:t>Classification des dispositifs médicaux</a:t>
            </a:r>
          </a:p>
          <a:p>
            <a:pPr lvl="1" algn="just">
              <a:lnSpc>
                <a:spcPts val="1320"/>
              </a:lnSpc>
              <a:buClr>
                <a:schemeClr val="accent3"/>
              </a:buClr>
            </a:pPr>
            <a:r>
              <a:rPr lang="fr-FR" dirty="0">
                <a:latin typeface="Arial" panose="020B0604020202020204" pitchFamily="34" charset="0"/>
                <a:cs typeface="Arial" panose="020B0604020202020204" pitchFamily="34" charset="0"/>
              </a:rPr>
              <a:t>Les dispositifs médicaux sont classés en 4 catégories, en fonction de leur risque potentiel pour la santé. A chaque catégorie sont associées des règles d’évaluation et de contrôle spécifiques.</a:t>
            </a:r>
          </a:p>
          <a:p>
            <a:pPr lvl="1" algn="just">
              <a:lnSpc>
                <a:spcPts val="1320"/>
              </a:lnSpc>
              <a:buClr>
                <a:schemeClr val="accent3"/>
              </a:buClr>
            </a:pPr>
            <a:r>
              <a:rPr lang="fr-FR" dirty="0">
                <a:latin typeface="Arial" panose="020B0604020202020204" pitchFamily="34" charset="0"/>
                <a:cs typeface="Arial" panose="020B0604020202020204" pitchFamily="34" charset="0"/>
              </a:rPr>
              <a:t>Classe I (classe de risque la plus faible) , qui comprend par exemple les lunettes correctrices, les véhicules pour personnes handicapées, les béquilles, les lits médicaux, etc. ;</a:t>
            </a:r>
          </a:p>
          <a:p>
            <a:pPr marL="185046" indent="-185046" algn="just">
              <a:buClr>
                <a:srgbClr val="2C6672"/>
              </a:buClr>
              <a:buFontTx/>
              <a:buChar char="-"/>
            </a:pPr>
            <a:r>
              <a:rPr lang="fr-FR" dirty="0">
                <a:solidFill>
                  <a:schemeClr val="tx1"/>
                </a:solidFill>
                <a:latin typeface="Arial" panose="020B0604020202020204" pitchFamily="34" charset="0"/>
                <a:cs typeface="Arial" panose="020B0604020202020204" pitchFamily="34" charset="0"/>
              </a:rPr>
              <a:t>Classe </a:t>
            </a:r>
            <a:r>
              <a:rPr lang="fr-FR" dirty="0" err="1">
                <a:solidFill>
                  <a:schemeClr val="tx1"/>
                </a:solidFill>
                <a:latin typeface="Arial" panose="020B0604020202020204" pitchFamily="34" charset="0"/>
                <a:cs typeface="Arial" panose="020B0604020202020204" pitchFamily="34" charset="0"/>
              </a:rPr>
              <a:t>IIa</a:t>
            </a:r>
            <a:r>
              <a:rPr lang="fr-FR" dirty="0">
                <a:solidFill>
                  <a:schemeClr val="tx1"/>
                </a:solidFill>
                <a:latin typeface="Arial" panose="020B0604020202020204" pitchFamily="34" charset="0"/>
                <a:cs typeface="Arial" panose="020B0604020202020204" pitchFamily="34" charset="0"/>
              </a:rPr>
              <a:t> (risque potentiel modéré/mesuré) , qui comprend par exemple les lentilles de contact, les appareils d’échographie, les couronnes dentaires, </a:t>
            </a:r>
            <a:r>
              <a:rPr lang="fr-FR" dirty="0" err="1">
                <a:solidFill>
                  <a:schemeClr val="tx1"/>
                </a:solidFill>
                <a:latin typeface="Arial" panose="020B0604020202020204" pitchFamily="34" charset="0"/>
                <a:cs typeface="Arial" panose="020B0604020202020204" pitchFamily="34" charset="0"/>
              </a:rPr>
              <a:t>etc</a:t>
            </a:r>
            <a:r>
              <a:rPr lang="fr-FR" dirty="0">
                <a:solidFill>
                  <a:schemeClr val="tx1"/>
                </a:solidFill>
                <a:latin typeface="Arial" panose="020B0604020202020204" pitchFamily="34" charset="0"/>
                <a:cs typeface="Arial" panose="020B0604020202020204" pitchFamily="34" charset="0"/>
              </a:rPr>
              <a:t>  ;</a:t>
            </a:r>
          </a:p>
          <a:p>
            <a:pPr marL="185046" indent="-185046" algn="just">
              <a:buClr>
                <a:srgbClr val="2C6672"/>
              </a:buClr>
              <a:buFontTx/>
              <a:buChar char="-"/>
            </a:pPr>
            <a:r>
              <a:rPr lang="fr-FR" dirty="0">
                <a:solidFill>
                  <a:schemeClr val="tx1"/>
                </a:solidFill>
                <a:latin typeface="Arial" panose="020B0604020202020204" pitchFamily="34" charset="0"/>
                <a:cs typeface="Arial" panose="020B0604020202020204" pitchFamily="34" charset="0"/>
              </a:rPr>
              <a:t>Classe </a:t>
            </a:r>
            <a:r>
              <a:rPr lang="fr-FR" dirty="0" err="1">
                <a:solidFill>
                  <a:schemeClr val="tx1"/>
                </a:solidFill>
                <a:latin typeface="Arial" panose="020B0604020202020204" pitchFamily="34" charset="0"/>
                <a:cs typeface="Arial" panose="020B0604020202020204" pitchFamily="34" charset="0"/>
              </a:rPr>
              <a:t>IIb</a:t>
            </a:r>
            <a:r>
              <a:rPr lang="fr-FR" dirty="0">
                <a:solidFill>
                  <a:schemeClr val="tx1"/>
                </a:solidFill>
                <a:latin typeface="Arial" panose="020B0604020202020204" pitchFamily="34" charset="0"/>
                <a:cs typeface="Arial" panose="020B0604020202020204" pitchFamily="34" charset="0"/>
              </a:rPr>
              <a:t> (risque potentiel élevé/important) , qui comprend notamment les préservatifs, les pompes à perfusion, les hémodialyseurs, </a:t>
            </a:r>
            <a:r>
              <a:rPr lang="fr-FR" dirty="0" err="1">
                <a:solidFill>
                  <a:schemeClr val="tx1"/>
                </a:solidFill>
                <a:latin typeface="Arial" panose="020B0604020202020204" pitchFamily="34" charset="0"/>
                <a:cs typeface="Arial" panose="020B0604020202020204" pitchFamily="34" charset="0"/>
              </a:rPr>
              <a:t>etc</a:t>
            </a:r>
            <a:r>
              <a:rPr lang="fr-FR" dirty="0">
                <a:solidFill>
                  <a:schemeClr val="tx1"/>
                </a:solidFill>
                <a:latin typeface="Arial" panose="020B0604020202020204" pitchFamily="34" charset="0"/>
                <a:cs typeface="Arial" panose="020B0604020202020204" pitchFamily="34" charset="0"/>
              </a:rPr>
              <a:t> ;</a:t>
            </a:r>
          </a:p>
          <a:p>
            <a:pPr lvl="1" algn="just">
              <a:lnSpc>
                <a:spcPts val="1320"/>
              </a:lnSpc>
              <a:buClr>
                <a:schemeClr val="accent3"/>
              </a:buClr>
            </a:pPr>
            <a:r>
              <a:rPr lang="fr-FR" dirty="0">
                <a:solidFill>
                  <a:schemeClr val="tx1"/>
                </a:solidFill>
                <a:latin typeface="Arial" panose="020B0604020202020204" pitchFamily="34" charset="0"/>
                <a:cs typeface="Arial" panose="020B0604020202020204" pitchFamily="34" charset="0"/>
              </a:rPr>
              <a:t>Classe III (classe de risque la plus élevée) , qui inclut par exemple les implants mammaires, les </a:t>
            </a:r>
            <a:r>
              <a:rPr lang="fr-FR" dirty="0" err="1">
                <a:solidFill>
                  <a:schemeClr val="tx1"/>
                </a:solidFill>
                <a:latin typeface="Arial" panose="020B0604020202020204" pitchFamily="34" charset="0"/>
                <a:cs typeface="Arial" panose="020B0604020202020204" pitchFamily="34" charset="0"/>
              </a:rPr>
              <a:t>stents</a:t>
            </a:r>
            <a:r>
              <a:rPr lang="fr-FR" dirty="0">
                <a:solidFill>
                  <a:schemeClr val="tx1"/>
                </a:solidFill>
                <a:latin typeface="Arial" panose="020B0604020202020204" pitchFamily="34" charset="0"/>
                <a:cs typeface="Arial" panose="020B0604020202020204" pitchFamily="34" charset="0"/>
              </a:rPr>
              <a:t>, les prothèses de hanche, etc.</a:t>
            </a:r>
            <a:endParaRPr lang="fr-FR" dirty="0">
              <a:latin typeface="Arial" panose="020B0604020202020204" pitchFamily="34" charset="0"/>
              <a:cs typeface="Arial" panose="020B0604020202020204" pitchFamily="34" charset="0"/>
            </a:endParaRPr>
          </a:p>
          <a:p>
            <a:pPr lvl="1" algn="just">
              <a:lnSpc>
                <a:spcPts val="1320"/>
              </a:lnSpc>
              <a:buClr>
                <a:schemeClr val="accent3"/>
              </a:buClr>
            </a:pPr>
            <a:r>
              <a:rPr lang="fr-FR" dirty="0">
                <a:latin typeface="Arial" panose="020B0604020202020204" pitchFamily="34" charset="0"/>
                <a:cs typeface="Arial" panose="020B0604020202020204" pitchFamily="34" charset="0"/>
              </a:rPr>
              <a:t>La classification d’un dispositif médical est de la responsabilité du fabricant. Pour ce faire, le fabricant s’appuie sur des règles de classification établies par la directive DM, en fonction de la finalité médicale que ce dernier revendique pour son produit</a:t>
            </a:r>
          </a:p>
        </p:txBody>
      </p:sp>
      <p:sp>
        <p:nvSpPr>
          <p:cNvPr id="56" name="Espace réservé du contenu 2">
            <a:extLst>
              <a:ext uri="{FF2B5EF4-FFF2-40B4-BE49-F238E27FC236}">
                <a16:creationId xmlns:a16="http://schemas.microsoft.com/office/drawing/2014/main" id="{6B22F8DC-FE66-F0E9-108A-5CE9C2F7E4EB}"/>
              </a:ext>
            </a:extLst>
          </p:cNvPr>
          <p:cNvSpPr txBox="1">
            <a:spLocks/>
          </p:cNvSpPr>
          <p:nvPr/>
        </p:nvSpPr>
        <p:spPr>
          <a:xfrm>
            <a:off x="406479" y="4682267"/>
            <a:ext cx="2997121" cy="2207723"/>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2400" b="0" i="0" kern="1200">
                <a:solidFill>
                  <a:schemeClr val="accent3"/>
                </a:solidFill>
                <a:latin typeface="Arial" panose="020B0604020202020204" pitchFamily="34" charset="0"/>
                <a:ea typeface="+mn-ea"/>
                <a:cs typeface="Arial" panose="020B0604020202020204" pitchFamily="34" charset="0"/>
              </a:defRPr>
            </a:lvl1pPr>
            <a:lvl2pPr marL="151200" indent="-152984" algn="ctr" defTabSz="755934" rtl="0" eaLnBrk="1" latinLnBrk="0" hangingPunct="1">
              <a:lnSpc>
                <a:spcPts val="1320"/>
              </a:lnSpc>
              <a:spcBef>
                <a:spcPts val="0"/>
              </a:spcBef>
              <a:buClr>
                <a:schemeClr val="accent2"/>
              </a:buClr>
              <a:buFontTx/>
              <a:buNone/>
              <a:defRPr sz="1100" b="1" i="0" kern="1200">
                <a:solidFill>
                  <a:schemeClr val="accent2"/>
                </a:solidFill>
                <a:latin typeface="Arial" panose="020B0604020202020204" pitchFamily="34" charset="0"/>
                <a:ea typeface="+mn-ea"/>
                <a:cs typeface="Arial" panose="020B0604020202020204" pitchFamily="34" charset="0"/>
              </a:defRPr>
            </a:lvl2pPr>
            <a:lvl3pPr marL="288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rial" panose="020B0604020202020204" pitchFamily="34" charset="0"/>
                <a:ea typeface="+mn-ea"/>
                <a:cs typeface="Arial" panose="020B0604020202020204" pitchFamily="34" charset="0"/>
              </a:defRPr>
            </a:lvl3pPr>
            <a:lvl4pPr marL="180000" indent="0" algn="l" defTabSz="755934" rtl="0" eaLnBrk="1" latinLnBrk="0" hangingPunct="1">
              <a:lnSpc>
                <a:spcPts val="1320"/>
              </a:lnSpc>
              <a:spcBef>
                <a:spcPts val="0"/>
              </a:spcBef>
              <a:buFontTx/>
              <a:buNone/>
              <a:defRPr sz="1100" b="0" i="0" kern="1200">
                <a:solidFill>
                  <a:schemeClr val="tx1"/>
                </a:solidFill>
                <a:latin typeface="Arial" panose="020B0604020202020204" pitchFamily="34" charset="0"/>
                <a:ea typeface="+mn-ea"/>
                <a:cs typeface="Arial" panose="020B0604020202020204" pitchFamily="34" charset="0"/>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a:r>
              <a:rPr lang="fr-FR" sz="1100" b="1" dirty="0"/>
              <a:t>Conditions de mise sur le marché d’un DM</a:t>
            </a:r>
          </a:p>
          <a:p>
            <a:pPr lvl="1" algn="just">
              <a:buClr>
                <a:schemeClr val="accent3"/>
              </a:buClr>
              <a:buFont typeface="Courier New" panose="02070309020205020404" pitchFamily="49" charset="0"/>
              <a:buChar char="o"/>
            </a:pPr>
            <a:r>
              <a:rPr lang="fr-FR" b="0" dirty="0" smtClean="0">
                <a:solidFill>
                  <a:schemeClr val="tx1"/>
                </a:solidFill>
              </a:rPr>
              <a:t>Les </a:t>
            </a:r>
            <a:r>
              <a:rPr lang="fr-FR" b="0" dirty="0">
                <a:solidFill>
                  <a:schemeClr val="tx1"/>
                </a:solidFill>
              </a:rPr>
              <a:t>dispositifs sont mis sur le marché ou mis en service conformément aux dispositions de l’article 5 du règlement (UE) 2017/745 du Parlement européen et du Conseil du 5 avril 2017. [</a:t>
            </a:r>
            <a:r>
              <a:rPr lang="fr-FR" b="0" dirty="0">
                <a:solidFill>
                  <a:schemeClr val="tx1"/>
                </a:solidFill>
                <a:hlinkClick r:id="rId4"/>
              </a:rPr>
              <a:t>UE </a:t>
            </a:r>
            <a:r>
              <a:rPr lang="fr-FR" b="0" dirty="0" smtClean="0">
                <a:solidFill>
                  <a:schemeClr val="tx1"/>
                </a:solidFill>
                <a:hlinkClick r:id="rId4"/>
              </a:rPr>
              <a:t>2017/745</a:t>
            </a:r>
            <a:r>
              <a:rPr lang="fr-FR" b="0" dirty="0" smtClean="0">
                <a:solidFill>
                  <a:schemeClr val="tx1"/>
                </a:solidFill>
              </a:rPr>
              <a:t>]</a:t>
            </a:r>
          </a:p>
          <a:p>
            <a:pPr lvl="1" algn="just">
              <a:buClr>
                <a:schemeClr val="accent3"/>
              </a:buClr>
              <a:buFont typeface="Courier New" panose="02070309020205020404" pitchFamily="49" charset="0"/>
              <a:buChar char="o"/>
            </a:pPr>
            <a:r>
              <a:rPr lang="fr-FR" b="0" dirty="0" smtClean="0">
                <a:solidFill>
                  <a:schemeClr val="tx1"/>
                </a:solidFill>
              </a:rPr>
              <a:t>La </a:t>
            </a:r>
            <a:r>
              <a:rPr lang="fr-FR" b="0" dirty="0">
                <a:solidFill>
                  <a:schemeClr val="tx1"/>
                </a:solidFill>
              </a:rPr>
              <a:t>mise sur le marché d’un DM est conditionnée à de nouvelles obligations : l’ANSM donne des précisions sur la « </a:t>
            </a:r>
            <a:r>
              <a:rPr lang="fr-FR" b="0" dirty="0">
                <a:solidFill>
                  <a:schemeClr val="tx1"/>
                </a:solidFill>
                <a:hlinkClick r:id="rId5"/>
              </a:rPr>
              <a:t>Règlementation relative aux dispositifs médicaux (DM) et aux dispositifs médicaux de diagnostic in vitro (DMDIV)</a:t>
            </a:r>
            <a:r>
              <a:rPr lang="fr-FR" b="0" dirty="0">
                <a:solidFill>
                  <a:schemeClr val="tx1"/>
                </a:solidFill>
              </a:rPr>
              <a:t> »</a:t>
            </a:r>
          </a:p>
        </p:txBody>
      </p:sp>
      <p:sp>
        <p:nvSpPr>
          <p:cNvPr id="31" name="Espace réservé du contenu 2">
            <a:extLst>
              <a:ext uri="{FF2B5EF4-FFF2-40B4-BE49-F238E27FC236}">
                <a16:creationId xmlns:a16="http://schemas.microsoft.com/office/drawing/2014/main" id="{F400EAED-EBEC-16FC-A539-B962E2D867DE}"/>
              </a:ext>
            </a:extLst>
          </p:cNvPr>
          <p:cNvSpPr txBox="1">
            <a:spLocks/>
          </p:cNvSpPr>
          <p:nvPr/>
        </p:nvSpPr>
        <p:spPr>
          <a:xfrm>
            <a:off x="739499" y="1829939"/>
            <a:ext cx="1402249" cy="399096"/>
          </a:xfrm>
          <a:prstGeom prst="rect">
            <a:avLst/>
          </a:prstGeom>
        </p:spPr>
        <p:txBody>
          <a:bodyPr vert="horz" lIns="0" tIns="0" rIns="0" bIns="0"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fr-FR" sz="2000" dirty="0" smtClean="0">
                <a:solidFill>
                  <a:schemeClr val="accent3"/>
                </a:solidFill>
                <a:latin typeface="Arial" panose="020B0604020202020204" pitchFamily="34" charset="0"/>
                <a:cs typeface="Arial" panose="020B0604020202020204" pitchFamily="34" charset="0"/>
              </a:rPr>
              <a:t>Définition </a:t>
            </a:r>
            <a:r>
              <a:rPr lang="fr-FR" sz="2000" dirty="0">
                <a:solidFill>
                  <a:schemeClr val="accent3"/>
                </a:solidFill>
                <a:latin typeface="Arial" panose="020B0604020202020204" pitchFamily="34" charset="0"/>
                <a:cs typeface="Arial" panose="020B0604020202020204" pitchFamily="34" charset="0"/>
              </a:rPr>
              <a:t>: </a:t>
            </a:r>
          </a:p>
          <a:p>
            <a:endParaRPr lang="fr-FR" sz="2000" dirty="0">
              <a:solidFill>
                <a:schemeClr val="accent3"/>
              </a:solidFill>
              <a:latin typeface="Arial" panose="020B0604020202020204" pitchFamily="34" charset="0"/>
              <a:cs typeface="Arial" panose="020B0604020202020204" pitchFamily="34" charset="0"/>
            </a:endParaRPr>
          </a:p>
        </p:txBody>
      </p:sp>
      <p:grpSp>
        <p:nvGrpSpPr>
          <p:cNvPr id="32" name="Groupe 31">
            <a:extLst>
              <a:ext uri="{FF2B5EF4-FFF2-40B4-BE49-F238E27FC236}">
                <a16:creationId xmlns:a16="http://schemas.microsoft.com/office/drawing/2014/main" id="{D0A21799-1FCA-5765-60B0-71ADFDEF8028}"/>
              </a:ext>
            </a:extLst>
          </p:cNvPr>
          <p:cNvGrpSpPr/>
          <p:nvPr/>
        </p:nvGrpSpPr>
        <p:grpSpPr>
          <a:xfrm>
            <a:off x="364586" y="1780224"/>
            <a:ext cx="290053" cy="292100"/>
            <a:chOff x="225503" y="2443266"/>
            <a:chExt cx="290053" cy="292100"/>
          </a:xfrm>
        </p:grpSpPr>
        <p:cxnSp>
          <p:nvCxnSpPr>
            <p:cNvPr id="43" name="Connecteur droit 42">
              <a:extLst>
                <a:ext uri="{FF2B5EF4-FFF2-40B4-BE49-F238E27FC236}">
                  <a16:creationId xmlns:a16="http://schemas.microsoft.com/office/drawing/2014/main" id="{2897D6B8-B37F-CCD0-BF49-EECA3F2431E0}"/>
                </a:ext>
              </a:extLst>
            </p:cNvPr>
            <p:cNvCxnSpPr>
              <a:cxnSpLocks/>
            </p:cNvCxnSpPr>
            <p:nvPr/>
          </p:nvCxnSpPr>
          <p:spPr>
            <a:xfrm>
              <a:off x="225503" y="2443266"/>
              <a:ext cx="290053" cy="185496"/>
            </a:xfrm>
            <a:prstGeom prst="line">
              <a:avLst/>
            </a:prstGeom>
            <a:ln w="12700">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44" name="Connecteur droit 43">
              <a:extLst>
                <a:ext uri="{FF2B5EF4-FFF2-40B4-BE49-F238E27FC236}">
                  <a16:creationId xmlns:a16="http://schemas.microsoft.com/office/drawing/2014/main" id="{7E1D4AFC-9127-56D6-9CC3-310EF5494A19}"/>
                </a:ext>
              </a:extLst>
            </p:cNvPr>
            <p:cNvCxnSpPr>
              <a:cxnSpLocks/>
            </p:cNvCxnSpPr>
            <p:nvPr/>
          </p:nvCxnSpPr>
          <p:spPr>
            <a:xfrm flipV="1">
              <a:off x="350588" y="2629157"/>
              <a:ext cx="158386" cy="106209"/>
            </a:xfrm>
            <a:prstGeom prst="line">
              <a:avLst/>
            </a:prstGeom>
            <a:ln w="12700">
              <a:solidFill>
                <a:schemeClr val="accent3"/>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4413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2A6561-608E-EFA5-6E3F-28BF3FD6F58C}"/>
              </a:ext>
            </a:extLst>
          </p:cNvPr>
          <p:cNvSpPr>
            <a:spLocks noGrp="1"/>
          </p:cNvSpPr>
          <p:nvPr>
            <p:ph type="title"/>
          </p:nvPr>
        </p:nvSpPr>
        <p:spPr/>
        <p:txBody>
          <a:bodyPr/>
          <a:lstStyle/>
          <a:p>
            <a:r>
              <a:rPr lang="fr-FR" dirty="0"/>
              <a:t>mémo</a:t>
            </a:r>
          </a:p>
        </p:txBody>
      </p:sp>
      <p:sp>
        <p:nvSpPr>
          <p:cNvPr id="4" name="Espace réservé du numéro de diapositive 3">
            <a:extLst>
              <a:ext uri="{FF2B5EF4-FFF2-40B4-BE49-F238E27FC236}">
                <a16:creationId xmlns:a16="http://schemas.microsoft.com/office/drawing/2014/main" id="{5C19CDE4-F5E8-F1BB-443D-044C5A04F6C2}"/>
              </a:ext>
            </a:extLst>
          </p:cNvPr>
          <p:cNvSpPr>
            <a:spLocks noGrp="1"/>
          </p:cNvSpPr>
          <p:nvPr>
            <p:ph type="sldNum" sz="quarter" idx="12"/>
          </p:nvPr>
        </p:nvSpPr>
        <p:spPr/>
        <p:txBody>
          <a:bodyPr/>
          <a:lstStyle/>
          <a:p>
            <a:fld id="{48F63A3B-78C7-47BE-AE5E-E10140E04643}" type="slidenum">
              <a:rPr lang="en-US" smtClean="0"/>
              <a:pPr/>
              <a:t>2</a:t>
            </a:fld>
            <a:r>
              <a:rPr lang="en-US" dirty="0"/>
              <a:t>/2</a:t>
            </a:r>
          </a:p>
        </p:txBody>
      </p:sp>
      <p:sp>
        <p:nvSpPr>
          <p:cNvPr id="5" name="Espace réservé du texte 4">
            <a:extLst>
              <a:ext uri="{FF2B5EF4-FFF2-40B4-BE49-F238E27FC236}">
                <a16:creationId xmlns:a16="http://schemas.microsoft.com/office/drawing/2014/main" id="{F476FF2F-64DC-76CB-7A2D-98B44E0F163B}"/>
              </a:ext>
            </a:extLst>
          </p:cNvPr>
          <p:cNvSpPr>
            <a:spLocks noGrp="1"/>
          </p:cNvSpPr>
          <p:nvPr>
            <p:ph type="body" sz="quarter" idx="13"/>
          </p:nvPr>
        </p:nvSpPr>
        <p:spPr/>
        <p:txBody>
          <a:bodyPr/>
          <a:lstStyle/>
          <a:p>
            <a:r>
              <a:rPr lang="fr-FR" b="1" dirty="0" smtClean="0"/>
              <a:t>M.26 </a:t>
            </a:r>
            <a:r>
              <a:rPr lang="fr-FR" dirty="0" smtClean="0"/>
              <a:t>Les dispositifs médicaux</a:t>
            </a:r>
            <a:endParaRPr lang="fr-FR" b="0" dirty="0"/>
          </a:p>
        </p:txBody>
      </p:sp>
      <p:sp>
        <p:nvSpPr>
          <p:cNvPr id="6" name="Espace réservé du texte 5">
            <a:extLst>
              <a:ext uri="{FF2B5EF4-FFF2-40B4-BE49-F238E27FC236}">
                <a16:creationId xmlns:a16="http://schemas.microsoft.com/office/drawing/2014/main" id="{44EBF844-3015-7D8F-607C-C8D2D2B12022}"/>
              </a:ext>
            </a:extLst>
          </p:cNvPr>
          <p:cNvSpPr>
            <a:spLocks noGrp="1"/>
          </p:cNvSpPr>
          <p:nvPr>
            <p:ph type="body" sz="quarter" idx="14"/>
          </p:nvPr>
        </p:nvSpPr>
        <p:spPr/>
        <p:txBody>
          <a:bodyPr/>
          <a:lstStyle/>
          <a:p>
            <a:r>
              <a:rPr lang="fr-FR" dirty="0"/>
              <a:t>Pharmacie :</a:t>
            </a:r>
          </a:p>
        </p:txBody>
      </p:sp>
      <p:sp>
        <p:nvSpPr>
          <p:cNvPr id="7" name="Espace réservé du texte 6">
            <a:extLst>
              <a:ext uri="{FF2B5EF4-FFF2-40B4-BE49-F238E27FC236}">
                <a16:creationId xmlns:a16="http://schemas.microsoft.com/office/drawing/2014/main" id="{F602130F-85FB-5806-6A54-BC1EE03F7936}"/>
              </a:ext>
            </a:extLst>
          </p:cNvPr>
          <p:cNvSpPr>
            <a:spLocks noGrp="1"/>
          </p:cNvSpPr>
          <p:nvPr>
            <p:ph type="body" sz="quarter" idx="15"/>
          </p:nvPr>
        </p:nvSpPr>
        <p:spPr/>
        <p:txBody>
          <a:bodyPr/>
          <a:lstStyle/>
          <a:p>
            <a:r>
              <a:rPr lang="fr-FR" b="0" dirty="0"/>
              <a:t>Personnaliser l’en-tête</a:t>
            </a:r>
          </a:p>
        </p:txBody>
      </p:sp>
      <p:pic>
        <p:nvPicPr>
          <p:cNvPr id="41" name="Graphique 40">
            <a:extLst>
              <a:ext uri="{FF2B5EF4-FFF2-40B4-BE49-F238E27FC236}">
                <a16:creationId xmlns:a16="http://schemas.microsoft.com/office/drawing/2014/main" id="{DCD27629-E795-ACB4-3E21-EAE224419228}"/>
              </a:ext>
            </a:extLst>
          </p:cNvPr>
          <p:cNvPicPr>
            <a:picLocks noChangeAspect="1"/>
          </p:cNvPicPr>
          <p:nvPr/>
        </p:nvPicPr>
        <p:blipFill>
          <a:blip r:embed="rId2">
            <a:extLst>
              <a:ext uri="{96DAC541-7B7A-43D3-8B79-37D633B846F1}">
                <asvg:svgBlip xmlns:asvg="http://schemas.microsoft.com/office/drawing/2016/SVG/main" xmlns="" r:embed="rId3"/>
              </a:ext>
            </a:extLst>
          </a:blip>
          <a:srcRect/>
          <a:stretch/>
        </p:blipFill>
        <p:spPr>
          <a:xfrm>
            <a:off x="165723" y="9939635"/>
            <a:ext cx="359382" cy="490067"/>
          </a:xfrm>
          <a:prstGeom prst="rect">
            <a:avLst/>
          </a:prstGeom>
        </p:spPr>
      </p:pic>
      <p:grpSp>
        <p:nvGrpSpPr>
          <p:cNvPr id="24" name="Groupe 23">
            <a:extLst>
              <a:ext uri="{FF2B5EF4-FFF2-40B4-BE49-F238E27FC236}">
                <a16:creationId xmlns:a16="http://schemas.microsoft.com/office/drawing/2014/main" id="{0BC287A3-EBBD-0228-38D9-E6CAFA8F1FC8}"/>
              </a:ext>
            </a:extLst>
          </p:cNvPr>
          <p:cNvGrpSpPr/>
          <p:nvPr/>
        </p:nvGrpSpPr>
        <p:grpSpPr>
          <a:xfrm>
            <a:off x="406478" y="1932942"/>
            <a:ext cx="1140562" cy="211541"/>
            <a:chOff x="4820850" y="4231021"/>
            <a:chExt cx="1140562" cy="211541"/>
          </a:xfrm>
        </p:grpSpPr>
        <p:sp>
          <p:nvSpPr>
            <p:cNvPr id="25" name="Ellipse 24">
              <a:extLst>
                <a:ext uri="{FF2B5EF4-FFF2-40B4-BE49-F238E27FC236}">
                  <a16:creationId xmlns:a16="http://schemas.microsoft.com/office/drawing/2014/main" id="{D9F7976B-4464-F641-5CD2-F0F17114BEA1}"/>
                </a:ext>
              </a:extLst>
            </p:cNvPr>
            <p:cNvSpPr/>
            <p:nvPr/>
          </p:nvSpPr>
          <p:spPr>
            <a:xfrm>
              <a:off x="5371514" y="4392162"/>
              <a:ext cx="50400" cy="50400"/>
            </a:xfrm>
            <a:prstGeom prst="ellipse">
              <a:avLst/>
            </a:prstGeom>
            <a:solidFill>
              <a:schemeClr val="accent3">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26" name="Ellipse 25">
              <a:extLst>
                <a:ext uri="{FF2B5EF4-FFF2-40B4-BE49-F238E27FC236}">
                  <a16:creationId xmlns:a16="http://schemas.microsoft.com/office/drawing/2014/main" id="{86726D8B-6B02-78D7-7809-9A01E9EAF0B1}"/>
                </a:ext>
              </a:extLst>
            </p:cNvPr>
            <p:cNvSpPr/>
            <p:nvPr/>
          </p:nvSpPr>
          <p:spPr>
            <a:xfrm>
              <a:off x="5371514" y="4328662"/>
              <a:ext cx="50400" cy="50400"/>
            </a:xfrm>
            <a:prstGeom prst="ellipse">
              <a:avLst/>
            </a:prstGeom>
            <a:solidFill>
              <a:schemeClr val="accent3">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27" name="Forme libre 26">
              <a:extLst>
                <a:ext uri="{FF2B5EF4-FFF2-40B4-BE49-F238E27FC236}">
                  <a16:creationId xmlns:a16="http://schemas.microsoft.com/office/drawing/2014/main" id="{481D8B6D-48B2-E93A-4E6C-B502871B36A1}"/>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sp>
        <p:nvSpPr>
          <p:cNvPr id="28" name="Espace réservé du contenu 2">
            <a:extLst>
              <a:ext uri="{FF2B5EF4-FFF2-40B4-BE49-F238E27FC236}">
                <a16:creationId xmlns:a16="http://schemas.microsoft.com/office/drawing/2014/main" id="{99B637A2-4B20-94A9-1BC9-C0F1AA9A968E}"/>
              </a:ext>
            </a:extLst>
          </p:cNvPr>
          <p:cNvSpPr txBox="1">
            <a:spLocks/>
          </p:cNvSpPr>
          <p:nvPr/>
        </p:nvSpPr>
        <p:spPr>
          <a:xfrm>
            <a:off x="4467827" y="2216968"/>
            <a:ext cx="2755686" cy="2800455"/>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b="1" dirty="0">
                <a:solidFill>
                  <a:schemeClr val="accent3"/>
                </a:solidFill>
                <a:latin typeface="Arial" panose="020B0604020202020204" pitchFamily="34" charset="0"/>
                <a:cs typeface="Arial" panose="020B0604020202020204" pitchFamily="34" charset="0"/>
              </a:rPr>
              <a:t>La liste des produits et prestations (LPP)</a:t>
            </a:r>
          </a:p>
          <a:p>
            <a:pPr lvl="1" algn="just">
              <a:buClr>
                <a:schemeClr val="accent3"/>
              </a:buClr>
            </a:pPr>
            <a:r>
              <a:rPr lang="fr-FR" dirty="0">
                <a:latin typeface="Arial" panose="020B0604020202020204" pitchFamily="34" charset="0"/>
                <a:cs typeface="Arial" panose="020B0604020202020204" pitchFamily="34" charset="0"/>
              </a:rPr>
              <a:t>La LPP est la liste des produits et prestations remboursables par l'Assurance Maladie.</a:t>
            </a:r>
          </a:p>
          <a:p>
            <a:pPr lvl="1" algn="just">
              <a:buClr>
                <a:schemeClr val="accent3"/>
              </a:buClr>
            </a:pPr>
            <a:r>
              <a:rPr lang="fr-FR" dirty="0">
                <a:latin typeface="Arial" panose="020B0604020202020204" pitchFamily="34" charset="0"/>
                <a:cs typeface="Arial" panose="020B0604020202020204" pitchFamily="34" charset="0"/>
              </a:rPr>
              <a:t>Il s'agit notamment des dispositifs médicaux pour traitements et matériels d'aide à la vie, aliments diététiques et articles pour pansements, des orthèses et prothèses externes, des dispositifs médicaux implantables et des véhicules pour handicapés physiques</a:t>
            </a:r>
          </a:p>
          <a:p>
            <a:pPr lvl="1" algn="just">
              <a:buClr>
                <a:schemeClr val="accent3"/>
              </a:buClr>
            </a:pPr>
            <a:r>
              <a:rPr lang="fr-FR" dirty="0">
                <a:latin typeface="Arial" panose="020B0604020202020204" pitchFamily="34" charset="0"/>
                <a:cs typeface="Arial" panose="020B0604020202020204" pitchFamily="34" charset="0"/>
              </a:rPr>
              <a:t>Pour la consulter : </a:t>
            </a:r>
          </a:p>
          <a:p>
            <a:pPr marL="185046" indent="-185046" algn="just">
              <a:buClr>
                <a:srgbClr val="2C6672"/>
              </a:buClr>
              <a:buFontTx/>
              <a:buChar char="-"/>
            </a:pPr>
            <a:r>
              <a:rPr lang="fr-FR" dirty="0">
                <a:solidFill>
                  <a:schemeClr val="tx1"/>
                </a:solidFill>
                <a:latin typeface="Arial" panose="020B0604020202020204" pitchFamily="34" charset="0"/>
                <a:cs typeface="Arial" panose="020B0604020202020204" pitchFamily="34" charset="0"/>
                <a:hlinkClick r:id="rId4"/>
              </a:rPr>
              <a:t>Base de données LPP</a:t>
            </a:r>
            <a:r>
              <a:rPr lang="fr-FR" dirty="0">
                <a:solidFill>
                  <a:schemeClr val="tx1"/>
                </a:solidFill>
                <a:latin typeface="Arial" panose="020B0604020202020204" pitchFamily="34" charset="0"/>
                <a:cs typeface="Arial" panose="020B0604020202020204" pitchFamily="34" charset="0"/>
              </a:rPr>
              <a:t>  </a:t>
            </a:r>
          </a:p>
          <a:p>
            <a:pPr marL="185046" indent="-185046" algn="just">
              <a:buClr>
                <a:srgbClr val="2C6672"/>
              </a:buClr>
              <a:buFontTx/>
              <a:buChar char="-"/>
            </a:pPr>
            <a:r>
              <a:rPr lang="fr-FR" dirty="0">
                <a:solidFill>
                  <a:schemeClr val="tx1"/>
                </a:solidFill>
                <a:latin typeface="Arial" panose="020B0604020202020204" pitchFamily="34" charset="0"/>
                <a:cs typeface="Arial" panose="020B0604020202020204" pitchFamily="34" charset="0"/>
              </a:rPr>
              <a:t>La LPP au format PDF : mise à jour régulièrement, elle est téléchargeable en bas de la page « </a:t>
            </a:r>
            <a:r>
              <a:rPr lang="fr-FR" dirty="0">
                <a:solidFill>
                  <a:schemeClr val="tx1"/>
                </a:solidFill>
                <a:latin typeface="Arial" panose="020B0604020202020204" pitchFamily="34" charset="0"/>
                <a:cs typeface="Arial" panose="020B0604020202020204" pitchFamily="34" charset="0"/>
                <a:hlinkClick r:id="rId5"/>
              </a:rPr>
              <a:t>La liste des produits et prestations – LPP</a:t>
            </a:r>
            <a:r>
              <a:rPr lang="fr-FR" dirty="0">
                <a:solidFill>
                  <a:schemeClr val="tx1"/>
                </a:solidFill>
                <a:latin typeface="Arial" panose="020B0604020202020204" pitchFamily="34" charset="0"/>
                <a:cs typeface="Arial" panose="020B0604020202020204" pitchFamily="34" charset="0"/>
              </a:rPr>
              <a:t> »</a:t>
            </a:r>
          </a:p>
        </p:txBody>
      </p:sp>
      <p:grpSp>
        <p:nvGrpSpPr>
          <p:cNvPr id="34" name="Groupe 33">
            <a:extLst>
              <a:ext uri="{FF2B5EF4-FFF2-40B4-BE49-F238E27FC236}">
                <a16:creationId xmlns:a16="http://schemas.microsoft.com/office/drawing/2014/main" id="{0FF3C767-A3AA-D500-4AB1-E500797C2220}"/>
              </a:ext>
            </a:extLst>
          </p:cNvPr>
          <p:cNvGrpSpPr/>
          <p:nvPr/>
        </p:nvGrpSpPr>
        <p:grpSpPr>
          <a:xfrm>
            <a:off x="4421529" y="1932942"/>
            <a:ext cx="1140562" cy="211541"/>
            <a:chOff x="4820850" y="4231021"/>
            <a:chExt cx="1140562" cy="211541"/>
          </a:xfrm>
        </p:grpSpPr>
        <p:sp>
          <p:nvSpPr>
            <p:cNvPr id="35" name="Ellipse 34">
              <a:extLst>
                <a:ext uri="{FF2B5EF4-FFF2-40B4-BE49-F238E27FC236}">
                  <a16:creationId xmlns:a16="http://schemas.microsoft.com/office/drawing/2014/main" id="{638A6968-B3C2-3C4C-4554-A7500CCF7C54}"/>
                </a:ext>
              </a:extLst>
            </p:cNvPr>
            <p:cNvSpPr/>
            <p:nvPr/>
          </p:nvSpPr>
          <p:spPr>
            <a:xfrm>
              <a:off x="5371514" y="4392162"/>
              <a:ext cx="50400" cy="50400"/>
            </a:xfrm>
            <a:prstGeom prst="ellipse">
              <a:avLst/>
            </a:prstGeom>
            <a:solidFill>
              <a:schemeClr val="accent3">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36" name="Ellipse 35">
              <a:extLst>
                <a:ext uri="{FF2B5EF4-FFF2-40B4-BE49-F238E27FC236}">
                  <a16:creationId xmlns:a16="http://schemas.microsoft.com/office/drawing/2014/main" id="{452819DB-BF98-175F-8198-753936B6749D}"/>
                </a:ext>
              </a:extLst>
            </p:cNvPr>
            <p:cNvSpPr/>
            <p:nvPr/>
          </p:nvSpPr>
          <p:spPr>
            <a:xfrm>
              <a:off x="5371514" y="4328662"/>
              <a:ext cx="50400" cy="50400"/>
            </a:xfrm>
            <a:prstGeom prst="ellipse">
              <a:avLst/>
            </a:prstGeom>
            <a:solidFill>
              <a:schemeClr val="accent3">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37" name="Forme libre 36">
              <a:extLst>
                <a:ext uri="{FF2B5EF4-FFF2-40B4-BE49-F238E27FC236}">
                  <a16:creationId xmlns:a16="http://schemas.microsoft.com/office/drawing/2014/main" id="{963DF2F9-E101-39C7-03A0-D484406AA32B}"/>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grpSp>
        <p:nvGrpSpPr>
          <p:cNvPr id="38" name="Groupe 37">
            <a:extLst>
              <a:ext uri="{FF2B5EF4-FFF2-40B4-BE49-F238E27FC236}">
                <a16:creationId xmlns:a16="http://schemas.microsoft.com/office/drawing/2014/main" id="{940D0D53-108B-014F-90BD-D0C3D47A7BFF}"/>
              </a:ext>
            </a:extLst>
          </p:cNvPr>
          <p:cNvGrpSpPr/>
          <p:nvPr/>
        </p:nvGrpSpPr>
        <p:grpSpPr>
          <a:xfrm>
            <a:off x="355333" y="5379524"/>
            <a:ext cx="1140562" cy="211541"/>
            <a:chOff x="4820850" y="4231021"/>
            <a:chExt cx="1140562" cy="211541"/>
          </a:xfrm>
        </p:grpSpPr>
        <p:sp>
          <p:nvSpPr>
            <p:cNvPr id="39" name="Ellipse 38">
              <a:extLst>
                <a:ext uri="{FF2B5EF4-FFF2-40B4-BE49-F238E27FC236}">
                  <a16:creationId xmlns:a16="http://schemas.microsoft.com/office/drawing/2014/main" id="{54B286DE-195F-B89D-FB67-1661EC1DB7EF}"/>
                </a:ext>
              </a:extLst>
            </p:cNvPr>
            <p:cNvSpPr/>
            <p:nvPr/>
          </p:nvSpPr>
          <p:spPr>
            <a:xfrm>
              <a:off x="5371514" y="4392162"/>
              <a:ext cx="50400" cy="50400"/>
            </a:xfrm>
            <a:prstGeom prst="ellipse">
              <a:avLst/>
            </a:prstGeom>
            <a:solidFill>
              <a:schemeClr val="accent3">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40" name="Ellipse 39">
              <a:extLst>
                <a:ext uri="{FF2B5EF4-FFF2-40B4-BE49-F238E27FC236}">
                  <a16:creationId xmlns:a16="http://schemas.microsoft.com/office/drawing/2014/main" id="{8A81F679-F491-E542-E5B3-A3AD01920578}"/>
                </a:ext>
              </a:extLst>
            </p:cNvPr>
            <p:cNvSpPr/>
            <p:nvPr/>
          </p:nvSpPr>
          <p:spPr>
            <a:xfrm>
              <a:off x="5371514" y="4328662"/>
              <a:ext cx="50400" cy="50400"/>
            </a:xfrm>
            <a:prstGeom prst="ellipse">
              <a:avLst/>
            </a:prstGeom>
            <a:solidFill>
              <a:schemeClr val="accent3">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42" name="Forme libre 41">
              <a:extLst>
                <a:ext uri="{FF2B5EF4-FFF2-40B4-BE49-F238E27FC236}">
                  <a16:creationId xmlns:a16="http://schemas.microsoft.com/office/drawing/2014/main" id="{5568FD61-5F4B-AD10-A8EB-5768AF24A1C5}"/>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sp>
        <p:nvSpPr>
          <p:cNvPr id="53" name="Espace réservé du contenu 2">
            <a:extLst>
              <a:ext uri="{FF2B5EF4-FFF2-40B4-BE49-F238E27FC236}">
                <a16:creationId xmlns:a16="http://schemas.microsoft.com/office/drawing/2014/main" id="{581DA95C-2AAC-F282-5903-B69EE437D426}"/>
              </a:ext>
            </a:extLst>
          </p:cNvPr>
          <p:cNvSpPr txBox="1">
            <a:spLocks/>
          </p:cNvSpPr>
          <p:nvPr/>
        </p:nvSpPr>
        <p:spPr>
          <a:xfrm>
            <a:off x="355333" y="5686153"/>
            <a:ext cx="6868180" cy="1971510"/>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5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5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5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b="1" dirty="0">
                <a:solidFill>
                  <a:schemeClr val="accent3"/>
                </a:solidFill>
                <a:latin typeface="Arial" panose="020B0604020202020204" pitchFamily="34" charset="0"/>
                <a:cs typeface="Arial" panose="020B0604020202020204" pitchFamily="34" charset="0"/>
              </a:rPr>
              <a:t>Matériovigilance</a:t>
            </a:r>
          </a:p>
          <a:p>
            <a:pPr lvl="1" algn="just">
              <a:lnSpc>
                <a:spcPts val="1320"/>
              </a:lnSpc>
              <a:buClr>
                <a:schemeClr val="accent3"/>
              </a:buClr>
            </a:pPr>
            <a:r>
              <a:rPr lang="fr-FR" dirty="0">
                <a:latin typeface="Arial" panose="020B0604020202020204" pitchFamily="34" charset="0"/>
                <a:cs typeface="Arial" panose="020B0604020202020204" pitchFamily="34" charset="0"/>
              </a:rPr>
              <a:t>En tant que distributeur, le pharmacien qui a connaissance d’un incident grave ou qui considère ou a des raisons de croire que le dispositif présente un risque grave, est tenu d’en informer immédiatement l’ANSM, en précisant le cas échéant, les cas de non-conformité et les éventuelles mesures correctives prises  </a:t>
            </a:r>
          </a:p>
          <a:p>
            <a:pPr lvl="1" algn="just">
              <a:lnSpc>
                <a:spcPts val="1320"/>
              </a:lnSpc>
              <a:buClr>
                <a:schemeClr val="accent3"/>
              </a:buClr>
            </a:pPr>
            <a:r>
              <a:rPr lang="fr-FR" dirty="0">
                <a:latin typeface="Arial" panose="020B0604020202020204" pitchFamily="34" charset="0"/>
                <a:cs typeface="Arial" panose="020B0604020202020204" pitchFamily="34" charset="0"/>
              </a:rPr>
              <a:t>En tant que professionnel de santé, le pharmacien ayant connaissance d’un incident grave le notifie sans délai à l’ANSM. Il peut déclarer, en outre, tous les autres incidents dont il a connaissance suspectés d’être dus à un dispositif auprès du fabricant </a:t>
            </a:r>
          </a:p>
          <a:p>
            <a:pPr lvl="1" algn="just">
              <a:lnSpc>
                <a:spcPts val="1320"/>
              </a:lnSpc>
              <a:buClr>
                <a:schemeClr val="accent3"/>
              </a:buClr>
            </a:pPr>
            <a:r>
              <a:rPr lang="fr-FR" dirty="0">
                <a:latin typeface="Arial" panose="020B0604020202020204" pitchFamily="34" charset="0"/>
                <a:cs typeface="Arial" panose="020B0604020202020204" pitchFamily="34" charset="0"/>
              </a:rPr>
              <a:t>La déclaration auprès de l’ANSM se fait via la page : </a:t>
            </a:r>
            <a:r>
              <a:rPr lang="fr-FR" dirty="0" smtClean="0">
                <a:latin typeface="Arial" panose="020B0604020202020204" pitchFamily="34" charset="0"/>
                <a:cs typeface="Arial" panose="020B0604020202020204" pitchFamily="34" charset="0"/>
              </a:rPr>
              <a:t>« </a:t>
            </a:r>
            <a:r>
              <a:rPr lang="fr-FR" dirty="0" smtClean="0">
                <a:latin typeface="Arial" panose="020B0604020202020204" pitchFamily="34" charset="0"/>
                <a:cs typeface="Arial" panose="020B0604020202020204" pitchFamily="34" charset="0"/>
                <a:hlinkClick r:id="rId6"/>
              </a:rPr>
              <a:t>Déclarer un effet indésirable concernant un dispositif médical</a:t>
            </a:r>
            <a:r>
              <a:rPr lang="fr-FR" dirty="0" smtClean="0">
                <a:latin typeface="Arial" panose="020B0604020202020204" pitchFamily="34" charset="0"/>
                <a:cs typeface="Arial" panose="020B0604020202020204" pitchFamily="34" charset="0"/>
              </a:rPr>
              <a:t> »</a:t>
            </a:r>
          </a:p>
          <a:p>
            <a:pPr lvl="1" algn="just">
              <a:lnSpc>
                <a:spcPts val="1320"/>
              </a:lnSpc>
              <a:buClr>
                <a:schemeClr val="accent3"/>
              </a:buClr>
            </a:pPr>
            <a:r>
              <a:rPr lang="fr-FR" dirty="0" smtClean="0">
                <a:solidFill>
                  <a:schemeClr val="tx1"/>
                </a:solidFill>
                <a:latin typeface="Arial" panose="020B0604020202020204" pitchFamily="34" charset="0"/>
                <a:cs typeface="Arial" panose="020B0604020202020204" pitchFamily="34" charset="0"/>
              </a:rPr>
              <a:t>L’ANSM </a:t>
            </a:r>
            <a:r>
              <a:rPr lang="fr-FR" dirty="0">
                <a:solidFill>
                  <a:schemeClr val="tx1"/>
                </a:solidFill>
                <a:latin typeface="Arial" panose="020B0604020202020204" pitchFamily="34" charset="0"/>
                <a:cs typeface="Arial" panose="020B0604020202020204" pitchFamily="34" charset="0"/>
              </a:rPr>
              <a:t>communique sur les rappels de matériels au travers de sa veille et de sa newsletter électroniques : </a:t>
            </a:r>
            <a:r>
              <a:rPr lang="fr-FR" dirty="0">
                <a:solidFill>
                  <a:schemeClr val="tx1"/>
                </a:solidFill>
                <a:latin typeface="Arial" panose="020B0604020202020204" pitchFamily="34" charset="0"/>
                <a:cs typeface="Arial" panose="020B0604020202020204" pitchFamily="34" charset="0"/>
                <a:hlinkClick r:id="rId7"/>
              </a:rPr>
              <a:t>https://ansm.sante.fr/newsletter/login</a:t>
            </a:r>
            <a:endParaRPr lang="fr-FR" dirty="0">
              <a:solidFill>
                <a:schemeClr val="tx1"/>
              </a:solidFill>
              <a:latin typeface="Arial" panose="020B0604020202020204" pitchFamily="34" charset="0"/>
              <a:cs typeface="Arial" panose="020B0604020202020204" pitchFamily="34" charset="0"/>
            </a:endParaRPr>
          </a:p>
        </p:txBody>
      </p:sp>
      <p:sp>
        <p:nvSpPr>
          <p:cNvPr id="56" name="Espace réservé du contenu 2">
            <a:extLst>
              <a:ext uri="{FF2B5EF4-FFF2-40B4-BE49-F238E27FC236}">
                <a16:creationId xmlns:a16="http://schemas.microsoft.com/office/drawing/2014/main" id="{6B22F8DC-FE66-F0E9-108A-5CE9C2F7E4EB}"/>
              </a:ext>
            </a:extLst>
          </p:cNvPr>
          <p:cNvSpPr txBox="1">
            <a:spLocks/>
          </p:cNvSpPr>
          <p:nvPr/>
        </p:nvSpPr>
        <p:spPr>
          <a:xfrm>
            <a:off x="406477" y="2216968"/>
            <a:ext cx="3748834" cy="2848439"/>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2400" b="0" i="0" kern="1200">
                <a:solidFill>
                  <a:schemeClr val="accent3"/>
                </a:solidFill>
                <a:latin typeface="Arial" panose="020B0604020202020204" pitchFamily="34" charset="0"/>
                <a:ea typeface="+mn-ea"/>
                <a:cs typeface="Arial" panose="020B0604020202020204" pitchFamily="34" charset="0"/>
              </a:defRPr>
            </a:lvl1pPr>
            <a:lvl2pPr marL="151200" indent="-152984" algn="ctr" defTabSz="755934" rtl="0" eaLnBrk="1" latinLnBrk="0" hangingPunct="1">
              <a:lnSpc>
                <a:spcPts val="1320"/>
              </a:lnSpc>
              <a:spcBef>
                <a:spcPts val="0"/>
              </a:spcBef>
              <a:buClr>
                <a:schemeClr val="accent2"/>
              </a:buClr>
              <a:buFontTx/>
              <a:buNone/>
              <a:defRPr sz="1100" b="1" i="0" kern="1200">
                <a:solidFill>
                  <a:schemeClr val="accent2"/>
                </a:solidFill>
                <a:latin typeface="Arial" panose="020B0604020202020204" pitchFamily="34" charset="0"/>
                <a:ea typeface="+mn-ea"/>
                <a:cs typeface="Arial" panose="020B0604020202020204" pitchFamily="34" charset="0"/>
              </a:defRPr>
            </a:lvl2pPr>
            <a:lvl3pPr marL="288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rial" panose="020B0604020202020204" pitchFamily="34" charset="0"/>
                <a:ea typeface="+mn-ea"/>
                <a:cs typeface="Arial" panose="020B0604020202020204" pitchFamily="34" charset="0"/>
              </a:defRPr>
            </a:lvl3pPr>
            <a:lvl4pPr marL="180000" indent="0" algn="l" defTabSz="755934" rtl="0" eaLnBrk="1" latinLnBrk="0" hangingPunct="1">
              <a:lnSpc>
                <a:spcPts val="1320"/>
              </a:lnSpc>
              <a:spcBef>
                <a:spcPts val="0"/>
              </a:spcBef>
              <a:buFontTx/>
              <a:buNone/>
              <a:defRPr sz="1100" b="0" i="0" kern="1200">
                <a:solidFill>
                  <a:schemeClr val="tx1"/>
                </a:solidFill>
                <a:latin typeface="Arial" panose="020B0604020202020204" pitchFamily="34" charset="0"/>
                <a:ea typeface="+mn-ea"/>
                <a:cs typeface="Arial" panose="020B0604020202020204" pitchFamily="34" charset="0"/>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a:r>
              <a:rPr lang="fr-FR" sz="1100" b="1" dirty="0"/>
              <a:t>Règles de prescription et délivrance</a:t>
            </a:r>
          </a:p>
          <a:p>
            <a:pPr algn="just">
              <a:buClr>
                <a:schemeClr val="accent6"/>
              </a:buClr>
            </a:pPr>
            <a:r>
              <a:rPr lang="fr-FR" sz="1100" dirty="0">
                <a:solidFill>
                  <a:schemeClr val="tx1"/>
                </a:solidFill>
              </a:rPr>
              <a:t>Pour être correctement traitée par le pharmacien ou le fournisseur de biens médicaux et la caisse d'Assurance Maladie du patient, la prescription de DM doit contenir un certain nombre d'éléments obligatoires </a:t>
            </a:r>
            <a:r>
              <a:rPr lang="fr-FR" sz="1133" dirty="0"/>
              <a:t>:</a:t>
            </a:r>
          </a:p>
          <a:p>
            <a:pPr lvl="1" algn="just">
              <a:buClr>
                <a:schemeClr val="accent3"/>
              </a:buClr>
              <a:buFont typeface="Courier New" panose="02070309020205020404" pitchFamily="49" charset="0"/>
              <a:buChar char="o"/>
            </a:pPr>
            <a:r>
              <a:rPr lang="fr-FR" b="0" dirty="0">
                <a:solidFill>
                  <a:schemeClr val="tx1"/>
                </a:solidFill>
              </a:rPr>
              <a:t>L’identification complète du prescripteur : nom, qualification, numéro d'identification, etc. ;</a:t>
            </a:r>
          </a:p>
          <a:p>
            <a:pPr lvl="1" algn="just">
              <a:buClr>
                <a:schemeClr val="accent3"/>
              </a:buClr>
              <a:buFont typeface="Courier New" panose="02070309020205020404" pitchFamily="49" charset="0"/>
              <a:buChar char="o"/>
            </a:pPr>
            <a:r>
              <a:rPr lang="fr-FR" b="0" dirty="0">
                <a:solidFill>
                  <a:schemeClr val="tx1"/>
                </a:solidFill>
              </a:rPr>
              <a:t>Les nom et prénom du patient ;</a:t>
            </a:r>
          </a:p>
          <a:p>
            <a:pPr lvl="1" algn="just">
              <a:buClr>
                <a:schemeClr val="accent3"/>
              </a:buClr>
              <a:buFont typeface="Courier New" panose="02070309020205020404" pitchFamily="49" charset="0"/>
              <a:buChar char="o"/>
            </a:pPr>
            <a:r>
              <a:rPr lang="fr-FR" b="0" dirty="0">
                <a:solidFill>
                  <a:schemeClr val="tx1"/>
                </a:solidFill>
              </a:rPr>
              <a:t>La date de rédaction de l'ordonnance ;</a:t>
            </a:r>
          </a:p>
          <a:p>
            <a:pPr lvl="1" algn="just">
              <a:buClr>
                <a:schemeClr val="accent3"/>
              </a:buClr>
              <a:buFont typeface="Courier New" panose="02070309020205020404" pitchFamily="49" charset="0"/>
              <a:buChar char="o"/>
            </a:pPr>
            <a:r>
              <a:rPr lang="fr-FR" b="0" dirty="0">
                <a:solidFill>
                  <a:schemeClr val="tx1"/>
                </a:solidFill>
              </a:rPr>
              <a:t>La dénomination du dispositif médical et, le cas échéant, la quantité prescrite ;</a:t>
            </a:r>
          </a:p>
          <a:p>
            <a:pPr lvl="1" algn="just">
              <a:buClr>
                <a:schemeClr val="accent3"/>
              </a:buClr>
              <a:buFont typeface="Courier New" panose="02070309020205020404" pitchFamily="49" charset="0"/>
              <a:buChar char="o"/>
            </a:pPr>
            <a:r>
              <a:rPr lang="fr-FR" b="0" dirty="0">
                <a:solidFill>
                  <a:schemeClr val="tx1"/>
                </a:solidFill>
              </a:rPr>
              <a:t>La signature</a:t>
            </a:r>
          </a:p>
          <a:p>
            <a:pPr lvl="1" algn="just">
              <a:buClr>
                <a:schemeClr val="accent3"/>
              </a:buClr>
              <a:buFont typeface="Courier New" panose="02070309020205020404" pitchFamily="49" charset="0"/>
              <a:buChar char="o"/>
            </a:pPr>
            <a:r>
              <a:rPr lang="fr-FR" b="0" dirty="0">
                <a:solidFill>
                  <a:schemeClr val="tx1"/>
                </a:solidFill>
              </a:rPr>
              <a:t>De façon générale la prescription de DM ne peut être établie pour une durée supérieure à douze mois. Au-delà de cette durée, une nouvelle prescription sera nécessaire.</a:t>
            </a:r>
          </a:p>
          <a:p>
            <a:pPr lvl="1" algn="just">
              <a:buClr>
                <a:schemeClr val="accent3"/>
              </a:buClr>
              <a:buFont typeface="Courier New" panose="02070309020205020404" pitchFamily="49" charset="0"/>
              <a:buChar char="o"/>
            </a:pPr>
            <a:r>
              <a:rPr lang="fr-FR" b="0" dirty="0">
                <a:solidFill>
                  <a:schemeClr val="tx1"/>
                </a:solidFill>
              </a:rPr>
              <a:t>Pour en permettre la prise en charge, le pharmacien ne peut effectuer la première délivrance que sur présentation d’une ordonnance datant de moins de 6 mois.</a:t>
            </a:r>
          </a:p>
        </p:txBody>
      </p:sp>
      <p:sp>
        <p:nvSpPr>
          <p:cNvPr id="48" name="ZoneTexte 47">
            <a:extLst>
              <a:ext uri="{FF2B5EF4-FFF2-40B4-BE49-F238E27FC236}">
                <a16:creationId xmlns:a16="http://schemas.microsoft.com/office/drawing/2014/main" id="{B614A210-FFC7-7DF4-ED27-3D7F1B532CF3}"/>
              </a:ext>
            </a:extLst>
          </p:cNvPr>
          <p:cNvSpPr txBox="1"/>
          <p:nvPr/>
        </p:nvSpPr>
        <p:spPr>
          <a:xfrm>
            <a:off x="355333" y="8199059"/>
            <a:ext cx="2374219" cy="1463559"/>
          </a:xfrm>
          <a:prstGeom prst="rect">
            <a:avLst/>
          </a:prstGeom>
          <a:solidFill>
            <a:schemeClr val="accent3"/>
          </a:solidFill>
        </p:spPr>
        <p:txBody>
          <a:bodyPr wrap="square" lIns="0" tIns="0" rIns="0" bIns="0" anchor="ctr">
            <a:noAutofit/>
          </a:bodyPr>
          <a:lstStyle/>
          <a:p>
            <a:pPr algn="just"/>
            <a:endParaRPr lang="fr-FR" sz="1000" dirty="0">
              <a:solidFill>
                <a:schemeClr val="bg1"/>
              </a:solidFill>
              <a:latin typeface="Arial" panose="020B0604020202020204" pitchFamily="34" charset="0"/>
              <a:cs typeface="Arial" panose="020B0604020202020204" pitchFamily="34" charset="0"/>
            </a:endParaRPr>
          </a:p>
        </p:txBody>
      </p:sp>
      <p:sp>
        <p:nvSpPr>
          <p:cNvPr id="54" name="ZoneTexte 53">
            <a:extLst>
              <a:ext uri="{FF2B5EF4-FFF2-40B4-BE49-F238E27FC236}">
                <a16:creationId xmlns:a16="http://schemas.microsoft.com/office/drawing/2014/main" id="{0C13C82D-8739-597E-7153-A3F1349FBAA4}"/>
              </a:ext>
            </a:extLst>
          </p:cNvPr>
          <p:cNvSpPr txBox="1"/>
          <p:nvPr/>
        </p:nvSpPr>
        <p:spPr>
          <a:xfrm>
            <a:off x="816475" y="7967106"/>
            <a:ext cx="911996" cy="231953"/>
          </a:xfrm>
          <a:prstGeom prst="rect">
            <a:avLst/>
          </a:prstGeom>
          <a:noFill/>
        </p:spPr>
        <p:txBody>
          <a:bodyPr wrap="square" lIns="0" tIns="0" rIns="0" bIns="0">
            <a:noAutofit/>
          </a:bodyPr>
          <a:lstStyle/>
          <a:p>
            <a:pPr>
              <a:buNone/>
            </a:pPr>
            <a:r>
              <a:rPr lang="fr-FR" sz="1400" b="1" dirty="0">
                <a:solidFill>
                  <a:schemeClr val="accent3"/>
                </a:solidFill>
                <a:effectLst/>
                <a:latin typeface="Arial" panose="020B0604020202020204" pitchFamily="34" charset="0"/>
                <a:cs typeface="Arial" panose="020B0604020202020204" pitchFamily="34" charset="0"/>
              </a:rPr>
              <a:t>Attention</a:t>
            </a:r>
          </a:p>
        </p:txBody>
      </p:sp>
      <p:pic>
        <p:nvPicPr>
          <p:cNvPr id="55" name="Graphique 74">
            <a:extLst>
              <a:ext uri="{FF2B5EF4-FFF2-40B4-BE49-F238E27FC236}">
                <a16:creationId xmlns:a16="http://schemas.microsoft.com/office/drawing/2014/main" id="{43DC5C8A-D372-95D3-757D-905858562E19}"/>
              </a:ext>
            </a:extLst>
          </p:cNvPr>
          <p:cNvPicPr>
            <a:picLocks noChangeAspect="1"/>
          </p:cNvPicPr>
          <p:nvPr/>
        </p:nvPicPr>
        <p:blipFill>
          <a:blip r:embed="rId8">
            <a:extLst>
              <a:ext uri="{96DAC541-7B7A-43D3-8B79-37D633B846F1}">
                <asvg:svgBlip xmlns:asvg="http://schemas.microsoft.com/office/drawing/2016/SVG/main" xmlns="" r:embed="rId9"/>
              </a:ext>
            </a:extLst>
          </a:blip>
          <a:stretch>
            <a:fillRect/>
          </a:stretch>
        </p:blipFill>
        <p:spPr>
          <a:xfrm flipH="1">
            <a:off x="355333" y="7833949"/>
            <a:ext cx="372037" cy="318889"/>
          </a:xfrm>
          <a:prstGeom prst="rect">
            <a:avLst/>
          </a:prstGeom>
        </p:spPr>
      </p:pic>
      <p:sp>
        <p:nvSpPr>
          <p:cNvPr id="57" name="ZoneTexte 56">
            <a:extLst>
              <a:ext uri="{FF2B5EF4-FFF2-40B4-BE49-F238E27FC236}">
                <a16:creationId xmlns:a16="http://schemas.microsoft.com/office/drawing/2014/main" id="{B8DCBB26-EA07-D54D-B863-EF86E3191154}"/>
              </a:ext>
            </a:extLst>
          </p:cNvPr>
          <p:cNvSpPr txBox="1"/>
          <p:nvPr/>
        </p:nvSpPr>
        <p:spPr>
          <a:xfrm>
            <a:off x="3064317" y="7902879"/>
            <a:ext cx="4149943" cy="1759739"/>
          </a:xfrm>
          <a:prstGeom prst="rect">
            <a:avLst/>
          </a:prstGeom>
          <a:noFill/>
          <a:ln w="9525">
            <a:solidFill>
              <a:schemeClr val="accent3"/>
            </a:solidFill>
          </a:ln>
        </p:spPr>
        <p:txBody>
          <a:bodyPr wrap="square" lIns="180000" tIns="108000" anchor="ctr">
            <a:noAutofit/>
          </a:bodyPr>
          <a:lstStyle/>
          <a:p>
            <a:r>
              <a:rPr lang="fr-FR" sz="1000" b="1" dirty="0">
                <a:solidFill>
                  <a:schemeClr val="accent3"/>
                </a:solidFill>
                <a:latin typeface="Arial" panose="020B0604020202020204" pitchFamily="34" charset="0"/>
                <a:cs typeface="Arial" panose="020B0604020202020204" pitchFamily="34" charset="0"/>
              </a:rPr>
              <a:t>Références :</a:t>
            </a:r>
          </a:p>
          <a:p>
            <a:pPr marL="171450" indent="-171450">
              <a:buFont typeface="Arial" panose="020B0604020202020204" pitchFamily="34" charset="0"/>
              <a:buChar char="•"/>
            </a:pPr>
            <a:r>
              <a:rPr lang="fr-FR" sz="1000" dirty="0" smtClean="0">
                <a:latin typeface="Arial" panose="020B0604020202020204" pitchFamily="34" charset="0"/>
                <a:cs typeface="Arial" panose="020B0604020202020204" pitchFamily="34" charset="0"/>
                <a:hlinkClick r:id="rId10"/>
              </a:rPr>
              <a:t>Les dispositifs médicaux </a:t>
            </a:r>
            <a:r>
              <a:rPr lang="fr-FR" sz="1000" dirty="0">
                <a:latin typeface="Arial" panose="020B0604020202020204" pitchFamily="34" charset="0"/>
                <a:cs typeface="Arial" panose="020B0604020202020204" pitchFamily="34" charset="0"/>
              </a:rPr>
              <a:t> (Articles L5211-1 à </a:t>
            </a:r>
            <a:r>
              <a:rPr lang="fr-FR" sz="1000" dirty="0" smtClean="0">
                <a:latin typeface="Arial" panose="020B0604020202020204" pitchFamily="34" charset="0"/>
                <a:cs typeface="Arial" panose="020B0604020202020204" pitchFamily="34" charset="0"/>
              </a:rPr>
              <a:t>L5214-2 du CSP)</a:t>
            </a:r>
            <a:endParaRPr lang="fr-FR"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fr-FR" sz="1000" dirty="0">
                <a:latin typeface="Arial" panose="020B0604020202020204" pitchFamily="34" charset="0"/>
                <a:cs typeface="Arial" panose="020B0604020202020204" pitchFamily="34" charset="0"/>
              </a:rPr>
              <a:t>Règlement [</a:t>
            </a:r>
            <a:r>
              <a:rPr lang="fr-FR" sz="1000" dirty="0">
                <a:latin typeface="Arial" panose="020B0604020202020204" pitchFamily="34" charset="0"/>
                <a:cs typeface="Arial" panose="020B0604020202020204" pitchFamily="34" charset="0"/>
                <a:hlinkClick r:id="rId11"/>
              </a:rPr>
              <a:t>UE 2017/745</a:t>
            </a:r>
            <a:r>
              <a:rPr lang="fr-FR" sz="1000" dirty="0" smtClean="0">
                <a:latin typeface="Arial" panose="020B0604020202020204" pitchFamily="34" charset="0"/>
                <a:cs typeface="Arial" panose="020B0604020202020204" pitchFamily="34" charset="0"/>
              </a:rPr>
              <a:t>] du </a:t>
            </a:r>
            <a:r>
              <a:rPr lang="fr-FR" sz="1000" dirty="0">
                <a:latin typeface="Arial" panose="020B0604020202020204" pitchFamily="34" charset="0"/>
                <a:cs typeface="Arial" panose="020B0604020202020204" pitchFamily="34" charset="0"/>
              </a:rPr>
              <a:t>Parlement européen et du Conseil du 5 avril </a:t>
            </a:r>
            <a:r>
              <a:rPr lang="fr-FR" sz="1000" dirty="0" smtClean="0">
                <a:latin typeface="Arial" panose="020B0604020202020204" pitchFamily="34" charset="0"/>
                <a:cs typeface="Arial" panose="020B0604020202020204" pitchFamily="34" charset="0"/>
              </a:rPr>
              <a:t>2017</a:t>
            </a:r>
          </a:p>
          <a:p>
            <a:pPr marL="171450" indent="-171450">
              <a:buFont typeface="Arial" panose="020B0604020202020204" pitchFamily="34" charset="0"/>
              <a:buChar char="•"/>
            </a:pPr>
            <a:r>
              <a:rPr lang="fr-FR" sz="1000" dirty="0" smtClean="0">
                <a:latin typeface="Arial" panose="020B0604020202020204" pitchFamily="34" charset="0"/>
                <a:cs typeface="Arial" panose="020B0604020202020204" pitchFamily="34" charset="0"/>
                <a:hlinkClick r:id="rId12"/>
              </a:rPr>
              <a:t>Les dispositifs médicaux (implants, prothèses…)</a:t>
            </a:r>
            <a:r>
              <a:rPr lang="fr-FR" sz="1000" dirty="0" smtClean="0">
                <a:latin typeface="Arial" panose="020B0604020202020204" pitchFamily="34" charset="0"/>
                <a:cs typeface="Arial" panose="020B0604020202020204" pitchFamily="34" charset="0"/>
              </a:rPr>
              <a:t> – Site du Ministère</a:t>
            </a:r>
          </a:p>
          <a:p>
            <a:pPr marL="171450" indent="-171450">
              <a:buFont typeface="Arial" panose="020B0604020202020204" pitchFamily="34" charset="0"/>
              <a:buChar char="•"/>
            </a:pPr>
            <a:r>
              <a:rPr lang="fr-FR" sz="1000" dirty="0" smtClean="0">
                <a:latin typeface="Arial" panose="020B0604020202020204" pitchFamily="34" charset="0"/>
                <a:cs typeface="Arial" panose="020B0604020202020204" pitchFamily="34" charset="0"/>
              </a:rPr>
              <a:t>Vidéo </a:t>
            </a:r>
            <a:r>
              <a:rPr lang="fr-FR" sz="1000" dirty="0">
                <a:latin typeface="Arial" panose="020B0604020202020204" pitchFamily="34" charset="0"/>
                <a:cs typeface="Arial" panose="020B0604020202020204" pitchFamily="34" charset="0"/>
              </a:rPr>
              <a:t>de l’ANSM « </a:t>
            </a:r>
            <a:r>
              <a:rPr lang="fr-FR" sz="1000" dirty="0">
                <a:latin typeface="Arial" panose="020B0604020202020204" pitchFamily="34" charset="0"/>
                <a:cs typeface="Arial" panose="020B0604020202020204" pitchFamily="34" charset="0"/>
                <a:hlinkClick r:id="rId13"/>
              </a:rPr>
              <a:t>Réunion d’information sur le nouveau règlement européen relatif aux dispositifs médicaux</a:t>
            </a:r>
            <a:r>
              <a:rPr lang="fr-FR" sz="1000" dirty="0">
                <a:latin typeface="Arial" panose="020B0604020202020204" pitchFamily="34" charset="0"/>
                <a:cs typeface="Arial" panose="020B0604020202020204" pitchFamily="34" charset="0"/>
              </a:rPr>
              <a:t> </a:t>
            </a:r>
            <a:r>
              <a:rPr lang="fr-FR" sz="1000" dirty="0" smtClean="0">
                <a:latin typeface="Arial" panose="020B0604020202020204" pitchFamily="34" charset="0"/>
                <a:cs typeface="Arial" panose="020B0604020202020204" pitchFamily="34" charset="0"/>
              </a:rPr>
              <a:t>»</a:t>
            </a:r>
          </a:p>
          <a:p>
            <a:pPr marL="171450" indent="-171450">
              <a:buFont typeface="Arial" panose="020B0604020202020204" pitchFamily="34" charset="0"/>
              <a:buChar char="•"/>
            </a:pPr>
            <a:r>
              <a:rPr lang="fr-FR" sz="1000" dirty="0" smtClean="0">
                <a:solidFill>
                  <a:srgbClr val="FF0000"/>
                </a:solidFill>
                <a:latin typeface="Arial" panose="020B0604020202020204" pitchFamily="34" charset="0"/>
                <a:cs typeface="Arial" panose="020B0604020202020204" pitchFamily="34" charset="0"/>
                <a:hlinkClick r:id="rId14"/>
              </a:rPr>
              <a:t>Liste des produits et prestations</a:t>
            </a:r>
            <a:r>
              <a:rPr lang="fr-FR" sz="1000" dirty="0" smtClean="0">
                <a:solidFill>
                  <a:srgbClr val="FF0000"/>
                </a:solidFill>
                <a:latin typeface="Arial" panose="020B0604020202020204" pitchFamily="34" charset="0"/>
                <a:cs typeface="Arial" panose="020B0604020202020204" pitchFamily="34" charset="0"/>
              </a:rPr>
              <a:t> </a:t>
            </a:r>
            <a:r>
              <a:rPr lang="fr-FR" sz="1000" dirty="0" smtClean="0">
                <a:latin typeface="Arial" panose="020B0604020202020204" pitchFamily="34" charset="0"/>
                <a:cs typeface="Arial" panose="020B0604020202020204" pitchFamily="34" charset="0"/>
              </a:rPr>
              <a:t>– LPP</a:t>
            </a:r>
          </a:p>
          <a:p>
            <a:pPr marL="171450" indent="-171450">
              <a:buFont typeface="Arial" panose="020B0604020202020204" pitchFamily="34" charset="0"/>
              <a:buChar char="•"/>
            </a:pPr>
            <a:r>
              <a:rPr lang="fr-FR" sz="1000" dirty="0">
                <a:latin typeface="Arial" panose="020B0604020202020204" pitchFamily="34" charset="0"/>
                <a:cs typeface="Arial" panose="020B0604020202020204" pitchFamily="34" charset="0"/>
                <a:hlinkClick r:id="rId15"/>
              </a:rPr>
              <a:t>DM et DMDIV : les obligations des pharmaciens </a:t>
            </a:r>
            <a:r>
              <a:rPr lang="fr-FR" sz="1000" dirty="0" smtClean="0">
                <a:latin typeface="Arial" panose="020B0604020202020204" pitchFamily="34" charset="0"/>
                <a:cs typeface="Arial" panose="020B0604020202020204" pitchFamily="34" charset="0"/>
                <a:hlinkClick r:id="rId15"/>
              </a:rPr>
              <a:t>d’officine</a:t>
            </a:r>
            <a:r>
              <a:rPr lang="fr-FR" sz="1000" dirty="0">
                <a:latin typeface="Arial" panose="020B0604020202020204" pitchFamily="34" charset="0"/>
                <a:cs typeface="Arial" panose="020B0604020202020204" pitchFamily="34" charset="0"/>
              </a:rPr>
              <a:t> - ANSM</a:t>
            </a:r>
          </a:p>
        </p:txBody>
      </p:sp>
      <p:sp>
        <p:nvSpPr>
          <p:cNvPr id="58" name="Espace réservé de la date 28">
            <a:extLst>
              <a:ext uri="{FF2B5EF4-FFF2-40B4-BE49-F238E27FC236}">
                <a16:creationId xmlns:a16="http://schemas.microsoft.com/office/drawing/2014/main" id="{1984E629-75CB-E67F-64B3-41EB75180F3E}"/>
              </a:ext>
            </a:extLst>
          </p:cNvPr>
          <p:cNvSpPr>
            <a:spLocks noGrp="1"/>
          </p:cNvSpPr>
          <p:nvPr>
            <p:ph type="dt" sz="half" idx="10"/>
          </p:nvPr>
        </p:nvSpPr>
        <p:spPr>
          <a:xfrm>
            <a:off x="662824" y="10401255"/>
            <a:ext cx="1700927" cy="161841"/>
          </a:xfrm>
        </p:spPr>
        <p:txBody>
          <a:bodyPr/>
          <a:lstStyle/>
          <a:p>
            <a:r>
              <a:rPr lang="fr-FR" dirty="0"/>
              <a:t>Version </a:t>
            </a:r>
            <a:r>
              <a:rPr lang="fr-FR" dirty="0" smtClean="0"/>
              <a:t>1.20</a:t>
            </a:r>
            <a:r>
              <a:rPr lang="fr-FR" dirty="0" smtClean="0">
                <a:solidFill>
                  <a:schemeClr val="tx1"/>
                </a:solidFill>
              </a:rPr>
              <a:t> </a:t>
            </a:r>
            <a:r>
              <a:rPr lang="fr-FR" dirty="0">
                <a:solidFill>
                  <a:schemeClr val="tx1"/>
                </a:solidFill>
              </a:rPr>
              <a:t>/</a:t>
            </a:r>
            <a:r>
              <a:rPr lang="fr-FR" dirty="0"/>
              <a:t> </a:t>
            </a:r>
            <a:r>
              <a:rPr lang="fr-FR" dirty="0" smtClean="0"/>
              <a:t>Mars</a:t>
            </a:r>
            <a:r>
              <a:rPr lang="fr-FR" dirty="0" smtClean="0"/>
              <a:t> </a:t>
            </a:r>
            <a:r>
              <a:rPr lang="fr-FR" dirty="0" smtClean="0"/>
              <a:t>2026</a:t>
            </a:r>
            <a:endParaRPr lang="en-US" dirty="0"/>
          </a:p>
        </p:txBody>
      </p:sp>
      <p:sp>
        <p:nvSpPr>
          <p:cNvPr id="30" name="Espace réservé du pied de page 29">
            <a:extLst>
              <a:ext uri="{FF2B5EF4-FFF2-40B4-BE49-F238E27FC236}">
                <a16:creationId xmlns:a16="http://schemas.microsoft.com/office/drawing/2014/main" id="{6D1954D0-F1E8-BC9A-14A1-A49C9365635C}"/>
              </a:ext>
            </a:extLst>
          </p:cNvPr>
          <p:cNvSpPr>
            <a:spLocks noGrp="1"/>
          </p:cNvSpPr>
          <p:nvPr>
            <p:ph type="ftr" sz="quarter" idx="11"/>
          </p:nvPr>
        </p:nvSpPr>
        <p:spPr>
          <a:xfrm>
            <a:off x="665602" y="9979818"/>
            <a:ext cx="2737997" cy="409702"/>
          </a:xfrm>
        </p:spPr>
        <p:txBody>
          <a:bodyPr/>
          <a:lstStyle/>
          <a:p>
            <a:r>
              <a:rPr lang="en-US" dirty="0" smtClean="0"/>
              <a:t>Sous-theme</a:t>
            </a:r>
          </a:p>
          <a:p>
            <a:r>
              <a:rPr lang="fr-FR" b="0" dirty="0"/>
              <a:t>3.2 Mise à disposition et prestation pour les dispositifs médicaux</a:t>
            </a:r>
            <a:endParaRPr lang="en-US" b="0" dirty="0"/>
          </a:p>
        </p:txBody>
      </p:sp>
      <p:sp>
        <p:nvSpPr>
          <p:cNvPr id="31" name="Espace réservé du pied de page 29">
            <a:extLst>
              <a:ext uri="{FF2B5EF4-FFF2-40B4-BE49-F238E27FC236}">
                <a16:creationId xmlns:a16="http://schemas.microsoft.com/office/drawing/2014/main" id="{D3434E79-A65F-A99C-4B77-9B29037F4446}"/>
              </a:ext>
            </a:extLst>
          </p:cNvPr>
          <p:cNvSpPr txBox="1">
            <a:spLocks/>
          </p:cNvSpPr>
          <p:nvPr/>
        </p:nvSpPr>
        <p:spPr>
          <a:xfrm>
            <a:off x="3624718" y="9979818"/>
            <a:ext cx="3237590"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 : </a:t>
            </a:r>
          </a:p>
          <a:p>
            <a:r>
              <a:rPr lang="en-US" dirty="0" smtClean="0">
                <a:latin typeface="Arial" panose="020B0604020202020204" pitchFamily="34" charset="0"/>
                <a:cs typeface="Arial" panose="020B0604020202020204" pitchFamily="34" charset="0"/>
              </a:rPr>
              <a:t>Principe 17 : Location, </a:t>
            </a:r>
            <a:r>
              <a:rPr lang="en-US" dirty="0" err="1" smtClean="0">
                <a:latin typeface="Arial" panose="020B0604020202020204" pitchFamily="34" charset="0"/>
                <a:cs typeface="Arial" panose="020B0604020202020204" pitchFamily="34" charset="0"/>
              </a:rPr>
              <a:t>vente</a:t>
            </a:r>
            <a:r>
              <a:rPr lang="en-US" dirty="0" smtClean="0">
                <a:latin typeface="Arial" panose="020B0604020202020204" pitchFamily="34" charset="0"/>
                <a:cs typeface="Arial" panose="020B0604020202020204" pitchFamily="34" charset="0"/>
              </a:rPr>
              <a:t> et </a:t>
            </a:r>
            <a:r>
              <a:rPr lang="en-US" dirty="0" err="1" smtClean="0">
                <a:latin typeface="Arial" panose="020B0604020202020204" pitchFamily="34" charset="0"/>
                <a:cs typeface="Arial" panose="020B0604020202020204" pitchFamily="34" charset="0"/>
              </a:rPr>
              <a:t>prestation</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associée</a:t>
            </a:r>
            <a:r>
              <a:rPr lang="en-US" dirty="0" smtClean="0">
                <a:latin typeface="Arial" panose="020B0604020202020204" pitchFamily="34" charset="0"/>
                <a:cs typeface="Arial" panose="020B0604020202020204" pitchFamily="34" charset="0"/>
              </a:rPr>
              <a:t> à des </a:t>
            </a:r>
            <a:r>
              <a:rPr lang="en-US" dirty="0" err="1" smtClean="0">
                <a:latin typeface="Arial" panose="020B0604020202020204" pitchFamily="34" charset="0"/>
                <a:cs typeface="Arial" panose="020B0604020202020204" pitchFamily="34" charset="0"/>
              </a:rPr>
              <a:t>dispotifis</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médicaux</a:t>
            </a:r>
            <a:r>
              <a:rPr lang="en-US" dirty="0" smtClean="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sp>
        <p:nvSpPr>
          <p:cNvPr id="8" name="Rectangle 7"/>
          <p:cNvSpPr/>
          <p:nvPr/>
        </p:nvSpPr>
        <p:spPr>
          <a:xfrm>
            <a:off x="355333" y="8290474"/>
            <a:ext cx="2374220" cy="1323439"/>
          </a:xfrm>
          <a:prstGeom prst="rect">
            <a:avLst/>
          </a:prstGeom>
        </p:spPr>
        <p:txBody>
          <a:bodyPr wrap="square">
            <a:spAutoFit/>
          </a:bodyPr>
          <a:lstStyle/>
          <a:p>
            <a:pPr algn="just"/>
            <a:r>
              <a:rPr lang="fr-FR" sz="1000" dirty="0">
                <a:solidFill>
                  <a:schemeClr val="bg1"/>
                </a:solidFill>
                <a:latin typeface="Arial" panose="020B0604020202020204" pitchFamily="34" charset="0"/>
                <a:cs typeface="Arial" panose="020B0604020202020204" pitchFamily="34" charset="0"/>
              </a:rPr>
              <a:t>Les DMDIV (dispositif médical de diagnostic in vitro) ont un statut différent des DM. </a:t>
            </a:r>
          </a:p>
          <a:p>
            <a:pPr algn="just"/>
            <a:r>
              <a:rPr lang="fr-FR" sz="1000" dirty="0">
                <a:solidFill>
                  <a:schemeClr val="bg1"/>
                </a:solidFill>
                <a:latin typeface="Arial" panose="020B0604020202020204" pitchFamily="34" charset="0"/>
                <a:cs typeface="Arial" panose="020B0604020202020204" pitchFamily="34" charset="0"/>
              </a:rPr>
              <a:t>Les DMDIV à l'usage du public (autotests) relèvent du monopole pharmaceutique à l'exception des tests destinés au diagnostic de grossesse ainsi que des tests d'ovulation</a:t>
            </a:r>
          </a:p>
        </p:txBody>
      </p:sp>
    </p:spTree>
    <p:extLst>
      <p:ext uri="{BB962C8B-B14F-4D97-AF65-F5344CB8AC3E}">
        <p14:creationId xmlns:p14="http://schemas.microsoft.com/office/powerpoint/2010/main" val="1502084171"/>
      </p:ext>
    </p:extLst>
  </p:cSld>
  <p:clrMapOvr>
    <a:masterClrMapping/>
  </p:clrMapOvr>
</p:sld>
</file>

<file path=ppt/theme/theme1.xml><?xml version="1.0" encoding="utf-8"?>
<a:theme xmlns:a="http://schemas.openxmlformats.org/drawingml/2006/main" name="Thème Office">
  <a:themeElements>
    <a:clrScheme name="CNOP">
      <a:dk1>
        <a:srgbClr val="000000"/>
      </a:dk1>
      <a:lt1>
        <a:srgbClr val="FFFFFF"/>
      </a:lt1>
      <a:dk2>
        <a:srgbClr val="239B38"/>
      </a:dk2>
      <a:lt2>
        <a:srgbClr val="D25D30"/>
      </a:lt2>
      <a:accent1>
        <a:srgbClr val="248BA3"/>
      </a:accent1>
      <a:accent2>
        <a:srgbClr val="832A4E"/>
      </a:accent2>
      <a:accent3>
        <a:srgbClr val="376159"/>
      </a:accent3>
      <a:accent4>
        <a:srgbClr val="FFFFFF"/>
      </a:accent4>
      <a:accent5>
        <a:srgbClr val="FFFFFF"/>
      </a:accent5>
      <a:accent6>
        <a:srgbClr val="FFFFFF"/>
      </a:accent6>
      <a:hlink>
        <a:srgbClr val="467886"/>
      </a:hlink>
      <a:folHlink>
        <a:srgbClr val="96607D"/>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734</TotalTime>
  <Words>1197</Words>
  <Application>Microsoft Office PowerPoint</Application>
  <PresentationFormat>Personnalisé</PresentationFormat>
  <Paragraphs>70</Paragraphs>
  <Slides>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Aptos</vt:lpstr>
      <vt:lpstr>Arial</vt:lpstr>
      <vt:lpstr>Azo Sans</vt:lpstr>
      <vt:lpstr>Courier New</vt:lpstr>
      <vt:lpstr>Thème Office</vt:lpstr>
      <vt:lpstr>mémo</vt:lpstr>
      <vt:lpstr>mémo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mémo</dc:title>
  <dc:creator>Sébastien QUESSON</dc:creator>
  <cp:lastModifiedBy>Cécile LUGAND</cp:lastModifiedBy>
  <cp:revision>139</cp:revision>
  <dcterms:created xsi:type="dcterms:W3CDTF">2025-12-16T10:16:15Z</dcterms:created>
  <dcterms:modified xsi:type="dcterms:W3CDTF">2026-03-20T10:02:25Z</dcterms:modified>
</cp:coreProperties>
</file>