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64" r:id="rId2"/>
    <p:sldId id="261" r:id="rId3"/>
  </p:sldIdLst>
  <p:sldSz cx="6858000" cy="9906000" type="A4"/>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0E6E2"/>
    <a:srgbClr val="34615A"/>
    <a:srgbClr val="2C6672"/>
    <a:srgbClr val="595959"/>
    <a:srgbClr val="4AB5C4"/>
    <a:srgbClr val="9BBA28"/>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73" autoAdjust="0"/>
    <p:restoredTop sz="94660"/>
  </p:normalViewPr>
  <p:slideViewPr>
    <p:cSldViewPr snapToGrid="0">
      <p:cViewPr varScale="1">
        <p:scale>
          <a:sx n="48" d="100"/>
          <a:sy n="48" d="100"/>
        </p:scale>
        <p:origin x="2276" y="44"/>
      </p:cViewPr>
      <p:guideLst/>
    </p:cSldViewPr>
  </p:slideViewPr>
  <p:notesTextViewPr>
    <p:cViewPr>
      <p:scale>
        <a:sx n="1" d="1"/>
        <a:sy n="1" d="1"/>
      </p:scale>
      <p:origin x="0" y="0"/>
    </p:cViewPr>
  </p:notesTextViewPr>
  <p:notesViewPr>
    <p:cSldViewPr snapToGrid="0">
      <p:cViewPr varScale="1">
        <p:scale>
          <a:sx n="65" d="100"/>
          <a:sy n="65" d="100"/>
        </p:scale>
        <p:origin x="2811" y="45"/>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7557D3CD-F430-44A6-86A4-3B623AFF0A78}" type="datetimeFigureOut">
              <a:rPr lang="fr-FR" smtClean="0"/>
              <a:t>21/12/2021</a:t>
            </a:fld>
            <a:endParaRPr lang="fr-FR"/>
          </a:p>
        </p:txBody>
      </p:sp>
      <p:sp>
        <p:nvSpPr>
          <p:cNvPr id="4" name="Espace réservé de l'image des diapositives 3"/>
          <p:cNvSpPr>
            <a:spLocks noGrp="1" noRot="1" noChangeAspect="1"/>
          </p:cNvSpPr>
          <p:nvPr>
            <p:ph type="sldImg" idx="2"/>
          </p:nvPr>
        </p:nvSpPr>
        <p:spPr>
          <a:xfrm>
            <a:off x="2239963" y="1241425"/>
            <a:ext cx="2317750" cy="33496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2B067B43-7F57-412C-B436-8CCBCB3770F0}" type="slidenum">
              <a:rPr lang="fr-FR" smtClean="0"/>
              <a:t>‹N°›</a:t>
            </a:fld>
            <a:endParaRPr lang="fr-FR"/>
          </a:p>
        </p:txBody>
      </p:sp>
    </p:spTree>
    <p:extLst>
      <p:ext uri="{BB962C8B-B14F-4D97-AF65-F5344CB8AC3E}">
        <p14:creationId xmlns:p14="http://schemas.microsoft.com/office/powerpoint/2010/main" val="496939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21/12/2021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3197907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AFAF59C5-48D9-475B-9CF6-C1EC75048466}" type="datetimeFigureOut">
              <a:rPr lang="fr-FR" smtClean="0"/>
              <a:t>21/12/2021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34364329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21/12/2021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38738245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21/12/2021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1787029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21/12/2021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409083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sposition personnalisé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96566FE0-0408-4DF8-8660-3B93BA33825F}"/>
              </a:ext>
            </a:extLst>
          </p:cNvPr>
          <p:cNvSpPr/>
          <p:nvPr userDrawn="1"/>
        </p:nvSpPr>
        <p:spPr>
          <a:xfrm>
            <a:off x="0" y="2"/>
            <a:ext cx="6858000" cy="80308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a:extLst>
              <a:ext uri="{FF2B5EF4-FFF2-40B4-BE49-F238E27FC236}">
                <a16:creationId xmlns:a16="http://schemas.microsoft.com/office/drawing/2014/main" id="{EDDC7A37-1908-47BC-A500-55F3D0861FF1}"/>
              </a:ext>
            </a:extLst>
          </p:cNvPr>
          <p:cNvSpPr txBox="1"/>
          <p:nvPr userDrawn="1"/>
        </p:nvSpPr>
        <p:spPr>
          <a:xfrm>
            <a:off x="4235166" y="12344"/>
            <a:ext cx="2622834" cy="1015663"/>
          </a:xfrm>
          <a:prstGeom prst="rect">
            <a:avLst/>
          </a:prstGeom>
          <a:noFill/>
        </p:spPr>
        <p:txBody>
          <a:bodyPr wrap="none" rtlCol="0">
            <a:spAutoFit/>
          </a:bodyPr>
          <a:lstStyle/>
          <a:p>
            <a:pPr algn="r"/>
            <a:r>
              <a:rPr lang="fr-FR" sz="6000" cap="all" dirty="0">
                <a:solidFill>
                  <a:schemeClr val="bg1"/>
                </a:solidFill>
                <a:latin typeface="Helvetica Neue" panose="020B0604020202020204" pitchFamily="34" charset="0"/>
                <a:ea typeface="Helvetica Neue" panose="020B0604020202020204" pitchFamily="34" charset="0"/>
              </a:rPr>
              <a:t>Mémo</a:t>
            </a:r>
          </a:p>
        </p:txBody>
      </p:sp>
      <p:sp>
        <p:nvSpPr>
          <p:cNvPr id="15" name="Rectangle 14">
            <a:extLst>
              <a:ext uri="{FF2B5EF4-FFF2-40B4-BE49-F238E27FC236}">
                <a16:creationId xmlns:a16="http://schemas.microsoft.com/office/drawing/2014/main" id="{1BAE66E8-957B-41E2-9901-0E0164DA242E}"/>
              </a:ext>
            </a:extLst>
          </p:cNvPr>
          <p:cNvSpPr/>
          <p:nvPr userDrawn="1"/>
        </p:nvSpPr>
        <p:spPr>
          <a:xfrm>
            <a:off x="0" y="803082"/>
            <a:ext cx="6858000" cy="397565"/>
          </a:xfrm>
          <a:prstGeom prst="rect">
            <a:avLst/>
          </a:prstGeom>
          <a:solidFill>
            <a:srgbClr val="3461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Titre 1">
            <a:extLst>
              <a:ext uri="{FF2B5EF4-FFF2-40B4-BE49-F238E27FC236}">
                <a16:creationId xmlns:a16="http://schemas.microsoft.com/office/drawing/2014/main" id="{CBD6099D-0642-4D9C-930D-133E479D5F21}"/>
              </a:ext>
            </a:extLst>
          </p:cNvPr>
          <p:cNvSpPr>
            <a:spLocks noGrp="1"/>
          </p:cNvSpPr>
          <p:nvPr>
            <p:ph type="title"/>
          </p:nvPr>
        </p:nvSpPr>
        <p:spPr>
          <a:xfrm>
            <a:off x="206734" y="871192"/>
            <a:ext cx="6636853" cy="341632"/>
          </a:xfrm>
          <a:noFill/>
        </p:spPr>
        <p:txBody>
          <a:bodyPr wrap="square" rtlCol="0">
            <a:spAutoFit/>
          </a:bodyPr>
          <a:lstStyle>
            <a:lvl1pPr>
              <a:defRPr lang="fr-FR" sz="1800" cap="all">
                <a:solidFill>
                  <a:schemeClr val="bg1"/>
                </a:solidFill>
                <a:latin typeface="Helvetica Neue" panose="020B0604020202020204" pitchFamily="34" charset="0"/>
                <a:ea typeface="Helvetica Neue" panose="020B0604020202020204" pitchFamily="34" charset="0"/>
                <a:cs typeface="+mn-cs"/>
              </a:defRPr>
            </a:lvl1pPr>
          </a:lstStyle>
          <a:p>
            <a:pPr marL="0" lvl="0" algn="r" defTabSz="457200"/>
            <a:r>
              <a:rPr lang="fr-FR" dirty="0"/>
              <a:t>Modifiez le style du titre</a:t>
            </a:r>
          </a:p>
        </p:txBody>
      </p:sp>
      <p:pic>
        <p:nvPicPr>
          <p:cNvPr id="18" name="Image 17">
            <a:extLst>
              <a:ext uri="{FF2B5EF4-FFF2-40B4-BE49-F238E27FC236}">
                <a16:creationId xmlns:a16="http://schemas.microsoft.com/office/drawing/2014/main" id="{D5B59661-5646-42D4-A973-16F076C45B7D}"/>
              </a:ext>
            </a:extLst>
          </p:cNvPr>
          <p:cNvPicPr>
            <a:picLocks noChangeAspect="1"/>
          </p:cNvPicPr>
          <p:nvPr userDrawn="1"/>
        </p:nvPicPr>
        <p:blipFill rotWithShape="1">
          <a:blip r:embed="rId2"/>
          <a:srcRect t="9053" b="6984"/>
          <a:stretch/>
        </p:blipFill>
        <p:spPr>
          <a:xfrm>
            <a:off x="111758" y="1364"/>
            <a:ext cx="951058" cy="803082"/>
          </a:xfrm>
          <a:prstGeom prst="rect">
            <a:avLst/>
          </a:prstGeom>
        </p:spPr>
      </p:pic>
      <p:sp>
        <p:nvSpPr>
          <p:cNvPr id="32" name="Rectangle 31">
            <a:extLst>
              <a:ext uri="{FF2B5EF4-FFF2-40B4-BE49-F238E27FC236}">
                <a16:creationId xmlns:a16="http://schemas.microsoft.com/office/drawing/2014/main" id="{B755BC0A-528F-4534-BBCA-590F5214EDC9}"/>
              </a:ext>
            </a:extLst>
          </p:cNvPr>
          <p:cNvSpPr/>
          <p:nvPr userDrawn="1"/>
        </p:nvSpPr>
        <p:spPr>
          <a:xfrm>
            <a:off x="0" y="9390490"/>
            <a:ext cx="6858000" cy="51551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Rectangle : coins arrondis 34">
            <a:extLst>
              <a:ext uri="{FF2B5EF4-FFF2-40B4-BE49-F238E27FC236}">
                <a16:creationId xmlns:a16="http://schemas.microsoft.com/office/drawing/2014/main" id="{4A80F84B-05FA-45AF-B348-706FAABA5C39}"/>
              </a:ext>
            </a:extLst>
          </p:cNvPr>
          <p:cNvSpPr/>
          <p:nvPr userDrawn="1"/>
        </p:nvSpPr>
        <p:spPr>
          <a:xfrm>
            <a:off x="3878505" y="9239784"/>
            <a:ext cx="2771905" cy="301412"/>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fr-FR" sz="1200" dirty="0">
                <a:solidFill>
                  <a:srgbClr val="595959"/>
                </a:solidFill>
              </a:rPr>
              <a:t>Pharmacie :</a:t>
            </a:r>
          </a:p>
        </p:txBody>
      </p:sp>
      <p:pic>
        <p:nvPicPr>
          <p:cNvPr id="14" name="Image 13">
            <a:extLst>
              <a:ext uri="{FF2B5EF4-FFF2-40B4-BE49-F238E27FC236}">
                <a16:creationId xmlns:a16="http://schemas.microsoft.com/office/drawing/2014/main" id="{D69059DC-B1F3-DC40-8728-1D0E48ABE87D}"/>
              </a:ext>
            </a:extLst>
          </p:cNvPr>
          <p:cNvPicPr>
            <a:picLocks noChangeAspect="1"/>
          </p:cNvPicPr>
          <p:nvPr userDrawn="1"/>
        </p:nvPicPr>
        <p:blipFill>
          <a:blip r:embed="rId3"/>
          <a:stretch>
            <a:fillRect/>
          </a:stretch>
        </p:blipFill>
        <p:spPr>
          <a:xfrm>
            <a:off x="222191" y="113783"/>
            <a:ext cx="619984" cy="573293"/>
          </a:xfrm>
          <a:prstGeom prst="rect">
            <a:avLst/>
          </a:prstGeom>
        </p:spPr>
      </p:pic>
      <p:sp>
        <p:nvSpPr>
          <p:cNvPr id="17" name="Flèche : pentagone 15">
            <a:extLst>
              <a:ext uri="{FF2B5EF4-FFF2-40B4-BE49-F238E27FC236}">
                <a16:creationId xmlns:a16="http://schemas.microsoft.com/office/drawing/2014/main" id="{D2360291-971F-524F-B14C-0041966C9356}"/>
              </a:ext>
            </a:extLst>
          </p:cNvPr>
          <p:cNvSpPr/>
          <p:nvPr userDrawn="1"/>
        </p:nvSpPr>
        <p:spPr>
          <a:xfrm>
            <a:off x="0" y="9100337"/>
            <a:ext cx="732118" cy="580305"/>
          </a:xfrm>
          <a:prstGeom prst="homePlate">
            <a:avLst>
              <a:gd name="adj" fmla="val 31723"/>
            </a:avLst>
          </a:prstGeom>
          <a:solidFill>
            <a:srgbClr val="3461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Rectangle 18">
            <a:extLst>
              <a:ext uri="{FF2B5EF4-FFF2-40B4-BE49-F238E27FC236}">
                <a16:creationId xmlns:a16="http://schemas.microsoft.com/office/drawing/2014/main" id="{17D2B045-CF88-A14F-94D9-B9410FF276A5}"/>
              </a:ext>
            </a:extLst>
          </p:cNvPr>
          <p:cNvSpPr/>
          <p:nvPr userDrawn="1"/>
        </p:nvSpPr>
        <p:spPr>
          <a:xfrm>
            <a:off x="732118" y="9363071"/>
            <a:ext cx="1754094" cy="246221"/>
          </a:xfrm>
          <a:prstGeom prst="rect">
            <a:avLst/>
          </a:prstGeom>
        </p:spPr>
        <p:txBody>
          <a:bodyPr wrap="square">
            <a:spAutoFit/>
          </a:bodyPr>
          <a:lstStyle/>
          <a:p>
            <a:r>
              <a:rPr lang="fr-FR" sz="1000" dirty="0">
                <a:solidFill>
                  <a:schemeClr val="bg1"/>
                </a:solidFill>
                <a:latin typeface="Helvetica Neue" panose="020B0604020202020204" pitchFamily="34" charset="0"/>
                <a:ea typeface="Helvetica Neue" panose="020B0604020202020204" pitchFamily="34" charset="0"/>
              </a:rPr>
              <a:t>Missions &amp; Services</a:t>
            </a:r>
          </a:p>
        </p:txBody>
      </p:sp>
      <p:sp>
        <p:nvSpPr>
          <p:cNvPr id="20" name="Rectangle 19">
            <a:extLst>
              <a:ext uri="{FF2B5EF4-FFF2-40B4-BE49-F238E27FC236}">
                <a16:creationId xmlns:a16="http://schemas.microsoft.com/office/drawing/2014/main" id="{9558B614-C27E-4840-A12F-989972BC18F2}"/>
              </a:ext>
            </a:extLst>
          </p:cNvPr>
          <p:cNvSpPr/>
          <p:nvPr userDrawn="1"/>
        </p:nvSpPr>
        <p:spPr>
          <a:xfrm>
            <a:off x="732118" y="9531258"/>
            <a:ext cx="5380548" cy="230832"/>
          </a:xfrm>
          <a:prstGeom prst="rect">
            <a:avLst/>
          </a:prstGeom>
        </p:spPr>
        <p:txBody>
          <a:bodyPr wrap="square">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lang="fr-FR" sz="900" dirty="0">
                <a:solidFill>
                  <a:schemeClr val="bg1"/>
                </a:solidFill>
                <a:latin typeface="Helvetica Light" panose="020B0403020202020204" pitchFamily="34" charset="0"/>
              </a:rPr>
              <a:t>Version </a:t>
            </a:r>
            <a:r>
              <a:rPr lang="fr-FR" sz="900" dirty="0" smtClean="0">
                <a:solidFill>
                  <a:schemeClr val="bg1"/>
                </a:solidFill>
                <a:latin typeface="Helvetica Light" panose="020B0403020202020204" pitchFamily="34" charset="0"/>
              </a:rPr>
              <a:t>1.0 </a:t>
            </a:r>
            <a:r>
              <a:rPr lang="fr-FR" sz="900" dirty="0">
                <a:solidFill>
                  <a:schemeClr val="bg1"/>
                </a:solidFill>
                <a:latin typeface="Helvetica Light" panose="020B0403020202020204" pitchFamily="34" charset="0"/>
              </a:rPr>
              <a:t>– </a:t>
            </a:r>
            <a:r>
              <a:rPr lang="fr-FR" sz="900" dirty="0" smtClean="0">
                <a:solidFill>
                  <a:schemeClr val="bg1"/>
                </a:solidFill>
                <a:latin typeface="Helvetica Light" panose="020B0403020202020204" pitchFamily="34" charset="0"/>
              </a:rPr>
              <a:t>Décembre 2021</a:t>
            </a:r>
            <a:endParaRPr lang="fr-FR" sz="900" dirty="0">
              <a:solidFill>
                <a:schemeClr val="bg1"/>
              </a:solidFill>
            </a:endParaRPr>
          </a:p>
        </p:txBody>
      </p:sp>
      <p:pic>
        <p:nvPicPr>
          <p:cNvPr id="21" name="Image 20" descr="Une image contenant dessin, horloge&#10;&#10;Description générée automatiquement">
            <a:extLst>
              <a:ext uri="{FF2B5EF4-FFF2-40B4-BE49-F238E27FC236}">
                <a16:creationId xmlns:a16="http://schemas.microsoft.com/office/drawing/2014/main" id="{2EFE3C71-1EE0-8241-9BA6-8D18A2FBA16B}"/>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123320" y="9128910"/>
            <a:ext cx="364000" cy="487072"/>
          </a:xfrm>
          <a:prstGeom prst="rect">
            <a:avLst/>
          </a:prstGeom>
        </p:spPr>
      </p:pic>
    </p:spTree>
    <p:extLst>
      <p:ext uri="{BB962C8B-B14F-4D97-AF65-F5344CB8AC3E}">
        <p14:creationId xmlns:p14="http://schemas.microsoft.com/office/powerpoint/2010/main" val="390214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AFAF59C5-48D9-475B-9CF6-C1EC75048466}" type="datetimeFigureOut">
              <a:rPr lang="fr-FR" smtClean="0"/>
              <a:t>21/12/2021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15485492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AFAF59C5-48D9-475B-9CF6-C1EC75048466}" type="datetimeFigureOut">
              <a:rPr lang="fr-FR" smtClean="0"/>
              <a:t>21/12/2021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454038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AFAF59C5-48D9-475B-9CF6-C1EC75048466}" type="datetimeFigureOut">
              <a:rPr lang="fr-FR" smtClean="0"/>
              <a:t>21/12/2021</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6902808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AFAF59C5-48D9-475B-9CF6-C1EC75048466}" type="datetimeFigureOut">
              <a:rPr lang="fr-FR" smtClean="0"/>
              <a:t>21/12/2021</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16252761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AF59C5-48D9-475B-9CF6-C1EC75048466}" type="datetimeFigureOut">
              <a:rPr lang="fr-FR" smtClean="0"/>
              <a:t>21/12/2021</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9467400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AFAF59C5-48D9-475B-9CF6-C1EC75048466}" type="datetimeFigureOut">
              <a:rPr lang="fr-FR" smtClean="0"/>
              <a:t>21/12/2021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034687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dirty="0"/>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dirty="0"/>
              <a:t>Cliquez pour modifier les styles du texte du masque</a:t>
            </a:r>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lumMod val="85000"/>
                    <a:lumOff val="15000"/>
                  </a:schemeClr>
                </a:solidFill>
              </a:defRPr>
            </a:lvl1pPr>
          </a:lstStyle>
          <a:p>
            <a:fld id="{AFAF59C5-48D9-475B-9CF6-C1EC75048466}" type="datetimeFigureOut">
              <a:rPr lang="fr-FR" smtClean="0"/>
              <a:pPr/>
              <a:t>21/12/2021</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lumMod val="85000"/>
                    <a:lumOff val="1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lumMod val="85000"/>
                    <a:lumOff val="15000"/>
                  </a:schemeClr>
                </a:solidFill>
              </a:defRPr>
            </a:lvl1pPr>
          </a:lstStyle>
          <a:p>
            <a:fld id="{23F7F5F1-9E8F-4C52-9517-C7265C1B6F6E}" type="slidenum">
              <a:rPr lang="fr-FR" smtClean="0"/>
              <a:pPr/>
              <a:t>‹N°›</a:t>
            </a:fld>
            <a:endParaRPr lang="fr-FR"/>
          </a:p>
        </p:txBody>
      </p:sp>
    </p:spTree>
    <p:extLst>
      <p:ext uri="{BB962C8B-B14F-4D97-AF65-F5344CB8AC3E}">
        <p14:creationId xmlns:p14="http://schemas.microsoft.com/office/powerpoint/2010/main" val="25933513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Lst>
  <p:txStyles>
    <p:titleStyle>
      <a:lvl1pPr algn="l" defTabSz="685800" rtl="0" eaLnBrk="1" latinLnBrk="0" hangingPunct="1">
        <a:lnSpc>
          <a:spcPct val="90000"/>
        </a:lnSpc>
        <a:spcBef>
          <a:spcPct val="0"/>
        </a:spcBef>
        <a:buNone/>
        <a:defRPr sz="3300" kern="1200">
          <a:solidFill>
            <a:schemeClr val="tx1">
              <a:lumMod val="85000"/>
              <a:lumOff val="15000"/>
            </a:schemeClr>
          </a:solidFill>
          <a:latin typeface="Helvetica Neue" panose="020B0604020202020204" pitchFamily="34" charset="0"/>
          <a:ea typeface="Helvetica Neue" panose="020B0604020202020204" pitchFamily="34" charset="0"/>
          <a:cs typeface="+mj-cs"/>
        </a:defRPr>
      </a:lvl1pPr>
    </p:titleStyle>
    <p:bodyStyle>
      <a:lvl1pPr marL="0" indent="0" algn="l" defTabSz="685800" rtl="0" eaLnBrk="1" latinLnBrk="0" hangingPunct="1">
        <a:lnSpc>
          <a:spcPct val="90000"/>
        </a:lnSpc>
        <a:spcBef>
          <a:spcPts val="750"/>
        </a:spcBef>
        <a:buFont typeface="Arial" panose="020B0604020202020204" pitchFamily="34" charset="0"/>
        <a:buNone/>
        <a:defRPr sz="1100" kern="1200">
          <a:solidFill>
            <a:schemeClr val="tx1">
              <a:lumMod val="85000"/>
              <a:lumOff val="15000"/>
            </a:schemeClr>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lumMod val="85000"/>
              <a:lumOff val="15000"/>
            </a:schemeClr>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lumMod val="85000"/>
              <a:lumOff val="15000"/>
            </a:schemeClr>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lumMod val="85000"/>
              <a:lumOff val="15000"/>
            </a:schemeClr>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lumMod val="85000"/>
              <a:lumOff val="15000"/>
            </a:schemeClr>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solidarites-sante.gouv.fr/fichiers/bo/2011/11-08/ste_20110008_0100_0125.pdf"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8" Type="http://schemas.openxmlformats.org/officeDocument/2006/relationships/hyperlink" Target="https://solidarites-sante.gouv.fr/fichiers/bo/2011/11-08/ste_20110008_0100_0125.pdf" TargetMode="External"/><Relationship Id="rId3" Type="http://schemas.openxmlformats.org/officeDocument/2006/relationships/hyperlink" Target="https://www.legifrance.gouv.fr/jorf/id/JORFTEXT000000820408" TargetMode="External"/><Relationship Id="rId7" Type="http://schemas.openxmlformats.org/officeDocument/2006/relationships/hyperlink" Target="https://solidarites-sante.gouv.fr/soins-et-maladies/prises-en-charge-specialisees/had-10951/had" TargetMode="External"/><Relationship Id="rId2" Type="http://schemas.openxmlformats.org/officeDocument/2006/relationships/hyperlink" Target="https://www.demarchequaliteofficine.fr/exigences/l-officine-met-en-place-les-modalites-de-location-de-nettoyage-d-entretien-et-de-maintenance-des-dispositifs-medicaux" TargetMode="External"/><Relationship Id="rId1" Type="http://schemas.openxmlformats.org/officeDocument/2006/relationships/slideLayout" Target="../slideLayouts/slideLayout3.xml"/><Relationship Id="rId6" Type="http://schemas.openxmlformats.org/officeDocument/2006/relationships/hyperlink" Target="https://www.ameli.fr/assure/sante/handicap/maintien-domicile" TargetMode="External"/><Relationship Id="rId5" Type="http://schemas.openxmlformats.org/officeDocument/2006/relationships/hyperlink" Target="https://www.legifrance.gouv.fr/codes/article_lc/LEGIARTI000006916387" TargetMode="External"/><Relationship Id="rId4" Type="http://schemas.openxmlformats.org/officeDocument/2006/relationships/hyperlink" Target="https://www.legifrance.gouv.fr/codes/article_lc/LEGIARTI000006916395/"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Rectangle 45"/>
          <p:cNvSpPr/>
          <p:nvPr/>
        </p:nvSpPr>
        <p:spPr>
          <a:xfrm>
            <a:off x="86360" y="3748264"/>
            <a:ext cx="6615721" cy="372305"/>
          </a:xfrm>
          <a:prstGeom prst="rect">
            <a:avLst/>
          </a:prstGeom>
          <a:solidFill>
            <a:schemeClr val="accent1">
              <a:lumMod val="40000"/>
              <a:lumOff val="60000"/>
            </a:schemeClr>
          </a:solidFill>
        </p:spPr>
        <p:style>
          <a:lnRef idx="2">
            <a:schemeClr val="lt1">
              <a:hueOff val="0"/>
              <a:satOff val="0"/>
              <a:lumOff val="0"/>
              <a:alphaOff val="0"/>
            </a:schemeClr>
          </a:lnRef>
          <a:fillRef idx="1">
            <a:scrgbClr r="0" g="0" b="0"/>
          </a:fillRef>
          <a:effectRef idx="0">
            <a:schemeClr val="accent2">
              <a:shade val="80000"/>
              <a:hueOff val="221979"/>
              <a:satOff val="-34128"/>
              <a:lumOff val="36137"/>
              <a:alphaOff val="0"/>
            </a:schemeClr>
          </a:effectRef>
          <a:fontRef idx="minor">
            <a:schemeClr val="lt1"/>
          </a:fontRef>
        </p:style>
        <p:txBody>
          <a:bodyPr spcFirstLastPara="0" vert="horz" wrap="square" lIns="444578" tIns="16002" rIns="412573" bIns="16002" numCol="1" spcCol="1270" anchor="ctr" anchorCtr="0">
            <a:noAutofit/>
          </a:bodyPr>
          <a:lstStyle/>
          <a:p>
            <a:pPr algn="ctr" defTabSz="533400">
              <a:lnSpc>
                <a:spcPct val="90000"/>
              </a:lnSpc>
              <a:spcBef>
                <a:spcPct val="0"/>
              </a:spcBef>
              <a:spcAft>
                <a:spcPct val="35000"/>
              </a:spcAft>
            </a:pPr>
            <a:endParaRPr lang="fr-FR" sz="1050">
              <a:latin typeface="+mj-lt"/>
            </a:endParaRPr>
          </a:p>
        </p:txBody>
      </p:sp>
      <p:sp>
        <p:nvSpPr>
          <p:cNvPr id="2" name="Titre 1">
            <a:extLst>
              <a:ext uri="{FF2B5EF4-FFF2-40B4-BE49-F238E27FC236}">
                <a16:creationId xmlns:a16="http://schemas.microsoft.com/office/drawing/2014/main" id="{83D98B11-E7C1-498C-AC68-68802A14A128}"/>
              </a:ext>
            </a:extLst>
          </p:cNvPr>
          <p:cNvSpPr>
            <a:spLocks noGrp="1"/>
          </p:cNvSpPr>
          <p:nvPr>
            <p:ph type="title"/>
          </p:nvPr>
        </p:nvSpPr>
        <p:spPr>
          <a:xfrm>
            <a:off x="206734" y="871192"/>
            <a:ext cx="6636853" cy="341632"/>
          </a:xfrm>
        </p:spPr>
        <p:txBody>
          <a:bodyPr/>
          <a:lstStyle/>
          <a:p>
            <a:pPr algn="r"/>
            <a:r>
              <a:rPr lang="fr-FR" dirty="0" smtClean="0"/>
              <a:t>M25. </a:t>
            </a:r>
            <a:r>
              <a:rPr lang="fr-FR" dirty="0" smtClean="0">
                <a:sym typeface="Wingdings" panose="05000000000000000000" pitchFamily="2" charset="2"/>
              </a:rPr>
              <a:t>La prise en charge du patient à DOMICILE</a:t>
            </a:r>
            <a:endParaRPr lang="fr-FR" dirty="0"/>
          </a:p>
        </p:txBody>
      </p:sp>
      <p:sp>
        <p:nvSpPr>
          <p:cNvPr id="4" name="Rectangle 3">
            <a:extLst>
              <a:ext uri="{FF2B5EF4-FFF2-40B4-BE49-F238E27FC236}">
                <a16:creationId xmlns:a16="http://schemas.microsoft.com/office/drawing/2014/main" id="{519B0B73-E24E-4696-ACFF-C6A98474F0B0}"/>
              </a:ext>
            </a:extLst>
          </p:cNvPr>
          <p:cNvSpPr/>
          <p:nvPr/>
        </p:nvSpPr>
        <p:spPr>
          <a:xfrm>
            <a:off x="65285" y="1192331"/>
            <a:ext cx="6567967" cy="646331"/>
          </a:xfrm>
          <a:prstGeom prst="rect">
            <a:avLst/>
          </a:prstGeom>
        </p:spPr>
        <p:txBody>
          <a:bodyPr wrap="square">
            <a:spAutoFit/>
          </a:bodyPr>
          <a:lstStyle/>
          <a:p>
            <a:pPr>
              <a:spcAft>
                <a:spcPts val="600"/>
              </a:spcAft>
            </a:pPr>
            <a:r>
              <a:rPr lang="fr-FR" sz="1400" dirty="0" smtClean="0">
                <a:solidFill>
                  <a:srgbClr val="34615A"/>
                </a:solidFill>
                <a:latin typeface="Helvetica Neue" panose="020B0604020202020204" pitchFamily="34" charset="0"/>
                <a:ea typeface="Helvetica Neue" panose="020B0604020202020204" pitchFamily="34" charset="0"/>
              </a:rPr>
              <a:t>MAD et HAD: </a:t>
            </a:r>
            <a:r>
              <a:rPr lang="fr-FR" sz="1050" dirty="0" smtClean="0">
                <a:solidFill>
                  <a:srgbClr val="353744"/>
                </a:solidFill>
                <a:latin typeface="+mj-lt"/>
              </a:rPr>
              <a:t>Le pharmacien joue un rôle essentiel auprès du patient et de son entourage dans les services qu’il peut lui/leur apporter lorsque celui-ci se trouve à son domicile que ce soit dans le cadre </a:t>
            </a:r>
            <a:r>
              <a:rPr lang="fr-FR" sz="1050" dirty="0">
                <a:solidFill>
                  <a:srgbClr val="353744"/>
                </a:solidFill>
              </a:rPr>
              <a:t>d’un Maintien à Domicile (MAD</a:t>
            </a:r>
            <a:r>
              <a:rPr lang="fr-FR" sz="1050" dirty="0" smtClean="0">
                <a:solidFill>
                  <a:srgbClr val="353744"/>
                </a:solidFill>
              </a:rPr>
              <a:t>) ou </a:t>
            </a:r>
            <a:r>
              <a:rPr lang="fr-FR" sz="1050" dirty="0" smtClean="0">
                <a:solidFill>
                  <a:srgbClr val="353744"/>
                </a:solidFill>
                <a:latin typeface="+mj-lt"/>
              </a:rPr>
              <a:t>d’une Hospitalisation à Domicile (HAD)</a:t>
            </a:r>
          </a:p>
        </p:txBody>
      </p:sp>
      <p:sp>
        <p:nvSpPr>
          <p:cNvPr id="3" name="Rectangle 2"/>
          <p:cNvSpPr/>
          <p:nvPr/>
        </p:nvSpPr>
        <p:spPr>
          <a:xfrm>
            <a:off x="121396" y="5312683"/>
            <a:ext cx="6641397" cy="1385528"/>
          </a:xfrm>
          <a:prstGeom prst="rect">
            <a:avLst/>
          </a:prstGeom>
          <a:solidFill>
            <a:schemeClr val="accent1">
              <a:lumMod val="40000"/>
              <a:lumOff val="60000"/>
            </a:schemeClr>
          </a:solidFill>
        </p:spPr>
        <p:style>
          <a:lnRef idx="2">
            <a:schemeClr val="lt1">
              <a:hueOff val="0"/>
              <a:satOff val="0"/>
              <a:lumOff val="0"/>
              <a:alphaOff val="0"/>
            </a:schemeClr>
          </a:lnRef>
          <a:fillRef idx="1">
            <a:scrgbClr r="0" g="0" b="0"/>
          </a:fillRef>
          <a:effectRef idx="0">
            <a:schemeClr val="accent2">
              <a:shade val="80000"/>
              <a:hueOff val="221979"/>
              <a:satOff val="-34128"/>
              <a:lumOff val="36137"/>
              <a:alphaOff val="0"/>
            </a:schemeClr>
          </a:effectRef>
          <a:fontRef idx="minor">
            <a:schemeClr val="lt1"/>
          </a:fontRef>
        </p:style>
        <p:txBody>
          <a:bodyPr spcFirstLastPara="0" vert="horz" wrap="square" lIns="444578" tIns="16002" rIns="412573" bIns="16002" numCol="1" spcCol="1270" anchor="ctr" anchorCtr="0">
            <a:noAutofit/>
          </a:bodyPr>
          <a:lstStyle/>
          <a:p>
            <a:pPr algn="ctr" defTabSz="533400">
              <a:lnSpc>
                <a:spcPct val="90000"/>
              </a:lnSpc>
              <a:spcBef>
                <a:spcPct val="0"/>
              </a:spcBef>
              <a:spcAft>
                <a:spcPct val="35000"/>
              </a:spcAft>
            </a:pPr>
            <a:endParaRPr lang="fr-FR" sz="1050" dirty="0">
              <a:latin typeface="+mj-lt"/>
            </a:endParaRPr>
          </a:p>
        </p:txBody>
      </p:sp>
      <p:sp>
        <p:nvSpPr>
          <p:cNvPr id="6" name="Rectangle 5"/>
          <p:cNvSpPr/>
          <p:nvPr/>
        </p:nvSpPr>
        <p:spPr>
          <a:xfrm>
            <a:off x="102563" y="2104122"/>
            <a:ext cx="6630651" cy="809807"/>
          </a:xfrm>
          <a:prstGeom prst="rect">
            <a:avLst/>
          </a:prstGeom>
          <a:solidFill>
            <a:schemeClr val="accent1">
              <a:lumMod val="40000"/>
              <a:lumOff val="60000"/>
            </a:schemeClr>
          </a:solidFill>
        </p:spPr>
        <p:style>
          <a:lnRef idx="2">
            <a:schemeClr val="lt1">
              <a:hueOff val="0"/>
              <a:satOff val="0"/>
              <a:lumOff val="0"/>
              <a:alphaOff val="0"/>
            </a:schemeClr>
          </a:lnRef>
          <a:fillRef idx="1">
            <a:scrgbClr r="0" g="0" b="0"/>
          </a:fillRef>
          <a:effectRef idx="0">
            <a:schemeClr val="accent2">
              <a:shade val="80000"/>
              <a:hueOff val="221979"/>
              <a:satOff val="-34128"/>
              <a:lumOff val="36137"/>
              <a:alphaOff val="0"/>
            </a:schemeClr>
          </a:effectRef>
          <a:fontRef idx="minor">
            <a:schemeClr val="lt1"/>
          </a:fontRef>
        </p:style>
        <p:txBody>
          <a:bodyPr spcFirstLastPara="0" vert="horz" wrap="square" lIns="444578" tIns="16002" rIns="412573" bIns="16002" numCol="1" spcCol="1270" anchor="ctr" anchorCtr="0">
            <a:noAutofit/>
          </a:bodyPr>
          <a:lstStyle/>
          <a:p>
            <a:pPr algn="ctr" defTabSz="533400">
              <a:lnSpc>
                <a:spcPct val="90000"/>
              </a:lnSpc>
              <a:spcBef>
                <a:spcPct val="0"/>
              </a:spcBef>
              <a:spcAft>
                <a:spcPct val="35000"/>
              </a:spcAft>
            </a:pPr>
            <a:endParaRPr lang="fr-FR" sz="1050">
              <a:latin typeface="+mj-lt"/>
            </a:endParaRPr>
          </a:p>
        </p:txBody>
      </p:sp>
      <p:sp>
        <p:nvSpPr>
          <p:cNvPr id="10" name="Rectangle 9">
            <a:extLst>
              <a:ext uri="{FF2B5EF4-FFF2-40B4-BE49-F238E27FC236}">
                <a16:creationId xmlns:a16="http://schemas.microsoft.com/office/drawing/2014/main" id="{519B0B73-E24E-4696-ACFF-C6A98474F0B0}"/>
              </a:ext>
            </a:extLst>
          </p:cNvPr>
          <p:cNvSpPr/>
          <p:nvPr/>
        </p:nvSpPr>
        <p:spPr>
          <a:xfrm>
            <a:off x="960743" y="1804058"/>
            <a:ext cx="2687286" cy="307777"/>
          </a:xfrm>
          <a:prstGeom prst="rect">
            <a:avLst/>
          </a:prstGeom>
        </p:spPr>
        <p:txBody>
          <a:bodyPr wrap="square">
            <a:spAutoFit/>
          </a:bodyPr>
          <a:lstStyle/>
          <a:p>
            <a:pPr algn="ctr">
              <a:spcAft>
                <a:spcPts val="600"/>
              </a:spcAft>
            </a:pPr>
            <a:r>
              <a:rPr lang="fr-FR" sz="1400" dirty="0">
                <a:solidFill>
                  <a:srgbClr val="353744"/>
                </a:solidFill>
              </a:rPr>
              <a:t>Maintien à Domicile </a:t>
            </a:r>
            <a:r>
              <a:rPr lang="fr-FR" sz="1200" dirty="0">
                <a:solidFill>
                  <a:srgbClr val="353744"/>
                </a:solidFill>
              </a:rPr>
              <a:t>(MAD)</a:t>
            </a:r>
            <a:endParaRPr lang="fr-FR" sz="800" dirty="0" smtClean="0">
              <a:solidFill>
                <a:srgbClr val="353744"/>
              </a:solidFill>
              <a:latin typeface="+mj-lt"/>
            </a:endParaRPr>
          </a:p>
        </p:txBody>
      </p:sp>
      <p:cxnSp>
        <p:nvCxnSpPr>
          <p:cNvPr id="12" name="Connecteur droit 11"/>
          <p:cNvCxnSpPr/>
          <p:nvPr/>
        </p:nvCxnSpPr>
        <p:spPr>
          <a:xfrm flipH="1">
            <a:off x="3731893" y="1932664"/>
            <a:ext cx="1660" cy="7380634"/>
          </a:xfrm>
          <a:prstGeom prst="line">
            <a:avLst/>
          </a:prstGeom>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149351" y="2436202"/>
            <a:ext cx="820036" cy="261610"/>
          </a:xfrm>
          <a:prstGeom prst="rect">
            <a:avLst/>
          </a:prstGeom>
        </p:spPr>
        <p:txBody>
          <a:bodyPr wrap="square">
            <a:spAutoFit/>
          </a:bodyPr>
          <a:lstStyle/>
          <a:p>
            <a:pPr>
              <a:buClr>
                <a:srgbClr val="2C6672"/>
              </a:buClr>
            </a:pPr>
            <a:r>
              <a:rPr lang="fr-FR" sz="1050" dirty="0" smtClean="0">
                <a:solidFill>
                  <a:srgbClr val="353744"/>
                </a:solidFill>
              </a:rPr>
              <a:t>Définition</a:t>
            </a:r>
            <a:endParaRPr lang="fr-FR" sz="1050" dirty="0">
              <a:solidFill>
                <a:srgbClr val="353744"/>
              </a:solidFill>
            </a:endParaRPr>
          </a:p>
        </p:txBody>
      </p:sp>
      <p:sp>
        <p:nvSpPr>
          <p:cNvPr id="15" name="Rectangle 14"/>
          <p:cNvSpPr/>
          <p:nvPr/>
        </p:nvSpPr>
        <p:spPr>
          <a:xfrm>
            <a:off x="83828" y="4514421"/>
            <a:ext cx="1019071" cy="430887"/>
          </a:xfrm>
          <a:prstGeom prst="rect">
            <a:avLst/>
          </a:prstGeom>
        </p:spPr>
        <p:txBody>
          <a:bodyPr wrap="square">
            <a:spAutoFit/>
          </a:bodyPr>
          <a:lstStyle/>
          <a:p>
            <a:pPr>
              <a:buClr>
                <a:srgbClr val="2C6672"/>
              </a:buClr>
            </a:pPr>
            <a:r>
              <a:rPr lang="fr-FR" sz="1050" dirty="0" smtClean="0">
                <a:solidFill>
                  <a:srgbClr val="353744"/>
                </a:solidFill>
              </a:rPr>
              <a:t>Personnes concernées</a:t>
            </a:r>
            <a:endParaRPr lang="fr-FR" sz="1050" dirty="0">
              <a:solidFill>
                <a:srgbClr val="353744"/>
              </a:solidFill>
            </a:endParaRPr>
          </a:p>
        </p:txBody>
      </p:sp>
      <p:sp>
        <p:nvSpPr>
          <p:cNvPr id="16" name="Rectangle 15"/>
          <p:cNvSpPr/>
          <p:nvPr/>
        </p:nvSpPr>
        <p:spPr>
          <a:xfrm>
            <a:off x="65285" y="7549511"/>
            <a:ext cx="927517" cy="577081"/>
          </a:xfrm>
          <a:prstGeom prst="rect">
            <a:avLst/>
          </a:prstGeom>
        </p:spPr>
        <p:txBody>
          <a:bodyPr wrap="square">
            <a:spAutoFit/>
          </a:bodyPr>
          <a:lstStyle/>
          <a:p>
            <a:pPr>
              <a:buClr>
                <a:srgbClr val="2C6672"/>
              </a:buClr>
            </a:pPr>
            <a:r>
              <a:rPr lang="fr-FR" sz="1050" dirty="0" smtClean="0">
                <a:solidFill>
                  <a:srgbClr val="353744"/>
                </a:solidFill>
              </a:rPr>
              <a:t>Rôle et place du pharmacien</a:t>
            </a:r>
            <a:endParaRPr lang="fr-FR" sz="1050" dirty="0">
              <a:solidFill>
                <a:srgbClr val="353744"/>
              </a:solidFill>
            </a:endParaRPr>
          </a:p>
        </p:txBody>
      </p:sp>
      <p:sp>
        <p:nvSpPr>
          <p:cNvPr id="20" name="Rectangle 19"/>
          <p:cNvSpPr/>
          <p:nvPr/>
        </p:nvSpPr>
        <p:spPr>
          <a:xfrm>
            <a:off x="116691" y="5672940"/>
            <a:ext cx="856078" cy="430887"/>
          </a:xfrm>
          <a:prstGeom prst="rect">
            <a:avLst/>
          </a:prstGeom>
        </p:spPr>
        <p:txBody>
          <a:bodyPr wrap="square">
            <a:spAutoFit/>
          </a:bodyPr>
          <a:lstStyle/>
          <a:p>
            <a:pPr>
              <a:buClr>
                <a:srgbClr val="2C6672"/>
              </a:buClr>
            </a:pPr>
            <a:r>
              <a:rPr lang="fr-FR" sz="1050" dirty="0" smtClean="0">
                <a:solidFill>
                  <a:srgbClr val="353744"/>
                </a:solidFill>
              </a:rPr>
              <a:t>Type de prestation</a:t>
            </a:r>
            <a:endParaRPr lang="fr-FR" sz="1050" dirty="0">
              <a:solidFill>
                <a:srgbClr val="353744"/>
              </a:solidFill>
            </a:endParaRPr>
          </a:p>
        </p:txBody>
      </p:sp>
      <p:cxnSp>
        <p:nvCxnSpPr>
          <p:cNvPr id="31" name="Connecteur droit 30"/>
          <p:cNvCxnSpPr/>
          <p:nvPr/>
        </p:nvCxnSpPr>
        <p:spPr>
          <a:xfrm flipH="1">
            <a:off x="954990" y="1818995"/>
            <a:ext cx="2910" cy="7380634"/>
          </a:xfrm>
          <a:prstGeom prst="line">
            <a:avLst/>
          </a:prstGeom>
        </p:spPr>
        <p:style>
          <a:lnRef idx="1">
            <a:schemeClr val="accent1"/>
          </a:lnRef>
          <a:fillRef idx="0">
            <a:schemeClr val="accent1"/>
          </a:fillRef>
          <a:effectRef idx="0">
            <a:schemeClr val="accent1"/>
          </a:effectRef>
          <a:fontRef idx="minor">
            <a:schemeClr val="tx1"/>
          </a:fontRef>
        </p:style>
      </p:cxnSp>
      <p:sp>
        <p:nvSpPr>
          <p:cNvPr id="24" name="Rectangle 23">
            <a:extLst>
              <a:ext uri="{FF2B5EF4-FFF2-40B4-BE49-F238E27FC236}">
                <a16:creationId xmlns:a16="http://schemas.microsoft.com/office/drawing/2014/main" id="{519B0B73-E24E-4696-ACFF-C6A98474F0B0}"/>
              </a:ext>
            </a:extLst>
          </p:cNvPr>
          <p:cNvSpPr/>
          <p:nvPr/>
        </p:nvSpPr>
        <p:spPr>
          <a:xfrm>
            <a:off x="1002165" y="2080333"/>
            <a:ext cx="2715586" cy="861774"/>
          </a:xfrm>
          <a:prstGeom prst="rect">
            <a:avLst/>
          </a:prstGeom>
        </p:spPr>
        <p:txBody>
          <a:bodyPr wrap="square">
            <a:spAutoFit/>
          </a:bodyPr>
          <a:lstStyle/>
          <a:p>
            <a:pPr>
              <a:spcAft>
                <a:spcPts val="600"/>
              </a:spcAft>
            </a:pPr>
            <a:r>
              <a:rPr lang="fr-FR" sz="1000" dirty="0"/>
              <a:t>Ensemble des moyens personnalisés (médicaux, techniques…) mis en œuvre pour permettre à une personne âgée ou une personne en perte d’autonomie de continuer à vivre chez elle dans de bonnes conditions</a:t>
            </a:r>
            <a:endParaRPr lang="fr-FR" sz="500" dirty="0" smtClean="0">
              <a:solidFill>
                <a:srgbClr val="353744"/>
              </a:solidFill>
              <a:latin typeface="+mj-lt"/>
            </a:endParaRPr>
          </a:p>
        </p:txBody>
      </p:sp>
      <p:sp>
        <p:nvSpPr>
          <p:cNvPr id="25" name="Rectangle 24">
            <a:extLst>
              <a:ext uri="{FF2B5EF4-FFF2-40B4-BE49-F238E27FC236}">
                <a16:creationId xmlns:a16="http://schemas.microsoft.com/office/drawing/2014/main" id="{519B0B73-E24E-4696-ACFF-C6A98474F0B0}"/>
              </a:ext>
            </a:extLst>
          </p:cNvPr>
          <p:cNvSpPr/>
          <p:nvPr/>
        </p:nvSpPr>
        <p:spPr>
          <a:xfrm>
            <a:off x="978580" y="4172842"/>
            <a:ext cx="2679825" cy="1169551"/>
          </a:xfrm>
          <a:prstGeom prst="rect">
            <a:avLst/>
          </a:prstGeom>
        </p:spPr>
        <p:txBody>
          <a:bodyPr wrap="square">
            <a:spAutoFit/>
          </a:bodyPr>
          <a:lstStyle/>
          <a:p>
            <a:r>
              <a:rPr lang="fr-FR" sz="1000" dirty="0" smtClean="0"/>
              <a:t>Toute </a:t>
            </a:r>
            <a:r>
              <a:rPr lang="fr-FR" sz="1000" dirty="0"/>
              <a:t>personne en </a:t>
            </a:r>
            <a:r>
              <a:rPr lang="fr-FR" sz="1000" b="1" dirty="0"/>
              <a:t>perte d'autonomie</a:t>
            </a:r>
            <a:r>
              <a:rPr lang="fr-FR" sz="1000" dirty="0"/>
              <a:t> de façon :</a:t>
            </a:r>
          </a:p>
          <a:p>
            <a:r>
              <a:rPr lang="fr-FR" sz="1000" b="1" dirty="0"/>
              <a:t>&gt; Ponctuelle : </a:t>
            </a:r>
            <a:r>
              <a:rPr lang="fr-FR" sz="1000" dirty="0"/>
              <a:t>suite à un accident ou à une maladie aigüe.</a:t>
            </a:r>
          </a:p>
          <a:p>
            <a:r>
              <a:rPr lang="fr-FR" sz="1000" b="1" dirty="0" smtClean="0"/>
              <a:t>&gt; Permanente </a:t>
            </a:r>
            <a:r>
              <a:rPr lang="fr-FR" sz="1000" b="1" dirty="0"/>
              <a:t>: </a:t>
            </a:r>
            <a:r>
              <a:rPr lang="fr-FR" sz="1000" dirty="0"/>
              <a:t>les personnes en situation de handicap, affectées par une pathologie chronique, d’âge avancé, etc</a:t>
            </a:r>
            <a:r>
              <a:rPr lang="fr-FR" sz="1000" dirty="0" smtClean="0"/>
              <a:t>.</a:t>
            </a:r>
            <a:endParaRPr lang="fr-FR" sz="1000" dirty="0"/>
          </a:p>
        </p:txBody>
      </p:sp>
      <p:sp>
        <p:nvSpPr>
          <p:cNvPr id="26" name="Rectangle 25">
            <a:extLst>
              <a:ext uri="{FF2B5EF4-FFF2-40B4-BE49-F238E27FC236}">
                <a16:creationId xmlns:a16="http://schemas.microsoft.com/office/drawing/2014/main" id="{519B0B73-E24E-4696-ACFF-C6A98474F0B0}"/>
              </a:ext>
            </a:extLst>
          </p:cNvPr>
          <p:cNvSpPr/>
          <p:nvPr/>
        </p:nvSpPr>
        <p:spPr>
          <a:xfrm>
            <a:off x="977159" y="5309769"/>
            <a:ext cx="2718924" cy="1454244"/>
          </a:xfrm>
          <a:prstGeom prst="rect">
            <a:avLst/>
          </a:prstGeom>
        </p:spPr>
        <p:txBody>
          <a:bodyPr wrap="square">
            <a:spAutoFit/>
          </a:bodyPr>
          <a:lstStyle/>
          <a:p>
            <a:r>
              <a:rPr lang="fr-FR" sz="1000" b="1" dirty="0" smtClean="0"/>
              <a:t>&gt; De soins :</a:t>
            </a:r>
            <a:r>
              <a:rPr lang="fr-FR" sz="1000" dirty="0"/>
              <a:t> </a:t>
            </a:r>
            <a:r>
              <a:rPr lang="fr-FR" sz="900" i="1" dirty="0"/>
              <a:t>soins et traitements prodigués à la personne</a:t>
            </a:r>
            <a:endParaRPr lang="fr-FR" sz="900" i="1" dirty="0" smtClean="0"/>
          </a:p>
          <a:p>
            <a:r>
              <a:rPr lang="fr-FR" sz="1000" b="1" dirty="0" smtClean="0"/>
              <a:t>&gt; Techniques : </a:t>
            </a:r>
            <a:r>
              <a:rPr lang="fr-FR" sz="900" i="1" dirty="0" smtClean="0"/>
              <a:t>aménagement </a:t>
            </a:r>
            <a:r>
              <a:rPr lang="fr-FR" sz="900" i="1" dirty="0"/>
              <a:t>des lieux de </a:t>
            </a:r>
            <a:r>
              <a:rPr lang="fr-FR" sz="900" i="1" dirty="0" smtClean="0"/>
              <a:t>vie</a:t>
            </a:r>
            <a:endParaRPr lang="fr-FR" sz="900" b="1" i="1" dirty="0" smtClean="0"/>
          </a:p>
          <a:p>
            <a:r>
              <a:rPr lang="fr-FR" sz="1000" b="1" dirty="0"/>
              <a:t>&gt; </a:t>
            </a:r>
            <a:r>
              <a:rPr lang="fr-FR" sz="1000" b="1" dirty="0" smtClean="0"/>
              <a:t>Financières:</a:t>
            </a:r>
            <a:r>
              <a:rPr lang="fr-FR" sz="1000" dirty="0"/>
              <a:t> </a:t>
            </a:r>
            <a:r>
              <a:rPr lang="fr-FR" sz="900" i="1" dirty="0" smtClean="0"/>
              <a:t>pour </a:t>
            </a:r>
            <a:r>
              <a:rPr lang="fr-FR" sz="900" i="1" dirty="0"/>
              <a:t>la prise en charge </a:t>
            </a:r>
            <a:r>
              <a:rPr lang="fr-FR" sz="900" i="1" dirty="0" smtClean="0"/>
              <a:t>des </a:t>
            </a:r>
            <a:r>
              <a:rPr lang="fr-FR" sz="900" i="1" dirty="0"/>
              <a:t>prestations médicales et techniques</a:t>
            </a:r>
          </a:p>
          <a:p>
            <a:r>
              <a:rPr lang="fr-FR" sz="1000" b="1" dirty="0" smtClean="0"/>
              <a:t>&gt; Administratives </a:t>
            </a:r>
            <a:r>
              <a:rPr lang="fr-FR" sz="900" b="1" i="1" dirty="0" smtClean="0"/>
              <a:t>: </a:t>
            </a:r>
            <a:r>
              <a:rPr lang="fr-FR" sz="900" i="1" dirty="0" smtClean="0"/>
              <a:t>pour la </a:t>
            </a:r>
            <a:r>
              <a:rPr lang="fr-FR" sz="900" i="1" dirty="0"/>
              <a:t>constitution des dossiers d'aides</a:t>
            </a:r>
            <a:endParaRPr lang="fr-FR" sz="900" b="1" i="1" dirty="0" smtClean="0"/>
          </a:p>
          <a:p>
            <a:r>
              <a:rPr lang="fr-FR" sz="1000" b="1" dirty="0" smtClean="0"/>
              <a:t>&gt; De service :</a:t>
            </a:r>
            <a:r>
              <a:rPr lang="fr-FR" sz="1000" dirty="0"/>
              <a:t> </a:t>
            </a:r>
            <a:r>
              <a:rPr lang="fr-FR" sz="900" i="1" dirty="0"/>
              <a:t>aide à domicile pour la réalisation des tâches </a:t>
            </a:r>
            <a:r>
              <a:rPr lang="fr-FR" sz="900" i="1" dirty="0" smtClean="0"/>
              <a:t>quotidiennes (ménage,…)</a:t>
            </a:r>
          </a:p>
        </p:txBody>
      </p:sp>
      <p:sp>
        <p:nvSpPr>
          <p:cNvPr id="27" name="Rectangle 26">
            <a:extLst>
              <a:ext uri="{FF2B5EF4-FFF2-40B4-BE49-F238E27FC236}">
                <a16:creationId xmlns:a16="http://schemas.microsoft.com/office/drawing/2014/main" id="{519B0B73-E24E-4696-ACFF-C6A98474F0B0}"/>
              </a:ext>
            </a:extLst>
          </p:cNvPr>
          <p:cNvSpPr/>
          <p:nvPr/>
        </p:nvSpPr>
        <p:spPr>
          <a:xfrm>
            <a:off x="945677" y="7233315"/>
            <a:ext cx="2680473" cy="1015663"/>
          </a:xfrm>
          <a:prstGeom prst="rect">
            <a:avLst/>
          </a:prstGeom>
        </p:spPr>
        <p:txBody>
          <a:bodyPr wrap="square">
            <a:spAutoFit/>
          </a:bodyPr>
          <a:lstStyle/>
          <a:p>
            <a:r>
              <a:rPr lang="fr-FR" sz="1000" dirty="0"/>
              <a:t>En complément de la </a:t>
            </a:r>
            <a:r>
              <a:rPr lang="fr-FR" sz="1000" dirty="0" smtClean="0"/>
              <a:t>dispensation </a:t>
            </a:r>
            <a:r>
              <a:rPr lang="fr-FR" sz="1000" dirty="0"/>
              <a:t>de </a:t>
            </a:r>
            <a:r>
              <a:rPr lang="fr-FR" sz="1000" dirty="0" smtClean="0"/>
              <a:t>médicaments, </a:t>
            </a:r>
            <a:r>
              <a:rPr lang="fr-FR" sz="1000" dirty="0"/>
              <a:t>le </a:t>
            </a:r>
            <a:r>
              <a:rPr lang="fr-FR" sz="1000" dirty="0" smtClean="0"/>
              <a:t>pharmacien doit s’assurer de la disponibilité des matériels et dispositifs médicaux nécessaires à la santé du patient :</a:t>
            </a:r>
          </a:p>
          <a:p>
            <a:r>
              <a:rPr lang="fr-FR" sz="1000" dirty="0" smtClean="0"/>
              <a:t>&gt; Soit au sein de l’officine</a:t>
            </a:r>
          </a:p>
          <a:p>
            <a:r>
              <a:rPr lang="fr-FR" sz="1000" dirty="0" smtClean="0"/>
              <a:t>&gt; </a:t>
            </a:r>
            <a:r>
              <a:rPr lang="fr-FR" sz="1000" dirty="0" smtClean="0">
                <a:solidFill>
                  <a:schemeClr val="tx1">
                    <a:lumMod val="85000"/>
                    <a:lumOff val="15000"/>
                  </a:schemeClr>
                </a:solidFill>
                <a:latin typeface="Helvetica Light" panose="020B0403020202020204" pitchFamily="34" charset="0"/>
              </a:rPr>
              <a:t>Soit avec </a:t>
            </a:r>
            <a:r>
              <a:rPr lang="fr-FR" sz="1000" dirty="0">
                <a:solidFill>
                  <a:schemeClr val="tx1">
                    <a:lumMod val="85000"/>
                    <a:lumOff val="15000"/>
                  </a:schemeClr>
                </a:solidFill>
                <a:latin typeface="Helvetica Light" panose="020B0403020202020204" pitchFamily="34" charset="0"/>
              </a:rPr>
              <a:t>l’aide d’un prestataire partenaire</a:t>
            </a:r>
            <a:endParaRPr lang="fr-FR" sz="1000" dirty="0" smtClean="0"/>
          </a:p>
        </p:txBody>
      </p:sp>
      <p:sp>
        <p:nvSpPr>
          <p:cNvPr id="30" name="Rectangle 29">
            <a:extLst>
              <a:ext uri="{FF2B5EF4-FFF2-40B4-BE49-F238E27FC236}">
                <a16:creationId xmlns:a16="http://schemas.microsoft.com/office/drawing/2014/main" id="{519B0B73-E24E-4696-ACFF-C6A98474F0B0}"/>
              </a:ext>
            </a:extLst>
          </p:cNvPr>
          <p:cNvSpPr/>
          <p:nvPr/>
        </p:nvSpPr>
        <p:spPr>
          <a:xfrm>
            <a:off x="3774431" y="2159102"/>
            <a:ext cx="2859133" cy="707886"/>
          </a:xfrm>
          <a:prstGeom prst="rect">
            <a:avLst/>
          </a:prstGeom>
        </p:spPr>
        <p:txBody>
          <a:bodyPr wrap="square">
            <a:spAutoFit/>
          </a:bodyPr>
          <a:lstStyle/>
          <a:p>
            <a:pPr>
              <a:spcAft>
                <a:spcPts val="600"/>
              </a:spcAft>
            </a:pPr>
            <a:r>
              <a:rPr lang="fr-FR" sz="1000" dirty="0"/>
              <a:t>Alternative à l’hospitalisation en établissement de santé permettant </a:t>
            </a:r>
            <a:r>
              <a:rPr lang="fr-FR" sz="1000" dirty="0" smtClean="0"/>
              <a:t>au patient </a:t>
            </a:r>
            <a:r>
              <a:rPr lang="fr-FR" sz="1000" dirty="0"/>
              <a:t>de retrouver </a:t>
            </a:r>
            <a:r>
              <a:rPr lang="fr-FR" sz="1000" dirty="0" smtClean="0"/>
              <a:t>son </a:t>
            </a:r>
            <a:r>
              <a:rPr lang="fr-FR" sz="1000" dirty="0"/>
              <a:t>domicile tout en bénéficiant de soins médicaux et paramédicaux importants</a:t>
            </a:r>
            <a:endParaRPr lang="fr-FR" sz="500" dirty="0" smtClean="0">
              <a:solidFill>
                <a:srgbClr val="353744"/>
              </a:solidFill>
              <a:latin typeface="+mj-lt"/>
            </a:endParaRPr>
          </a:p>
        </p:txBody>
      </p:sp>
      <p:sp>
        <p:nvSpPr>
          <p:cNvPr id="36" name="Rectangle 35">
            <a:extLst>
              <a:ext uri="{FF2B5EF4-FFF2-40B4-BE49-F238E27FC236}">
                <a16:creationId xmlns:a16="http://schemas.microsoft.com/office/drawing/2014/main" id="{519B0B73-E24E-4696-ACFF-C6A98474F0B0}"/>
              </a:ext>
            </a:extLst>
          </p:cNvPr>
          <p:cNvSpPr/>
          <p:nvPr/>
        </p:nvSpPr>
        <p:spPr>
          <a:xfrm>
            <a:off x="3766331" y="4285739"/>
            <a:ext cx="2813388" cy="861774"/>
          </a:xfrm>
          <a:prstGeom prst="rect">
            <a:avLst/>
          </a:prstGeom>
        </p:spPr>
        <p:txBody>
          <a:bodyPr wrap="square">
            <a:spAutoFit/>
          </a:bodyPr>
          <a:lstStyle/>
          <a:p>
            <a:r>
              <a:rPr lang="fr-FR" sz="1000" dirty="0" smtClean="0"/>
              <a:t>Toute </a:t>
            </a:r>
            <a:r>
              <a:rPr lang="fr-FR" sz="1000" dirty="0"/>
              <a:t>personne dont la situation clinique le justifie et dont les conditions du domicile le </a:t>
            </a:r>
            <a:r>
              <a:rPr lang="fr-FR" sz="1000" dirty="0" smtClean="0"/>
              <a:t>permettent : malades </a:t>
            </a:r>
            <a:r>
              <a:rPr lang="fr-FR" sz="1000" dirty="0"/>
              <a:t>de </a:t>
            </a:r>
            <a:r>
              <a:rPr lang="fr-FR" sz="1000" dirty="0" smtClean="0"/>
              <a:t>tout âge, </a:t>
            </a:r>
            <a:r>
              <a:rPr lang="fr-FR" sz="1000" dirty="0"/>
              <a:t>atteints de pathologies graves, aiguës ou chroniques, évolutives et/ou </a:t>
            </a:r>
            <a:r>
              <a:rPr lang="fr-FR" sz="1000" dirty="0" smtClean="0"/>
              <a:t>instables</a:t>
            </a:r>
            <a:endParaRPr lang="fr-FR" sz="1000" dirty="0"/>
          </a:p>
        </p:txBody>
      </p:sp>
      <p:sp>
        <p:nvSpPr>
          <p:cNvPr id="37" name="Rectangle 36">
            <a:extLst>
              <a:ext uri="{FF2B5EF4-FFF2-40B4-BE49-F238E27FC236}">
                <a16:creationId xmlns:a16="http://schemas.microsoft.com/office/drawing/2014/main" id="{519B0B73-E24E-4696-ACFF-C6A98474F0B0}"/>
              </a:ext>
            </a:extLst>
          </p:cNvPr>
          <p:cNvSpPr/>
          <p:nvPr/>
        </p:nvSpPr>
        <p:spPr>
          <a:xfrm>
            <a:off x="3780868" y="5720388"/>
            <a:ext cx="2808775" cy="553998"/>
          </a:xfrm>
          <a:prstGeom prst="rect">
            <a:avLst/>
          </a:prstGeom>
        </p:spPr>
        <p:txBody>
          <a:bodyPr wrap="square">
            <a:spAutoFit/>
          </a:bodyPr>
          <a:lstStyle/>
          <a:p>
            <a:r>
              <a:rPr lang="fr-FR" sz="1000" b="1" dirty="0" smtClean="0"/>
              <a:t>&gt; </a:t>
            </a:r>
            <a:r>
              <a:rPr lang="fr-FR" sz="1000" dirty="0" smtClean="0"/>
              <a:t>Prise en charge </a:t>
            </a:r>
            <a:r>
              <a:rPr lang="fr-FR" sz="1000" b="1" dirty="0" smtClean="0"/>
              <a:t>médicale, soignante et psychosociale </a:t>
            </a:r>
            <a:r>
              <a:rPr lang="fr-FR" sz="1000" dirty="0" smtClean="0"/>
              <a:t>coordonnée de niveau hospitalier</a:t>
            </a:r>
            <a:endParaRPr lang="fr-FR" sz="900" i="1" dirty="0">
              <a:solidFill>
                <a:schemeClr val="accent1"/>
              </a:solidFill>
            </a:endParaRPr>
          </a:p>
        </p:txBody>
      </p:sp>
      <p:sp>
        <p:nvSpPr>
          <p:cNvPr id="38" name="Rectangle 37">
            <a:extLst>
              <a:ext uri="{FF2B5EF4-FFF2-40B4-BE49-F238E27FC236}">
                <a16:creationId xmlns:a16="http://schemas.microsoft.com/office/drawing/2014/main" id="{519B0B73-E24E-4696-ACFF-C6A98474F0B0}"/>
              </a:ext>
            </a:extLst>
          </p:cNvPr>
          <p:cNvSpPr/>
          <p:nvPr/>
        </p:nvSpPr>
        <p:spPr>
          <a:xfrm>
            <a:off x="3752812" y="6698211"/>
            <a:ext cx="2980402" cy="2862322"/>
          </a:xfrm>
          <a:prstGeom prst="rect">
            <a:avLst/>
          </a:prstGeom>
          <a:solidFill>
            <a:schemeClr val="bg1"/>
          </a:solidFill>
        </p:spPr>
        <p:txBody>
          <a:bodyPr wrap="square">
            <a:spAutoFit/>
          </a:bodyPr>
          <a:lstStyle/>
          <a:p>
            <a:r>
              <a:rPr lang="fr-FR" sz="1000" b="1" dirty="0" smtClean="0"/>
              <a:t>&gt; </a:t>
            </a:r>
            <a:r>
              <a:rPr lang="fr-FR" sz="1000" b="1" u="sng" dirty="0"/>
              <a:t>Si l’établissement d’HAD dispose d’une pharmacie à usage intérieur (PUI)</a:t>
            </a:r>
            <a:r>
              <a:rPr lang="fr-FR" sz="1000" b="1" dirty="0"/>
              <a:t> : </a:t>
            </a:r>
            <a:r>
              <a:rPr lang="fr-FR" sz="1000" dirty="0">
                <a:cs typeface="Calibri" panose="020F0502020204030204" pitchFamily="34" charset="0"/>
              </a:rPr>
              <a:t>Le pharmacien chargé de la gérance de la PUI </a:t>
            </a:r>
            <a:r>
              <a:rPr lang="fr-FR" sz="1000" dirty="0" smtClean="0">
                <a:cs typeface="Calibri" panose="020F0502020204030204" pitchFamily="34" charset="0"/>
              </a:rPr>
              <a:t>peut </a:t>
            </a:r>
            <a:r>
              <a:rPr lang="fr-FR" sz="1000" dirty="0">
                <a:cs typeface="Calibri" panose="020F0502020204030204" pitchFamily="34" charset="0"/>
              </a:rPr>
              <a:t>avoir recours, pour les </a:t>
            </a:r>
            <a:r>
              <a:rPr lang="fr-FR" sz="1000" dirty="0" smtClean="0">
                <a:cs typeface="Calibri" panose="020F0502020204030204" pitchFamily="34" charset="0"/>
              </a:rPr>
              <a:t>médicaments et/ou </a:t>
            </a:r>
            <a:r>
              <a:rPr lang="fr-FR" sz="1000" dirty="0">
                <a:cs typeface="Calibri" panose="020F0502020204030204" pitchFamily="34" charset="0"/>
              </a:rPr>
              <a:t>dispositifs </a:t>
            </a:r>
            <a:r>
              <a:rPr lang="fr-FR" sz="1000" dirty="0" smtClean="0">
                <a:cs typeface="Calibri" panose="020F0502020204030204" pitchFamily="34" charset="0"/>
              </a:rPr>
              <a:t>médicaux et/ou autres produits de santé (compléments alimentaires…) et/ou services, </a:t>
            </a:r>
            <a:r>
              <a:rPr lang="fr-FR" sz="1000" dirty="0">
                <a:cs typeface="Calibri" panose="020F0502020204030204" pitchFamily="34" charset="0"/>
              </a:rPr>
              <a:t>à une pharmacie d’officine. Dans ce cas, il existe une </a:t>
            </a:r>
            <a:r>
              <a:rPr lang="fr-FR" sz="1000" b="1" dirty="0">
                <a:cs typeface="Calibri" panose="020F0502020204030204" pitchFamily="34" charset="0"/>
                <a:hlinkClick r:id="rId2"/>
              </a:rPr>
              <a:t>convention </a:t>
            </a:r>
            <a:r>
              <a:rPr lang="fr-FR" sz="1000" b="1" dirty="0" smtClean="0">
                <a:cs typeface="Calibri" panose="020F0502020204030204" pitchFamily="34" charset="0"/>
                <a:hlinkClick r:id="rId2"/>
              </a:rPr>
              <a:t>type</a:t>
            </a:r>
            <a:r>
              <a:rPr lang="fr-FR" sz="1000" b="1" dirty="0" smtClean="0">
                <a:cs typeface="Calibri" panose="020F0502020204030204" pitchFamily="34" charset="0"/>
              </a:rPr>
              <a:t> de fourniture</a:t>
            </a:r>
            <a:endParaRPr lang="fr-FR" sz="1000" b="1" dirty="0" smtClean="0"/>
          </a:p>
          <a:p>
            <a:r>
              <a:rPr lang="fr-FR" sz="1000" dirty="0" smtClean="0"/>
              <a:t>&gt; </a:t>
            </a:r>
            <a:r>
              <a:rPr lang="fr-FR" sz="1000" b="1" u="sng" dirty="0"/>
              <a:t>Si l’établissement d’HAD ne dispose pas d’une PUI </a:t>
            </a:r>
            <a:r>
              <a:rPr lang="fr-FR" sz="1000" b="1" dirty="0">
                <a:solidFill>
                  <a:srgbClr val="0A73B7"/>
                </a:solidFill>
                <a:cs typeface="Calibri" panose="020F0502020204030204" pitchFamily="34" charset="0"/>
              </a:rPr>
              <a:t>: </a:t>
            </a:r>
            <a:r>
              <a:rPr lang="fr-FR" sz="1000" dirty="0" smtClean="0">
                <a:cs typeface="Calibri" panose="020F0502020204030204" pitchFamily="34" charset="0"/>
              </a:rPr>
              <a:t>les </a:t>
            </a:r>
            <a:r>
              <a:rPr lang="fr-FR" sz="1000" dirty="0">
                <a:cs typeface="Calibri" panose="020F0502020204030204" pitchFamily="34" charset="0"/>
              </a:rPr>
              <a:t>médicaments et/ou dispositifs médicaux et/ou autres produits de santé (compléments alimentaires…) et/ou services sont détenus et dispensés soit sous la responsabilité d’un médecin attaché à l’établissement, </a:t>
            </a:r>
            <a:r>
              <a:rPr lang="fr-FR" sz="1000" b="1" dirty="0">
                <a:cs typeface="Calibri" panose="020F0502020204030204" pitchFamily="34" charset="0"/>
              </a:rPr>
              <a:t>soit sous la responsabilité d’un pharmacien d’officine qui a signé une convention avec ledit établissement</a:t>
            </a:r>
            <a:r>
              <a:rPr lang="fr-FR" sz="1000" dirty="0">
                <a:cs typeface="Calibri" panose="020F0502020204030204" pitchFamily="34" charset="0"/>
              </a:rPr>
              <a:t> (il n’existe pas de convention type dans ce cas).</a:t>
            </a:r>
            <a:endParaRPr lang="fr-FR" sz="1000" dirty="0"/>
          </a:p>
        </p:txBody>
      </p:sp>
      <p:sp>
        <p:nvSpPr>
          <p:cNvPr id="41" name="Rectangle 40">
            <a:extLst>
              <a:ext uri="{FF2B5EF4-FFF2-40B4-BE49-F238E27FC236}">
                <a16:creationId xmlns:a16="http://schemas.microsoft.com/office/drawing/2014/main" id="{519B0B73-E24E-4696-ACFF-C6A98474F0B0}"/>
              </a:ext>
            </a:extLst>
          </p:cNvPr>
          <p:cNvSpPr/>
          <p:nvPr/>
        </p:nvSpPr>
        <p:spPr>
          <a:xfrm>
            <a:off x="3858372" y="1815003"/>
            <a:ext cx="2687286" cy="307777"/>
          </a:xfrm>
          <a:prstGeom prst="rect">
            <a:avLst/>
          </a:prstGeom>
        </p:spPr>
        <p:txBody>
          <a:bodyPr wrap="square">
            <a:spAutoFit/>
          </a:bodyPr>
          <a:lstStyle/>
          <a:p>
            <a:pPr>
              <a:spcAft>
                <a:spcPts val="600"/>
              </a:spcAft>
            </a:pPr>
            <a:r>
              <a:rPr lang="fr-FR" sz="1400" dirty="0" smtClean="0">
                <a:solidFill>
                  <a:srgbClr val="353744"/>
                </a:solidFill>
              </a:rPr>
              <a:t>Hospitalisation à </a:t>
            </a:r>
            <a:r>
              <a:rPr lang="fr-FR" sz="1400" dirty="0">
                <a:solidFill>
                  <a:srgbClr val="353744"/>
                </a:solidFill>
              </a:rPr>
              <a:t>Domicile </a:t>
            </a:r>
            <a:r>
              <a:rPr lang="fr-FR" sz="1200" dirty="0" smtClean="0">
                <a:solidFill>
                  <a:srgbClr val="353744"/>
                </a:solidFill>
              </a:rPr>
              <a:t>(HAD</a:t>
            </a:r>
            <a:r>
              <a:rPr lang="fr-FR" sz="1200" dirty="0">
                <a:solidFill>
                  <a:srgbClr val="353744"/>
                </a:solidFill>
              </a:rPr>
              <a:t>)</a:t>
            </a:r>
            <a:endParaRPr lang="fr-FR" sz="800" dirty="0" smtClean="0">
              <a:solidFill>
                <a:srgbClr val="353744"/>
              </a:solidFill>
              <a:latin typeface="+mj-lt"/>
            </a:endParaRPr>
          </a:p>
        </p:txBody>
      </p:sp>
      <p:sp>
        <p:nvSpPr>
          <p:cNvPr id="28" name="Rectangle 27"/>
          <p:cNvSpPr/>
          <p:nvPr/>
        </p:nvSpPr>
        <p:spPr>
          <a:xfrm>
            <a:off x="102563" y="3719727"/>
            <a:ext cx="955571" cy="415498"/>
          </a:xfrm>
          <a:prstGeom prst="rect">
            <a:avLst/>
          </a:prstGeom>
        </p:spPr>
        <p:txBody>
          <a:bodyPr wrap="square">
            <a:spAutoFit/>
          </a:bodyPr>
          <a:lstStyle/>
          <a:p>
            <a:pPr>
              <a:buClr>
                <a:srgbClr val="2C6672"/>
              </a:buClr>
            </a:pPr>
            <a:r>
              <a:rPr lang="fr-FR" sz="1050" dirty="0" smtClean="0">
                <a:solidFill>
                  <a:srgbClr val="353744"/>
                </a:solidFill>
              </a:rPr>
              <a:t>Prise en charge</a:t>
            </a:r>
            <a:endParaRPr lang="fr-FR" sz="1050" dirty="0">
              <a:solidFill>
                <a:srgbClr val="353744"/>
              </a:solidFill>
            </a:endParaRPr>
          </a:p>
        </p:txBody>
      </p:sp>
      <p:sp>
        <p:nvSpPr>
          <p:cNvPr id="29" name="Rectangle 28">
            <a:extLst>
              <a:ext uri="{FF2B5EF4-FFF2-40B4-BE49-F238E27FC236}">
                <a16:creationId xmlns:a16="http://schemas.microsoft.com/office/drawing/2014/main" id="{519B0B73-E24E-4696-ACFF-C6A98474F0B0}"/>
              </a:ext>
            </a:extLst>
          </p:cNvPr>
          <p:cNvSpPr/>
          <p:nvPr/>
        </p:nvSpPr>
        <p:spPr>
          <a:xfrm>
            <a:off x="958220" y="3818735"/>
            <a:ext cx="2251743" cy="253916"/>
          </a:xfrm>
          <a:prstGeom prst="rect">
            <a:avLst/>
          </a:prstGeom>
        </p:spPr>
        <p:txBody>
          <a:bodyPr wrap="square">
            <a:spAutoFit/>
          </a:bodyPr>
          <a:lstStyle/>
          <a:p>
            <a:r>
              <a:rPr lang="fr-FR" sz="1000" dirty="0" smtClean="0"/>
              <a:t>Par l’assurance maladie du patient</a:t>
            </a:r>
            <a:endParaRPr lang="fr-FR" sz="1000" dirty="0"/>
          </a:p>
        </p:txBody>
      </p:sp>
      <p:sp>
        <p:nvSpPr>
          <p:cNvPr id="34" name="Rectangle 33">
            <a:extLst>
              <a:ext uri="{FF2B5EF4-FFF2-40B4-BE49-F238E27FC236}">
                <a16:creationId xmlns:a16="http://schemas.microsoft.com/office/drawing/2014/main" id="{519B0B73-E24E-4696-ACFF-C6A98474F0B0}"/>
              </a:ext>
            </a:extLst>
          </p:cNvPr>
          <p:cNvSpPr/>
          <p:nvPr/>
        </p:nvSpPr>
        <p:spPr>
          <a:xfrm>
            <a:off x="3752812" y="3807458"/>
            <a:ext cx="2821762" cy="253916"/>
          </a:xfrm>
          <a:prstGeom prst="rect">
            <a:avLst/>
          </a:prstGeom>
        </p:spPr>
        <p:txBody>
          <a:bodyPr wrap="square">
            <a:spAutoFit/>
          </a:bodyPr>
          <a:lstStyle/>
          <a:p>
            <a:r>
              <a:rPr lang="fr-FR" sz="1000" dirty="0" smtClean="0"/>
              <a:t>Par l’organisme ou l’établissement de HAD</a:t>
            </a:r>
            <a:endParaRPr lang="fr-FR" sz="1000" dirty="0"/>
          </a:p>
        </p:txBody>
      </p:sp>
      <p:sp>
        <p:nvSpPr>
          <p:cNvPr id="35" name="Rectangle 34"/>
          <p:cNvSpPr/>
          <p:nvPr/>
        </p:nvSpPr>
        <p:spPr>
          <a:xfrm>
            <a:off x="113740" y="3039483"/>
            <a:ext cx="830609" cy="415498"/>
          </a:xfrm>
          <a:prstGeom prst="rect">
            <a:avLst/>
          </a:prstGeom>
        </p:spPr>
        <p:txBody>
          <a:bodyPr wrap="square">
            <a:spAutoFit/>
          </a:bodyPr>
          <a:lstStyle/>
          <a:p>
            <a:pPr>
              <a:buClr>
                <a:srgbClr val="2C6672"/>
              </a:buClr>
            </a:pPr>
            <a:r>
              <a:rPr lang="fr-FR" sz="1050" dirty="0">
                <a:solidFill>
                  <a:srgbClr val="353744"/>
                </a:solidFill>
              </a:rPr>
              <a:t>Mise en œuvre</a:t>
            </a:r>
          </a:p>
        </p:txBody>
      </p:sp>
      <p:sp>
        <p:nvSpPr>
          <p:cNvPr id="39" name="Rectangle 38">
            <a:extLst>
              <a:ext uri="{FF2B5EF4-FFF2-40B4-BE49-F238E27FC236}">
                <a16:creationId xmlns:a16="http://schemas.microsoft.com/office/drawing/2014/main" id="{519B0B73-E24E-4696-ACFF-C6A98474F0B0}"/>
              </a:ext>
            </a:extLst>
          </p:cNvPr>
          <p:cNvSpPr/>
          <p:nvPr/>
        </p:nvSpPr>
        <p:spPr>
          <a:xfrm>
            <a:off x="3766331" y="2974080"/>
            <a:ext cx="2961435" cy="707886"/>
          </a:xfrm>
          <a:prstGeom prst="rect">
            <a:avLst/>
          </a:prstGeom>
        </p:spPr>
        <p:txBody>
          <a:bodyPr wrap="square">
            <a:spAutoFit/>
          </a:bodyPr>
          <a:lstStyle/>
          <a:p>
            <a:r>
              <a:rPr lang="fr-FR" sz="1000" dirty="0"/>
              <a:t>Seul un médecin hospitalier ou </a:t>
            </a:r>
            <a:r>
              <a:rPr lang="fr-FR" sz="1000" dirty="0" smtClean="0"/>
              <a:t>le </a:t>
            </a:r>
            <a:r>
              <a:rPr lang="fr-FR" sz="1000" dirty="0"/>
              <a:t>médecin traitant peut </a:t>
            </a:r>
            <a:r>
              <a:rPr lang="fr-FR" sz="1000" dirty="0" smtClean="0"/>
              <a:t>orienter un patient vers </a:t>
            </a:r>
            <a:r>
              <a:rPr lang="fr-FR" sz="1000" dirty="0"/>
              <a:t>l'HAD. Lorsque l'initiative vient d'un médecin hospitalier, l'accord </a:t>
            </a:r>
            <a:r>
              <a:rPr lang="fr-FR" sz="1000" dirty="0" smtClean="0"/>
              <a:t>du médecin </a:t>
            </a:r>
            <a:r>
              <a:rPr lang="fr-FR" sz="1000" dirty="0"/>
              <a:t>traitant est toujours sollicité. </a:t>
            </a:r>
          </a:p>
        </p:txBody>
      </p:sp>
      <p:sp>
        <p:nvSpPr>
          <p:cNvPr id="45" name="Rectangle 44">
            <a:extLst>
              <a:ext uri="{FF2B5EF4-FFF2-40B4-BE49-F238E27FC236}">
                <a16:creationId xmlns:a16="http://schemas.microsoft.com/office/drawing/2014/main" id="{519B0B73-E24E-4696-ACFF-C6A98474F0B0}"/>
              </a:ext>
            </a:extLst>
          </p:cNvPr>
          <p:cNvSpPr/>
          <p:nvPr/>
        </p:nvSpPr>
        <p:spPr>
          <a:xfrm>
            <a:off x="990678" y="2909644"/>
            <a:ext cx="2729265" cy="861774"/>
          </a:xfrm>
          <a:prstGeom prst="rect">
            <a:avLst/>
          </a:prstGeom>
        </p:spPr>
        <p:txBody>
          <a:bodyPr wrap="square">
            <a:spAutoFit/>
          </a:bodyPr>
          <a:lstStyle/>
          <a:p>
            <a:r>
              <a:rPr lang="fr-FR" sz="1000" dirty="0"/>
              <a:t>Toute personne âgée peut décider d’opter pour le maintien à domicile. Cependant, la perte d’autonomie et le manque de moyens pour y pallier rendent ce maintien à domicile parfois </a:t>
            </a:r>
            <a:r>
              <a:rPr lang="fr-FR" sz="1000" dirty="0" smtClean="0"/>
              <a:t>impossible. </a:t>
            </a:r>
            <a:endParaRPr lang="fr-FR" sz="1000" dirty="0"/>
          </a:p>
        </p:txBody>
      </p:sp>
    </p:spTree>
    <p:extLst>
      <p:ext uri="{BB962C8B-B14F-4D97-AF65-F5344CB8AC3E}">
        <p14:creationId xmlns:p14="http://schemas.microsoft.com/office/powerpoint/2010/main" val="19845183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E628CDE-B7BE-4894-88AB-B5234155E7BB}"/>
              </a:ext>
            </a:extLst>
          </p:cNvPr>
          <p:cNvSpPr>
            <a:spLocks noGrp="1"/>
          </p:cNvSpPr>
          <p:nvPr>
            <p:ph type="title"/>
          </p:nvPr>
        </p:nvSpPr>
        <p:spPr/>
        <p:txBody>
          <a:bodyPr/>
          <a:lstStyle/>
          <a:p>
            <a:pPr algn="r"/>
            <a:r>
              <a:rPr lang="fr-FR" dirty="0" smtClean="0"/>
              <a:t>M25. </a:t>
            </a:r>
            <a:r>
              <a:rPr lang="fr-FR" dirty="0">
                <a:sym typeface="Wingdings" panose="05000000000000000000" pitchFamily="2" charset="2"/>
              </a:rPr>
              <a:t>La prise en charge du patient à DOMICILE</a:t>
            </a:r>
            <a:endParaRPr lang="fr-FR" dirty="0"/>
          </a:p>
        </p:txBody>
      </p:sp>
      <p:sp>
        <p:nvSpPr>
          <p:cNvPr id="34" name="Rectangle 33">
            <a:extLst>
              <a:ext uri="{FF2B5EF4-FFF2-40B4-BE49-F238E27FC236}">
                <a16:creationId xmlns:a16="http://schemas.microsoft.com/office/drawing/2014/main" id="{DC663DF8-7FAD-4F57-926B-0A6F6321A2CF}"/>
              </a:ext>
            </a:extLst>
          </p:cNvPr>
          <p:cNvSpPr/>
          <p:nvPr/>
        </p:nvSpPr>
        <p:spPr>
          <a:xfrm>
            <a:off x="206734" y="2343861"/>
            <a:ext cx="6351464" cy="5032147"/>
          </a:xfrm>
          <a:prstGeom prst="rect">
            <a:avLst/>
          </a:prstGeom>
          <a:noFill/>
          <a:ln>
            <a:solidFill>
              <a:schemeClr val="accent1">
                <a:lumMod val="60000"/>
                <a:lumOff val="40000"/>
              </a:schemeClr>
            </a:solidFill>
          </a:ln>
        </p:spPr>
        <p:style>
          <a:lnRef idx="2">
            <a:schemeClr val="accent5"/>
          </a:lnRef>
          <a:fillRef idx="1">
            <a:schemeClr val="lt1"/>
          </a:fillRef>
          <a:effectRef idx="0">
            <a:schemeClr val="accent5"/>
          </a:effectRef>
          <a:fontRef idx="minor">
            <a:schemeClr val="dk1"/>
          </a:fontRef>
        </p:style>
        <p:txBody>
          <a:bodyPr wrap="square">
            <a:spAutoFit/>
          </a:bodyPr>
          <a:lstStyle/>
          <a:p>
            <a:r>
              <a:rPr lang="fr-FR" b="1" dirty="0" smtClean="0">
                <a:solidFill>
                  <a:schemeClr val="tx1">
                    <a:lumMod val="85000"/>
                    <a:lumOff val="15000"/>
                  </a:schemeClr>
                </a:solidFill>
              </a:rPr>
              <a:t>A l’officine :</a:t>
            </a:r>
            <a:endParaRPr lang="fr-FR" sz="1100" dirty="0">
              <a:solidFill>
                <a:srgbClr val="353744"/>
              </a:solidFill>
              <a:latin typeface="+mj-lt"/>
            </a:endParaRPr>
          </a:p>
          <a:p>
            <a:pPr marL="285750" indent="-285750">
              <a:spcAft>
                <a:spcPts val="400"/>
              </a:spcAft>
              <a:buClr>
                <a:srgbClr val="34615A"/>
              </a:buClr>
              <a:buFont typeface="Wingdings" panose="05000000000000000000" pitchFamily="2" charset="2"/>
              <a:buChar char="l"/>
            </a:pPr>
            <a:r>
              <a:rPr lang="fr-FR" sz="1100" dirty="0" smtClean="0">
                <a:solidFill>
                  <a:srgbClr val="353744"/>
                </a:solidFill>
                <a:latin typeface="+mj-lt"/>
              </a:rPr>
              <a:t>Selon </a:t>
            </a:r>
            <a:r>
              <a:rPr lang="fr-FR" sz="1100" dirty="0">
                <a:solidFill>
                  <a:srgbClr val="353744"/>
                </a:solidFill>
                <a:latin typeface="+mj-lt"/>
              </a:rPr>
              <a:t>les </a:t>
            </a:r>
            <a:r>
              <a:rPr lang="fr-FR" sz="1100" dirty="0" smtClean="0">
                <a:solidFill>
                  <a:srgbClr val="353744"/>
                </a:solidFill>
                <a:latin typeface="+mj-lt"/>
              </a:rPr>
              <a:t>prescriptions, </a:t>
            </a:r>
            <a:r>
              <a:rPr lang="fr-FR" sz="1100" dirty="0">
                <a:solidFill>
                  <a:srgbClr val="353744"/>
                </a:solidFill>
                <a:latin typeface="+mj-lt"/>
              </a:rPr>
              <a:t>les dispositifs médicaux </a:t>
            </a:r>
            <a:r>
              <a:rPr lang="fr-FR" sz="1100" dirty="0" smtClean="0">
                <a:solidFill>
                  <a:srgbClr val="353744"/>
                </a:solidFill>
                <a:latin typeface="+mj-lt"/>
              </a:rPr>
              <a:t>sont </a:t>
            </a:r>
            <a:r>
              <a:rPr lang="fr-FR" sz="1100" dirty="0">
                <a:solidFill>
                  <a:srgbClr val="353744"/>
                </a:solidFill>
                <a:latin typeface="+mj-lt"/>
              </a:rPr>
              <a:t>à l’achat ou en </a:t>
            </a:r>
            <a:r>
              <a:rPr lang="fr-FR" sz="1100" dirty="0" smtClean="0">
                <a:solidFill>
                  <a:srgbClr val="353744"/>
                </a:solidFill>
                <a:latin typeface="+mj-lt"/>
              </a:rPr>
              <a:t>location</a:t>
            </a:r>
            <a:r>
              <a:rPr lang="fr-FR" sz="1100" dirty="0" smtClean="0"/>
              <a:t>.</a:t>
            </a:r>
          </a:p>
          <a:p>
            <a:pPr marL="285750" indent="-285750">
              <a:spcAft>
                <a:spcPts val="400"/>
              </a:spcAft>
              <a:buClr>
                <a:srgbClr val="34615A"/>
              </a:buClr>
              <a:buFont typeface="Wingdings" panose="05000000000000000000" pitchFamily="2" charset="2"/>
              <a:buChar char="l"/>
            </a:pPr>
            <a:r>
              <a:rPr lang="fr-FR" sz="1100" dirty="0" smtClean="0">
                <a:solidFill>
                  <a:srgbClr val="353744"/>
                </a:solidFill>
                <a:latin typeface="+mj-lt"/>
              </a:rPr>
              <a:t>En ville, le patient ou l’aidant peut faire appel :</a:t>
            </a:r>
          </a:p>
          <a:p>
            <a:pPr>
              <a:spcAft>
                <a:spcPts val="400"/>
              </a:spcAft>
              <a:buClr>
                <a:srgbClr val="34615A"/>
              </a:buClr>
            </a:pPr>
            <a:r>
              <a:rPr lang="fr-FR" sz="1100" dirty="0" smtClean="0">
                <a:solidFill>
                  <a:srgbClr val="353744"/>
                </a:solidFill>
                <a:sym typeface="Wingdings" panose="05000000000000000000" pitchFamily="2" charset="2"/>
              </a:rPr>
              <a:t>	 </a:t>
            </a:r>
            <a:r>
              <a:rPr lang="fr-FR" sz="1100" dirty="0" smtClean="0">
                <a:solidFill>
                  <a:srgbClr val="353744"/>
                </a:solidFill>
                <a:latin typeface="+mj-lt"/>
                <a:sym typeface="Wingdings" panose="05000000000000000000" pitchFamily="2" charset="2"/>
              </a:rPr>
              <a:t>Soit au </a:t>
            </a:r>
            <a:r>
              <a:rPr lang="fr-FR" sz="1100" dirty="0">
                <a:solidFill>
                  <a:srgbClr val="353744"/>
                </a:solidFill>
                <a:latin typeface="+mj-lt"/>
                <a:sym typeface="Wingdings" panose="05000000000000000000" pitchFamily="2" charset="2"/>
              </a:rPr>
              <a:t>pharmacien d’officine qui assurera lui-même le </a:t>
            </a:r>
            <a:r>
              <a:rPr lang="fr-FR" sz="1100" dirty="0" smtClean="0">
                <a:solidFill>
                  <a:srgbClr val="353744"/>
                </a:solidFill>
                <a:latin typeface="+mj-lt"/>
                <a:sym typeface="Wingdings" panose="05000000000000000000" pitchFamily="2" charset="2"/>
              </a:rPr>
              <a:t>service</a:t>
            </a:r>
          </a:p>
          <a:p>
            <a:pPr>
              <a:spcAft>
                <a:spcPts val="400"/>
              </a:spcAft>
              <a:buClr>
                <a:srgbClr val="34615A"/>
              </a:buClr>
            </a:pPr>
            <a:r>
              <a:rPr lang="fr-FR" sz="1100" dirty="0" smtClean="0">
                <a:solidFill>
                  <a:srgbClr val="353744"/>
                </a:solidFill>
                <a:sym typeface="Wingdings" panose="05000000000000000000" pitchFamily="2" charset="2"/>
              </a:rPr>
              <a:t>	 Soit au </a:t>
            </a:r>
            <a:r>
              <a:rPr lang="fr-FR" sz="1100" dirty="0">
                <a:solidFill>
                  <a:srgbClr val="353744"/>
                </a:solidFill>
                <a:sym typeface="Wingdings" panose="05000000000000000000" pitchFamily="2" charset="2"/>
              </a:rPr>
              <a:t>pharmacien d’officine qui fera alors appel à un prestataire qui assurera tout ou </a:t>
            </a:r>
            <a:r>
              <a:rPr lang="fr-FR" sz="1100" dirty="0" smtClean="0">
                <a:solidFill>
                  <a:srgbClr val="353744"/>
                </a:solidFill>
                <a:sym typeface="Wingdings" panose="05000000000000000000" pitchFamily="2" charset="2"/>
              </a:rPr>
              <a:t>	partie du </a:t>
            </a:r>
            <a:r>
              <a:rPr lang="fr-FR" sz="1100" dirty="0">
                <a:solidFill>
                  <a:srgbClr val="353744"/>
                </a:solidFill>
                <a:sym typeface="Wingdings" panose="05000000000000000000" pitchFamily="2" charset="2"/>
              </a:rPr>
              <a:t>service</a:t>
            </a:r>
            <a:endParaRPr lang="fr-FR" sz="1100" dirty="0" smtClean="0">
              <a:solidFill>
                <a:srgbClr val="353744"/>
              </a:solidFill>
              <a:latin typeface="+mj-lt"/>
              <a:sym typeface="Wingdings" panose="05000000000000000000" pitchFamily="2" charset="2"/>
            </a:endParaRPr>
          </a:p>
          <a:p>
            <a:pPr>
              <a:spcAft>
                <a:spcPts val="400"/>
              </a:spcAft>
              <a:buClr>
                <a:srgbClr val="34615A"/>
              </a:buClr>
            </a:pPr>
            <a:r>
              <a:rPr lang="fr-FR" sz="1100" dirty="0">
                <a:solidFill>
                  <a:srgbClr val="353744"/>
                </a:solidFill>
                <a:latin typeface="+mj-lt"/>
                <a:sym typeface="Wingdings" panose="05000000000000000000" pitchFamily="2" charset="2"/>
              </a:rPr>
              <a:t>	</a:t>
            </a:r>
            <a:r>
              <a:rPr lang="fr-FR" sz="1100" dirty="0" smtClean="0">
                <a:solidFill>
                  <a:srgbClr val="353744"/>
                </a:solidFill>
                <a:latin typeface="+mj-lt"/>
                <a:sym typeface="Wingdings" panose="05000000000000000000" pitchFamily="2" charset="2"/>
              </a:rPr>
              <a:t> Soit à </a:t>
            </a:r>
            <a:r>
              <a:rPr lang="fr-FR" sz="1100" dirty="0">
                <a:solidFill>
                  <a:srgbClr val="353744"/>
                </a:solidFill>
                <a:latin typeface="+mj-lt"/>
                <a:sym typeface="Wingdings" panose="05000000000000000000" pitchFamily="2" charset="2"/>
              </a:rPr>
              <a:t>un prestataire qui assurera le </a:t>
            </a:r>
            <a:r>
              <a:rPr lang="fr-FR" sz="1100" dirty="0" smtClean="0">
                <a:solidFill>
                  <a:srgbClr val="353744"/>
                </a:solidFill>
                <a:latin typeface="+mj-lt"/>
                <a:sym typeface="Wingdings" panose="05000000000000000000" pitchFamily="2" charset="2"/>
              </a:rPr>
              <a:t>service</a:t>
            </a:r>
            <a:r>
              <a:rPr lang="fr-FR" sz="1100" dirty="0">
                <a:solidFill>
                  <a:srgbClr val="353744"/>
                </a:solidFill>
                <a:latin typeface="+mj-lt"/>
                <a:sym typeface="Wingdings" panose="05000000000000000000" pitchFamily="2" charset="2"/>
              </a:rPr>
              <a:t>	</a:t>
            </a:r>
            <a:endParaRPr lang="fr-FR" sz="1100" dirty="0" smtClean="0">
              <a:solidFill>
                <a:srgbClr val="353744"/>
              </a:solidFill>
              <a:latin typeface="+mj-lt"/>
              <a:sym typeface="Wingdings" panose="05000000000000000000" pitchFamily="2" charset="2"/>
            </a:endParaRPr>
          </a:p>
          <a:p>
            <a:pPr marL="285750" indent="-285750">
              <a:spcAft>
                <a:spcPts val="400"/>
              </a:spcAft>
              <a:buClr>
                <a:srgbClr val="34615A"/>
              </a:buClr>
              <a:buFont typeface="Wingdings" panose="05000000000000000000" pitchFamily="2" charset="2"/>
              <a:buChar char="l"/>
            </a:pPr>
            <a:r>
              <a:rPr lang="fr-FR" sz="1100" dirty="0" smtClean="0">
                <a:solidFill>
                  <a:srgbClr val="353744"/>
                </a:solidFill>
                <a:latin typeface="+mj-lt"/>
              </a:rPr>
              <a:t>A </a:t>
            </a:r>
            <a:r>
              <a:rPr lang="fr-FR" sz="1100" dirty="0">
                <a:solidFill>
                  <a:srgbClr val="353744"/>
                </a:solidFill>
                <a:latin typeface="+mj-lt"/>
              </a:rPr>
              <a:t>l’officine, les produits de MAD sont :</a:t>
            </a:r>
          </a:p>
          <a:p>
            <a:pPr marL="628650" lvl="1" indent="-171450">
              <a:spcAft>
                <a:spcPts val="400"/>
              </a:spcAft>
              <a:buClr>
                <a:srgbClr val="34615A"/>
              </a:buClr>
              <a:buFontTx/>
              <a:buChar char="-"/>
            </a:pPr>
            <a:r>
              <a:rPr lang="fr-FR" sz="1100" dirty="0" smtClean="0">
                <a:solidFill>
                  <a:srgbClr val="353744"/>
                </a:solidFill>
              </a:rPr>
              <a:t>les </a:t>
            </a:r>
            <a:r>
              <a:rPr lang="fr-FR" sz="1100" dirty="0">
                <a:solidFill>
                  <a:srgbClr val="353744"/>
                </a:solidFill>
              </a:rPr>
              <a:t>dispositifs médicaux </a:t>
            </a:r>
            <a:r>
              <a:rPr lang="fr-FR" sz="1100" dirty="0" smtClean="0">
                <a:solidFill>
                  <a:srgbClr val="353744"/>
                </a:solidFill>
              </a:rPr>
              <a:t>d’oxygénothérapie</a:t>
            </a:r>
          </a:p>
          <a:p>
            <a:pPr marL="628650" lvl="1" indent="-171450">
              <a:spcAft>
                <a:spcPts val="400"/>
              </a:spcAft>
              <a:buClr>
                <a:srgbClr val="34615A"/>
              </a:buClr>
              <a:buFontTx/>
              <a:buChar char="-"/>
            </a:pPr>
            <a:r>
              <a:rPr lang="fr-FR" sz="1100" dirty="0" smtClean="0">
                <a:solidFill>
                  <a:srgbClr val="353744"/>
                </a:solidFill>
              </a:rPr>
              <a:t>les </a:t>
            </a:r>
            <a:r>
              <a:rPr lang="fr-FR" sz="1100" dirty="0">
                <a:solidFill>
                  <a:srgbClr val="353744"/>
                </a:solidFill>
              </a:rPr>
              <a:t>systèmes actifs pour la </a:t>
            </a:r>
            <a:r>
              <a:rPr lang="fr-FR" sz="1100" dirty="0" smtClean="0">
                <a:solidFill>
                  <a:srgbClr val="353744"/>
                </a:solidFill>
              </a:rPr>
              <a:t>perfusion</a:t>
            </a:r>
          </a:p>
          <a:p>
            <a:pPr marL="628650" lvl="1" indent="-171450">
              <a:spcAft>
                <a:spcPts val="400"/>
              </a:spcAft>
              <a:buClr>
                <a:srgbClr val="34615A"/>
              </a:buClr>
              <a:buFontTx/>
              <a:buChar char="-"/>
            </a:pPr>
            <a:r>
              <a:rPr lang="fr-FR" sz="1100" dirty="0" smtClean="0">
                <a:solidFill>
                  <a:srgbClr val="353744"/>
                </a:solidFill>
              </a:rPr>
              <a:t>les </a:t>
            </a:r>
            <a:r>
              <a:rPr lang="fr-FR" sz="1100" dirty="0">
                <a:solidFill>
                  <a:srgbClr val="353744"/>
                </a:solidFill>
              </a:rPr>
              <a:t>matériels pour nutrition </a:t>
            </a:r>
            <a:r>
              <a:rPr lang="fr-FR" sz="1100" dirty="0" smtClean="0">
                <a:solidFill>
                  <a:srgbClr val="353744"/>
                </a:solidFill>
              </a:rPr>
              <a:t>entérale</a:t>
            </a:r>
          </a:p>
          <a:p>
            <a:pPr marL="628650" lvl="1" indent="-171450">
              <a:spcAft>
                <a:spcPts val="400"/>
              </a:spcAft>
              <a:buClr>
                <a:srgbClr val="34615A"/>
              </a:buClr>
              <a:buFontTx/>
              <a:buChar char="-"/>
            </a:pPr>
            <a:r>
              <a:rPr lang="fr-FR" sz="1100" dirty="0" smtClean="0">
                <a:solidFill>
                  <a:srgbClr val="353744"/>
                </a:solidFill>
              </a:rPr>
              <a:t>les </a:t>
            </a:r>
            <a:r>
              <a:rPr lang="fr-FR" sz="1100" dirty="0">
                <a:solidFill>
                  <a:srgbClr val="353744"/>
                </a:solidFill>
              </a:rPr>
              <a:t>appareils de ventilation et pour pression positive </a:t>
            </a:r>
            <a:r>
              <a:rPr lang="fr-FR" sz="1100" dirty="0" smtClean="0">
                <a:solidFill>
                  <a:srgbClr val="353744"/>
                </a:solidFill>
              </a:rPr>
              <a:t>continue</a:t>
            </a:r>
          </a:p>
          <a:p>
            <a:pPr marL="628650" lvl="1" indent="-171450">
              <a:spcAft>
                <a:spcPts val="400"/>
              </a:spcAft>
              <a:buClr>
                <a:srgbClr val="34615A"/>
              </a:buClr>
              <a:buFontTx/>
              <a:buChar char="-"/>
            </a:pPr>
            <a:r>
              <a:rPr lang="fr-FR" sz="1100" dirty="0" smtClean="0">
                <a:solidFill>
                  <a:srgbClr val="353744"/>
                </a:solidFill>
              </a:rPr>
              <a:t>les </a:t>
            </a:r>
            <a:r>
              <a:rPr lang="fr-FR" sz="1100" dirty="0">
                <a:solidFill>
                  <a:srgbClr val="353744"/>
                </a:solidFill>
              </a:rPr>
              <a:t>DM d’aérosolthérapie pour pathologies respiratoires </a:t>
            </a:r>
            <a:r>
              <a:rPr lang="fr-FR" sz="1100" dirty="0" smtClean="0">
                <a:solidFill>
                  <a:srgbClr val="353744"/>
                </a:solidFill>
              </a:rPr>
              <a:t>chroniques</a:t>
            </a:r>
          </a:p>
          <a:p>
            <a:pPr marL="628650" lvl="1" indent="-171450">
              <a:spcAft>
                <a:spcPts val="400"/>
              </a:spcAft>
              <a:buClr>
                <a:srgbClr val="34615A"/>
              </a:buClr>
              <a:buFontTx/>
              <a:buChar char="-"/>
            </a:pPr>
            <a:r>
              <a:rPr lang="fr-FR" sz="1100" dirty="0" smtClean="0">
                <a:solidFill>
                  <a:srgbClr val="353744"/>
                </a:solidFill>
              </a:rPr>
              <a:t>les </a:t>
            </a:r>
            <a:r>
              <a:rPr lang="fr-FR" sz="1100" dirty="0">
                <a:solidFill>
                  <a:srgbClr val="353744"/>
                </a:solidFill>
              </a:rPr>
              <a:t>lits médicaux et leurs </a:t>
            </a:r>
            <a:r>
              <a:rPr lang="fr-FR" sz="1100" dirty="0" smtClean="0">
                <a:solidFill>
                  <a:srgbClr val="353744"/>
                </a:solidFill>
              </a:rPr>
              <a:t>accessoires</a:t>
            </a:r>
          </a:p>
          <a:p>
            <a:pPr marL="628650" lvl="1" indent="-171450">
              <a:spcAft>
                <a:spcPts val="400"/>
              </a:spcAft>
              <a:buClr>
                <a:srgbClr val="34615A"/>
              </a:buClr>
              <a:buFontTx/>
              <a:buChar char="-"/>
            </a:pPr>
            <a:r>
              <a:rPr lang="fr-FR" sz="1100" dirty="0" smtClean="0">
                <a:solidFill>
                  <a:srgbClr val="353744"/>
                </a:solidFill>
              </a:rPr>
              <a:t>les </a:t>
            </a:r>
            <a:r>
              <a:rPr lang="fr-FR" sz="1100" dirty="0">
                <a:solidFill>
                  <a:srgbClr val="353744"/>
                </a:solidFill>
              </a:rPr>
              <a:t>supports d’aide à la prévention et d’aide au traitement de l’escarre (supports de lits et de fauteuil) et aides techniques à la </a:t>
            </a:r>
            <a:r>
              <a:rPr lang="fr-FR" sz="1100" dirty="0" smtClean="0">
                <a:solidFill>
                  <a:srgbClr val="353744"/>
                </a:solidFill>
              </a:rPr>
              <a:t>posture</a:t>
            </a:r>
          </a:p>
          <a:p>
            <a:pPr marL="628650" lvl="1" indent="-171450">
              <a:spcAft>
                <a:spcPts val="400"/>
              </a:spcAft>
              <a:buClr>
                <a:srgbClr val="34615A"/>
              </a:buClr>
              <a:buFontTx/>
              <a:buChar char="-"/>
            </a:pPr>
            <a:r>
              <a:rPr lang="fr-FR" sz="1100" dirty="0" smtClean="0">
                <a:solidFill>
                  <a:srgbClr val="353744"/>
                </a:solidFill>
              </a:rPr>
              <a:t>les </a:t>
            </a:r>
            <a:r>
              <a:rPr lang="fr-FR" sz="1100" dirty="0">
                <a:solidFill>
                  <a:srgbClr val="353744"/>
                </a:solidFill>
              </a:rPr>
              <a:t>véhicules pour personnes handicapées (VPH), quels que soient le type et le mode de propulsion</a:t>
            </a:r>
            <a:r>
              <a:rPr lang="fr-FR" sz="1100" dirty="0" smtClean="0">
                <a:solidFill>
                  <a:srgbClr val="353744"/>
                </a:solidFill>
              </a:rPr>
              <a:t>.</a:t>
            </a:r>
            <a:endParaRPr lang="fr-FR" sz="1100" dirty="0">
              <a:solidFill>
                <a:srgbClr val="353744"/>
              </a:solidFill>
            </a:endParaRPr>
          </a:p>
          <a:p>
            <a:pPr marL="285750" indent="-285750">
              <a:spcAft>
                <a:spcPts val="400"/>
              </a:spcAft>
              <a:buClr>
                <a:srgbClr val="34615A"/>
              </a:buClr>
              <a:buFont typeface="Wingdings" panose="05000000000000000000" pitchFamily="2" charset="2"/>
              <a:buChar char="l"/>
            </a:pPr>
            <a:r>
              <a:rPr lang="fr-FR" sz="1100" dirty="0">
                <a:solidFill>
                  <a:srgbClr val="353744"/>
                </a:solidFill>
              </a:rPr>
              <a:t>L'officine met en place les modalités de location (dépôt, de l’installation, du suivi, et de la reprise du matériel), de nettoyage, d'entretien et de maintenance des dispositifs médicaux (se référer au </a:t>
            </a:r>
            <a:r>
              <a:rPr lang="fr-FR" sz="1100" dirty="0">
                <a:solidFill>
                  <a:srgbClr val="353744"/>
                </a:solidFill>
                <a:hlinkClick r:id="rId2"/>
              </a:rPr>
              <a:t>Principe 15</a:t>
            </a:r>
            <a:r>
              <a:rPr lang="fr-FR" sz="1100" dirty="0">
                <a:solidFill>
                  <a:srgbClr val="353744"/>
                </a:solidFill>
              </a:rPr>
              <a:t> du référentiel)</a:t>
            </a:r>
          </a:p>
          <a:p>
            <a:pPr marL="285750" indent="-285750">
              <a:spcAft>
                <a:spcPts val="400"/>
              </a:spcAft>
              <a:buClr>
                <a:srgbClr val="34615A"/>
              </a:buClr>
              <a:buFont typeface="Wingdings" panose="05000000000000000000" pitchFamily="2" charset="2"/>
              <a:buChar char="l"/>
            </a:pPr>
            <a:r>
              <a:rPr lang="fr-FR" sz="1100" dirty="0">
                <a:solidFill>
                  <a:srgbClr val="353744"/>
                </a:solidFill>
              </a:rPr>
              <a:t>Information des usagers : apposer une affiche sur votre vitrine informant les patients de la mise en place de ce service dans votre officine. Les mentions de l’affiche doivent respecter les règles régissant l’information et la publicité</a:t>
            </a:r>
            <a:r>
              <a:rPr lang="fr-FR" sz="1100" dirty="0" smtClean="0">
                <a:solidFill>
                  <a:srgbClr val="353744"/>
                </a:solidFill>
              </a:rPr>
              <a:t>.</a:t>
            </a:r>
            <a:endParaRPr lang="fr-FR" sz="1100" dirty="0">
              <a:solidFill>
                <a:srgbClr val="353744"/>
              </a:solidFill>
            </a:endParaRPr>
          </a:p>
        </p:txBody>
      </p:sp>
      <p:sp>
        <p:nvSpPr>
          <p:cNvPr id="10" name="Rectangle 9">
            <a:extLst>
              <a:ext uri="{FF2B5EF4-FFF2-40B4-BE49-F238E27FC236}">
                <a16:creationId xmlns:a16="http://schemas.microsoft.com/office/drawing/2014/main" id="{519B0B73-E24E-4696-ACFF-C6A98474F0B0}"/>
              </a:ext>
            </a:extLst>
          </p:cNvPr>
          <p:cNvSpPr/>
          <p:nvPr/>
        </p:nvSpPr>
        <p:spPr>
          <a:xfrm>
            <a:off x="206735" y="1212824"/>
            <a:ext cx="6351464" cy="974626"/>
          </a:xfrm>
          <a:prstGeom prst="rect">
            <a:avLst/>
          </a:prstGeom>
        </p:spPr>
        <p:txBody>
          <a:bodyPr wrap="square">
            <a:spAutoFit/>
          </a:bodyPr>
          <a:lstStyle/>
          <a:p>
            <a:pPr>
              <a:spcAft>
                <a:spcPts val="600"/>
              </a:spcAft>
            </a:pPr>
            <a:r>
              <a:rPr lang="fr-FR" sz="1600" dirty="0" smtClean="0">
                <a:solidFill>
                  <a:srgbClr val="34615A"/>
                </a:solidFill>
                <a:latin typeface="Helvetica Neue" panose="02000503000000020004" pitchFamily="2" charset="0"/>
                <a:ea typeface="Helvetica Neue" panose="02000503000000020004" pitchFamily="2" charset="0"/>
                <a:cs typeface="Helvetica Neue" panose="02000503000000020004" pitchFamily="2" charset="0"/>
              </a:rPr>
              <a:t>Dispositifs </a:t>
            </a:r>
            <a:r>
              <a:rPr lang="fr-FR" sz="1600" smtClean="0">
                <a:solidFill>
                  <a:srgbClr val="34615A"/>
                </a:solidFill>
                <a:latin typeface="Helvetica Neue" panose="02000503000000020004" pitchFamily="2" charset="0"/>
                <a:ea typeface="Helvetica Neue" panose="02000503000000020004" pitchFamily="2" charset="0"/>
                <a:cs typeface="Helvetica Neue" panose="02000503000000020004" pitchFamily="2" charset="0"/>
              </a:rPr>
              <a:t>Médicaux pour </a:t>
            </a:r>
            <a:r>
              <a:rPr lang="fr-FR" sz="1600" dirty="0" smtClean="0">
                <a:solidFill>
                  <a:srgbClr val="34615A"/>
                </a:solidFill>
                <a:latin typeface="Helvetica Neue" panose="02000503000000020004" pitchFamily="2" charset="0"/>
                <a:ea typeface="Helvetica Neue" panose="02000503000000020004" pitchFamily="2" charset="0"/>
                <a:cs typeface="Helvetica Neue" panose="02000503000000020004" pitchFamily="2" charset="0"/>
              </a:rPr>
              <a:t>le MAD</a:t>
            </a:r>
            <a:r>
              <a:rPr lang="fr-FR" sz="1600" dirty="0" smtClean="0">
                <a:solidFill>
                  <a:srgbClr val="34615A"/>
                </a:solidFill>
                <a:latin typeface="Helvetica Neue" panose="020B0604020202020204" pitchFamily="34" charset="0"/>
                <a:ea typeface="Helvetica Neue" panose="020B0604020202020204" pitchFamily="34" charset="0"/>
              </a:rPr>
              <a:t>:</a:t>
            </a:r>
          </a:p>
          <a:p>
            <a:pPr marL="285750" indent="-285750">
              <a:spcAft>
                <a:spcPts val="400"/>
              </a:spcAft>
              <a:buClr>
                <a:srgbClr val="34615A"/>
              </a:buClr>
              <a:buFont typeface="Wingdings" panose="05000000000000000000" pitchFamily="2" charset="2"/>
              <a:buChar char="l"/>
            </a:pPr>
            <a:r>
              <a:rPr lang="fr-FR" sz="1100" dirty="0" smtClean="0">
                <a:solidFill>
                  <a:schemeClr val="tx1">
                    <a:lumMod val="85000"/>
                    <a:lumOff val="15000"/>
                  </a:schemeClr>
                </a:solidFill>
              </a:rPr>
              <a:t>La délivrance </a:t>
            </a:r>
            <a:r>
              <a:rPr lang="fr-FR" sz="1100" dirty="0">
                <a:solidFill>
                  <a:schemeClr val="tx1">
                    <a:lumMod val="85000"/>
                    <a:lumOff val="15000"/>
                  </a:schemeClr>
                </a:solidFill>
              </a:rPr>
              <a:t>de </a:t>
            </a:r>
            <a:r>
              <a:rPr lang="fr-FR" sz="1100" dirty="0" smtClean="0">
                <a:solidFill>
                  <a:schemeClr val="tx1">
                    <a:lumMod val="85000"/>
                    <a:lumOff val="15000"/>
                  </a:schemeClr>
                </a:solidFill>
              </a:rPr>
              <a:t>dispositifs médicaux </a:t>
            </a:r>
            <a:r>
              <a:rPr lang="fr-FR" sz="1100" dirty="0">
                <a:solidFill>
                  <a:schemeClr val="tx1">
                    <a:lumMod val="85000"/>
                    <a:lumOff val="15000"/>
                  </a:schemeClr>
                </a:solidFill>
              </a:rPr>
              <a:t>ne fait </a:t>
            </a:r>
            <a:r>
              <a:rPr lang="fr-FR" sz="1100" dirty="0" smtClean="0">
                <a:solidFill>
                  <a:schemeClr val="tx1">
                    <a:lumMod val="85000"/>
                    <a:lumOff val="15000"/>
                  </a:schemeClr>
                </a:solidFill>
              </a:rPr>
              <a:t>pas </a:t>
            </a:r>
            <a:r>
              <a:rPr lang="fr-FR" sz="1100" dirty="0">
                <a:solidFill>
                  <a:schemeClr val="tx1">
                    <a:lumMod val="85000"/>
                    <a:lumOff val="15000"/>
                  </a:schemeClr>
                </a:solidFill>
              </a:rPr>
              <a:t>partie du monopole </a:t>
            </a:r>
            <a:r>
              <a:rPr lang="fr-FR" sz="1100" dirty="0" smtClean="0">
                <a:solidFill>
                  <a:schemeClr val="tx1">
                    <a:lumMod val="85000"/>
                    <a:lumOff val="15000"/>
                  </a:schemeClr>
                </a:solidFill>
              </a:rPr>
              <a:t>pharmaceutique</a:t>
            </a:r>
          </a:p>
          <a:p>
            <a:pPr marL="285750" indent="-285750">
              <a:spcAft>
                <a:spcPts val="400"/>
              </a:spcAft>
              <a:buClr>
                <a:srgbClr val="34615A"/>
              </a:buClr>
              <a:buFont typeface="Wingdings" panose="05000000000000000000" pitchFamily="2" charset="2"/>
              <a:buChar char="l"/>
            </a:pPr>
            <a:r>
              <a:rPr lang="fr-FR" sz="1100" dirty="0" smtClean="0">
                <a:solidFill>
                  <a:schemeClr val="tx1">
                    <a:lumMod val="85000"/>
                    <a:lumOff val="15000"/>
                  </a:schemeClr>
                </a:solidFill>
              </a:rPr>
              <a:t>Pour en savoir plus sur les dispositifs médicaux : se référer au Mémo « M26. Les dispositifs médicaux »</a:t>
            </a:r>
            <a:endParaRPr lang="fr-FR" sz="1100" dirty="0">
              <a:solidFill>
                <a:schemeClr val="tx1">
                  <a:lumMod val="85000"/>
                  <a:lumOff val="15000"/>
                </a:schemeClr>
              </a:solidFill>
            </a:endParaRPr>
          </a:p>
        </p:txBody>
      </p:sp>
      <p:sp>
        <p:nvSpPr>
          <p:cNvPr id="8" name="Espace réservé du texte 2">
            <a:extLst>
              <a:ext uri="{FF2B5EF4-FFF2-40B4-BE49-F238E27FC236}">
                <a16:creationId xmlns:a16="http://schemas.microsoft.com/office/drawing/2014/main" id="{C8D32874-29EE-47CE-A51D-45A6BC96CEFC}"/>
              </a:ext>
            </a:extLst>
          </p:cNvPr>
          <p:cNvSpPr txBox="1">
            <a:spLocks/>
          </p:cNvSpPr>
          <p:nvPr/>
        </p:nvSpPr>
        <p:spPr>
          <a:xfrm>
            <a:off x="0" y="7712241"/>
            <a:ext cx="6737684" cy="1288029"/>
          </a:xfrm>
          <a:prstGeom prst="rect">
            <a:avLst/>
          </a:prstGeom>
          <a:solidFill>
            <a:schemeClr val="accent2">
              <a:lumMod val="20000"/>
              <a:lumOff val="80000"/>
            </a:schemeClr>
          </a:solidFill>
        </p:spPr>
        <p:txBody>
          <a:bodyPr anchor="ctr"/>
          <a:lstStyle>
            <a:lvl1pPr marL="0" indent="0" algn="l" defTabSz="685800" rtl="0" eaLnBrk="1" latinLnBrk="0" hangingPunct="1">
              <a:lnSpc>
                <a:spcPct val="90000"/>
              </a:lnSpc>
              <a:spcBef>
                <a:spcPts val="750"/>
              </a:spcBef>
              <a:buFont typeface="Arial" panose="020B0604020202020204" pitchFamily="34" charset="0"/>
              <a:buNone/>
              <a:defRPr sz="1100" kern="1200">
                <a:solidFill>
                  <a:schemeClr val="tx1">
                    <a:lumMod val="85000"/>
                    <a:lumOff val="15000"/>
                  </a:schemeClr>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lumMod val="85000"/>
                    <a:lumOff val="15000"/>
                  </a:schemeClr>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lumMod val="85000"/>
                    <a:lumOff val="15000"/>
                  </a:schemeClr>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lumMod val="85000"/>
                    <a:lumOff val="15000"/>
                  </a:schemeClr>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lumMod val="85000"/>
                    <a:lumOff val="15000"/>
                  </a:schemeClr>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spcBef>
                <a:spcPts val="300"/>
              </a:spcBef>
            </a:pPr>
            <a:r>
              <a:rPr lang="fr-FR" sz="1050" b="1" dirty="0" smtClean="0"/>
              <a:t>Sources </a:t>
            </a:r>
            <a:r>
              <a:rPr lang="fr-FR" sz="1050" b="1" dirty="0"/>
              <a:t>: </a:t>
            </a:r>
          </a:p>
          <a:p>
            <a:pPr>
              <a:spcBef>
                <a:spcPts val="300"/>
              </a:spcBef>
            </a:pPr>
            <a:r>
              <a:rPr lang="fr-FR" sz="1050" dirty="0" smtClean="0"/>
              <a:t>Articles L4235-57 à </a:t>
            </a:r>
            <a:r>
              <a:rPr lang="fr-FR" sz="1050" dirty="0"/>
              <a:t>L4235-60 </a:t>
            </a:r>
            <a:r>
              <a:rPr lang="fr-FR" sz="1050" dirty="0" smtClean="0"/>
              <a:t>du Code </a:t>
            </a:r>
            <a:r>
              <a:rPr lang="fr-FR" sz="1050" dirty="0"/>
              <a:t>de la Santé </a:t>
            </a:r>
            <a:r>
              <a:rPr lang="fr-FR" sz="1050" dirty="0" smtClean="0"/>
              <a:t>Publique</a:t>
            </a:r>
          </a:p>
          <a:p>
            <a:pPr>
              <a:spcBef>
                <a:spcPts val="300"/>
              </a:spcBef>
            </a:pPr>
            <a:r>
              <a:rPr lang="fr-FR" sz="1050" dirty="0">
                <a:hlinkClick r:id="rId3"/>
              </a:rPr>
              <a:t>Arrêté du 19 décembre 2006</a:t>
            </a:r>
            <a:r>
              <a:rPr lang="fr-FR" sz="1050" dirty="0"/>
              <a:t> définissant les modalités de la délivrance mentionnées aux articles </a:t>
            </a:r>
            <a:r>
              <a:rPr lang="fr-FR" sz="1050" dirty="0">
                <a:hlinkClick r:id="rId4"/>
              </a:rPr>
              <a:t>D. 5232-10</a:t>
            </a:r>
            <a:r>
              <a:rPr lang="fr-FR" sz="1050" dirty="0"/>
              <a:t> et </a:t>
            </a:r>
            <a:r>
              <a:rPr lang="fr-FR" sz="1050" dirty="0">
                <a:hlinkClick r:id="rId5"/>
              </a:rPr>
              <a:t>D. 5232-12</a:t>
            </a:r>
            <a:r>
              <a:rPr lang="fr-FR" sz="1050" dirty="0"/>
              <a:t> et fixant la liste des matériels et services prévue à l'article L. 5232-3 du code de la santé </a:t>
            </a:r>
            <a:r>
              <a:rPr lang="fr-FR" sz="1050" dirty="0" smtClean="0"/>
              <a:t>publique</a:t>
            </a:r>
          </a:p>
          <a:p>
            <a:pPr>
              <a:spcBef>
                <a:spcPts val="300"/>
              </a:spcBef>
            </a:pPr>
            <a:r>
              <a:rPr lang="fr-FR" sz="1050" dirty="0">
                <a:hlinkClick r:id="rId6"/>
              </a:rPr>
              <a:t>https://www.ameli.fr/assure/sante/handicap/maintien-domicile</a:t>
            </a:r>
            <a:endParaRPr lang="fr-FR" sz="1050" dirty="0"/>
          </a:p>
          <a:p>
            <a:pPr>
              <a:spcBef>
                <a:spcPts val="300"/>
              </a:spcBef>
            </a:pPr>
            <a:r>
              <a:rPr lang="fr-FR" sz="1050" dirty="0">
                <a:hlinkClick r:id="rId7"/>
              </a:rPr>
              <a:t>https://solidarites-sante.gouv.fr/soins-et-maladies/prises-en-charge-specialisees/had-10951/had</a:t>
            </a:r>
            <a:endParaRPr lang="fr-FR" sz="1050" dirty="0"/>
          </a:p>
          <a:p>
            <a:pPr>
              <a:spcBef>
                <a:spcPts val="300"/>
              </a:spcBef>
            </a:pPr>
            <a:r>
              <a:rPr lang="fr-FR" sz="1050" dirty="0"/>
              <a:t>Convention type : </a:t>
            </a:r>
            <a:r>
              <a:rPr lang="fr-FR" sz="1050" dirty="0">
                <a:hlinkClick r:id="rId8"/>
              </a:rPr>
              <a:t>https://</a:t>
            </a:r>
            <a:r>
              <a:rPr lang="fr-FR" sz="1050" dirty="0" smtClean="0">
                <a:hlinkClick r:id="rId8"/>
              </a:rPr>
              <a:t>solidarites-sante.gouv.fr/fichiers/bo/2011/11-08/ste_20110008_0100_0125.pdf</a:t>
            </a:r>
            <a:endParaRPr lang="fr-FR" sz="1050" dirty="0"/>
          </a:p>
        </p:txBody>
      </p:sp>
    </p:spTree>
    <p:extLst>
      <p:ext uri="{BB962C8B-B14F-4D97-AF65-F5344CB8AC3E}">
        <p14:creationId xmlns:p14="http://schemas.microsoft.com/office/powerpoint/2010/main" val="2700408936"/>
      </p:ext>
    </p:extLst>
  </p:cSld>
  <p:clrMapOvr>
    <a:masterClrMapping/>
  </p:clrMapOvr>
</p:sld>
</file>

<file path=ppt/theme/theme1.xml><?xml version="1.0" encoding="utf-8"?>
<a:theme xmlns:a="http://schemas.openxmlformats.org/drawingml/2006/main" name="Thème Office">
  <a:themeElements>
    <a:clrScheme name="CNOP - Procédures">
      <a:dk1>
        <a:sysClr val="windowText" lastClr="000000"/>
      </a:dk1>
      <a:lt1>
        <a:sysClr val="window" lastClr="FFFFFF"/>
      </a:lt1>
      <a:dk2>
        <a:srgbClr val="292929"/>
      </a:dk2>
      <a:lt2>
        <a:srgbClr val="E3DED1"/>
      </a:lt2>
      <a:accent1>
        <a:srgbClr val="455F51"/>
      </a:accent1>
      <a:accent2>
        <a:srgbClr val="2C6672"/>
      </a:accent2>
      <a:accent3>
        <a:srgbClr val="9BBA28"/>
      </a:accent3>
      <a:accent4>
        <a:srgbClr val="029676"/>
      </a:accent4>
      <a:accent5>
        <a:srgbClr val="4AB5C4"/>
      </a:accent5>
      <a:accent6>
        <a:srgbClr val="CCCC00"/>
      </a:accent6>
      <a:hlink>
        <a:srgbClr val="6B9F25"/>
      </a:hlink>
      <a:folHlink>
        <a:srgbClr val="BA6906"/>
      </a:folHlink>
    </a:clrScheme>
    <a:fontScheme name="Standard">
      <a:majorFont>
        <a:latin typeface="Helvetica Light"/>
        <a:ea typeface=""/>
        <a:cs typeface=""/>
      </a:majorFont>
      <a:minorFont>
        <a:latin typeface="Helvetica Light"/>
        <a:ea typeface=""/>
        <a:cs typeface=""/>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2918</TotalTime>
  <Words>897</Words>
  <Application>Microsoft Office PowerPoint</Application>
  <PresentationFormat>Format A4 (210 x 297 mm)</PresentationFormat>
  <Paragraphs>58</Paragraphs>
  <Slides>2</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vt:i4>
      </vt:variant>
    </vt:vector>
  </HeadingPairs>
  <TitlesOfParts>
    <vt:vector size="8" baseType="lpstr">
      <vt:lpstr>Arial</vt:lpstr>
      <vt:lpstr>Calibri</vt:lpstr>
      <vt:lpstr>Helvetica Light</vt:lpstr>
      <vt:lpstr>Helvetica Neue</vt:lpstr>
      <vt:lpstr>Wingdings</vt:lpstr>
      <vt:lpstr>Thème Office</vt:lpstr>
      <vt:lpstr>M25. La prise en charge du patient à DOMICILE</vt:lpstr>
      <vt:lpstr>M25. La prise en charge du patient à DOMICILE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Schellenberg Frédéric</dc:creator>
  <cp:lastModifiedBy>Cécile LUGAND</cp:lastModifiedBy>
  <cp:revision>195</cp:revision>
  <cp:lastPrinted>2021-12-08T13:28:26Z</cp:lastPrinted>
  <dcterms:created xsi:type="dcterms:W3CDTF">2019-09-09T06:31:24Z</dcterms:created>
  <dcterms:modified xsi:type="dcterms:W3CDTF">2021-12-21T13:40:18Z</dcterms:modified>
</cp:coreProperties>
</file>