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262" r:id="rId2"/>
    <p:sldId id="257" r:id="rId3"/>
  </p:sldIdLst>
  <p:sldSz cx="6858000" cy="9906000" type="A4"/>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95959"/>
    <a:srgbClr val="4AB5C4"/>
    <a:srgbClr val="D0E6E2"/>
    <a:srgbClr val="9BBA28"/>
    <a:srgbClr val="34615A"/>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13" autoAdjust="0"/>
    <p:restoredTop sz="94660"/>
  </p:normalViewPr>
  <p:slideViewPr>
    <p:cSldViewPr snapToGrid="0">
      <p:cViewPr>
        <p:scale>
          <a:sx n="150" d="100"/>
          <a:sy n="150" d="100"/>
        </p:scale>
        <p:origin x="1902" y="-3948"/>
      </p:cViewPr>
      <p:guideLst/>
    </p:cSldViewPr>
  </p:slideViewPr>
  <p:notesTextViewPr>
    <p:cViewPr>
      <p:scale>
        <a:sx n="1" d="1"/>
        <a:sy n="1" d="1"/>
      </p:scale>
      <p:origin x="0" y="0"/>
    </p:cViewPr>
  </p:notesTextViewPr>
  <p:notesViewPr>
    <p:cSldViewPr snapToGrid="0">
      <p:cViewPr varScale="1">
        <p:scale>
          <a:sx n="52" d="100"/>
          <a:sy n="52" d="100"/>
        </p:scale>
        <p:origin x="2680"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0D166CD9-6B3D-4A74-8539-80C83248586E}" type="datetimeFigureOut">
              <a:rPr lang="fr-FR" smtClean="0"/>
              <a:t>20/12/2021</a:t>
            </a:fld>
            <a:endParaRPr lang="fr-FR"/>
          </a:p>
        </p:txBody>
      </p:sp>
      <p:sp>
        <p:nvSpPr>
          <p:cNvPr id="4" name="Espace réservé du pied de page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80AC9F79-1056-47EA-BE7C-27A5139AA3DB}" type="slidenum">
              <a:rPr lang="fr-FR" smtClean="0"/>
              <a:t>‹N°›</a:t>
            </a:fld>
            <a:endParaRPr lang="fr-FR"/>
          </a:p>
        </p:txBody>
      </p:sp>
    </p:spTree>
    <p:extLst>
      <p:ext uri="{BB962C8B-B14F-4D97-AF65-F5344CB8AC3E}">
        <p14:creationId xmlns:p14="http://schemas.microsoft.com/office/powerpoint/2010/main" val="34590081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7557D3CD-F430-44A6-86A4-3B623AFF0A78}" type="datetimeFigureOut">
              <a:rPr lang="fr-FR" smtClean="0"/>
              <a:t>20/12/2021</a:t>
            </a:fld>
            <a:endParaRPr lang="fr-FR"/>
          </a:p>
        </p:txBody>
      </p:sp>
      <p:sp>
        <p:nvSpPr>
          <p:cNvPr id="4" name="Espace réservé de l'image des diapositives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2B067B43-7F57-412C-B436-8CCBCB3770F0}" type="slidenum">
              <a:rPr lang="fr-FR" smtClean="0"/>
              <a:t>‹N°›</a:t>
            </a:fld>
            <a:endParaRPr lang="fr-FR"/>
          </a:p>
        </p:txBody>
      </p:sp>
    </p:spTree>
    <p:extLst>
      <p:ext uri="{BB962C8B-B14F-4D97-AF65-F5344CB8AC3E}">
        <p14:creationId xmlns:p14="http://schemas.microsoft.com/office/powerpoint/2010/main" val="496939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2B067B43-7F57-412C-B436-8CCBCB3770F0}" type="slidenum">
              <a:rPr lang="fr-FR" smtClean="0"/>
              <a:t>1</a:t>
            </a:fld>
            <a:endParaRPr lang="fr-FR"/>
          </a:p>
        </p:txBody>
      </p:sp>
    </p:spTree>
    <p:extLst>
      <p:ext uri="{BB962C8B-B14F-4D97-AF65-F5344CB8AC3E}">
        <p14:creationId xmlns:p14="http://schemas.microsoft.com/office/powerpoint/2010/main" val="1192936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2B067B43-7F57-412C-B436-8CCBCB3770F0}" type="slidenum">
              <a:rPr lang="fr-FR" smtClean="0"/>
              <a:t>2</a:t>
            </a:fld>
            <a:endParaRPr lang="fr-FR"/>
          </a:p>
        </p:txBody>
      </p:sp>
    </p:spTree>
    <p:extLst>
      <p:ext uri="{BB962C8B-B14F-4D97-AF65-F5344CB8AC3E}">
        <p14:creationId xmlns:p14="http://schemas.microsoft.com/office/powerpoint/2010/main" val="1453030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20/12/2021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197907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20/12/2021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034687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20/12/2021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4364329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20/12/2021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8738245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20/12/2021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178702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20/12/2021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40908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FAEECA0C-0460-446F-983B-DE0BF2034607}"/>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24">
            <a:extLst>
              <a:ext uri="{FF2B5EF4-FFF2-40B4-BE49-F238E27FC236}">
                <a16:creationId xmlns:a16="http://schemas.microsoft.com/office/drawing/2014/main" id="{EFB7AE87-EEA3-47A3-B6FB-E7A2D93D02DA}"/>
              </a:ext>
            </a:extLst>
          </p:cNvPr>
          <p:cNvSpPr/>
          <p:nvPr userDrawn="1"/>
        </p:nvSpPr>
        <p:spPr>
          <a:xfrm>
            <a:off x="0" y="2"/>
            <a:ext cx="6858000" cy="8030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ZoneTexte 25">
            <a:extLst>
              <a:ext uri="{FF2B5EF4-FFF2-40B4-BE49-F238E27FC236}">
                <a16:creationId xmlns:a16="http://schemas.microsoft.com/office/drawing/2014/main" id="{FACB68C7-DD51-4CD1-AB4B-E7A406CCF085}"/>
              </a:ext>
            </a:extLst>
          </p:cNvPr>
          <p:cNvSpPr txBox="1"/>
          <p:nvPr userDrawn="1"/>
        </p:nvSpPr>
        <p:spPr>
          <a:xfrm>
            <a:off x="1755320" y="12344"/>
            <a:ext cx="5102680" cy="1015663"/>
          </a:xfrm>
          <a:prstGeom prst="rect">
            <a:avLst/>
          </a:prstGeom>
          <a:noFill/>
        </p:spPr>
        <p:txBody>
          <a:bodyPr wrap="none" rtlCol="0">
            <a:spAutoFit/>
          </a:bodyPr>
          <a:lstStyle/>
          <a:p>
            <a:pPr algn="r"/>
            <a:r>
              <a:rPr lang="fr-FR" sz="6000" cap="all" dirty="0" smtClean="0">
                <a:solidFill>
                  <a:schemeClr val="bg1"/>
                </a:solidFill>
                <a:latin typeface="Helvetica Neue" panose="020B0604020202020204" pitchFamily="34" charset="0"/>
                <a:ea typeface="Helvetica Neue" panose="020B0604020202020204" pitchFamily="34" charset="0"/>
              </a:rPr>
              <a:t>Procédure</a:t>
            </a:r>
            <a:endParaRPr lang="fr-FR" sz="6000" cap="all" dirty="0">
              <a:solidFill>
                <a:schemeClr val="bg1"/>
              </a:solidFill>
              <a:latin typeface="Helvetica Neue" panose="020B0604020202020204" pitchFamily="34" charset="0"/>
              <a:ea typeface="Helvetica Neue" panose="020B0604020202020204" pitchFamily="34" charset="0"/>
            </a:endParaRPr>
          </a:p>
        </p:txBody>
      </p:sp>
      <p:sp>
        <p:nvSpPr>
          <p:cNvPr id="27" name="Rectangle 26">
            <a:extLst>
              <a:ext uri="{FF2B5EF4-FFF2-40B4-BE49-F238E27FC236}">
                <a16:creationId xmlns:a16="http://schemas.microsoft.com/office/drawing/2014/main" id="{8F486832-06E9-4BE5-A734-2A5E3255F341}"/>
              </a:ext>
            </a:extLst>
          </p:cNvPr>
          <p:cNvSpPr/>
          <p:nvPr userDrawn="1"/>
        </p:nvSpPr>
        <p:spPr>
          <a:xfrm>
            <a:off x="0" y="803082"/>
            <a:ext cx="6858000" cy="397565"/>
          </a:xfrm>
          <a:prstGeom prst="rect">
            <a:avLst/>
          </a:prstGeom>
          <a:solidFill>
            <a:srgbClr val="3461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Titre 1">
            <a:extLst>
              <a:ext uri="{FF2B5EF4-FFF2-40B4-BE49-F238E27FC236}">
                <a16:creationId xmlns:a16="http://schemas.microsoft.com/office/drawing/2014/main" id="{C92B6BBC-16E4-4103-BBEB-8E36EA7CDFEC}"/>
              </a:ext>
            </a:extLst>
          </p:cNvPr>
          <p:cNvSpPr>
            <a:spLocks noGrp="1"/>
          </p:cNvSpPr>
          <p:nvPr userDrawn="1">
            <p:ph type="title"/>
          </p:nvPr>
        </p:nvSpPr>
        <p:spPr>
          <a:xfrm>
            <a:off x="206734" y="871192"/>
            <a:ext cx="6636853" cy="341632"/>
          </a:xfrm>
          <a:noFill/>
        </p:spPr>
        <p:txBody>
          <a:bodyPr wrap="square" rtlCol="0">
            <a:spAutoFit/>
          </a:bodyPr>
          <a:lstStyle>
            <a:lvl1pPr>
              <a:defRPr lang="fr-FR" sz="1800"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457200"/>
            <a:r>
              <a:rPr lang="fr-FR" dirty="0"/>
              <a:t>Modifiez le style du titre</a:t>
            </a:r>
          </a:p>
        </p:txBody>
      </p:sp>
      <p:pic>
        <p:nvPicPr>
          <p:cNvPr id="29" name="Image 28">
            <a:extLst>
              <a:ext uri="{FF2B5EF4-FFF2-40B4-BE49-F238E27FC236}">
                <a16:creationId xmlns:a16="http://schemas.microsoft.com/office/drawing/2014/main" id="{A0569B05-50B6-4A5B-9110-36060734811B}"/>
              </a:ext>
            </a:extLst>
          </p:cNvPr>
          <p:cNvPicPr>
            <a:picLocks noChangeAspect="1"/>
          </p:cNvPicPr>
          <p:nvPr userDrawn="1"/>
        </p:nvPicPr>
        <p:blipFill rotWithShape="1">
          <a:blip r:embed="rId2"/>
          <a:srcRect t="9053" b="6984"/>
          <a:stretch/>
        </p:blipFill>
        <p:spPr>
          <a:xfrm>
            <a:off x="111758" y="13239"/>
            <a:ext cx="951058" cy="803082"/>
          </a:xfrm>
          <a:prstGeom prst="rect">
            <a:avLst/>
          </a:prstGeom>
        </p:spPr>
      </p:pic>
      <p:pic>
        <p:nvPicPr>
          <p:cNvPr id="14" name="Image 13">
            <a:extLst>
              <a:ext uri="{FF2B5EF4-FFF2-40B4-BE49-F238E27FC236}">
                <a16:creationId xmlns:a16="http://schemas.microsoft.com/office/drawing/2014/main" id="{C7CBAA36-B867-5E43-A8E6-25B30C4904CA}"/>
              </a:ext>
            </a:extLst>
          </p:cNvPr>
          <p:cNvPicPr>
            <a:picLocks noChangeAspect="1"/>
          </p:cNvPicPr>
          <p:nvPr userDrawn="1"/>
        </p:nvPicPr>
        <p:blipFill>
          <a:blip r:embed="rId3"/>
          <a:stretch>
            <a:fillRect/>
          </a:stretch>
        </p:blipFill>
        <p:spPr>
          <a:xfrm>
            <a:off x="324394" y="52812"/>
            <a:ext cx="504281" cy="647721"/>
          </a:xfrm>
          <a:prstGeom prst="rect">
            <a:avLst/>
          </a:prstGeom>
        </p:spPr>
      </p:pic>
      <p:pic>
        <p:nvPicPr>
          <p:cNvPr id="16" name="Image 15">
            <a:extLst>
              <a:ext uri="{FF2B5EF4-FFF2-40B4-BE49-F238E27FC236}">
                <a16:creationId xmlns:a16="http://schemas.microsoft.com/office/drawing/2014/main" id="{7D0632BE-005E-5849-B423-E9B0CFE1A2A4}"/>
              </a:ext>
            </a:extLst>
          </p:cNvPr>
          <p:cNvPicPr>
            <a:picLocks noChangeAspect="1"/>
          </p:cNvPicPr>
          <p:nvPr userDrawn="1"/>
        </p:nvPicPr>
        <p:blipFill>
          <a:blip r:embed="rId3"/>
          <a:stretch>
            <a:fillRect/>
          </a:stretch>
        </p:blipFill>
        <p:spPr>
          <a:xfrm>
            <a:off x="324394" y="52812"/>
            <a:ext cx="504281" cy="647721"/>
          </a:xfrm>
          <a:prstGeom prst="rect">
            <a:avLst/>
          </a:prstGeom>
        </p:spPr>
      </p:pic>
      <p:sp>
        <p:nvSpPr>
          <p:cNvPr id="17" name="Flèche : pentagone 15">
            <a:extLst>
              <a:ext uri="{FF2B5EF4-FFF2-40B4-BE49-F238E27FC236}">
                <a16:creationId xmlns:a16="http://schemas.microsoft.com/office/drawing/2014/main" id="{C0B8B1C1-359A-3F4C-AFDE-4AC9E0083971}"/>
              </a:ext>
            </a:extLst>
          </p:cNvPr>
          <p:cNvSpPr/>
          <p:nvPr userDrawn="1"/>
        </p:nvSpPr>
        <p:spPr>
          <a:xfrm>
            <a:off x="0" y="9112514"/>
            <a:ext cx="732118" cy="580305"/>
          </a:xfrm>
          <a:prstGeom prst="homePlate">
            <a:avLst>
              <a:gd name="adj" fmla="val 31723"/>
            </a:avLst>
          </a:prstGeom>
          <a:solidFill>
            <a:srgbClr val="3461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17">
            <a:extLst>
              <a:ext uri="{FF2B5EF4-FFF2-40B4-BE49-F238E27FC236}">
                <a16:creationId xmlns:a16="http://schemas.microsoft.com/office/drawing/2014/main" id="{99E168C9-105A-6941-8884-304DFA40ED96}"/>
              </a:ext>
            </a:extLst>
          </p:cNvPr>
          <p:cNvSpPr/>
          <p:nvPr userDrawn="1"/>
        </p:nvSpPr>
        <p:spPr>
          <a:xfrm>
            <a:off x="732118" y="9375248"/>
            <a:ext cx="1754094" cy="246221"/>
          </a:xfrm>
          <a:prstGeom prst="rect">
            <a:avLst/>
          </a:prstGeom>
        </p:spPr>
        <p:txBody>
          <a:bodyPr wrap="square">
            <a:spAutoFit/>
          </a:bodyPr>
          <a:lstStyle/>
          <a:p>
            <a:r>
              <a:rPr lang="fr-FR" sz="1000" dirty="0">
                <a:solidFill>
                  <a:schemeClr val="bg1"/>
                </a:solidFill>
                <a:latin typeface="Helvetica Neue" panose="020B0604020202020204" pitchFamily="34" charset="0"/>
                <a:ea typeface="Helvetica Neue" panose="020B0604020202020204" pitchFamily="34" charset="0"/>
              </a:rPr>
              <a:t>Missions &amp; Services</a:t>
            </a:r>
          </a:p>
        </p:txBody>
      </p:sp>
      <p:sp>
        <p:nvSpPr>
          <p:cNvPr id="19" name="Rectangle 18">
            <a:extLst>
              <a:ext uri="{FF2B5EF4-FFF2-40B4-BE49-F238E27FC236}">
                <a16:creationId xmlns:a16="http://schemas.microsoft.com/office/drawing/2014/main" id="{59EE4A39-B600-0A40-B250-FAEBF00E3456}"/>
              </a:ext>
            </a:extLst>
          </p:cNvPr>
          <p:cNvSpPr/>
          <p:nvPr userDrawn="1"/>
        </p:nvSpPr>
        <p:spPr>
          <a:xfrm>
            <a:off x="732118" y="9543435"/>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a:solidFill>
                  <a:schemeClr val="bg1"/>
                </a:solidFill>
                <a:latin typeface="Helvetica Light" panose="020B0403020202020204" pitchFamily="34" charset="0"/>
              </a:rPr>
              <a:t>Version </a:t>
            </a:r>
            <a:r>
              <a:rPr lang="fr-FR" sz="900" dirty="0" smtClean="0">
                <a:solidFill>
                  <a:schemeClr val="bg1"/>
                </a:solidFill>
                <a:latin typeface="Helvetica Light" panose="020B0403020202020204" pitchFamily="34" charset="0"/>
              </a:rPr>
              <a:t>1.0 </a:t>
            </a:r>
            <a:r>
              <a:rPr lang="fr-FR" sz="900" dirty="0">
                <a:solidFill>
                  <a:schemeClr val="bg1"/>
                </a:solidFill>
                <a:latin typeface="Helvetica Light" panose="020B0403020202020204" pitchFamily="34" charset="0"/>
              </a:rPr>
              <a:t>– </a:t>
            </a:r>
            <a:r>
              <a:rPr lang="fr-FR" sz="900" dirty="0" smtClean="0">
                <a:solidFill>
                  <a:schemeClr val="bg1"/>
                </a:solidFill>
                <a:latin typeface="Helvetica Light" panose="020B0403020202020204" pitchFamily="34" charset="0"/>
              </a:rPr>
              <a:t>Décembre 2021</a:t>
            </a:r>
            <a:endParaRPr lang="fr-FR" sz="900" dirty="0">
              <a:solidFill>
                <a:schemeClr val="bg1"/>
              </a:solidFill>
            </a:endParaRPr>
          </a:p>
        </p:txBody>
      </p:sp>
      <p:pic>
        <p:nvPicPr>
          <p:cNvPr id="20" name="Image 19" descr="Une image contenant dessin, horloge&#10;&#10;Description générée automatiquement">
            <a:extLst>
              <a:ext uri="{FF2B5EF4-FFF2-40B4-BE49-F238E27FC236}">
                <a16:creationId xmlns:a16="http://schemas.microsoft.com/office/drawing/2014/main" id="{9D67643B-3019-BE45-8C71-3C8483E45114}"/>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23320" y="9141087"/>
            <a:ext cx="364000" cy="487072"/>
          </a:xfrm>
          <a:prstGeom prst="rect">
            <a:avLst/>
          </a:prstGeom>
        </p:spPr>
      </p:pic>
    </p:spTree>
    <p:extLst>
      <p:ext uri="{BB962C8B-B14F-4D97-AF65-F5344CB8AC3E}">
        <p14:creationId xmlns:p14="http://schemas.microsoft.com/office/powerpoint/2010/main" val="390214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25" name="ZoneTexte 24">
            <a:extLst>
              <a:ext uri="{FF2B5EF4-FFF2-40B4-BE49-F238E27FC236}">
                <a16:creationId xmlns:a16="http://schemas.microsoft.com/office/drawing/2014/main" id="{BBB8D533-1234-482D-A0C0-D70C5021E9A3}"/>
              </a:ext>
            </a:extLst>
          </p:cNvPr>
          <p:cNvSpPr txBox="1"/>
          <p:nvPr userDrawn="1"/>
        </p:nvSpPr>
        <p:spPr>
          <a:xfrm>
            <a:off x="206734" y="1322567"/>
            <a:ext cx="4140877" cy="523220"/>
          </a:xfrm>
          <a:prstGeom prst="rect">
            <a:avLst/>
          </a:prstGeom>
          <a:noFill/>
        </p:spPr>
        <p:txBody>
          <a:bodyPr wrap="none" rtlCol="0">
            <a:spAutoFit/>
          </a:bodyPr>
          <a:lstStyle/>
          <a:p>
            <a:r>
              <a:rPr lang="fr-FR" sz="2800" dirty="0">
                <a:solidFill>
                  <a:srgbClr val="34615A"/>
                </a:solidFill>
                <a:latin typeface="Helvetica Neue" panose="020B0604020202020204" pitchFamily="34" charset="0"/>
                <a:ea typeface="Helvetica Neue" panose="020B0604020202020204" pitchFamily="34" charset="0"/>
              </a:rPr>
              <a:t>La check-list : principes</a:t>
            </a:r>
          </a:p>
        </p:txBody>
      </p:sp>
      <p:cxnSp>
        <p:nvCxnSpPr>
          <p:cNvPr id="26" name="Connecteur droit 25">
            <a:extLst>
              <a:ext uri="{FF2B5EF4-FFF2-40B4-BE49-F238E27FC236}">
                <a16:creationId xmlns:a16="http://schemas.microsoft.com/office/drawing/2014/main" id="{2DF368A9-1466-4D75-A702-9D21E756D8DD}"/>
              </a:ext>
            </a:extLst>
          </p:cNvPr>
          <p:cNvCxnSpPr>
            <a:cxnSpLocks/>
          </p:cNvCxnSpPr>
          <p:nvPr userDrawn="1"/>
        </p:nvCxnSpPr>
        <p:spPr>
          <a:xfrm>
            <a:off x="206734" y="1802046"/>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7" name="ZoneTexte 26">
            <a:extLst>
              <a:ext uri="{FF2B5EF4-FFF2-40B4-BE49-F238E27FC236}">
                <a16:creationId xmlns:a16="http://schemas.microsoft.com/office/drawing/2014/main" id="{B9CD6CCD-1B59-40D5-B245-DED706BAF93B}"/>
              </a:ext>
            </a:extLst>
          </p:cNvPr>
          <p:cNvSpPr txBox="1"/>
          <p:nvPr userDrawn="1"/>
        </p:nvSpPr>
        <p:spPr>
          <a:xfrm>
            <a:off x="224149" y="1850336"/>
            <a:ext cx="6391336" cy="600164"/>
          </a:xfrm>
          <a:prstGeom prst="rect">
            <a:avLst/>
          </a:prstGeom>
          <a:noFill/>
        </p:spPr>
        <p:txBody>
          <a:bodyPr wrap="square" rtlCol="0">
            <a:spAutoFit/>
          </a:bodyPr>
          <a:lstStyle/>
          <a:p>
            <a:r>
              <a:rPr lang="fr-FR" sz="1100" dirty="0">
                <a:solidFill>
                  <a:schemeClr val="tx1">
                    <a:lumMod val="85000"/>
                    <a:lumOff val="15000"/>
                  </a:schemeClr>
                </a:solidFill>
              </a:rPr>
              <a:t>Une check-list est un document permettant de repérer les étapes nécessaires d’une activité ou d’un ensemble d’activité tout en s’assurant de la bonne réalisation de celles-ci. La check-list est un outil facilement utilisable rempli par les collaborateurs de l’officine au cours de leur activité.</a:t>
            </a:r>
          </a:p>
        </p:txBody>
      </p:sp>
      <p:sp>
        <p:nvSpPr>
          <p:cNvPr id="40" name="ZoneTexte 39">
            <a:extLst>
              <a:ext uri="{FF2B5EF4-FFF2-40B4-BE49-F238E27FC236}">
                <a16:creationId xmlns:a16="http://schemas.microsoft.com/office/drawing/2014/main" id="{145455DC-1F31-4526-917F-E34384701CE7}"/>
              </a:ext>
            </a:extLst>
          </p:cNvPr>
          <p:cNvSpPr txBox="1"/>
          <p:nvPr userDrawn="1"/>
        </p:nvSpPr>
        <p:spPr>
          <a:xfrm>
            <a:off x="197551" y="2594374"/>
            <a:ext cx="5827173" cy="523220"/>
          </a:xfrm>
          <a:prstGeom prst="rect">
            <a:avLst/>
          </a:prstGeom>
          <a:noFill/>
        </p:spPr>
        <p:txBody>
          <a:bodyPr wrap="none" rtlCol="0">
            <a:spAutoFit/>
          </a:bodyPr>
          <a:lstStyle/>
          <a:p>
            <a:r>
              <a:rPr lang="fr-FR" sz="2800" dirty="0">
                <a:solidFill>
                  <a:srgbClr val="34615A"/>
                </a:solidFill>
                <a:latin typeface="Helvetica Neue" panose="020B0604020202020204" pitchFamily="34" charset="0"/>
                <a:ea typeface="Helvetica Neue" panose="020B0604020202020204" pitchFamily="34" charset="0"/>
              </a:rPr>
              <a:t>Commentaires pour un bon usage</a:t>
            </a:r>
          </a:p>
        </p:txBody>
      </p:sp>
      <p:cxnSp>
        <p:nvCxnSpPr>
          <p:cNvPr id="41" name="Connecteur droit 40">
            <a:extLst>
              <a:ext uri="{FF2B5EF4-FFF2-40B4-BE49-F238E27FC236}">
                <a16:creationId xmlns:a16="http://schemas.microsoft.com/office/drawing/2014/main" id="{13F910A8-8297-498D-96E3-2E1D7231AEFC}"/>
              </a:ext>
            </a:extLst>
          </p:cNvPr>
          <p:cNvCxnSpPr>
            <a:cxnSpLocks/>
          </p:cNvCxnSpPr>
          <p:nvPr userDrawn="1"/>
        </p:nvCxnSpPr>
        <p:spPr>
          <a:xfrm>
            <a:off x="197551" y="3073853"/>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3" name="Espace réservé du texte 3">
            <a:extLst>
              <a:ext uri="{FF2B5EF4-FFF2-40B4-BE49-F238E27FC236}">
                <a16:creationId xmlns:a16="http://schemas.microsoft.com/office/drawing/2014/main" id="{99D817E0-179E-4C5D-819F-663C1CA974FA}"/>
              </a:ext>
            </a:extLst>
          </p:cNvPr>
          <p:cNvSpPr>
            <a:spLocks noGrp="1"/>
          </p:cNvSpPr>
          <p:nvPr>
            <p:ph type="body" sz="quarter" idx="11"/>
          </p:nvPr>
        </p:nvSpPr>
        <p:spPr>
          <a:xfrm>
            <a:off x="224149" y="3155852"/>
            <a:ext cx="6391336" cy="2987164"/>
          </a:xfrm>
          <a:noFill/>
        </p:spPr>
        <p:txBody>
          <a:bodyPr wrap="square" rtlCol="0">
            <a:noAutofit/>
          </a:bodyPr>
          <a:lstStyle>
            <a:lvl1pPr>
              <a:defRPr lang="fr-FR" smtClean="0">
                <a:solidFill>
                  <a:schemeClr val="tx1">
                    <a:lumMod val="85000"/>
                    <a:lumOff val="15000"/>
                  </a:schemeClr>
                </a:solidFill>
              </a:defRPr>
            </a:lvl1pPr>
            <a:lvl2pPr>
              <a:defRPr lang="fr-FR" smtClean="0">
                <a:solidFill>
                  <a:schemeClr val="tx1"/>
                </a:solidFill>
              </a:defRPr>
            </a:lvl2pPr>
            <a:lvl3pPr>
              <a:defRPr lang="fr-FR" sz="1800" smtClean="0">
                <a:solidFill>
                  <a:schemeClr val="tx1"/>
                </a:solidFill>
              </a:defRPr>
            </a:lvl3pPr>
            <a:lvl4pPr>
              <a:defRPr lang="fr-FR" sz="1800" smtClean="0">
                <a:solidFill>
                  <a:schemeClr val="tx1"/>
                </a:solidFill>
              </a:defRPr>
            </a:lvl4pPr>
            <a:lvl5pPr>
              <a:defRPr lang="fr-FR" sz="1800">
                <a:solidFill>
                  <a:schemeClr val="tx1"/>
                </a:solidFill>
              </a:defRPr>
            </a:lvl5pPr>
          </a:lstStyle>
          <a:p>
            <a:pPr lvl="0" defTabSz="457200"/>
            <a:r>
              <a:rPr lang="fr-FR" dirty="0"/>
              <a:t>Cliquez pour modifier les styles du texte du masque</a:t>
            </a:r>
          </a:p>
        </p:txBody>
      </p:sp>
      <p:sp>
        <p:nvSpPr>
          <p:cNvPr id="30" name="Rectangle 29">
            <a:extLst>
              <a:ext uri="{FF2B5EF4-FFF2-40B4-BE49-F238E27FC236}">
                <a16:creationId xmlns:a16="http://schemas.microsoft.com/office/drawing/2014/main" id="{E042369B-C833-426D-9EA2-5DC8A0EB1DD0}"/>
              </a:ext>
            </a:extLst>
          </p:cNvPr>
          <p:cNvSpPr/>
          <p:nvPr userDrawn="1"/>
        </p:nvSpPr>
        <p:spPr>
          <a:xfrm>
            <a:off x="0" y="2"/>
            <a:ext cx="6858000" cy="8030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ZoneTexte 30">
            <a:extLst>
              <a:ext uri="{FF2B5EF4-FFF2-40B4-BE49-F238E27FC236}">
                <a16:creationId xmlns:a16="http://schemas.microsoft.com/office/drawing/2014/main" id="{662971C9-5699-47FF-B052-08FDD214526B}"/>
              </a:ext>
            </a:extLst>
          </p:cNvPr>
          <p:cNvSpPr txBox="1"/>
          <p:nvPr userDrawn="1"/>
        </p:nvSpPr>
        <p:spPr>
          <a:xfrm>
            <a:off x="1755320" y="12344"/>
            <a:ext cx="5102680" cy="1015663"/>
          </a:xfrm>
          <a:prstGeom prst="rect">
            <a:avLst/>
          </a:prstGeom>
          <a:noFill/>
        </p:spPr>
        <p:txBody>
          <a:bodyPr wrap="none" rtlCol="0">
            <a:spAutoFit/>
          </a:bodyPr>
          <a:lstStyle/>
          <a:p>
            <a:pPr algn="r"/>
            <a:r>
              <a:rPr lang="fr-FR" sz="6000" cap="all" dirty="0" smtClean="0">
                <a:solidFill>
                  <a:schemeClr val="bg1"/>
                </a:solidFill>
                <a:latin typeface="Helvetica Neue" panose="020B0604020202020204" pitchFamily="34" charset="0"/>
                <a:ea typeface="Helvetica Neue" panose="020B0604020202020204" pitchFamily="34" charset="0"/>
              </a:rPr>
              <a:t>Procédure</a:t>
            </a:r>
            <a:endParaRPr lang="fr-FR" sz="6000" cap="all" dirty="0">
              <a:solidFill>
                <a:schemeClr val="bg1"/>
              </a:solidFill>
              <a:latin typeface="Helvetica Neue" panose="020B0604020202020204" pitchFamily="34" charset="0"/>
              <a:ea typeface="Helvetica Neue" panose="020B0604020202020204" pitchFamily="34" charset="0"/>
            </a:endParaRPr>
          </a:p>
        </p:txBody>
      </p:sp>
      <p:sp>
        <p:nvSpPr>
          <p:cNvPr id="35" name="Rectangle 34">
            <a:extLst>
              <a:ext uri="{FF2B5EF4-FFF2-40B4-BE49-F238E27FC236}">
                <a16:creationId xmlns:a16="http://schemas.microsoft.com/office/drawing/2014/main" id="{14E455FA-46BE-454D-817C-22BB906C0304}"/>
              </a:ext>
            </a:extLst>
          </p:cNvPr>
          <p:cNvSpPr/>
          <p:nvPr userDrawn="1"/>
        </p:nvSpPr>
        <p:spPr>
          <a:xfrm>
            <a:off x="0" y="803082"/>
            <a:ext cx="6858000" cy="397565"/>
          </a:xfrm>
          <a:prstGeom prst="rect">
            <a:avLst/>
          </a:prstGeom>
          <a:solidFill>
            <a:srgbClr val="3461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Titre 1">
            <a:extLst>
              <a:ext uri="{FF2B5EF4-FFF2-40B4-BE49-F238E27FC236}">
                <a16:creationId xmlns:a16="http://schemas.microsoft.com/office/drawing/2014/main" id="{841C0AC4-83FB-465E-A714-46FB4BDC7FCF}"/>
              </a:ext>
            </a:extLst>
          </p:cNvPr>
          <p:cNvSpPr>
            <a:spLocks noGrp="1"/>
          </p:cNvSpPr>
          <p:nvPr>
            <p:ph type="title"/>
          </p:nvPr>
        </p:nvSpPr>
        <p:spPr>
          <a:xfrm>
            <a:off x="206734" y="871192"/>
            <a:ext cx="6636853" cy="341632"/>
          </a:xfrm>
          <a:noFill/>
        </p:spPr>
        <p:txBody>
          <a:bodyPr wrap="square" rtlCol="0">
            <a:spAutoFit/>
          </a:bodyPr>
          <a:lstStyle>
            <a:lvl1pPr>
              <a:defRPr lang="fr-FR" sz="1800"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457200"/>
            <a:r>
              <a:rPr lang="fr-FR" dirty="0"/>
              <a:t>Modifiez le style du titre</a:t>
            </a:r>
          </a:p>
        </p:txBody>
      </p:sp>
      <p:pic>
        <p:nvPicPr>
          <p:cNvPr id="38" name="Image 37">
            <a:extLst>
              <a:ext uri="{FF2B5EF4-FFF2-40B4-BE49-F238E27FC236}">
                <a16:creationId xmlns:a16="http://schemas.microsoft.com/office/drawing/2014/main" id="{BB4C388F-3937-4422-A3B4-49491BFE300F}"/>
              </a:ext>
            </a:extLst>
          </p:cNvPr>
          <p:cNvPicPr>
            <a:picLocks noChangeAspect="1"/>
          </p:cNvPicPr>
          <p:nvPr userDrawn="1"/>
        </p:nvPicPr>
        <p:blipFill rotWithShape="1">
          <a:blip r:embed="rId2"/>
          <a:srcRect t="9053" b="6984"/>
          <a:stretch/>
        </p:blipFill>
        <p:spPr>
          <a:xfrm>
            <a:off x="111758" y="13239"/>
            <a:ext cx="951058" cy="803082"/>
          </a:xfrm>
          <a:prstGeom prst="rect">
            <a:avLst/>
          </a:prstGeom>
        </p:spPr>
      </p:pic>
      <p:sp>
        <p:nvSpPr>
          <p:cNvPr id="17" name="Rectangle 16">
            <a:extLst>
              <a:ext uri="{FF2B5EF4-FFF2-40B4-BE49-F238E27FC236}">
                <a16:creationId xmlns:a16="http://schemas.microsoft.com/office/drawing/2014/main" id="{39F6F40B-567C-B74E-B713-96F2C2914709}"/>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8" name="Image 17">
            <a:extLst>
              <a:ext uri="{FF2B5EF4-FFF2-40B4-BE49-F238E27FC236}">
                <a16:creationId xmlns:a16="http://schemas.microsoft.com/office/drawing/2014/main" id="{2365E10C-05DC-524D-B215-6F148001EC73}"/>
              </a:ext>
            </a:extLst>
          </p:cNvPr>
          <p:cNvPicPr>
            <a:picLocks noChangeAspect="1"/>
          </p:cNvPicPr>
          <p:nvPr userDrawn="1"/>
        </p:nvPicPr>
        <p:blipFill>
          <a:blip r:embed="rId3"/>
          <a:stretch>
            <a:fillRect/>
          </a:stretch>
        </p:blipFill>
        <p:spPr>
          <a:xfrm>
            <a:off x="324394" y="52812"/>
            <a:ext cx="504281" cy="647721"/>
          </a:xfrm>
          <a:prstGeom prst="rect">
            <a:avLst/>
          </a:prstGeom>
        </p:spPr>
      </p:pic>
      <p:pic>
        <p:nvPicPr>
          <p:cNvPr id="21" name="Image 20">
            <a:extLst>
              <a:ext uri="{FF2B5EF4-FFF2-40B4-BE49-F238E27FC236}">
                <a16:creationId xmlns:a16="http://schemas.microsoft.com/office/drawing/2014/main" id="{6AC7B911-1159-3245-856F-0486E9A9F45E}"/>
              </a:ext>
            </a:extLst>
          </p:cNvPr>
          <p:cNvPicPr>
            <a:picLocks noChangeAspect="1"/>
          </p:cNvPicPr>
          <p:nvPr userDrawn="1"/>
        </p:nvPicPr>
        <p:blipFill>
          <a:blip r:embed="rId3"/>
          <a:stretch>
            <a:fillRect/>
          </a:stretch>
        </p:blipFill>
        <p:spPr>
          <a:xfrm>
            <a:off x="324394" y="52812"/>
            <a:ext cx="504281" cy="647721"/>
          </a:xfrm>
          <a:prstGeom prst="rect">
            <a:avLst/>
          </a:prstGeom>
        </p:spPr>
      </p:pic>
      <p:sp>
        <p:nvSpPr>
          <p:cNvPr id="22" name="Flèche : pentagone 15">
            <a:extLst>
              <a:ext uri="{FF2B5EF4-FFF2-40B4-BE49-F238E27FC236}">
                <a16:creationId xmlns:a16="http://schemas.microsoft.com/office/drawing/2014/main" id="{31BA48B4-D348-ED4E-870D-091706585818}"/>
              </a:ext>
            </a:extLst>
          </p:cNvPr>
          <p:cNvSpPr/>
          <p:nvPr userDrawn="1"/>
        </p:nvSpPr>
        <p:spPr>
          <a:xfrm>
            <a:off x="0" y="9112514"/>
            <a:ext cx="732118" cy="580305"/>
          </a:xfrm>
          <a:prstGeom prst="homePlate">
            <a:avLst>
              <a:gd name="adj" fmla="val 31723"/>
            </a:avLst>
          </a:prstGeom>
          <a:solidFill>
            <a:srgbClr val="3461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22">
            <a:extLst>
              <a:ext uri="{FF2B5EF4-FFF2-40B4-BE49-F238E27FC236}">
                <a16:creationId xmlns:a16="http://schemas.microsoft.com/office/drawing/2014/main" id="{B8050940-C22F-BF4E-869B-9FFDD4E63DB6}"/>
              </a:ext>
            </a:extLst>
          </p:cNvPr>
          <p:cNvSpPr/>
          <p:nvPr userDrawn="1"/>
        </p:nvSpPr>
        <p:spPr>
          <a:xfrm>
            <a:off x="732118" y="9375248"/>
            <a:ext cx="1754094" cy="246221"/>
          </a:xfrm>
          <a:prstGeom prst="rect">
            <a:avLst/>
          </a:prstGeom>
        </p:spPr>
        <p:txBody>
          <a:bodyPr wrap="square">
            <a:spAutoFit/>
          </a:bodyPr>
          <a:lstStyle/>
          <a:p>
            <a:r>
              <a:rPr lang="fr-FR" sz="1000" dirty="0">
                <a:solidFill>
                  <a:schemeClr val="bg1"/>
                </a:solidFill>
                <a:latin typeface="Helvetica Neue" panose="020B0604020202020204" pitchFamily="34" charset="0"/>
                <a:ea typeface="Helvetica Neue" panose="020B0604020202020204" pitchFamily="34" charset="0"/>
              </a:rPr>
              <a:t>Missions &amp; Services</a:t>
            </a:r>
          </a:p>
        </p:txBody>
      </p:sp>
      <p:sp>
        <p:nvSpPr>
          <p:cNvPr id="24" name="Rectangle 23">
            <a:extLst>
              <a:ext uri="{FF2B5EF4-FFF2-40B4-BE49-F238E27FC236}">
                <a16:creationId xmlns:a16="http://schemas.microsoft.com/office/drawing/2014/main" id="{8AD4B91B-3F99-7A4D-9DE8-665CD709117B}"/>
              </a:ext>
            </a:extLst>
          </p:cNvPr>
          <p:cNvSpPr/>
          <p:nvPr userDrawn="1"/>
        </p:nvSpPr>
        <p:spPr>
          <a:xfrm>
            <a:off x="732118" y="9543435"/>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smtClean="0">
                <a:solidFill>
                  <a:schemeClr val="bg1"/>
                </a:solidFill>
                <a:latin typeface="Helvetica Light" panose="020B0403020202020204" pitchFamily="34" charset="0"/>
              </a:rPr>
              <a:t>Version 1.0 – Décembre 2021</a:t>
            </a:r>
            <a:endParaRPr lang="fr-FR" sz="900" dirty="0">
              <a:solidFill>
                <a:schemeClr val="bg1"/>
              </a:solidFill>
            </a:endParaRPr>
          </a:p>
        </p:txBody>
      </p:sp>
      <p:pic>
        <p:nvPicPr>
          <p:cNvPr id="28" name="Image 27" descr="Une image contenant dessin, horloge&#10;&#10;Description générée automatiquement">
            <a:extLst>
              <a:ext uri="{FF2B5EF4-FFF2-40B4-BE49-F238E27FC236}">
                <a16:creationId xmlns:a16="http://schemas.microsoft.com/office/drawing/2014/main" id="{9808C1FB-9D26-7944-9729-F2114B311C3D}"/>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23320" y="9141087"/>
            <a:ext cx="364000" cy="487072"/>
          </a:xfrm>
          <a:prstGeom prst="rect">
            <a:avLst/>
          </a:prstGeom>
        </p:spPr>
      </p:pic>
    </p:spTree>
    <p:extLst>
      <p:ext uri="{BB962C8B-B14F-4D97-AF65-F5344CB8AC3E}">
        <p14:creationId xmlns:p14="http://schemas.microsoft.com/office/powerpoint/2010/main" val="1095643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FAF59C5-48D9-475B-9CF6-C1EC75048466}" type="datetimeFigureOut">
              <a:rPr lang="fr-FR" smtClean="0"/>
              <a:t>20/12/2021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548549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FAF59C5-48D9-475B-9CF6-C1EC75048466}" type="datetimeFigureOut">
              <a:rPr lang="fr-FR" smtClean="0"/>
              <a:t>20/12/2021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454038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FAF59C5-48D9-475B-9CF6-C1EC75048466}" type="datetimeFigureOut">
              <a:rPr lang="fr-FR" smtClean="0"/>
              <a:t>20/12/2021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690280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FAF59C5-48D9-475B-9CF6-C1EC75048466}" type="datetimeFigureOut">
              <a:rPr lang="fr-FR" smtClean="0"/>
              <a:t>20/12/2021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625276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AF59C5-48D9-475B-9CF6-C1EC75048466}" type="datetimeFigureOut">
              <a:rPr lang="fr-FR" smtClean="0"/>
              <a:t>20/12/2021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946740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dirty="0"/>
              <a:t>Cliquez pour modifier les styles du texte du masque</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lumMod val="85000"/>
                    <a:lumOff val="15000"/>
                  </a:schemeClr>
                </a:solidFill>
              </a:defRPr>
            </a:lvl1pPr>
          </a:lstStyle>
          <a:p>
            <a:fld id="{AFAF59C5-48D9-475B-9CF6-C1EC75048466}" type="datetimeFigureOut">
              <a:rPr lang="fr-FR" smtClean="0"/>
              <a:pPr/>
              <a:t>20/12/2021</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lumMod val="85000"/>
                    <a:lumOff val="1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lumMod val="85000"/>
                    <a:lumOff val="15000"/>
                  </a:schemeClr>
                </a:solidFill>
              </a:defRPr>
            </a:lvl1pPr>
          </a:lstStyle>
          <a:p>
            <a:fld id="{23F7F5F1-9E8F-4C52-9517-C7265C1B6F6E}" type="slidenum">
              <a:rPr lang="fr-FR" smtClean="0"/>
              <a:pPr/>
              <a:t>‹N°›</a:t>
            </a:fld>
            <a:endParaRPr lang="fr-FR"/>
          </a:p>
        </p:txBody>
      </p:sp>
    </p:spTree>
    <p:extLst>
      <p:ext uri="{BB962C8B-B14F-4D97-AF65-F5344CB8AC3E}">
        <p14:creationId xmlns:p14="http://schemas.microsoft.com/office/powerpoint/2010/main" val="2593351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73"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xStyles>
    <p:titleStyle>
      <a:lvl1pPr algn="l" defTabSz="685800" rtl="0" eaLnBrk="1" latinLnBrk="0" hangingPunct="1">
        <a:lnSpc>
          <a:spcPct val="90000"/>
        </a:lnSpc>
        <a:spcBef>
          <a:spcPct val="0"/>
        </a:spcBef>
        <a:buNone/>
        <a:defRPr sz="3300" kern="1200">
          <a:solidFill>
            <a:schemeClr val="tx1">
              <a:lumMod val="85000"/>
              <a:lumOff val="15000"/>
            </a:schemeClr>
          </a:solidFill>
          <a:latin typeface="Helvetica Neue" panose="020B0604020202020204" pitchFamily="34" charset="0"/>
          <a:ea typeface="Helvetica Neue" panose="020B0604020202020204" pitchFamily="34" charset="0"/>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demarchequaliteofficine.fr/outils/e10.-fiche-de-vie-du-materiel-de-location"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https://signalement.social-sante.gouv.f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Titre 159">
            <a:extLst>
              <a:ext uri="{FF2B5EF4-FFF2-40B4-BE49-F238E27FC236}">
                <a16:creationId xmlns:a16="http://schemas.microsoft.com/office/drawing/2014/main" id="{005D72E8-3BE6-4F3B-AFC3-57C7D4421495}"/>
              </a:ext>
            </a:extLst>
          </p:cNvPr>
          <p:cNvSpPr>
            <a:spLocks noGrp="1"/>
          </p:cNvSpPr>
          <p:nvPr>
            <p:ph type="title"/>
          </p:nvPr>
        </p:nvSpPr>
        <p:spPr>
          <a:xfrm>
            <a:off x="206734" y="871192"/>
            <a:ext cx="6636853" cy="341632"/>
          </a:xfrm>
        </p:spPr>
        <p:txBody>
          <a:bodyPr>
            <a:noAutofit/>
          </a:bodyPr>
          <a:lstStyle/>
          <a:p>
            <a:pPr algn="r"/>
            <a:r>
              <a:rPr lang="fr-FR" sz="1400" dirty="0" smtClean="0"/>
              <a:t>P.18 – Dispositifs médicaux- </a:t>
            </a:r>
            <a:r>
              <a:rPr lang="fr-FR" sz="1400" dirty="0"/>
              <a:t>location et prestations associées</a:t>
            </a:r>
          </a:p>
        </p:txBody>
      </p:sp>
      <p:sp>
        <p:nvSpPr>
          <p:cNvPr id="35" name="Text Box 122">
            <a:extLst>
              <a:ext uri="{FF2B5EF4-FFF2-40B4-BE49-F238E27FC236}">
                <a16:creationId xmlns:a16="http://schemas.microsoft.com/office/drawing/2014/main" id="{76977679-44AC-4D7E-9407-0D947A1D3538}"/>
              </a:ext>
            </a:extLst>
          </p:cNvPr>
          <p:cNvSpPr txBox="1">
            <a:spLocks noChangeArrowheads="1"/>
          </p:cNvSpPr>
          <p:nvPr/>
        </p:nvSpPr>
        <p:spPr bwMode="auto">
          <a:xfrm>
            <a:off x="1827396" y="2488791"/>
            <a:ext cx="3347173" cy="248064"/>
          </a:xfrm>
          <a:prstGeom prst="roundRect">
            <a:avLst>
              <a:gd name="adj" fmla="val 0"/>
            </a:avLst>
          </a:prstGeom>
          <a:solidFill>
            <a:schemeClr val="accent1">
              <a:lumMod val="20000"/>
              <a:lumOff val="80000"/>
              <a:alpha val="69804"/>
            </a:schemeClr>
          </a:solidFill>
          <a:ln w="9525" algn="ctr">
            <a:noFill/>
            <a:miter lim="800000"/>
            <a:headEnd/>
            <a:tailEnd/>
          </a:ln>
        </p:spPr>
        <p:txBody>
          <a:bodyPr anchor="t"/>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dirty="0" smtClean="0">
                <a:solidFill>
                  <a:schemeClr val="tx1">
                    <a:lumMod val="85000"/>
                    <a:lumOff val="15000"/>
                  </a:schemeClr>
                </a:solidFill>
                <a:latin typeface="Helvetica Light" panose="020B0403020202020204" pitchFamily="34" charset="0"/>
              </a:rPr>
              <a:t>2.2 Soit l’officine </a:t>
            </a:r>
            <a:r>
              <a:rPr lang="fr-FR" dirty="0">
                <a:solidFill>
                  <a:schemeClr val="tx1">
                    <a:lumMod val="85000"/>
                    <a:lumOff val="15000"/>
                  </a:schemeClr>
                </a:solidFill>
                <a:latin typeface="Helvetica Light" panose="020B0403020202020204" pitchFamily="34" charset="0"/>
              </a:rPr>
              <a:t>assure </a:t>
            </a:r>
            <a:r>
              <a:rPr lang="fr-FR" dirty="0" smtClean="0">
                <a:solidFill>
                  <a:schemeClr val="tx1">
                    <a:lumMod val="85000"/>
                    <a:lumOff val="15000"/>
                  </a:schemeClr>
                </a:solidFill>
                <a:latin typeface="Helvetica Light" panose="020B0403020202020204" pitchFamily="34" charset="0"/>
              </a:rPr>
              <a:t>le service mais ne détient pas le DM</a:t>
            </a:r>
            <a:endParaRPr lang="fr-FR" dirty="0">
              <a:solidFill>
                <a:schemeClr val="tx1">
                  <a:lumMod val="85000"/>
                  <a:lumOff val="15000"/>
                </a:schemeClr>
              </a:solidFill>
              <a:latin typeface="Helvetica Light" panose="020B0403020202020204" pitchFamily="34" charset="0"/>
            </a:endParaRPr>
          </a:p>
        </p:txBody>
      </p:sp>
      <p:sp>
        <p:nvSpPr>
          <p:cNvPr id="39" name="Text Box 122">
            <a:extLst>
              <a:ext uri="{FF2B5EF4-FFF2-40B4-BE49-F238E27FC236}">
                <a16:creationId xmlns:a16="http://schemas.microsoft.com/office/drawing/2014/main" id="{621DC956-60DC-4612-A9F0-05F6E844C96E}"/>
              </a:ext>
            </a:extLst>
          </p:cNvPr>
          <p:cNvSpPr txBox="1">
            <a:spLocks noChangeArrowheads="1"/>
          </p:cNvSpPr>
          <p:nvPr/>
        </p:nvSpPr>
        <p:spPr bwMode="auto">
          <a:xfrm>
            <a:off x="355556" y="2473442"/>
            <a:ext cx="1361822" cy="564089"/>
          </a:xfrm>
          <a:prstGeom prst="roundRect">
            <a:avLst>
              <a:gd name="adj" fmla="val 0"/>
            </a:avLst>
          </a:prstGeom>
          <a:solidFill>
            <a:schemeClr val="accent1">
              <a:lumMod val="20000"/>
              <a:lumOff val="80000"/>
              <a:alpha val="69804"/>
            </a:schemeClr>
          </a:solidFill>
          <a:ln w="952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dirty="0" smtClean="0">
                <a:solidFill>
                  <a:schemeClr val="tx1">
                    <a:lumMod val="85000"/>
                    <a:lumOff val="15000"/>
                  </a:schemeClr>
                </a:solidFill>
                <a:latin typeface="Helvetica Light" panose="020B0403020202020204" pitchFamily="34" charset="0"/>
              </a:rPr>
              <a:t>2.1 Soit l’officine assure le service et détient le DM</a:t>
            </a:r>
            <a:endParaRPr lang="fr-FR" dirty="0">
              <a:solidFill>
                <a:schemeClr val="tx1">
                  <a:lumMod val="85000"/>
                  <a:lumOff val="15000"/>
                </a:schemeClr>
              </a:solidFill>
              <a:latin typeface="Helvetica Light" panose="020B0403020202020204" pitchFamily="34" charset="0"/>
            </a:endParaRPr>
          </a:p>
        </p:txBody>
      </p:sp>
      <p:sp>
        <p:nvSpPr>
          <p:cNvPr id="123" name="Text Box 122">
            <a:extLst>
              <a:ext uri="{FF2B5EF4-FFF2-40B4-BE49-F238E27FC236}">
                <a16:creationId xmlns:a16="http://schemas.microsoft.com/office/drawing/2014/main" id="{621DC956-60DC-4612-A9F0-05F6E844C96E}"/>
              </a:ext>
            </a:extLst>
          </p:cNvPr>
          <p:cNvSpPr txBox="1">
            <a:spLocks noChangeArrowheads="1"/>
          </p:cNvSpPr>
          <p:nvPr/>
        </p:nvSpPr>
        <p:spPr bwMode="auto">
          <a:xfrm>
            <a:off x="959448" y="1270338"/>
            <a:ext cx="4743176" cy="1003615"/>
          </a:xfrm>
          <a:prstGeom prst="roundRect">
            <a:avLst>
              <a:gd name="adj" fmla="val 0"/>
            </a:avLst>
          </a:prstGeom>
          <a:solidFill>
            <a:schemeClr val="accent1">
              <a:lumMod val="20000"/>
              <a:lumOff val="80000"/>
              <a:alpha val="69804"/>
            </a:schemeClr>
          </a:solidFill>
          <a:ln w="952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dirty="0">
                <a:solidFill>
                  <a:schemeClr val="tx1">
                    <a:lumMod val="85000"/>
                    <a:lumOff val="15000"/>
                  </a:schemeClr>
                </a:solidFill>
                <a:latin typeface="Helvetica Light" panose="020B0403020202020204" pitchFamily="34" charset="0"/>
              </a:rPr>
              <a:t>1. </a:t>
            </a:r>
            <a:r>
              <a:rPr lang="fr-FR" dirty="0" smtClean="0">
                <a:solidFill>
                  <a:schemeClr val="tx1">
                    <a:lumMod val="85000"/>
                    <a:lumOff val="15000"/>
                  </a:schemeClr>
                </a:solidFill>
                <a:latin typeface="Helvetica Light" panose="020B0403020202020204" pitchFamily="34" charset="0"/>
              </a:rPr>
              <a:t>Accueil du patient ou de l’aidant à l’officine ou contact du prescripteur</a:t>
            </a:r>
            <a:endParaRPr lang="fr-FR" dirty="0">
              <a:solidFill>
                <a:schemeClr val="tx1">
                  <a:lumMod val="85000"/>
                  <a:lumOff val="15000"/>
                </a:schemeClr>
              </a:solidFill>
              <a:latin typeface="Helvetica Light" panose="020B0403020202020204" pitchFamily="34" charset="0"/>
            </a:endParaRPr>
          </a:p>
          <a:p>
            <a:pPr marL="171450" indent="-171450" algn="l">
              <a:buFontTx/>
              <a:buChar char="-"/>
            </a:pPr>
            <a:r>
              <a:rPr lang="fr-FR" sz="1000" b="0" dirty="0" smtClean="0">
                <a:solidFill>
                  <a:schemeClr val="tx1">
                    <a:lumMod val="85000"/>
                    <a:lumOff val="15000"/>
                  </a:schemeClr>
                </a:solidFill>
                <a:latin typeface="Helvetica Light" panose="020B0403020202020204" pitchFamily="34" charset="0"/>
              </a:rPr>
              <a:t>Vérifier </a:t>
            </a:r>
            <a:r>
              <a:rPr lang="fr-FR" sz="1000" b="0" dirty="0">
                <a:solidFill>
                  <a:schemeClr val="tx1">
                    <a:lumMod val="85000"/>
                    <a:lumOff val="15000"/>
                  </a:schemeClr>
                </a:solidFill>
                <a:latin typeface="Helvetica Light" panose="020B0403020202020204" pitchFamily="34" charset="0"/>
              </a:rPr>
              <a:t>la validité de la prescription (</a:t>
            </a:r>
            <a:r>
              <a:rPr lang="fr-FR" sz="1000" b="0" dirty="0" smtClean="0">
                <a:solidFill>
                  <a:schemeClr val="tx1">
                    <a:lumMod val="85000"/>
                    <a:lumOff val="15000"/>
                  </a:schemeClr>
                </a:solidFill>
                <a:latin typeface="Helvetica Light" panose="020B0403020202020204" pitchFamily="34" charset="0"/>
              </a:rPr>
              <a:t>date / qualité du prescripteur / </a:t>
            </a:r>
            <a:r>
              <a:rPr lang="fr-FR" sz="1000" b="0" dirty="0">
                <a:solidFill>
                  <a:schemeClr val="tx1">
                    <a:lumMod val="85000"/>
                    <a:lumOff val="15000"/>
                  </a:schemeClr>
                </a:solidFill>
                <a:latin typeface="Helvetica Light" panose="020B0403020202020204" pitchFamily="34" charset="0"/>
              </a:rPr>
              <a:t>description du </a:t>
            </a:r>
            <a:r>
              <a:rPr lang="fr-FR" sz="1000" b="0" dirty="0" smtClean="0">
                <a:solidFill>
                  <a:schemeClr val="tx1">
                    <a:lumMod val="85000"/>
                    <a:lumOff val="15000"/>
                  </a:schemeClr>
                </a:solidFill>
                <a:latin typeface="Helvetica Light" panose="020B0403020202020204" pitchFamily="34" charset="0"/>
              </a:rPr>
              <a:t>dispositif médical (DM) </a:t>
            </a:r>
            <a:r>
              <a:rPr lang="fr-FR" sz="1000" b="0" dirty="0">
                <a:solidFill>
                  <a:schemeClr val="tx1">
                    <a:lumMod val="85000"/>
                    <a:lumOff val="15000"/>
                  </a:schemeClr>
                </a:solidFill>
                <a:latin typeface="Helvetica Light" panose="020B0403020202020204" pitchFamily="34" charset="0"/>
              </a:rPr>
              <a:t>/ location ou achat / durée de </a:t>
            </a:r>
            <a:r>
              <a:rPr lang="fr-FR" sz="1000" b="0" dirty="0" smtClean="0">
                <a:solidFill>
                  <a:schemeClr val="tx1">
                    <a:lumMod val="85000"/>
                    <a:lumOff val="15000"/>
                  </a:schemeClr>
                </a:solidFill>
                <a:latin typeface="Helvetica Light" panose="020B0403020202020204" pitchFamily="34" charset="0"/>
              </a:rPr>
              <a:t>location) et de la prise en charge </a:t>
            </a:r>
          </a:p>
          <a:p>
            <a:pPr marL="171450" indent="-171450" algn="l">
              <a:buFontTx/>
              <a:buChar char="-"/>
            </a:pPr>
            <a:r>
              <a:rPr lang="fr-FR" sz="1000" b="0" dirty="0" smtClean="0">
                <a:solidFill>
                  <a:schemeClr val="tx1">
                    <a:lumMod val="85000"/>
                    <a:lumOff val="15000"/>
                  </a:schemeClr>
                </a:solidFill>
                <a:latin typeface="Helvetica Light" panose="020B0403020202020204" pitchFamily="34" charset="0"/>
              </a:rPr>
              <a:t>Regarder si des consommables sont prescrits : ceux-ci peuvent être sur la même ordonnance ou une autre;</a:t>
            </a:r>
          </a:p>
          <a:p>
            <a:pPr marL="171450" indent="-171450" algn="l">
              <a:buFontTx/>
              <a:buChar char="-"/>
            </a:pPr>
            <a:r>
              <a:rPr lang="fr-FR" sz="1000" b="0" dirty="0">
                <a:solidFill>
                  <a:schemeClr val="tx1">
                    <a:lumMod val="85000"/>
                    <a:lumOff val="15000"/>
                  </a:schemeClr>
                </a:solidFill>
                <a:latin typeface="Helvetica Light" panose="020B0403020202020204" pitchFamily="34" charset="0"/>
              </a:rPr>
              <a:t>Demander la carte </a:t>
            </a:r>
            <a:r>
              <a:rPr lang="fr-FR" sz="1000" b="0" dirty="0" smtClean="0">
                <a:solidFill>
                  <a:schemeClr val="tx1">
                    <a:lumMod val="85000"/>
                    <a:lumOff val="15000"/>
                  </a:schemeClr>
                </a:solidFill>
                <a:latin typeface="Helvetica Light" panose="020B0403020202020204" pitchFamily="34" charset="0"/>
              </a:rPr>
              <a:t>vitale ou attestation d’assurance maladie, </a:t>
            </a:r>
            <a:r>
              <a:rPr lang="fr-FR" sz="1000" b="0" dirty="0">
                <a:solidFill>
                  <a:schemeClr val="tx1">
                    <a:lumMod val="85000"/>
                    <a:lumOff val="15000"/>
                  </a:schemeClr>
                </a:solidFill>
                <a:latin typeface="Helvetica Light" panose="020B0403020202020204" pitchFamily="34" charset="0"/>
              </a:rPr>
              <a:t>et la carte de mutuelle du </a:t>
            </a:r>
            <a:r>
              <a:rPr lang="fr-FR" sz="1000" b="0" dirty="0" smtClean="0">
                <a:solidFill>
                  <a:schemeClr val="tx1">
                    <a:lumMod val="85000"/>
                    <a:lumOff val="15000"/>
                  </a:schemeClr>
                </a:solidFill>
                <a:latin typeface="Helvetica Light" panose="020B0403020202020204" pitchFamily="34" charset="0"/>
              </a:rPr>
              <a:t>patient.</a:t>
            </a:r>
          </a:p>
          <a:p>
            <a:pPr marL="171450" indent="-171450" algn="l">
              <a:buFontTx/>
              <a:buChar char="-"/>
            </a:pPr>
            <a:r>
              <a:rPr lang="fr-FR" sz="1000" b="0" dirty="0">
                <a:solidFill>
                  <a:schemeClr val="tx1">
                    <a:lumMod val="85000"/>
                    <a:lumOff val="15000"/>
                  </a:schemeClr>
                </a:solidFill>
                <a:latin typeface="Helvetica Light" panose="020B0403020202020204" pitchFamily="34" charset="0"/>
              </a:rPr>
              <a:t>Expliquer le processus de prise en </a:t>
            </a:r>
            <a:r>
              <a:rPr lang="fr-FR" sz="1000" b="0" dirty="0" smtClean="0">
                <a:solidFill>
                  <a:schemeClr val="tx1">
                    <a:lumMod val="85000"/>
                    <a:lumOff val="15000"/>
                  </a:schemeClr>
                </a:solidFill>
                <a:latin typeface="Helvetica Light" panose="020B0403020202020204" pitchFamily="34" charset="0"/>
              </a:rPr>
              <a:t>charge (modalités et conditions économiques)</a:t>
            </a:r>
            <a:endParaRPr lang="fr-FR" sz="1000" b="0" dirty="0">
              <a:solidFill>
                <a:schemeClr val="tx1">
                  <a:lumMod val="85000"/>
                  <a:lumOff val="15000"/>
                </a:schemeClr>
              </a:solidFill>
              <a:latin typeface="Helvetica Light" panose="020B0403020202020204" pitchFamily="34" charset="0"/>
            </a:endParaRPr>
          </a:p>
        </p:txBody>
      </p:sp>
      <p:sp>
        <p:nvSpPr>
          <p:cNvPr id="55" name="Text Box 122">
            <a:extLst>
              <a:ext uri="{FF2B5EF4-FFF2-40B4-BE49-F238E27FC236}">
                <a16:creationId xmlns:a16="http://schemas.microsoft.com/office/drawing/2014/main" id="{76977679-44AC-4D7E-9407-0D947A1D3538}"/>
              </a:ext>
            </a:extLst>
          </p:cNvPr>
          <p:cNvSpPr txBox="1">
            <a:spLocks noChangeArrowheads="1"/>
          </p:cNvSpPr>
          <p:nvPr/>
        </p:nvSpPr>
        <p:spPr bwMode="auto">
          <a:xfrm>
            <a:off x="2641413" y="5662443"/>
            <a:ext cx="2504177" cy="1278212"/>
          </a:xfrm>
          <a:prstGeom prst="roundRect">
            <a:avLst>
              <a:gd name="adj" fmla="val 0"/>
            </a:avLst>
          </a:prstGeom>
          <a:solidFill>
            <a:schemeClr val="accent2">
              <a:lumMod val="40000"/>
              <a:lumOff val="60000"/>
              <a:alpha val="69804"/>
            </a:schemeClr>
          </a:solidFill>
          <a:ln w="28575" algn="ctr">
            <a:noFill/>
            <a:miter lim="800000"/>
            <a:headEnd/>
            <a:tailEnd/>
          </a:ln>
        </p:spPr>
        <p:txBody>
          <a:bodyPr anchor="t"/>
          <a:lstStyle>
            <a:defPPr>
              <a:defRPr lang="en-US"/>
            </a:defPPr>
            <a:lvl1pPr algn="ctr">
              <a:defRPr sz="1050" b="0">
                <a:solidFill>
                  <a:schemeClr val="tx1">
                    <a:lumMod val="85000"/>
                    <a:lumOff val="15000"/>
                  </a:schemeClr>
                </a:solidFill>
                <a:latin typeface="Helvetica Light" panose="020B0403020202020204" pitchFamily="34" charset="0"/>
                <a:cs typeface="Calibri" pitchFamily="34" charset="0"/>
              </a:defRPr>
            </a:lvl1pPr>
            <a:lvl2pPr>
              <a:defRPr>
                <a:latin typeface="Arial" charset="0"/>
              </a:defRPr>
            </a:lvl2pPr>
            <a:lvl3pPr>
              <a:defRPr>
                <a:latin typeface="Arial" charset="0"/>
              </a:defRPr>
            </a:lvl3pPr>
            <a:lvl4pPr>
              <a:defRPr>
                <a:latin typeface="Arial" charset="0"/>
              </a:defRPr>
            </a:lvl4pPr>
            <a:lvl5pPr>
              <a:defRPr>
                <a:latin typeface="Arial" charset="0"/>
              </a:defRPr>
            </a:lvl5pPr>
            <a:lvl6pPr>
              <a:defRPr>
                <a:latin typeface="Arial" charset="0"/>
              </a:defRPr>
            </a:lvl6pPr>
            <a:lvl7pPr>
              <a:defRPr>
                <a:latin typeface="Arial" charset="0"/>
              </a:defRPr>
            </a:lvl7pPr>
            <a:lvl8pPr>
              <a:defRPr>
                <a:latin typeface="Arial" charset="0"/>
              </a:defRPr>
            </a:lvl8pPr>
            <a:lvl9pPr>
              <a:defRPr>
                <a:latin typeface="Arial" charset="0"/>
              </a:defRPr>
            </a:lvl9pPr>
          </a:lstStyle>
          <a:p>
            <a:r>
              <a:rPr lang="fr-FR" sz="1100" b="1" dirty="0" smtClean="0"/>
              <a:t>Maintenance du DM pendant la durée d’utilisation </a:t>
            </a:r>
            <a:r>
              <a:rPr lang="fr-FR" dirty="0" smtClean="0"/>
              <a:t>Si </a:t>
            </a:r>
            <a:r>
              <a:rPr lang="fr-FR" dirty="0"/>
              <a:t>besoin </a:t>
            </a:r>
            <a:r>
              <a:rPr lang="fr-FR" dirty="0" smtClean="0"/>
              <a:t>et/ou </a:t>
            </a:r>
            <a:r>
              <a:rPr lang="fr-FR" dirty="0"/>
              <a:t>à la demande du patient ou de l’aidant : vérifier le bon état du </a:t>
            </a:r>
            <a:r>
              <a:rPr lang="fr-FR" dirty="0" smtClean="0"/>
              <a:t>DM</a:t>
            </a:r>
            <a:endParaRPr lang="fr-FR" dirty="0"/>
          </a:p>
          <a:p>
            <a:pPr marL="171450" indent="-171450">
              <a:buFontTx/>
              <a:buChar char="-"/>
            </a:pPr>
            <a:r>
              <a:rPr lang="fr-FR" dirty="0" smtClean="0"/>
              <a:t>Vérifier s’il faut faire appel </a:t>
            </a:r>
            <a:r>
              <a:rPr lang="fr-FR" dirty="0"/>
              <a:t>à un </a:t>
            </a:r>
            <a:r>
              <a:rPr lang="fr-FR" dirty="0" smtClean="0"/>
              <a:t>prestataire </a:t>
            </a:r>
            <a:r>
              <a:rPr lang="fr-FR" dirty="0"/>
              <a:t>pour la </a:t>
            </a:r>
            <a:r>
              <a:rPr lang="fr-FR" dirty="0" smtClean="0"/>
              <a:t>maintenance</a:t>
            </a:r>
          </a:p>
          <a:p>
            <a:pPr marL="171450" indent="-171450">
              <a:buFontTx/>
              <a:buChar char="-"/>
            </a:pPr>
            <a:r>
              <a:rPr lang="fr-FR" dirty="0" smtClean="0"/>
              <a:t>Réaliser la maintenance selon les fiches de chaque produit et en assurer la traçabilité</a:t>
            </a:r>
          </a:p>
        </p:txBody>
      </p:sp>
      <p:sp>
        <p:nvSpPr>
          <p:cNvPr id="61" name="AutoShape 126">
            <a:extLst>
              <a:ext uri="{FF2B5EF4-FFF2-40B4-BE49-F238E27FC236}">
                <a16:creationId xmlns:a16="http://schemas.microsoft.com/office/drawing/2014/main" id="{840AD98B-B210-42FE-A12D-9476CDD6240F}"/>
              </a:ext>
            </a:extLst>
          </p:cNvPr>
          <p:cNvSpPr>
            <a:spLocks noChangeArrowheads="1"/>
          </p:cNvSpPr>
          <p:nvPr/>
        </p:nvSpPr>
        <p:spPr bwMode="auto">
          <a:xfrm>
            <a:off x="353741" y="3581721"/>
            <a:ext cx="1977979" cy="1133744"/>
          </a:xfrm>
          <a:prstGeom prst="roundRect">
            <a:avLst>
              <a:gd name="adj" fmla="val 0"/>
            </a:avLst>
          </a:prstGeom>
          <a:solidFill>
            <a:schemeClr val="accent1">
              <a:lumMod val="20000"/>
              <a:lumOff val="80000"/>
            </a:schemeClr>
          </a:solidFill>
          <a:ln w="28575" algn="ctr">
            <a:noFill/>
            <a:miter lim="800000"/>
            <a:headEnd/>
            <a:tailEnd/>
          </a:ln>
        </p:spPr>
        <p:txBody>
          <a:bodyPr anchor="ctr"/>
          <a:lstStyle/>
          <a:p>
            <a:pPr lvl="0" algn="ctr"/>
            <a:r>
              <a:rPr lang="fr-FR" sz="1000" u="sng" dirty="0" smtClean="0">
                <a:solidFill>
                  <a:schemeClr val="tx1">
                    <a:lumMod val="85000"/>
                    <a:lumOff val="15000"/>
                  </a:schemeClr>
                </a:solidFill>
                <a:latin typeface="Helvetica Light" panose="020B0403020202020204" pitchFamily="34" charset="0"/>
                <a:cs typeface="Calibri" pitchFamily="34" charset="0"/>
              </a:rPr>
              <a:t>Si le DM peut être dispensé à l’officine </a:t>
            </a:r>
            <a:r>
              <a:rPr lang="fr-FR" sz="1000" dirty="0" smtClean="0">
                <a:solidFill>
                  <a:schemeClr val="tx1">
                    <a:lumMod val="85000"/>
                    <a:lumOff val="15000"/>
                  </a:schemeClr>
                </a:solidFill>
                <a:latin typeface="Helvetica Light" panose="020B0403020202020204" pitchFamily="34" charset="0"/>
                <a:cs typeface="Calibri" pitchFamily="34" charset="0"/>
              </a:rPr>
              <a:t>:</a:t>
            </a:r>
          </a:p>
          <a:p>
            <a:pPr lvl="0"/>
            <a:r>
              <a:rPr lang="fr-FR" sz="1000" dirty="0" smtClean="0">
                <a:solidFill>
                  <a:schemeClr val="tx1">
                    <a:lumMod val="85000"/>
                    <a:lumOff val="15000"/>
                  </a:schemeClr>
                </a:solidFill>
                <a:latin typeface="Helvetica Light" panose="020B0403020202020204" pitchFamily="34" charset="0"/>
                <a:cs typeface="Calibri" pitchFamily="34" charset="0"/>
              </a:rPr>
              <a:t>- Dispenser le DM en réalisant les vérifications, en donnant les explications pour un bon fonctionnement et un bon usage, et les règles de sécurité</a:t>
            </a:r>
          </a:p>
          <a:p>
            <a:pPr lvl="0"/>
            <a:r>
              <a:rPr lang="fr-FR" sz="1000" dirty="0" smtClean="0">
                <a:solidFill>
                  <a:schemeClr val="tx1">
                    <a:lumMod val="85000"/>
                    <a:lumOff val="15000"/>
                  </a:schemeClr>
                </a:solidFill>
                <a:latin typeface="Helvetica Light" panose="020B0403020202020204" pitchFamily="34" charset="0"/>
                <a:cs typeface="Calibri" pitchFamily="34" charset="0"/>
              </a:rPr>
              <a:t>- S’assurer de la bonne compréhension de son utilisation</a:t>
            </a:r>
            <a:endParaRPr lang="fr-FR" sz="1000" dirty="0">
              <a:solidFill>
                <a:schemeClr val="tx1">
                  <a:lumMod val="85000"/>
                  <a:lumOff val="15000"/>
                </a:schemeClr>
              </a:solidFill>
              <a:latin typeface="Helvetica Light" panose="020B0403020202020204" pitchFamily="34" charset="0"/>
              <a:cs typeface="Calibri" pitchFamily="34" charset="0"/>
            </a:endParaRPr>
          </a:p>
        </p:txBody>
      </p:sp>
      <p:sp>
        <p:nvSpPr>
          <p:cNvPr id="63" name="AutoShape 126">
            <a:extLst>
              <a:ext uri="{FF2B5EF4-FFF2-40B4-BE49-F238E27FC236}">
                <a16:creationId xmlns:a16="http://schemas.microsoft.com/office/drawing/2014/main" id="{840AD98B-B210-42FE-A12D-9476CDD6240F}"/>
              </a:ext>
            </a:extLst>
          </p:cNvPr>
          <p:cNvSpPr>
            <a:spLocks noChangeArrowheads="1"/>
          </p:cNvSpPr>
          <p:nvPr/>
        </p:nvSpPr>
        <p:spPr bwMode="auto">
          <a:xfrm>
            <a:off x="2464292" y="3581720"/>
            <a:ext cx="2699418" cy="1136743"/>
          </a:xfrm>
          <a:prstGeom prst="roundRect">
            <a:avLst>
              <a:gd name="adj" fmla="val 0"/>
            </a:avLst>
          </a:prstGeom>
          <a:solidFill>
            <a:schemeClr val="accent1">
              <a:lumMod val="20000"/>
              <a:lumOff val="80000"/>
            </a:schemeClr>
          </a:solidFill>
          <a:ln w="28575" algn="ctr">
            <a:noFill/>
            <a:miter lim="800000"/>
            <a:headEnd/>
            <a:tailEnd/>
          </a:ln>
        </p:spPr>
        <p:txBody>
          <a:bodyPr anchor="ctr"/>
          <a:lstStyle/>
          <a:p>
            <a:pPr lvl="0" algn="ctr"/>
            <a:r>
              <a:rPr lang="fr-FR" sz="1000" u="sng" dirty="0" smtClean="0">
                <a:solidFill>
                  <a:schemeClr val="tx1">
                    <a:lumMod val="85000"/>
                    <a:lumOff val="15000"/>
                  </a:schemeClr>
                </a:solidFill>
                <a:latin typeface="Helvetica Light" panose="020B0403020202020204" pitchFamily="34" charset="0"/>
                <a:cs typeface="Calibri" pitchFamily="34" charset="0"/>
              </a:rPr>
              <a:t>Si le DM est dispensé au domicile </a:t>
            </a:r>
            <a:r>
              <a:rPr lang="fr-FR" sz="1000" dirty="0" smtClean="0">
                <a:solidFill>
                  <a:schemeClr val="tx1">
                    <a:lumMod val="85000"/>
                    <a:lumOff val="15000"/>
                  </a:schemeClr>
                </a:solidFill>
                <a:latin typeface="Helvetica Light" panose="020B0403020202020204" pitchFamily="34" charset="0"/>
                <a:cs typeface="Calibri" pitchFamily="34" charset="0"/>
              </a:rPr>
              <a:t>:</a:t>
            </a:r>
          </a:p>
          <a:p>
            <a:pPr lvl="0"/>
            <a:r>
              <a:rPr lang="fr-FR" sz="1000" dirty="0" smtClean="0">
                <a:solidFill>
                  <a:schemeClr val="tx1">
                    <a:lumMod val="85000"/>
                    <a:lumOff val="15000"/>
                  </a:schemeClr>
                </a:solidFill>
                <a:latin typeface="Helvetica Light" panose="020B0403020202020204" pitchFamily="34" charset="0"/>
                <a:cs typeface="Calibri" pitchFamily="34" charset="0"/>
              </a:rPr>
              <a:t>- Prévoir la mise à disposition et l’accompagnement à domicile</a:t>
            </a:r>
          </a:p>
          <a:p>
            <a:r>
              <a:rPr lang="fr-FR" sz="1000" dirty="0" smtClean="0">
                <a:solidFill>
                  <a:schemeClr val="tx1">
                    <a:lumMod val="85000"/>
                    <a:lumOff val="15000"/>
                  </a:schemeClr>
                </a:solidFill>
                <a:latin typeface="Helvetica Light" panose="020B0403020202020204" pitchFamily="34" charset="0"/>
                <a:cs typeface="Calibri" pitchFamily="34" charset="0"/>
              </a:rPr>
              <a:t>- Au moment de la livraison, dispenser le DM en réalisant les vérifications, en donnant les explications pour son bon fonctionnement et son bon </a:t>
            </a:r>
            <a:r>
              <a:rPr lang="fr-FR" sz="1000" dirty="0">
                <a:solidFill>
                  <a:schemeClr val="tx1">
                    <a:lumMod val="85000"/>
                    <a:lumOff val="15000"/>
                  </a:schemeClr>
                </a:solidFill>
                <a:latin typeface="Helvetica Light" panose="020B0403020202020204" pitchFamily="34" charset="0"/>
                <a:cs typeface="Calibri" pitchFamily="34" charset="0"/>
              </a:rPr>
              <a:t>usage, et </a:t>
            </a:r>
            <a:r>
              <a:rPr lang="fr-FR" sz="1000" dirty="0" smtClean="0">
                <a:solidFill>
                  <a:schemeClr val="tx1">
                    <a:lumMod val="85000"/>
                    <a:lumOff val="15000"/>
                  </a:schemeClr>
                </a:solidFill>
                <a:latin typeface="Helvetica Light" panose="020B0403020202020204" pitchFamily="34" charset="0"/>
                <a:cs typeface="Calibri" pitchFamily="34" charset="0"/>
              </a:rPr>
              <a:t>les </a:t>
            </a:r>
            <a:r>
              <a:rPr lang="fr-FR" sz="1000" dirty="0">
                <a:solidFill>
                  <a:schemeClr val="tx1">
                    <a:lumMod val="85000"/>
                    <a:lumOff val="15000"/>
                  </a:schemeClr>
                </a:solidFill>
                <a:latin typeface="Helvetica Light" panose="020B0403020202020204" pitchFamily="34" charset="0"/>
                <a:cs typeface="Calibri" pitchFamily="34" charset="0"/>
              </a:rPr>
              <a:t>règles de </a:t>
            </a:r>
            <a:r>
              <a:rPr lang="fr-FR" sz="1000" dirty="0" smtClean="0">
                <a:solidFill>
                  <a:schemeClr val="tx1">
                    <a:lumMod val="85000"/>
                    <a:lumOff val="15000"/>
                  </a:schemeClr>
                </a:solidFill>
                <a:latin typeface="Helvetica Light" panose="020B0403020202020204" pitchFamily="34" charset="0"/>
                <a:cs typeface="Calibri" pitchFamily="34" charset="0"/>
              </a:rPr>
              <a:t>sécurité</a:t>
            </a:r>
          </a:p>
          <a:p>
            <a:pPr lvl="0"/>
            <a:r>
              <a:rPr lang="fr-FR" sz="1000" dirty="0" smtClean="0">
                <a:solidFill>
                  <a:schemeClr val="tx1">
                    <a:lumMod val="85000"/>
                    <a:lumOff val="15000"/>
                  </a:schemeClr>
                </a:solidFill>
                <a:latin typeface="Helvetica Light" panose="020B0403020202020204" pitchFamily="34" charset="0"/>
                <a:cs typeface="Calibri" pitchFamily="34" charset="0"/>
              </a:rPr>
              <a:t>- S’assurer de la bonne mise en place et de la bonne adaptation du DM à la personne et à son environnement</a:t>
            </a:r>
            <a:endParaRPr lang="fr-FR" sz="1000" dirty="0">
              <a:solidFill>
                <a:schemeClr val="tx1">
                  <a:lumMod val="85000"/>
                  <a:lumOff val="15000"/>
                </a:schemeClr>
              </a:solidFill>
              <a:latin typeface="Helvetica Light" panose="020B0403020202020204" pitchFamily="34" charset="0"/>
              <a:cs typeface="Calibri" pitchFamily="34" charset="0"/>
            </a:endParaRPr>
          </a:p>
        </p:txBody>
      </p:sp>
      <p:sp>
        <p:nvSpPr>
          <p:cNvPr id="64" name="AutoShape 126">
            <a:extLst>
              <a:ext uri="{FF2B5EF4-FFF2-40B4-BE49-F238E27FC236}">
                <a16:creationId xmlns:a16="http://schemas.microsoft.com/office/drawing/2014/main" id="{840AD98B-B210-42FE-A12D-9476CDD6240F}"/>
              </a:ext>
            </a:extLst>
          </p:cNvPr>
          <p:cNvSpPr>
            <a:spLocks noChangeArrowheads="1"/>
          </p:cNvSpPr>
          <p:nvPr/>
        </p:nvSpPr>
        <p:spPr bwMode="auto">
          <a:xfrm>
            <a:off x="1827396" y="2840720"/>
            <a:ext cx="3358031" cy="203548"/>
          </a:xfrm>
          <a:prstGeom prst="roundRect">
            <a:avLst>
              <a:gd name="adj" fmla="val 0"/>
            </a:avLst>
          </a:prstGeom>
          <a:solidFill>
            <a:schemeClr val="accent1">
              <a:lumMod val="20000"/>
              <a:lumOff val="80000"/>
            </a:schemeClr>
          </a:solidFill>
          <a:ln w="28575" algn="ctr">
            <a:noFill/>
            <a:miter lim="800000"/>
            <a:headEnd/>
            <a:tailEnd/>
          </a:ln>
        </p:spPr>
        <p:txBody>
          <a:bodyPr anchor="ctr"/>
          <a:lstStyle/>
          <a:p>
            <a:pPr lvl="0" algn="ctr"/>
            <a:r>
              <a:rPr lang="fr-FR" sz="1000" dirty="0" smtClean="0">
                <a:solidFill>
                  <a:schemeClr val="tx1">
                    <a:lumMod val="85000"/>
                    <a:lumOff val="15000"/>
                  </a:schemeClr>
                </a:solidFill>
                <a:latin typeface="Helvetica Light" panose="020B0403020202020204" pitchFamily="34" charset="0"/>
                <a:cs typeface="Calibri" pitchFamily="34" charset="0"/>
              </a:rPr>
              <a:t>Commander le DM</a:t>
            </a:r>
            <a:endParaRPr lang="fr-FR" sz="1000" dirty="0">
              <a:solidFill>
                <a:schemeClr val="tx1">
                  <a:lumMod val="85000"/>
                  <a:lumOff val="15000"/>
                </a:schemeClr>
              </a:solidFill>
              <a:latin typeface="Helvetica Light" panose="020B0403020202020204" pitchFamily="34" charset="0"/>
              <a:cs typeface="Calibri" pitchFamily="34" charset="0"/>
            </a:endParaRPr>
          </a:p>
        </p:txBody>
      </p:sp>
      <p:sp>
        <p:nvSpPr>
          <p:cNvPr id="49" name="Text Box 122">
            <a:extLst>
              <a:ext uri="{FF2B5EF4-FFF2-40B4-BE49-F238E27FC236}">
                <a16:creationId xmlns:a16="http://schemas.microsoft.com/office/drawing/2014/main" id="{B77C0038-B5F7-4F96-AF35-2EC87EA41704}"/>
              </a:ext>
            </a:extLst>
          </p:cNvPr>
          <p:cNvSpPr txBox="1">
            <a:spLocks noChangeArrowheads="1"/>
          </p:cNvSpPr>
          <p:nvPr/>
        </p:nvSpPr>
        <p:spPr bwMode="auto">
          <a:xfrm>
            <a:off x="356879" y="7494701"/>
            <a:ext cx="1009633" cy="1418912"/>
          </a:xfrm>
          <a:prstGeom prst="roundRect">
            <a:avLst>
              <a:gd name="adj" fmla="val 0"/>
            </a:avLst>
          </a:prstGeom>
          <a:solidFill>
            <a:schemeClr val="accent1">
              <a:lumMod val="20000"/>
              <a:lumOff val="80000"/>
              <a:alpha val="69804"/>
            </a:schemeClr>
          </a:solidFill>
          <a:ln w="28575" algn="ctr">
            <a:noFill/>
            <a:miter lim="800000"/>
            <a:headEnd/>
            <a:tailEnd/>
          </a:ln>
        </p:spPr>
        <p:txBody>
          <a:bodyPr numCol="1"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dirty="0">
                <a:solidFill>
                  <a:schemeClr val="tx1"/>
                </a:solidFill>
                <a:latin typeface="Helvetica Light" panose="020B0403020202020204" pitchFamily="34" charset="0"/>
              </a:rPr>
              <a:t>6</a:t>
            </a:r>
            <a:r>
              <a:rPr lang="fr-FR" dirty="0" smtClean="0">
                <a:solidFill>
                  <a:schemeClr val="tx1"/>
                </a:solidFill>
                <a:latin typeface="Helvetica Light" panose="020B0403020202020204" pitchFamily="34" charset="0"/>
              </a:rPr>
              <a:t>. Retour du DM par le patient :</a:t>
            </a:r>
            <a:endParaRPr lang="fr-FR" sz="1000" b="0" dirty="0" smtClean="0">
              <a:solidFill>
                <a:schemeClr val="tx1"/>
              </a:solidFill>
              <a:latin typeface="Helvetica Light" panose="020B0403020202020204" pitchFamily="34" charset="0"/>
            </a:endParaRPr>
          </a:p>
          <a:p>
            <a:r>
              <a:rPr lang="fr-FR" sz="1000" b="0" dirty="0" smtClean="0">
                <a:solidFill>
                  <a:schemeClr val="tx1"/>
                </a:solidFill>
                <a:latin typeface="Helvetica Light" panose="020B0403020202020204" pitchFamily="34" charset="0"/>
              </a:rPr>
              <a:t>- </a:t>
            </a:r>
            <a:r>
              <a:rPr lang="fr-FR" sz="1000" b="0" dirty="0">
                <a:solidFill>
                  <a:schemeClr val="tx1"/>
                </a:solidFill>
                <a:latin typeface="Helvetica Light" panose="020B0403020202020204" pitchFamily="34" charset="0"/>
              </a:rPr>
              <a:t>Réaliser </a:t>
            </a:r>
            <a:r>
              <a:rPr lang="fr-FR" sz="1000" b="0" dirty="0" smtClean="0">
                <a:solidFill>
                  <a:schemeClr val="tx1"/>
                </a:solidFill>
                <a:latin typeface="Helvetica Light" panose="020B0403020202020204" pitchFamily="34" charset="0"/>
              </a:rPr>
              <a:t>la facturation du DM</a:t>
            </a:r>
          </a:p>
          <a:p>
            <a:r>
              <a:rPr lang="fr-FR" sz="1000" b="0" dirty="0" smtClean="0">
                <a:solidFill>
                  <a:schemeClr val="tx1"/>
                </a:solidFill>
                <a:latin typeface="Helvetica Light" panose="020B0403020202020204" pitchFamily="34" charset="0"/>
              </a:rPr>
              <a:t>- Compléter les tableaux de suivi </a:t>
            </a:r>
          </a:p>
        </p:txBody>
      </p:sp>
      <p:sp>
        <p:nvSpPr>
          <p:cNvPr id="56" name="AutoShape 126">
            <a:extLst>
              <a:ext uri="{FF2B5EF4-FFF2-40B4-BE49-F238E27FC236}">
                <a16:creationId xmlns:a16="http://schemas.microsoft.com/office/drawing/2014/main" id="{D07A69D2-3D63-4F67-9F20-D1F0480E9A7C}"/>
              </a:ext>
            </a:extLst>
          </p:cNvPr>
          <p:cNvSpPr>
            <a:spLocks noChangeArrowheads="1"/>
          </p:cNvSpPr>
          <p:nvPr/>
        </p:nvSpPr>
        <p:spPr bwMode="auto">
          <a:xfrm>
            <a:off x="5353049" y="3929869"/>
            <a:ext cx="1326851" cy="785596"/>
          </a:xfrm>
          <a:prstGeom prst="roundRect">
            <a:avLst>
              <a:gd name="adj" fmla="val 0"/>
            </a:avLst>
          </a:prstGeom>
          <a:solidFill>
            <a:srgbClr val="9BBA28"/>
          </a:solidFill>
          <a:ln w="28575" algn="ctr">
            <a:noFill/>
            <a:miter lim="800000"/>
            <a:headEnd/>
            <a:tailEnd/>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r-FR" sz="900" b="1" dirty="0">
                <a:solidFill>
                  <a:schemeClr val="bg1"/>
                </a:solidFill>
                <a:latin typeface="Helvetica Light" panose="020B0403020202020204" pitchFamily="34" charset="0"/>
                <a:cs typeface="Calibri" pitchFamily="34" charset="0"/>
              </a:rPr>
              <a:t>En cas de sous-traitance, </a:t>
            </a:r>
            <a:r>
              <a:rPr lang="fr-FR" sz="900" b="1" dirty="0" smtClean="0">
                <a:solidFill>
                  <a:schemeClr val="bg1"/>
                </a:solidFill>
                <a:latin typeface="Helvetica Light" panose="020B0403020202020204" pitchFamily="34" charset="0"/>
                <a:cs typeface="Calibri" pitchFamily="34" charset="0"/>
              </a:rPr>
              <a:t>établir </a:t>
            </a:r>
            <a:r>
              <a:rPr lang="fr-FR" sz="900" b="1" dirty="0">
                <a:solidFill>
                  <a:schemeClr val="bg1"/>
                </a:solidFill>
                <a:latin typeface="Helvetica Light" panose="020B0403020202020204" pitchFamily="34" charset="0"/>
                <a:cs typeface="Calibri" pitchFamily="34" charset="0"/>
              </a:rPr>
              <a:t>un contrat </a:t>
            </a:r>
            <a:r>
              <a:rPr lang="fr-FR" sz="900" b="1" dirty="0" smtClean="0">
                <a:solidFill>
                  <a:schemeClr val="bg1"/>
                </a:solidFill>
                <a:latin typeface="Helvetica Light" panose="020B0403020202020204" pitchFamily="34" charset="0"/>
                <a:cs typeface="Calibri" pitchFamily="34" charset="0"/>
              </a:rPr>
              <a:t>et mettre en place des </a:t>
            </a:r>
            <a:r>
              <a:rPr lang="fr-FR" sz="900" b="1" dirty="0">
                <a:solidFill>
                  <a:schemeClr val="bg1"/>
                </a:solidFill>
                <a:latin typeface="Helvetica Light" panose="020B0403020202020204" pitchFamily="34" charset="0"/>
                <a:cs typeface="Calibri" pitchFamily="34" charset="0"/>
              </a:rPr>
              <a:t>outils de suivi et de contact avec le </a:t>
            </a:r>
            <a:r>
              <a:rPr lang="fr-FR" sz="900" b="1" dirty="0" smtClean="0">
                <a:solidFill>
                  <a:schemeClr val="bg1"/>
                </a:solidFill>
                <a:latin typeface="Helvetica Light" panose="020B0403020202020204" pitchFamily="34" charset="0"/>
                <a:cs typeface="Calibri" pitchFamily="34" charset="0"/>
              </a:rPr>
              <a:t> prestataire</a:t>
            </a:r>
            <a:endParaRPr lang="fr-FR" sz="900" b="1" dirty="0">
              <a:solidFill>
                <a:schemeClr val="bg1"/>
              </a:solidFill>
              <a:latin typeface="Helvetica Light" panose="020B0403020202020204" pitchFamily="34" charset="0"/>
              <a:cs typeface="Calibri" pitchFamily="34" charset="0"/>
            </a:endParaRPr>
          </a:p>
        </p:txBody>
      </p:sp>
      <p:sp>
        <p:nvSpPr>
          <p:cNvPr id="57" name="AutoShape 126">
            <a:extLst>
              <a:ext uri="{FF2B5EF4-FFF2-40B4-BE49-F238E27FC236}">
                <a16:creationId xmlns:a16="http://schemas.microsoft.com/office/drawing/2014/main" id="{D07A69D2-3D63-4F67-9F20-D1F0480E9A7C}"/>
              </a:ext>
            </a:extLst>
          </p:cNvPr>
          <p:cNvSpPr>
            <a:spLocks noChangeArrowheads="1"/>
          </p:cNvSpPr>
          <p:nvPr/>
        </p:nvSpPr>
        <p:spPr bwMode="auto">
          <a:xfrm>
            <a:off x="2713101" y="6845038"/>
            <a:ext cx="2432489" cy="473753"/>
          </a:xfrm>
          <a:prstGeom prst="roundRect">
            <a:avLst>
              <a:gd name="adj" fmla="val 0"/>
            </a:avLst>
          </a:prstGeom>
          <a:solidFill>
            <a:srgbClr val="9BBA28"/>
          </a:solidFill>
          <a:ln w="28575" algn="ctr">
            <a:noFill/>
            <a:miter lim="800000"/>
            <a:headEnd/>
            <a:tailEnd/>
          </a:ln>
        </p:spPr>
        <p:txBody>
          <a:bodyPr anchor="ctr"/>
          <a:lstStyle/>
          <a:p>
            <a:pPr algn="ctr"/>
            <a:r>
              <a:rPr lang="fr-FR" sz="900" b="1" dirty="0">
                <a:solidFill>
                  <a:schemeClr val="bg1"/>
                </a:solidFill>
                <a:latin typeface="Helvetica Light" panose="020B0403020202020204" pitchFamily="34" charset="0"/>
                <a:cs typeface="Calibri" pitchFamily="34" charset="0"/>
              </a:rPr>
              <a:t>Dans le cadre des </a:t>
            </a:r>
            <a:r>
              <a:rPr lang="fr-FR" sz="900" b="1" dirty="0" smtClean="0">
                <a:solidFill>
                  <a:schemeClr val="bg1"/>
                </a:solidFill>
                <a:latin typeface="Helvetica Light" panose="020B0403020202020204" pitchFamily="34" charset="0"/>
                <a:cs typeface="Calibri" pitchFamily="34" charset="0"/>
              </a:rPr>
              <a:t>DM qui l’exigent (se référer à la LPP) </a:t>
            </a:r>
            <a:r>
              <a:rPr lang="fr-FR" sz="900" b="1" dirty="0">
                <a:solidFill>
                  <a:schemeClr val="bg1"/>
                </a:solidFill>
                <a:latin typeface="Helvetica Light" panose="020B0403020202020204" pitchFamily="34" charset="0"/>
                <a:cs typeface="Calibri" pitchFamily="34" charset="0"/>
              </a:rPr>
              <a:t>: le numéro d’assistance 24h/24, 7J/7 </a:t>
            </a:r>
            <a:r>
              <a:rPr lang="fr-FR" sz="900" b="1" dirty="0" smtClean="0">
                <a:solidFill>
                  <a:schemeClr val="bg1"/>
                </a:solidFill>
                <a:latin typeface="Helvetica Light" panose="020B0403020202020204" pitchFamily="34" charset="0"/>
                <a:cs typeface="Calibri" pitchFamily="34" charset="0"/>
              </a:rPr>
              <a:t>est mis </a:t>
            </a:r>
            <a:r>
              <a:rPr lang="fr-FR" sz="900" b="1" dirty="0">
                <a:solidFill>
                  <a:schemeClr val="bg1"/>
                </a:solidFill>
                <a:latin typeface="Helvetica Light" panose="020B0403020202020204" pitchFamily="34" charset="0"/>
                <a:cs typeface="Calibri" pitchFamily="34" charset="0"/>
              </a:rPr>
              <a:t>à disposition de la patientèle concernée et visible</a:t>
            </a:r>
          </a:p>
        </p:txBody>
      </p:sp>
      <p:sp>
        <p:nvSpPr>
          <p:cNvPr id="59" name="Text Box 122">
            <a:extLst>
              <a:ext uri="{FF2B5EF4-FFF2-40B4-BE49-F238E27FC236}">
                <a16:creationId xmlns:a16="http://schemas.microsoft.com/office/drawing/2014/main" id="{76977679-44AC-4D7E-9407-0D947A1D3538}"/>
              </a:ext>
            </a:extLst>
          </p:cNvPr>
          <p:cNvSpPr txBox="1">
            <a:spLocks noChangeArrowheads="1"/>
          </p:cNvSpPr>
          <p:nvPr/>
        </p:nvSpPr>
        <p:spPr bwMode="auto">
          <a:xfrm>
            <a:off x="5353049" y="2488791"/>
            <a:ext cx="1326851" cy="1226240"/>
          </a:xfrm>
          <a:prstGeom prst="roundRect">
            <a:avLst>
              <a:gd name="adj" fmla="val 0"/>
            </a:avLst>
          </a:prstGeom>
          <a:solidFill>
            <a:schemeClr val="accent1">
              <a:lumMod val="20000"/>
              <a:lumOff val="80000"/>
              <a:alpha val="69804"/>
            </a:schemeClr>
          </a:solidFill>
          <a:ln w="9525" algn="ctr">
            <a:noFill/>
            <a:miter lim="800000"/>
            <a:headEnd/>
            <a:tailEnd/>
          </a:ln>
        </p:spPr>
        <p:txBody>
          <a:bodyPr anchor="t"/>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dirty="0" smtClean="0">
                <a:solidFill>
                  <a:schemeClr val="tx1">
                    <a:lumMod val="85000"/>
                    <a:lumOff val="15000"/>
                  </a:schemeClr>
                </a:solidFill>
                <a:latin typeface="Helvetica Light" panose="020B0403020202020204" pitchFamily="34" charset="0"/>
              </a:rPr>
              <a:t>2.3 Soit </a:t>
            </a:r>
            <a:r>
              <a:rPr lang="fr-FR" dirty="0">
                <a:solidFill>
                  <a:schemeClr val="tx1">
                    <a:lumMod val="85000"/>
                    <a:lumOff val="15000"/>
                  </a:schemeClr>
                </a:solidFill>
                <a:latin typeface="Helvetica Light" panose="020B0403020202020204" pitchFamily="34" charset="0"/>
              </a:rPr>
              <a:t>l</a:t>
            </a:r>
            <a:r>
              <a:rPr lang="fr-FR" dirty="0" smtClean="0">
                <a:solidFill>
                  <a:schemeClr val="tx1">
                    <a:lumMod val="85000"/>
                    <a:lumOff val="15000"/>
                  </a:schemeClr>
                </a:solidFill>
                <a:latin typeface="Helvetica Light" panose="020B0403020202020204" pitchFamily="34" charset="0"/>
              </a:rPr>
              <a:t>’officine assure le service avec l’aide d’un prestataire partenaire</a:t>
            </a:r>
          </a:p>
          <a:p>
            <a:r>
              <a:rPr lang="fr-FR" sz="1000" b="0" dirty="0" smtClean="0">
                <a:solidFill>
                  <a:schemeClr val="tx1">
                    <a:lumMod val="85000"/>
                    <a:lumOff val="15000"/>
                  </a:schemeClr>
                </a:solidFill>
                <a:latin typeface="Helvetica Light" panose="020B0403020202020204" pitchFamily="34" charset="0"/>
              </a:rPr>
              <a:t>Le pharmacien est </a:t>
            </a:r>
            <a:r>
              <a:rPr lang="fr-FR" sz="1000" b="0" dirty="0">
                <a:solidFill>
                  <a:schemeClr val="tx1">
                    <a:lumMod val="85000"/>
                    <a:lumOff val="15000"/>
                  </a:schemeClr>
                </a:solidFill>
                <a:latin typeface="Helvetica Light" panose="020B0403020202020204" pitchFamily="34" charset="0"/>
              </a:rPr>
              <a:t>le lien </a:t>
            </a:r>
            <a:r>
              <a:rPr lang="fr-FR" sz="1000" b="0" dirty="0" smtClean="0">
                <a:solidFill>
                  <a:schemeClr val="tx1">
                    <a:lumMod val="85000"/>
                    <a:lumOff val="15000"/>
                  </a:schemeClr>
                </a:solidFill>
                <a:latin typeface="Helvetica Light" panose="020B0403020202020204" pitchFamily="34" charset="0"/>
              </a:rPr>
              <a:t>privilégié vers ces </a:t>
            </a:r>
            <a:r>
              <a:rPr lang="fr-FR" sz="1000" b="0" dirty="0">
                <a:solidFill>
                  <a:schemeClr val="tx1">
                    <a:lumMod val="85000"/>
                    <a:lumOff val="15000"/>
                  </a:schemeClr>
                </a:solidFill>
                <a:latin typeface="Helvetica Light" panose="020B0403020202020204" pitchFamily="34" charset="0"/>
              </a:rPr>
              <a:t>prestataires</a:t>
            </a:r>
          </a:p>
        </p:txBody>
      </p:sp>
      <p:cxnSp>
        <p:nvCxnSpPr>
          <p:cNvPr id="21" name="Connecteur droit avec flèche 20"/>
          <p:cNvCxnSpPr>
            <a:stCxn id="59" idx="2"/>
            <a:endCxn id="56" idx="0"/>
          </p:cNvCxnSpPr>
          <p:nvPr/>
        </p:nvCxnSpPr>
        <p:spPr>
          <a:xfrm>
            <a:off x="6016475" y="3715031"/>
            <a:ext cx="0" cy="2148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Text Box 122">
            <a:extLst>
              <a:ext uri="{FF2B5EF4-FFF2-40B4-BE49-F238E27FC236}">
                <a16:creationId xmlns:a16="http://schemas.microsoft.com/office/drawing/2014/main" id="{B77C0038-B5F7-4F96-AF35-2EC87EA41704}"/>
              </a:ext>
            </a:extLst>
          </p:cNvPr>
          <p:cNvSpPr txBox="1">
            <a:spLocks noChangeArrowheads="1"/>
          </p:cNvSpPr>
          <p:nvPr/>
        </p:nvSpPr>
        <p:spPr bwMode="auto">
          <a:xfrm>
            <a:off x="1091556" y="9040707"/>
            <a:ext cx="3319577" cy="285445"/>
          </a:xfrm>
          <a:prstGeom prst="roundRect">
            <a:avLst>
              <a:gd name="adj" fmla="val 0"/>
            </a:avLst>
          </a:prstGeom>
          <a:solidFill>
            <a:schemeClr val="accent1">
              <a:lumMod val="20000"/>
              <a:lumOff val="80000"/>
              <a:alpha val="69804"/>
            </a:schemeClr>
          </a:solidFill>
          <a:ln w="28575" algn="ctr">
            <a:noFill/>
            <a:miter lim="800000"/>
            <a:headEnd/>
            <a:tailEnd/>
          </a:ln>
        </p:spPr>
        <p:txBody>
          <a:bodyPr numCol="1" anchor="t"/>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pPr algn="l"/>
            <a:r>
              <a:rPr lang="fr-FR" dirty="0">
                <a:solidFill>
                  <a:schemeClr val="tx1"/>
                </a:solidFill>
                <a:latin typeface="Helvetica Light" panose="020B0403020202020204" pitchFamily="34" charset="0"/>
              </a:rPr>
              <a:t>9</a:t>
            </a:r>
            <a:r>
              <a:rPr lang="fr-FR" dirty="0" smtClean="0">
                <a:solidFill>
                  <a:schemeClr val="tx1"/>
                </a:solidFill>
                <a:latin typeface="Helvetica Light" panose="020B0403020202020204" pitchFamily="34" charset="0"/>
              </a:rPr>
              <a:t>. Traçabilité : </a:t>
            </a:r>
            <a:r>
              <a:rPr lang="fr-FR" b="0" dirty="0">
                <a:solidFill>
                  <a:schemeClr val="tx1">
                    <a:lumMod val="85000"/>
                    <a:lumOff val="15000"/>
                  </a:schemeClr>
                </a:solidFill>
                <a:latin typeface="Helvetica Light" panose="020B0403020202020204" pitchFamily="34" charset="0"/>
              </a:rPr>
              <a:t>t</a:t>
            </a:r>
            <a:r>
              <a:rPr lang="fr-FR" sz="1000" b="0" dirty="0">
                <a:solidFill>
                  <a:schemeClr val="tx1">
                    <a:lumMod val="85000"/>
                    <a:lumOff val="15000"/>
                  </a:schemeClr>
                </a:solidFill>
                <a:latin typeface="Helvetica Light" panose="020B0403020202020204" pitchFamily="34" charset="0"/>
              </a:rPr>
              <a:t>racer </a:t>
            </a:r>
            <a:r>
              <a:rPr lang="fr-FR" sz="1000" b="0" dirty="0" smtClean="0">
                <a:solidFill>
                  <a:schemeClr val="tx1">
                    <a:lumMod val="85000"/>
                    <a:lumOff val="15000"/>
                  </a:schemeClr>
                </a:solidFill>
                <a:latin typeface="Helvetica Light" panose="020B0403020202020204" pitchFamily="34" charset="0"/>
              </a:rPr>
              <a:t>le </a:t>
            </a:r>
            <a:r>
              <a:rPr lang="fr-FR" sz="1000" dirty="0" smtClean="0">
                <a:solidFill>
                  <a:schemeClr val="tx1">
                    <a:lumMod val="85000"/>
                    <a:lumOff val="15000"/>
                  </a:schemeClr>
                </a:solidFill>
                <a:latin typeface="Helvetica Light" panose="020B0403020202020204" pitchFamily="34" charset="0"/>
              </a:rPr>
              <a:t>retour </a:t>
            </a:r>
            <a:r>
              <a:rPr lang="fr-FR" sz="1000" dirty="0">
                <a:solidFill>
                  <a:schemeClr val="tx1">
                    <a:lumMod val="85000"/>
                    <a:lumOff val="15000"/>
                  </a:schemeClr>
                </a:solidFill>
                <a:latin typeface="Helvetica Light" panose="020B0403020202020204" pitchFamily="34" charset="0"/>
              </a:rPr>
              <a:t>du </a:t>
            </a:r>
            <a:r>
              <a:rPr lang="fr-FR" sz="1000" dirty="0" smtClean="0">
                <a:solidFill>
                  <a:schemeClr val="tx1">
                    <a:lumMod val="85000"/>
                    <a:lumOff val="15000"/>
                  </a:schemeClr>
                </a:solidFill>
                <a:latin typeface="Helvetica Light" panose="020B0403020202020204" pitchFamily="34" charset="0"/>
              </a:rPr>
              <a:t>DM </a:t>
            </a:r>
            <a:r>
              <a:rPr lang="fr-FR" sz="1000" b="0" dirty="0">
                <a:solidFill>
                  <a:schemeClr val="tx1">
                    <a:lumMod val="85000"/>
                    <a:lumOff val="15000"/>
                  </a:schemeClr>
                </a:solidFill>
                <a:latin typeface="Helvetica Light" panose="020B0403020202020204" pitchFamily="34" charset="0"/>
              </a:rPr>
              <a:t>et </a:t>
            </a:r>
            <a:r>
              <a:rPr lang="fr-FR" sz="1000" b="0" dirty="0" smtClean="0">
                <a:solidFill>
                  <a:schemeClr val="tx1">
                    <a:lumMod val="85000"/>
                    <a:lumOff val="15000"/>
                  </a:schemeClr>
                </a:solidFill>
                <a:latin typeface="Helvetica Light" panose="020B0403020202020204" pitchFamily="34" charset="0"/>
              </a:rPr>
              <a:t>la </a:t>
            </a:r>
            <a:r>
              <a:rPr lang="fr-FR" sz="1000" dirty="0" smtClean="0">
                <a:solidFill>
                  <a:schemeClr val="tx1">
                    <a:lumMod val="85000"/>
                    <a:lumOff val="15000"/>
                  </a:schemeClr>
                </a:solidFill>
                <a:latin typeface="Helvetica Light" panose="020B0403020202020204" pitchFamily="34" charset="0"/>
              </a:rPr>
              <a:t>fin de </a:t>
            </a:r>
            <a:r>
              <a:rPr lang="fr-FR" sz="1000" dirty="0">
                <a:solidFill>
                  <a:schemeClr val="tx1">
                    <a:lumMod val="85000"/>
                    <a:lumOff val="15000"/>
                  </a:schemeClr>
                </a:solidFill>
                <a:latin typeface="Helvetica Light" panose="020B0403020202020204" pitchFamily="34" charset="0"/>
              </a:rPr>
              <a:t>la location</a:t>
            </a:r>
          </a:p>
        </p:txBody>
      </p:sp>
      <p:sp>
        <p:nvSpPr>
          <p:cNvPr id="73" name="Text Box 122">
            <a:extLst>
              <a:ext uri="{FF2B5EF4-FFF2-40B4-BE49-F238E27FC236}">
                <a16:creationId xmlns:a16="http://schemas.microsoft.com/office/drawing/2014/main" id="{B77C0038-B5F7-4F96-AF35-2EC87EA41704}"/>
              </a:ext>
            </a:extLst>
          </p:cNvPr>
          <p:cNvSpPr txBox="1">
            <a:spLocks noChangeArrowheads="1"/>
          </p:cNvSpPr>
          <p:nvPr/>
        </p:nvSpPr>
        <p:spPr bwMode="auto">
          <a:xfrm>
            <a:off x="1332372" y="5652624"/>
            <a:ext cx="1226840" cy="1363157"/>
          </a:xfrm>
          <a:prstGeom prst="roundRect">
            <a:avLst>
              <a:gd name="adj" fmla="val 0"/>
            </a:avLst>
          </a:prstGeom>
          <a:solidFill>
            <a:schemeClr val="accent1">
              <a:lumMod val="20000"/>
              <a:lumOff val="80000"/>
              <a:alpha val="69804"/>
            </a:schemeClr>
          </a:solidFill>
          <a:ln w="28575" algn="ctr">
            <a:noFill/>
            <a:miter lim="800000"/>
            <a:headEnd/>
            <a:tailEnd/>
          </a:ln>
        </p:spPr>
        <p:txBody>
          <a:bodyPr numCol="1" anchor="t"/>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dirty="0" smtClean="0">
                <a:solidFill>
                  <a:schemeClr val="tx1"/>
                </a:solidFill>
                <a:latin typeface="Helvetica Light" panose="020B0403020202020204" pitchFamily="34" charset="0"/>
              </a:rPr>
              <a:t>Respect des périodes de location, des tarifs et des facturations</a:t>
            </a:r>
          </a:p>
          <a:p>
            <a:r>
              <a:rPr lang="fr-FR" sz="1000" b="0" dirty="0">
                <a:solidFill>
                  <a:schemeClr val="tx1"/>
                </a:solidFill>
                <a:latin typeface="Helvetica Light" panose="020B0403020202020204" pitchFamily="34" charset="0"/>
              </a:rPr>
              <a:t>A intervalle régulier, s’assurer que le </a:t>
            </a:r>
            <a:r>
              <a:rPr lang="fr-FR" sz="1000" b="0" dirty="0" smtClean="0">
                <a:solidFill>
                  <a:schemeClr val="tx1"/>
                </a:solidFill>
                <a:latin typeface="Helvetica Light" panose="020B0403020202020204" pitchFamily="34" charset="0"/>
              </a:rPr>
              <a:t>DM </a:t>
            </a:r>
            <a:r>
              <a:rPr lang="fr-FR" sz="1000" b="0" dirty="0">
                <a:solidFill>
                  <a:schemeClr val="tx1"/>
                </a:solidFill>
                <a:latin typeface="Helvetica Light" panose="020B0403020202020204" pitchFamily="34" charset="0"/>
              </a:rPr>
              <a:t>dont la location est </a:t>
            </a:r>
            <a:r>
              <a:rPr lang="fr-FR" sz="1000" b="0" dirty="0" smtClean="0">
                <a:solidFill>
                  <a:schemeClr val="tx1"/>
                </a:solidFill>
                <a:latin typeface="Helvetica Light" panose="020B0403020202020204" pitchFamily="34" charset="0"/>
              </a:rPr>
              <a:t>arrivée </a:t>
            </a:r>
            <a:r>
              <a:rPr lang="fr-FR" sz="1000" b="0" dirty="0">
                <a:solidFill>
                  <a:schemeClr val="tx1"/>
                </a:solidFill>
                <a:latin typeface="Helvetica Light" panose="020B0403020202020204" pitchFamily="34" charset="0"/>
              </a:rPr>
              <a:t>à échéance a bien été </a:t>
            </a:r>
            <a:r>
              <a:rPr lang="fr-FR" sz="1000" b="0" dirty="0" smtClean="0">
                <a:solidFill>
                  <a:schemeClr val="tx1"/>
                </a:solidFill>
                <a:latin typeface="Helvetica Light" panose="020B0403020202020204" pitchFamily="34" charset="0"/>
              </a:rPr>
              <a:t>récupéré</a:t>
            </a:r>
            <a:endParaRPr lang="fr-FR" sz="1000" b="0" dirty="0">
              <a:solidFill>
                <a:schemeClr val="tx1"/>
              </a:solidFill>
              <a:latin typeface="Helvetica Light" panose="020B0403020202020204" pitchFamily="34" charset="0"/>
            </a:endParaRPr>
          </a:p>
        </p:txBody>
      </p:sp>
      <p:sp>
        <p:nvSpPr>
          <p:cNvPr id="80" name="Text Box 122">
            <a:extLst>
              <a:ext uri="{FF2B5EF4-FFF2-40B4-BE49-F238E27FC236}">
                <a16:creationId xmlns:a16="http://schemas.microsoft.com/office/drawing/2014/main" id="{B77C0038-B5F7-4F96-AF35-2EC87EA41704}"/>
              </a:ext>
            </a:extLst>
          </p:cNvPr>
          <p:cNvSpPr txBox="1">
            <a:spLocks noChangeArrowheads="1"/>
          </p:cNvSpPr>
          <p:nvPr/>
        </p:nvSpPr>
        <p:spPr bwMode="auto">
          <a:xfrm>
            <a:off x="2904746" y="7500929"/>
            <a:ext cx="2240844" cy="1412684"/>
          </a:xfrm>
          <a:prstGeom prst="roundRect">
            <a:avLst>
              <a:gd name="adj" fmla="val 0"/>
            </a:avLst>
          </a:prstGeom>
          <a:solidFill>
            <a:schemeClr val="accent1">
              <a:lumMod val="20000"/>
              <a:lumOff val="80000"/>
              <a:alpha val="69804"/>
            </a:schemeClr>
          </a:solidFill>
          <a:ln w="28575" algn="ctr">
            <a:noFill/>
            <a:miter lim="800000"/>
            <a:headEnd/>
            <a:tailEnd/>
          </a:ln>
        </p:spPr>
        <p:txBody>
          <a:bodyPr numCol="1" anchor="t"/>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dirty="0">
                <a:solidFill>
                  <a:schemeClr val="tx1"/>
                </a:solidFill>
                <a:latin typeface="Helvetica Light" panose="020B0403020202020204" pitchFamily="34" charset="0"/>
              </a:rPr>
              <a:t>8</a:t>
            </a:r>
            <a:r>
              <a:rPr lang="fr-FR" dirty="0" smtClean="0">
                <a:solidFill>
                  <a:schemeClr val="tx1"/>
                </a:solidFill>
                <a:latin typeface="Helvetica Light" panose="020B0403020202020204" pitchFamily="34" charset="0"/>
              </a:rPr>
              <a:t>. </a:t>
            </a:r>
            <a:r>
              <a:rPr lang="fr-FR" dirty="0">
                <a:solidFill>
                  <a:schemeClr val="tx1"/>
                </a:solidFill>
                <a:latin typeface="Helvetica Light" panose="020B0403020202020204" pitchFamily="34" charset="0"/>
              </a:rPr>
              <a:t>Nettoyage &amp; Décontamination</a:t>
            </a:r>
          </a:p>
          <a:p>
            <a:pPr marL="171450" indent="-171450" algn="l">
              <a:buFontTx/>
              <a:buChar char="-"/>
            </a:pPr>
            <a:r>
              <a:rPr lang="fr-FR" sz="1000" b="0" dirty="0">
                <a:solidFill>
                  <a:schemeClr val="tx1"/>
                </a:solidFill>
                <a:latin typeface="Helvetica Light" panose="020B0403020202020204" pitchFamily="34" charset="0"/>
              </a:rPr>
              <a:t>S’assurer </a:t>
            </a:r>
            <a:r>
              <a:rPr lang="fr-FR" sz="1000" b="0" dirty="0" smtClean="0">
                <a:solidFill>
                  <a:schemeClr val="tx1"/>
                </a:solidFill>
                <a:latin typeface="Helvetica Light" panose="020B0403020202020204" pitchFamily="34" charset="0"/>
              </a:rPr>
              <a:t>de </a:t>
            </a:r>
            <a:r>
              <a:rPr lang="fr-FR" sz="1000" b="0" dirty="0">
                <a:solidFill>
                  <a:schemeClr val="tx1"/>
                </a:solidFill>
                <a:latin typeface="Helvetica Light" panose="020B0403020202020204" pitchFamily="34" charset="0"/>
              </a:rPr>
              <a:t>l’état du </a:t>
            </a:r>
            <a:r>
              <a:rPr lang="fr-FR" sz="1000" b="0" dirty="0" smtClean="0">
                <a:solidFill>
                  <a:schemeClr val="tx1"/>
                </a:solidFill>
                <a:latin typeface="Helvetica Light" panose="020B0403020202020204" pitchFamily="34" charset="0"/>
              </a:rPr>
              <a:t>DM </a:t>
            </a:r>
            <a:r>
              <a:rPr lang="fr-FR" sz="1000" b="0" dirty="0">
                <a:solidFill>
                  <a:schemeClr val="tx1"/>
                </a:solidFill>
                <a:latin typeface="Helvetica Light" panose="020B0403020202020204" pitchFamily="34" charset="0"/>
              </a:rPr>
              <a:t>retourné et </a:t>
            </a:r>
            <a:r>
              <a:rPr lang="fr-FR" sz="1000" b="0" dirty="0" smtClean="0">
                <a:solidFill>
                  <a:schemeClr val="tx1"/>
                </a:solidFill>
                <a:latin typeface="Helvetica Light" panose="020B0403020202020204" pitchFamily="34" charset="0"/>
              </a:rPr>
              <a:t>le remettre en état de fonctionnement</a:t>
            </a:r>
            <a:endParaRPr lang="fr-FR" sz="1000" b="0" dirty="0">
              <a:solidFill>
                <a:schemeClr val="tx1"/>
              </a:solidFill>
              <a:latin typeface="Helvetica Light" panose="020B0403020202020204" pitchFamily="34" charset="0"/>
            </a:endParaRPr>
          </a:p>
          <a:p>
            <a:pPr marL="171450" indent="-171450" algn="l">
              <a:buFontTx/>
              <a:buChar char="-"/>
            </a:pPr>
            <a:r>
              <a:rPr lang="fr-FR" sz="1000" b="0" dirty="0" smtClean="0">
                <a:solidFill>
                  <a:schemeClr val="tx1"/>
                </a:solidFill>
                <a:latin typeface="Helvetica Light" panose="020B0403020202020204" pitchFamily="34" charset="0"/>
              </a:rPr>
              <a:t>Suivre </a:t>
            </a:r>
            <a:r>
              <a:rPr lang="fr-FR" sz="1000" b="0" dirty="0">
                <a:solidFill>
                  <a:schemeClr val="tx1"/>
                </a:solidFill>
                <a:latin typeface="Helvetica Light" panose="020B0403020202020204" pitchFamily="34" charset="0"/>
              </a:rPr>
              <a:t>la procédure de nettoyage et de décontamination </a:t>
            </a:r>
            <a:r>
              <a:rPr lang="fr-FR" sz="1000" b="0" dirty="0" smtClean="0">
                <a:solidFill>
                  <a:schemeClr val="tx1"/>
                </a:solidFill>
                <a:latin typeface="Helvetica Light" panose="020B0403020202020204" pitchFamily="34" charset="0"/>
              </a:rPr>
              <a:t>décrite dans la notice</a:t>
            </a:r>
          </a:p>
          <a:p>
            <a:pPr marL="171450" indent="-171450" algn="l">
              <a:buFontTx/>
              <a:buChar char="-"/>
            </a:pPr>
            <a:r>
              <a:rPr lang="fr-FR" sz="1000" b="0" dirty="0" smtClean="0">
                <a:solidFill>
                  <a:schemeClr val="tx1"/>
                </a:solidFill>
                <a:latin typeface="Helvetica Light" panose="020B0403020202020204" pitchFamily="34" charset="0"/>
              </a:rPr>
              <a:t>L’entreposer dans un endroit dédié (si besoin le recouvrir de plastique transparent pour le protéger de la poussière)</a:t>
            </a:r>
          </a:p>
        </p:txBody>
      </p:sp>
      <p:sp>
        <p:nvSpPr>
          <p:cNvPr id="81" name="AutoShape 126">
            <a:extLst>
              <a:ext uri="{FF2B5EF4-FFF2-40B4-BE49-F238E27FC236}">
                <a16:creationId xmlns:a16="http://schemas.microsoft.com/office/drawing/2014/main" id="{D07A69D2-3D63-4F67-9F20-D1F0480E9A7C}"/>
              </a:ext>
            </a:extLst>
          </p:cNvPr>
          <p:cNvSpPr>
            <a:spLocks noChangeArrowheads="1"/>
          </p:cNvSpPr>
          <p:nvPr/>
        </p:nvSpPr>
        <p:spPr bwMode="auto">
          <a:xfrm>
            <a:off x="5353049" y="7538675"/>
            <a:ext cx="1387308" cy="1336187"/>
          </a:xfrm>
          <a:prstGeom prst="roundRect">
            <a:avLst>
              <a:gd name="adj" fmla="val 0"/>
            </a:avLst>
          </a:prstGeom>
          <a:solidFill>
            <a:srgbClr val="9BBA28"/>
          </a:solidFill>
          <a:ln w="28575" algn="ctr">
            <a:noFill/>
            <a:miter lim="800000"/>
            <a:headEnd/>
            <a:tailEnd/>
          </a:ln>
        </p:spPr>
        <p:txBody>
          <a:bodyPr anchor="ctr"/>
          <a:lstStyle/>
          <a:p>
            <a:pPr algn="ctr"/>
            <a:r>
              <a:rPr lang="fr-FR" sz="900" dirty="0">
                <a:solidFill>
                  <a:schemeClr val="bg1"/>
                </a:solidFill>
                <a:latin typeface="Helvetica Light" panose="020B0403020202020204" pitchFamily="34" charset="0"/>
                <a:cs typeface="Calibri" pitchFamily="34" charset="0"/>
              </a:rPr>
              <a:t>Afin de s’assurer qu’aucun </a:t>
            </a:r>
            <a:r>
              <a:rPr lang="fr-FR" sz="900" dirty="0" smtClean="0">
                <a:solidFill>
                  <a:schemeClr val="bg1"/>
                </a:solidFill>
                <a:latin typeface="Helvetica Light" panose="020B0403020202020204" pitchFamily="34" charset="0"/>
                <a:cs typeface="Calibri" pitchFamily="34" charset="0"/>
              </a:rPr>
              <a:t>DM </a:t>
            </a:r>
            <a:r>
              <a:rPr lang="fr-FR" sz="900" dirty="0">
                <a:solidFill>
                  <a:schemeClr val="bg1"/>
                </a:solidFill>
                <a:latin typeface="Helvetica Light" panose="020B0403020202020204" pitchFamily="34" charset="0"/>
                <a:cs typeface="Calibri" pitchFamily="34" charset="0"/>
              </a:rPr>
              <a:t>non vérifié et non décontaminé puisse être </a:t>
            </a:r>
            <a:r>
              <a:rPr lang="fr-FR" sz="900" dirty="0" smtClean="0">
                <a:solidFill>
                  <a:schemeClr val="bg1"/>
                </a:solidFill>
                <a:latin typeface="Helvetica Light" panose="020B0403020202020204" pitchFamily="34" charset="0"/>
                <a:cs typeface="Calibri" pitchFamily="34" charset="0"/>
              </a:rPr>
              <a:t>dispensé </a:t>
            </a:r>
            <a:r>
              <a:rPr lang="fr-FR" sz="900" dirty="0">
                <a:solidFill>
                  <a:schemeClr val="bg1"/>
                </a:solidFill>
                <a:latin typeface="Helvetica Light" panose="020B0403020202020204" pitchFamily="34" charset="0"/>
                <a:cs typeface="Calibri" pitchFamily="34" charset="0"/>
              </a:rPr>
              <a:t>à la patientèle, l’officine </a:t>
            </a:r>
            <a:r>
              <a:rPr lang="fr-FR" sz="900" dirty="0" smtClean="0">
                <a:solidFill>
                  <a:schemeClr val="bg1"/>
                </a:solidFill>
                <a:latin typeface="Helvetica Light" panose="020B0403020202020204" pitchFamily="34" charset="0"/>
                <a:cs typeface="Calibri" pitchFamily="34" charset="0"/>
              </a:rPr>
              <a:t>doit, </a:t>
            </a:r>
            <a:r>
              <a:rPr lang="fr-FR" sz="900" dirty="0">
                <a:solidFill>
                  <a:schemeClr val="bg1"/>
                </a:solidFill>
                <a:latin typeface="Helvetica Light" panose="020B0403020202020204" pitchFamily="34" charset="0"/>
                <a:cs typeface="Calibri" pitchFamily="34" charset="0"/>
              </a:rPr>
              <a:t>dans son </a:t>
            </a:r>
            <a:r>
              <a:rPr lang="fr-FR" sz="900" dirty="0" smtClean="0">
                <a:solidFill>
                  <a:schemeClr val="bg1"/>
                </a:solidFill>
                <a:latin typeface="Helvetica Light" panose="020B0403020202020204" pitchFamily="34" charset="0"/>
                <a:cs typeface="Calibri" pitchFamily="34" charset="0"/>
              </a:rPr>
              <a:t>organisation, </a:t>
            </a:r>
            <a:r>
              <a:rPr lang="fr-FR" sz="900" dirty="0">
                <a:solidFill>
                  <a:schemeClr val="bg1"/>
                </a:solidFill>
                <a:latin typeface="Helvetica Light" panose="020B0403020202020204" pitchFamily="34" charset="0"/>
                <a:cs typeface="Calibri" pitchFamily="34" charset="0"/>
              </a:rPr>
              <a:t>clairement distinguer les flux </a:t>
            </a:r>
            <a:r>
              <a:rPr lang="fr-FR" sz="900" dirty="0" smtClean="0">
                <a:solidFill>
                  <a:schemeClr val="bg1"/>
                </a:solidFill>
                <a:latin typeface="Helvetica Light" panose="020B0403020202020204" pitchFamily="34" charset="0"/>
                <a:cs typeface="Calibri" pitchFamily="34" charset="0"/>
              </a:rPr>
              <a:t>entrants </a:t>
            </a:r>
            <a:r>
              <a:rPr lang="fr-FR" sz="900" dirty="0">
                <a:solidFill>
                  <a:schemeClr val="bg1"/>
                </a:solidFill>
                <a:latin typeface="Helvetica Light" panose="020B0403020202020204" pitchFamily="34" charset="0"/>
                <a:cs typeface="Calibri" pitchFamily="34" charset="0"/>
              </a:rPr>
              <a:t>et les flux </a:t>
            </a:r>
            <a:r>
              <a:rPr lang="fr-FR" sz="900" dirty="0" smtClean="0">
                <a:solidFill>
                  <a:schemeClr val="bg1"/>
                </a:solidFill>
                <a:latin typeface="Helvetica Light" panose="020B0403020202020204" pitchFamily="34" charset="0"/>
                <a:cs typeface="Calibri" pitchFamily="34" charset="0"/>
              </a:rPr>
              <a:t>sortants </a:t>
            </a:r>
            <a:r>
              <a:rPr lang="fr-FR" sz="900" dirty="0">
                <a:solidFill>
                  <a:schemeClr val="bg1"/>
                </a:solidFill>
                <a:latin typeface="Helvetica Light" panose="020B0403020202020204" pitchFamily="34" charset="0"/>
                <a:cs typeface="Calibri" pitchFamily="34" charset="0"/>
              </a:rPr>
              <a:t>et les gérer dans des zones distinctes.</a:t>
            </a:r>
          </a:p>
        </p:txBody>
      </p:sp>
      <p:cxnSp>
        <p:nvCxnSpPr>
          <p:cNvPr id="25" name="Connecteur droit avec flèche 24"/>
          <p:cNvCxnSpPr>
            <a:stCxn id="80" idx="3"/>
            <a:endCxn id="81" idx="1"/>
          </p:cNvCxnSpPr>
          <p:nvPr/>
        </p:nvCxnSpPr>
        <p:spPr>
          <a:xfrm flipV="1">
            <a:off x="5145590" y="8206769"/>
            <a:ext cx="207459" cy="5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0" name="Text Box 122">
            <a:extLst>
              <a:ext uri="{FF2B5EF4-FFF2-40B4-BE49-F238E27FC236}">
                <a16:creationId xmlns:a16="http://schemas.microsoft.com/office/drawing/2014/main" id="{B77C0038-B5F7-4F96-AF35-2EC87EA41704}"/>
              </a:ext>
            </a:extLst>
          </p:cNvPr>
          <p:cNvSpPr txBox="1">
            <a:spLocks noChangeArrowheads="1"/>
          </p:cNvSpPr>
          <p:nvPr/>
        </p:nvSpPr>
        <p:spPr bwMode="auto">
          <a:xfrm>
            <a:off x="5217278" y="5662442"/>
            <a:ext cx="1462622" cy="1347109"/>
          </a:xfrm>
          <a:prstGeom prst="roundRect">
            <a:avLst>
              <a:gd name="adj" fmla="val 0"/>
            </a:avLst>
          </a:prstGeom>
          <a:solidFill>
            <a:schemeClr val="accent2">
              <a:lumMod val="40000"/>
              <a:lumOff val="60000"/>
              <a:alpha val="69804"/>
            </a:schemeClr>
          </a:solidFill>
          <a:ln w="28575" algn="ctr">
            <a:noFill/>
            <a:miter lim="800000"/>
            <a:headEnd/>
            <a:tailEnd/>
          </a:ln>
        </p:spPr>
        <p:txBody>
          <a:bodyPr anchor="ctr"/>
          <a:lstStyle>
            <a:defPPr>
              <a:defRPr lang="en-US"/>
            </a:defPPr>
            <a:lvl1pPr algn="ctr">
              <a:defRPr sz="1100" b="1">
                <a:solidFill>
                  <a:schemeClr val="tx1">
                    <a:lumMod val="85000"/>
                    <a:lumOff val="15000"/>
                  </a:schemeClr>
                </a:solidFill>
                <a:latin typeface="Helvetica Light" panose="020B0403020202020204" pitchFamily="34" charset="0"/>
                <a:cs typeface="Calibri" pitchFamily="34" charset="0"/>
              </a:defRPr>
            </a:lvl1pPr>
            <a:lvl2pPr>
              <a:defRPr>
                <a:latin typeface="Arial" charset="0"/>
              </a:defRPr>
            </a:lvl2pPr>
            <a:lvl3pPr>
              <a:defRPr>
                <a:latin typeface="Arial" charset="0"/>
              </a:defRPr>
            </a:lvl3pPr>
            <a:lvl4pPr>
              <a:defRPr>
                <a:latin typeface="Arial" charset="0"/>
              </a:defRPr>
            </a:lvl4pPr>
            <a:lvl5pPr>
              <a:defRPr>
                <a:latin typeface="Arial" charset="0"/>
              </a:defRPr>
            </a:lvl5pPr>
            <a:lvl6pPr>
              <a:defRPr>
                <a:latin typeface="Arial" charset="0"/>
              </a:defRPr>
            </a:lvl6pPr>
            <a:lvl7pPr>
              <a:defRPr>
                <a:latin typeface="Arial" charset="0"/>
              </a:defRPr>
            </a:lvl7pPr>
            <a:lvl8pPr>
              <a:defRPr>
                <a:latin typeface="Arial" charset="0"/>
              </a:defRPr>
            </a:lvl8pPr>
            <a:lvl9pPr>
              <a:defRPr>
                <a:latin typeface="Arial" charset="0"/>
              </a:defRPr>
            </a:lvl9pPr>
          </a:lstStyle>
          <a:p>
            <a:r>
              <a:rPr lang="fr-FR" dirty="0" smtClean="0"/>
              <a:t>Matériovigilance</a:t>
            </a:r>
            <a:endParaRPr lang="fr-FR" sz="1000" b="0" dirty="0">
              <a:solidFill>
                <a:schemeClr val="tx1"/>
              </a:solidFill>
            </a:endParaRPr>
          </a:p>
          <a:p>
            <a:r>
              <a:rPr lang="fr-FR" sz="1050" b="0" dirty="0" smtClean="0"/>
              <a:t>Tout incident </a:t>
            </a:r>
            <a:r>
              <a:rPr lang="fr-FR" sz="1050" b="0" dirty="0"/>
              <a:t>grave </a:t>
            </a:r>
            <a:r>
              <a:rPr lang="fr-FR" sz="1050" b="0" dirty="0" smtClean="0"/>
              <a:t>doit être notifié </a:t>
            </a:r>
            <a:r>
              <a:rPr lang="fr-FR" sz="1050" b="0" dirty="0"/>
              <a:t>sans délai à l’ANSM. </a:t>
            </a:r>
            <a:r>
              <a:rPr lang="fr-FR" sz="1050" b="0" dirty="0" smtClean="0"/>
              <a:t>En outre</a:t>
            </a:r>
            <a:r>
              <a:rPr lang="fr-FR" sz="1050" b="0" dirty="0"/>
              <a:t>, </a:t>
            </a:r>
            <a:r>
              <a:rPr lang="fr-FR" sz="1050" b="0" dirty="0" smtClean="0"/>
              <a:t>peuvent être déclarés </a:t>
            </a:r>
            <a:r>
              <a:rPr lang="fr-FR" sz="1050" b="0" dirty="0"/>
              <a:t>auprès du fabricant</a:t>
            </a:r>
            <a:r>
              <a:rPr lang="fr-FR" sz="1050" b="0" dirty="0" smtClean="0"/>
              <a:t> tous </a:t>
            </a:r>
            <a:r>
              <a:rPr lang="fr-FR" sz="1050" b="0" dirty="0"/>
              <a:t>les autres incidents </a:t>
            </a:r>
            <a:r>
              <a:rPr lang="fr-FR" sz="1050" b="0" dirty="0" smtClean="0"/>
              <a:t>suspectés </a:t>
            </a:r>
            <a:r>
              <a:rPr lang="fr-FR" sz="1050" b="0" dirty="0"/>
              <a:t>d’être dus à un </a:t>
            </a:r>
            <a:r>
              <a:rPr lang="fr-FR" sz="1050" b="0" dirty="0" smtClean="0"/>
              <a:t>dispositif</a:t>
            </a:r>
            <a:endParaRPr lang="fr-FR" sz="1050" b="0" dirty="0"/>
          </a:p>
        </p:txBody>
      </p:sp>
      <p:cxnSp>
        <p:nvCxnSpPr>
          <p:cNvPr id="99" name="Connecteur en angle 98"/>
          <p:cNvCxnSpPr>
            <a:stCxn id="123" idx="2"/>
            <a:endCxn id="59" idx="0"/>
          </p:cNvCxnSpPr>
          <p:nvPr/>
        </p:nvCxnSpPr>
        <p:spPr>
          <a:xfrm rot="16200000" flipH="1">
            <a:off x="4566336" y="1038652"/>
            <a:ext cx="214838" cy="2685439"/>
          </a:xfrm>
          <a:prstGeom prst="bentConnector3">
            <a:avLst>
              <a:gd name="adj1" fmla="val 2931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3" name="Connecteur en angle 102"/>
          <p:cNvCxnSpPr>
            <a:stCxn id="123" idx="2"/>
            <a:endCxn id="39" idx="0"/>
          </p:cNvCxnSpPr>
          <p:nvPr/>
        </p:nvCxnSpPr>
        <p:spPr>
          <a:xfrm rot="5400000">
            <a:off x="2084008" y="1226413"/>
            <a:ext cx="199489" cy="2294569"/>
          </a:xfrm>
          <a:prstGeom prst="bentConnector3">
            <a:avLst>
              <a:gd name="adj1" fmla="val 32015"/>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5" name="Connecteur en angle 104"/>
          <p:cNvCxnSpPr>
            <a:stCxn id="123" idx="2"/>
            <a:endCxn id="35" idx="0"/>
          </p:cNvCxnSpPr>
          <p:nvPr/>
        </p:nvCxnSpPr>
        <p:spPr>
          <a:xfrm rot="16200000" flipH="1">
            <a:off x="3308590" y="2296398"/>
            <a:ext cx="214838" cy="169947"/>
          </a:xfrm>
          <a:prstGeom prst="bentConnector3">
            <a:avLst>
              <a:gd name="adj1" fmla="val 29014"/>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8" name="Connecteur droit avec flèche 107"/>
          <p:cNvCxnSpPr/>
          <p:nvPr/>
        </p:nvCxnSpPr>
        <p:spPr>
          <a:xfrm>
            <a:off x="3797790" y="8830889"/>
            <a:ext cx="1" cy="2098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2" name="AutoShape 126">
            <a:extLst>
              <a:ext uri="{FF2B5EF4-FFF2-40B4-BE49-F238E27FC236}">
                <a16:creationId xmlns:a16="http://schemas.microsoft.com/office/drawing/2014/main" id="{840AD98B-B210-42FE-A12D-9476CDD6240F}"/>
              </a:ext>
            </a:extLst>
          </p:cNvPr>
          <p:cNvSpPr>
            <a:spLocks noChangeArrowheads="1"/>
          </p:cNvSpPr>
          <p:nvPr/>
        </p:nvSpPr>
        <p:spPr bwMode="auto">
          <a:xfrm>
            <a:off x="353742" y="4898488"/>
            <a:ext cx="3552778" cy="277280"/>
          </a:xfrm>
          <a:prstGeom prst="roundRect">
            <a:avLst>
              <a:gd name="adj" fmla="val 0"/>
            </a:avLst>
          </a:prstGeom>
          <a:solidFill>
            <a:schemeClr val="accent1">
              <a:lumMod val="20000"/>
              <a:lumOff val="80000"/>
            </a:schemeClr>
          </a:solidFill>
          <a:ln w="28575" algn="ctr">
            <a:noFill/>
            <a:miter lim="800000"/>
            <a:headEnd/>
            <a:tailEnd/>
          </a:ln>
        </p:spPr>
        <p:txBody>
          <a:bodyPr anchor="ctr"/>
          <a:lstStyle/>
          <a:p>
            <a:pPr lvl="0"/>
            <a:r>
              <a:rPr lang="fr-FR" sz="1100" b="1" dirty="0" smtClean="0">
                <a:solidFill>
                  <a:schemeClr val="tx1">
                    <a:lumMod val="85000"/>
                    <a:lumOff val="15000"/>
                  </a:schemeClr>
                </a:solidFill>
                <a:latin typeface="Helvetica Light" panose="020B0403020202020204" pitchFamily="34" charset="0"/>
                <a:cs typeface="Calibri" pitchFamily="34" charset="0"/>
              </a:rPr>
              <a:t>4. Traçabilité : </a:t>
            </a:r>
            <a:r>
              <a:rPr lang="fr-FR" sz="1000" dirty="0">
                <a:solidFill>
                  <a:schemeClr val="tx1">
                    <a:lumMod val="85000"/>
                    <a:lumOff val="15000"/>
                  </a:schemeClr>
                </a:solidFill>
                <a:latin typeface="Helvetica Light" panose="020B0403020202020204" pitchFamily="34" charset="0"/>
                <a:cs typeface="Calibri" pitchFamily="34" charset="0"/>
              </a:rPr>
              <a:t>tr</a:t>
            </a:r>
            <a:r>
              <a:rPr lang="fr-FR" sz="1000" dirty="0" smtClean="0">
                <a:solidFill>
                  <a:schemeClr val="tx1">
                    <a:lumMod val="85000"/>
                    <a:lumOff val="15000"/>
                  </a:schemeClr>
                </a:solidFill>
                <a:latin typeface="Helvetica Light" panose="020B0403020202020204" pitchFamily="34" charset="0"/>
                <a:cs typeface="Calibri" pitchFamily="34" charset="0"/>
              </a:rPr>
              <a:t>acer </a:t>
            </a:r>
            <a:r>
              <a:rPr lang="fr-FR" sz="1000" b="1" dirty="0">
                <a:solidFill>
                  <a:schemeClr val="tx1">
                    <a:lumMod val="85000"/>
                    <a:lumOff val="15000"/>
                  </a:schemeClr>
                </a:solidFill>
                <a:latin typeface="Helvetica Light" panose="020B0403020202020204" pitchFamily="34" charset="0"/>
                <a:cs typeface="Calibri" pitchFamily="34" charset="0"/>
              </a:rPr>
              <a:t>la </a:t>
            </a:r>
            <a:r>
              <a:rPr lang="fr-FR" sz="1000" b="1" dirty="0" smtClean="0">
                <a:solidFill>
                  <a:schemeClr val="tx1">
                    <a:lumMod val="85000"/>
                    <a:lumOff val="15000"/>
                  </a:schemeClr>
                </a:solidFill>
                <a:latin typeface="Helvetica Light" panose="020B0403020202020204" pitchFamily="34" charset="0"/>
                <a:cs typeface="Calibri" pitchFamily="34" charset="0"/>
              </a:rPr>
              <a:t>sortie du DM </a:t>
            </a:r>
            <a:r>
              <a:rPr lang="fr-FR" sz="1000" dirty="0" smtClean="0">
                <a:solidFill>
                  <a:schemeClr val="tx1">
                    <a:lumMod val="85000"/>
                    <a:lumOff val="15000"/>
                  </a:schemeClr>
                </a:solidFill>
                <a:latin typeface="Helvetica Light" panose="020B0403020202020204" pitchFamily="34" charset="0"/>
                <a:cs typeface="Calibri" pitchFamily="34" charset="0"/>
              </a:rPr>
              <a:t>et le </a:t>
            </a:r>
            <a:r>
              <a:rPr lang="fr-FR" sz="1000" b="1" dirty="0" smtClean="0">
                <a:solidFill>
                  <a:schemeClr val="tx1">
                    <a:lumMod val="85000"/>
                    <a:lumOff val="15000"/>
                  </a:schemeClr>
                </a:solidFill>
                <a:latin typeface="Helvetica Light" panose="020B0403020202020204" pitchFamily="34" charset="0"/>
                <a:cs typeface="Calibri" pitchFamily="34" charset="0"/>
              </a:rPr>
              <a:t>démarrage de la location</a:t>
            </a:r>
            <a:endParaRPr lang="fr-FR" sz="1000" dirty="0">
              <a:solidFill>
                <a:schemeClr val="tx1">
                  <a:lumMod val="85000"/>
                  <a:lumOff val="15000"/>
                </a:schemeClr>
              </a:solidFill>
              <a:latin typeface="Helvetica Light" panose="020B0403020202020204" pitchFamily="34" charset="0"/>
              <a:cs typeface="Calibri" pitchFamily="34" charset="0"/>
            </a:endParaRPr>
          </a:p>
        </p:txBody>
      </p:sp>
      <p:sp>
        <p:nvSpPr>
          <p:cNvPr id="221" name="Rectangle : coins arrondis 216">
            <a:extLst>
              <a:ext uri="{FF2B5EF4-FFF2-40B4-BE49-F238E27FC236}">
                <a16:creationId xmlns:a16="http://schemas.microsoft.com/office/drawing/2014/main" id="{7CF0EDC6-CCD7-4381-B01A-BB0FF363F36A}"/>
              </a:ext>
            </a:extLst>
          </p:cNvPr>
          <p:cNvSpPr/>
          <p:nvPr/>
        </p:nvSpPr>
        <p:spPr>
          <a:xfrm>
            <a:off x="3743427" y="4892040"/>
            <a:ext cx="1290853" cy="283727"/>
          </a:xfrm>
          <a:prstGeom prst="roundRect">
            <a:avLst>
              <a:gd name="adj" fmla="val 5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fr-FR" sz="900" dirty="0">
                <a:solidFill>
                  <a:schemeClr val="tx1"/>
                </a:solidFill>
              </a:rPr>
              <a:t>E10. Fiche de vie du matériel </a:t>
            </a:r>
            <a:r>
              <a:rPr lang="fr-FR" sz="900" dirty="0" smtClean="0">
                <a:solidFill>
                  <a:schemeClr val="tx1"/>
                </a:solidFill>
              </a:rPr>
              <a:t>de </a:t>
            </a:r>
            <a:r>
              <a:rPr lang="fr-FR" sz="900" dirty="0" smtClean="0">
                <a:solidFill>
                  <a:schemeClr val="tx1"/>
                </a:solidFill>
              </a:rPr>
              <a:t>location</a:t>
            </a:r>
            <a:endParaRPr lang="fr-FR" sz="900" dirty="0">
              <a:solidFill>
                <a:schemeClr val="tx1"/>
              </a:solidFill>
              <a:latin typeface="Helvetica Light" panose="020B0403020202020204" pitchFamily="34" charset="0"/>
              <a:cs typeface="Calibri" pitchFamily="34" charset="0"/>
            </a:endParaRPr>
          </a:p>
        </p:txBody>
      </p:sp>
      <p:cxnSp>
        <p:nvCxnSpPr>
          <p:cNvPr id="62" name="Connecteur droit avec flèche 61"/>
          <p:cNvCxnSpPr>
            <a:stCxn id="35" idx="2"/>
            <a:endCxn id="64" idx="0"/>
          </p:cNvCxnSpPr>
          <p:nvPr/>
        </p:nvCxnSpPr>
        <p:spPr>
          <a:xfrm>
            <a:off x="3500983" y="2736855"/>
            <a:ext cx="5429" cy="1038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5" name="Text Box 122">
            <a:extLst>
              <a:ext uri="{FF2B5EF4-FFF2-40B4-BE49-F238E27FC236}">
                <a16:creationId xmlns:a16="http://schemas.microsoft.com/office/drawing/2014/main" id="{B77C0038-B5F7-4F96-AF35-2EC87EA41704}"/>
              </a:ext>
            </a:extLst>
          </p:cNvPr>
          <p:cNvSpPr txBox="1">
            <a:spLocks noChangeArrowheads="1"/>
          </p:cNvSpPr>
          <p:nvPr/>
        </p:nvSpPr>
        <p:spPr bwMode="auto">
          <a:xfrm>
            <a:off x="1517438" y="7494701"/>
            <a:ext cx="1196873" cy="1418912"/>
          </a:xfrm>
          <a:prstGeom prst="roundRect">
            <a:avLst>
              <a:gd name="adj" fmla="val 0"/>
            </a:avLst>
          </a:prstGeom>
          <a:solidFill>
            <a:schemeClr val="accent1">
              <a:lumMod val="20000"/>
              <a:lumOff val="80000"/>
              <a:alpha val="69804"/>
            </a:schemeClr>
          </a:solidFill>
          <a:ln w="28575" algn="ctr">
            <a:noFill/>
            <a:miter lim="800000"/>
            <a:headEnd/>
            <a:tailEnd/>
          </a:ln>
        </p:spPr>
        <p:txBody>
          <a:bodyPr numCol="1"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dirty="0">
                <a:solidFill>
                  <a:schemeClr val="tx1"/>
                </a:solidFill>
                <a:latin typeface="Helvetica Light" panose="020B0403020202020204" pitchFamily="34" charset="0"/>
              </a:rPr>
              <a:t>7</a:t>
            </a:r>
            <a:r>
              <a:rPr lang="fr-FR" dirty="0" smtClean="0">
                <a:solidFill>
                  <a:schemeClr val="tx1"/>
                </a:solidFill>
                <a:latin typeface="Helvetica Light" panose="020B0403020202020204" pitchFamily="34" charset="0"/>
              </a:rPr>
              <a:t>. Stockage:</a:t>
            </a:r>
            <a:endParaRPr lang="fr-FR" dirty="0">
              <a:solidFill>
                <a:schemeClr val="tx1"/>
              </a:solidFill>
              <a:latin typeface="Helvetica Light" panose="020B0403020202020204" pitchFamily="34" charset="0"/>
            </a:endParaRPr>
          </a:p>
          <a:p>
            <a:r>
              <a:rPr lang="fr-FR" sz="1000" b="0" dirty="0" smtClean="0">
                <a:solidFill>
                  <a:schemeClr val="tx1"/>
                </a:solidFill>
                <a:latin typeface="Helvetica Light" panose="020B0403020202020204" pitchFamily="34" charset="0"/>
              </a:rPr>
              <a:t>Si le DM ne peut être nettoyé immédiatement, le stocker dans un endroit dédié pour le DM entrant, et l’étiqueter en précisant qu’il s’agit de DM sale</a:t>
            </a:r>
          </a:p>
        </p:txBody>
      </p:sp>
      <p:cxnSp>
        <p:nvCxnSpPr>
          <p:cNvPr id="8" name="Connecteur droit avec flèche 7"/>
          <p:cNvCxnSpPr>
            <a:stCxn id="49" idx="3"/>
            <a:endCxn id="125" idx="1"/>
          </p:cNvCxnSpPr>
          <p:nvPr/>
        </p:nvCxnSpPr>
        <p:spPr>
          <a:xfrm>
            <a:off x="1366512" y="8204157"/>
            <a:ext cx="15092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a:stCxn id="125" idx="3"/>
            <a:endCxn id="80" idx="1"/>
          </p:cNvCxnSpPr>
          <p:nvPr/>
        </p:nvCxnSpPr>
        <p:spPr>
          <a:xfrm>
            <a:off x="2714311" y="8204157"/>
            <a:ext cx="190435" cy="31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2" name="Text Box 122">
            <a:extLst>
              <a:ext uri="{FF2B5EF4-FFF2-40B4-BE49-F238E27FC236}">
                <a16:creationId xmlns:a16="http://schemas.microsoft.com/office/drawing/2014/main" id="{B77C0038-B5F7-4F96-AF35-2EC87EA41704}"/>
              </a:ext>
            </a:extLst>
          </p:cNvPr>
          <p:cNvSpPr txBox="1">
            <a:spLocks noChangeArrowheads="1"/>
          </p:cNvSpPr>
          <p:nvPr/>
        </p:nvSpPr>
        <p:spPr bwMode="auto">
          <a:xfrm>
            <a:off x="350519" y="5338044"/>
            <a:ext cx="849021" cy="1672011"/>
          </a:xfrm>
          <a:prstGeom prst="roundRect">
            <a:avLst>
              <a:gd name="adj" fmla="val 0"/>
            </a:avLst>
          </a:prstGeom>
          <a:solidFill>
            <a:schemeClr val="accent1">
              <a:lumMod val="20000"/>
              <a:lumOff val="80000"/>
              <a:alpha val="69804"/>
            </a:schemeClr>
          </a:solidFill>
          <a:ln w="28575" algn="ctr">
            <a:noFill/>
            <a:miter lim="800000"/>
            <a:headEnd/>
            <a:tailEnd/>
          </a:ln>
        </p:spPr>
        <p:txBody>
          <a:bodyPr numCol="1"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dirty="0">
                <a:solidFill>
                  <a:schemeClr val="tx1"/>
                </a:solidFill>
                <a:latin typeface="Helvetica Light" panose="020B0403020202020204" pitchFamily="34" charset="0"/>
              </a:rPr>
              <a:t>5</a:t>
            </a:r>
            <a:r>
              <a:rPr lang="fr-FR" dirty="0" smtClean="0">
                <a:solidFill>
                  <a:schemeClr val="tx1"/>
                </a:solidFill>
                <a:latin typeface="Helvetica Light" panose="020B0403020202020204" pitchFamily="34" charset="0"/>
              </a:rPr>
              <a:t>.1 Suivi du patient</a:t>
            </a:r>
          </a:p>
          <a:p>
            <a:r>
              <a:rPr lang="fr-FR" sz="1000" b="0" dirty="0" smtClean="0">
                <a:solidFill>
                  <a:schemeClr val="tx1"/>
                </a:solidFill>
                <a:latin typeface="Helvetica Light" panose="020B0403020202020204" pitchFamily="34" charset="0"/>
              </a:rPr>
              <a:t>s’assurer de la bonne utilisation du DM par la patient</a:t>
            </a:r>
            <a:endParaRPr lang="fr-FR" sz="1000" b="0" dirty="0">
              <a:solidFill>
                <a:schemeClr val="tx1"/>
              </a:solidFill>
              <a:latin typeface="Helvetica Light" panose="020B0403020202020204" pitchFamily="34" charset="0"/>
            </a:endParaRPr>
          </a:p>
        </p:txBody>
      </p:sp>
      <p:sp>
        <p:nvSpPr>
          <p:cNvPr id="58" name="Text Box 122">
            <a:extLst>
              <a:ext uri="{FF2B5EF4-FFF2-40B4-BE49-F238E27FC236}">
                <a16:creationId xmlns:a16="http://schemas.microsoft.com/office/drawing/2014/main" id="{B77C0038-B5F7-4F96-AF35-2EC87EA41704}"/>
              </a:ext>
            </a:extLst>
          </p:cNvPr>
          <p:cNvSpPr txBox="1">
            <a:spLocks noChangeArrowheads="1"/>
          </p:cNvSpPr>
          <p:nvPr/>
        </p:nvSpPr>
        <p:spPr bwMode="auto">
          <a:xfrm>
            <a:off x="1332373" y="5344270"/>
            <a:ext cx="5332378" cy="174900"/>
          </a:xfrm>
          <a:prstGeom prst="roundRect">
            <a:avLst>
              <a:gd name="adj" fmla="val 0"/>
            </a:avLst>
          </a:prstGeom>
          <a:solidFill>
            <a:schemeClr val="accent1">
              <a:lumMod val="20000"/>
              <a:lumOff val="80000"/>
              <a:alpha val="69804"/>
            </a:schemeClr>
          </a:solidFill>
          <a:ln w="28575" algn="ctr">
            <a:noFill/>
            <a:miter lim="800000"/>
            <a:headEnd/>
            <a:tailEnd/>
          </a:ln>
        </p:spPr>
        <p:txBody>
          <a:bodyPr numCol="1"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dirty="0" smtClean="0">
                <a:solidFill>
                  <a:schemeClr val="tx1"/>
                </a:solidFill>
                <a:latin typeface="Helvetica Light" panose="020B0403020202020204" pitchFamily="34" charset="0"/>
              </a:rPr>
              <a:t>5.2 Suivi du matériel</a:t>
            </a:r>
            <a:endParaRPr lang="fr-FR" sz="1000" b="0" dirty="0">
              <a:solidFill>
                <a:schemeClr val="tx1"/>
              </a:solidFill>
              <a:latin typeface="Helvetica Light" panose="020B0403020202020204" pitchFamily="34" charset="0"/>
            </a:endParaRPr>
          </a:p>
        </p:txBody>
      </p:sp>
      <p:sp>
        <p:nvSpPr>
          <p:cNvPr id="65" name="Rectangle 64">
            <a:extLst>
              <a:ext uri="{FF2B5EF4-FFF2-40B4-BE49-F238E27FC236}">
                <a16:creationId xmlns:a16="http://schemas.microsoft.com/office/drawing/2014/main" id="{094688C1-E369-4FB9-89BA-2612387DE2C6}"/>
              </a:ext>
            </a:extLst>
          </p:cNvPr>
          <p:cNvSpPr/>
          <p:nvPr/>
        </p:nvSpPr>
        <p:spPr>
          <a:xfrm rot="16200000">
            <a:off x="-1825707" y="3103281"/>
            <a:ext cx="3896953" cy="245535"/>
          </a:xfrm>
          <a:prstGeom prst="rect">
            <a:avLst/>
          </a:prstGeom>
          <a:solidFill>
            <a:srgbClr val="EFC7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00" dirty="0" smtClean="0">
                <a:latin typeface="Helvetica Neue" panose="020B0604020202020204" pitchFamily="34" charset="0"/>
                <a:ea typeface="Helvetica Neue" panose="020B0604020202020204" pitchFamily="34" charset="0"/>
              </a:rPr>
              <a:t>SORTIE DU MATERIEL</a:t>
            </a:r>
            <a:endParaRPr lang="fr-FR" sz="1000" dirty="0">
              <a:latin typeface="Helvetica Neue" panose="020B0604020202020204" pitchFamily="34" charset="0"/>
              <a:ea typeface="Helvetica Neue" panose="020B0604020202020204" pitchFamily="34" charset="0"/>
            </a:endParaRPr>
          </a:p>
        </p:txBody>
      </p:sp>
      <p:sp>
        <p:nvSpPr>
          <p:cNvPr id="66" name="Rectangle 65">
            <a:extLst>
              <a:ext uri="{FF2B5EF4-FFF2-40B4-BE49-F238E27FC236}">
                <a16:creationId xmlns:a16="http://schemas.microsoft.com/office/drawing/2014/main" id="{094688C1-E369-4FB9-89BA-2612387DE2C6}"/>
              </a:ext>
            </a:extLst>
          </p:cNvPr>
          <p:cNvSpPr/>
          <p:nvPr/>
        </p:nvSpPr>
        <p:spPr>
          <a:xfrm rot="16200000">
            <a:off x="-816525" y="6138672"/>
            <a:ext cx="1904589" cy="271540"/>
          </a:xfrm>
          <a:prstGeom prst="rect">
            <a:avLst/>
          </a:prstGeom>
          <a:solidFill>
            <a:srgbClr val="EFC7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00" dirty="0" smtClean="0">
                <a:latin typeface="Helvetica Neue" panose="020B0604020202020204" pitchFamily="34" charset="0"/>
                <a:ea typeface="Helvetica Neue" panose="020B0604020202020204" pitchFamily="34" charset="0"/>
              </a:rPr>
              <a:t>SUIVI DE LA PRESTATION</a:t>
            </a:r>
            <a:endParaRPr lang="fr-FR" sz="1000" dirty="0">
              <a:latin typeface="Helvetica Neue" panose="020B0604020202020204" pitchFamily="34" charset="0"/>
              <a:ea typeface="Helvetica Neue" panose="020B0604020202020204" pitchFamily="34" charset="0"/>
            </a:endParaRPr>
          </a:p>
        </p:txBody>
      </p:sp>
      <p:sp>
        <p:nvSpPr>
          <p:cNvPr id="67" name="Rectangle 66">
            <a:extLst>
              <a:ext uri="{FF2B5EF4-FFF2-40B4-BE49-F238E27FC236}">
                <a16:creationId xmlns:a16="http://schemas.microsoft.com/office/drawing/2014/main" id="{094688C1-E369-4FB9-89BA-2612387DE2C6}"/>
              </a:ext>
            </a:extLst>
          </p:cNvPr>
          <p:cNvSpPr/>
          <p:nvPr/>
        </p:nvSpPr>
        <p:spPr>
          <a:xfrm rot="16200000">
            <a:off x="-786807" y="8280913"/>
            <a:ext cx="1831452" cy="259026"/>
          </a:xfrm>
          <a:prstGeom prst="rect">
            <a:avLst/>
          </a:prstGeom>
          <a:solidFill>
            <a:srgbClr val="EFC7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00" dirty="0" smtClean="0">
                <a:latin typeface="Helvetica Neue" panose="020B0604020202020204" pitchFamily="34" charset="0"/>
                <a:ea typeface="Helvetica Neue" panose="020B0604020202020204" pitchFamily="34" charset="0"/>
              </a:rPr>
              <a:t>RETOUR DU MATERIEL</a:t>
            </a:r>
            <a:endParaRPr lang="fr-FR" sz="1000" dirty="0">
              <a:latin typeface="Helvetica Neue" panose="020B0604020202020204" pitchFamily="34" charset="0"/>
              <a:ea typeface="Helvetica Neue" panose="020B0604020202020204" pitchFamily="34" charset="0"/>
            </a:endParaRPr>
          </a:p>
        </p:txBody>
      </p:sp>
      <p:sp>
        <p:nvSpPr>
          <p:cNvPr id="122" name="AutoShape 126">
            <a:extLst>
              <a:ext uri="{FF2B5EF4-FFF2-40B4-BE49-F238E27FC236}">
                <a16:creationId xmlns:a16="http://schemas.microsoft.com/office/drawing/2014/main" id="{840AD98B-B210-42FE-A12D-9476CDD6240F}"/>
              </a:ext>
            </a:extLst>
          </p:cNvPr>
          <p:cNvSpPr>
            <a:spLocks noChangeArrowheads="1"/>
          </p:cNvSpPr>
          <p:nvPr/>
        </p:nvSpPr>
        <p:spPr bwMode="auto">
          <a:xfrm>
            <a:off x="356879" y="3182107"/>
            <a:ext cx="4817690" cy="275302"/>
          </a:xfrm>
          <a:prstGeom prst="roundRect">
            <a:avLst>
              <a:gd name="adj" fmla="val 0"/>
            </a:avLst>
          </a:prstGeom>
          <a:solidFill>
            <a:schemeClr val="accent1">
              <a:lumMod val="20000"/>
              <a:lumOff val="80000"/>
            </a:schemeClr>
          </a:solidFill>
          <a:ln w="28575" algn="ctr">
            <a:noFill/>
            <a:miter lim="800000"/>
            <a:headEnd/>
            <a:tailEnd/>
          </a:ln>
        </p:spPr>
        <p:txBody>
          <a:bodyPr anchor="t"/>
          <a:lstStyle/>
          <a:p>
            <a:pPr lvl="0" algn="ctr"/>
            <a:r>
              <a:rPr lang="fr-FR" sz="1100" b="1" dirty="0">
                <a:solidFill>
                  <a:schemeClr val="tx1">
                    <a:lumMod val="85000"/>
                    <a:lumOff val="15000"/>
                  </a:schemeClr>
                </a:solidFill>
                <a:latin typeface="Helvetica Light" panose="020B0403020202020204" pitchFamily="34" charset="0"/>
                <a:cs typeface="Calibri" pitchFamily="34" charset="0"/>
              </a:rPr>
              <a:t>3</a:t>
            </a:r>
            <a:r>
              <a:rPr lang="fr-FR" sz="1100" b="1" dirty="0" smtClean="0">
                <a:solidFill>
                  <a:schemeClr val="tx1">
                    <a:lumMod val="85000"/>
                    <a:lumOff val="15000"/>
                  </a:schemeClr>
                </a:solidFill>
                <a:latin typeface="Helvetica Light" panose="020B0403020202020204" pitchFamily="34" charset="0"/>
                <a:cs typeface="Calibri" pitchFamily="34" charset="0"/>
              </a:rPr>
              <a:t>. Sortie du DM : </a:t>
            </a:r>
            <a:r>
              <a:rPr lang="fr-FR" sz="1100" dirty="0" smtClean="0">
                <a:solidFill>
                  <a:schemeClr val="tx1">
                    <a:lumMod val="85000"/>
                    <a:lumOff val="15000"/>
                  </a:schemeClr>
                </a:solidFill>
                <a:latin typeface="Helvetica Light" panose="020B0403020202020204" pitchFamily="34" charset="0"/>
                <a:cs typeface="Calibri" pitchFamily="34" charset="0"/>
              </a:rPr>
              <a:t>dans tous les cas, </a:t>
            </a:r>
            <a:r>
              <a:rPr lang="fr-FR" sz="1100" u="sng" dirty="0" smtClean="0">
                <a:solidFill>
                  <a:schemeClr val="tx1">
                    <a:lumMod val="85000"/>
                    <a:lumOff val="15000"/>
                  </a:schemeClr>
                </a:solidFill>
                <a:latin typeface="Helvetica Light" panose="020B0403020202020204" pitchFamily="34" charset="0"/>
                <a:cs typeface="Calibri" pitchFamily="34" charset="0"/>
              </a:rPr>
              <a:t>remettre la notice fabricant</a:t>
            </a:r>
            <a:r>
              <a:rPr lang="fr-FR" sz="1100" dirty="0" smtClean="0">
                <a:solidFill>
                  <a:schemeClr val="tx1">
                    <a:lumMod val="85000"/>
                    <a:lumOff val="15000"/>
                  </a:schemeClr>
                </a:solidFill>
                <a:latin typeface="Helvetica Light" panose="020B0403020202020204" pitchFamily="34" charset="0"/>
                <a:cs typeface="Calibri" pitchFamily="34" charset="0"/>
              </a:rPr>
              <a:t> à l’usager</a:t>
            </a:r>
            <a:endParaRPr lang="fr-FR" sz="1000" dirty="0">
              <a:solidFill>
                <a:schemeClr val="tx1">
                  <a:lumMod val="85000"/>
                  <a:lumOff val="15000"/>
                </a:schemeClr>
              </a:solidFill>
              <a:latin typeface="Helvetica Light" panose="020B0403020202020204" pitchFamily="34" charset="0"/>
              <a:cs typeface="Calibri" pitchFamily="34" charset="0"/>
            </a:endParaRPr>
          </a:p>
        </p:txBody>
      </p:sp>
      <p:sp>
        <p:nvSpPr>
          <p:cNvPr id="164" name="Rectangle : coins arrondis 216">
            <a:extLst>
              <a:ext uri="{FF2B5EF4-FFF2-40B4-BE49-F238E27FC236}">
                <a16:creationId xmlns:a16="http://schemas.microsoft.com/office/drawing/2014/main" id="{7CF0EDC6-CCD7-4381-B01A-BB0FF363F36A}"/>
              </a:ext>
            </a:extLst>
          </p:cNvPr>
          <p:cNvSpPr/>
          <p:nvPr/>
        </p:nvSpPr>
        <p:spPr>
          <a:xfrm>
            <a:off x="5034280" y="4898487"/>
            <a:ext cx="1404677" cy="276036"/>
          </a:xfrm>
          <a:prstGeom prst="roundRect">
            <a:avLst>
              <a:gd name="adj" fmla="val 5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fr-FR" sz="900" dirty="0" smtClean="0">
                <a:solidFill>
                  <a:schemeClr val="tx1"/>
                </a:solidFill>
              </a:rPr>
              <a:t>E23. Fichier de suivi du matériel loué</a:t>
            </a:r>
            <a:endParaRPr lang="fr-FR" sz="900" dirty="0">
              <a:solidFill>
                <a:schemeClr val="tx1"/>
              </a:solidFill>
              <a:latin typeface="Helvetica Light" panose="020B0403020202020204" pitchFamily="34" charset="0"/>
              <a:cs typeface="Calibri" pitchFamily="34" charset="0"/>
            </a:endParaRPr>
          </a:p>
        </p:txBody>
      </p:sp>
      <p:cxnSp>
        <p:nvCxnSpPr>
          <p:cNvPr id="245" name="Connecteur en angle 244"/>
          <p:cNvCxnSpPr>
            <a:stCxn id="58" idx="2"/>
            <a:endCxn id="73" idx="0"/>
          </p:cNvCxnSpPr>
          <p:nvPr/>
        </p:nvCxnSpPr>
        <p:spPr>
          <a:xfrm rot="5400000">
            <a:off x="2905450" y="4559512"/>
            <a:ext cx="133454" cy="2052770"/>
          </a:xfrm>
          <a:prstGeom prst="bentConnector3">
            <a:avLst>
              <a:gd name="adj1" fmla="val 2462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7" name="Connecteur en angle 246"/>
          <p:cNvCxnSpPr>
            <a:stCxn id="58" idx="2"/>
            <a:endCxn id="100" idx="0"/>
          </p:cNvCxnSpPr>
          <p:nvPr/>
        </p:nvCxnSpPr>
        <p:spPr>
          <a:xfrm rot="16200000" flipH="1">
            <a:off x="4901939" y="4615792"/>
            <a:ext cx="143272" cy="1950027"/>
          </a:xfrm>
          <a:prstGeom prst="bentConnector3">
            <a:avLst>
              <a:gd name="adj1" fmla="val 23407"/>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9" name="Connecteur en angle 248"/>
          <p:cNvCxnSpPr>
            <a:stCxn id="58" idx="2"/>
            <a:endCxn id="55" idx="0"/>
          </p:cNvCxnSpPr>
          <p:nvPr/>
        </p:nvCxnSpPr>
        <p:spPr>
          <a:xfrm rot="5400000">
            <a:off x="3874396" y="5538276"/>
            <a:ext cx="143273" cy="105060"/>
          </a:xfrm>
          <a:prstGeom prst="bentConnector3">
            <a:avLst>
              <a:gd name="adj1" fmla="val 2119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 name="Connecteur en angle 2"/>
          <p:cNvCxnSpPr>
            <a:stCxn id="122" idx="2"/>
            <a:endCxn id="61" idx="0"/>
          </p:cNvCxnSpPr>
          <p:nvPr/>
        </p:nvCxnSpPr>
        <p:spPr>
          <a:xfrm rot="5400000">
            <a:off x="1992072" y="2808069"/>
            <a:ext cx="124312" cy="1422993"/>
          </a:xfrm>
          <a:prstGeom prst="bentConnector3">
            <a:avLst>
              <a:gd name="adj1" fmla="val 2548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 name="Connecteur en angle 4"/>
          <p:cNvCxnSpPr>
            <a:stCxn id="122" idx="2"/>
            <a:endCxn id="63" idx="0"/>
          </p:cNvCxnSpPr>
          <p:nvPr/>
        </p:nvCxnSpPr>
        <p:spPr>
          <a:xfrm rot="16200000" flipH="1">
            <a:off x="3227707" y="2995425"/>
            <a:ext cx="124311" cy="1048277"/>
          </a:xfrm>
          <a:prstGeom prst="bentConnector3">
            <a:avLst>
              <a:gd name="adj1" fmla="val 2446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Connecteur en angle 6"/>
          <p:cNvCxnSpPr>
            <a:stCxn id="61" idx="2"/>
            <a:endCxn id="162" idx="0"/>
          </p:cNvCxnSpPr>
          <p:nvPr/>
        </p:nvCxnSpPr>
        <p:spPr>
          <a:xfrm rot="16200000" flipH="1">
            <a:off x="1644920" y="4413276"/>
            <a:ext cx="183023" cy="787400"/>
          </a:xfrm>
          <a:prstGeom prst="bentConnector3">
            <a:avLst>
              <a:gd name="adj1" fmla="val 3161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necteur en angle 10"/>
          <p:cNvCxnSpPr>
            <a:stCxn id="63" idx="2"/>
            <a:endCxn id="162" idx="0"/>
          </p:cNvCxnSpPr>
          <p:nvPr/>
        </p:nvCxnSpPr>
        <p:spPr>
          <a:xfrm rot="5400000">
            <a:off x="2882054" y="3966540"/>
            <a:ext cx="180025" cy="1683870"/>
          </a:xfrm>
          <a:prstGeom prst="bentConnector3">
            <a:avLst>
              <a:gd name="adj1" fmla="val 30247"/>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Rectangle : coins arrondis 216">
            <a:extLst>
              <a:ext uri="{FF2B5EF4-FFF2-40B4-BE49-F238E27FC236}">
                <a16:creationId xmlns:a16="http://schemas.microsoft.com/office/drawing/2014/main" id="{7CF0EDC6-CCD7-4381-B01A-BB0FF363F36A}"/>
              </a:ext>
            </a:extLst>
          </p:cNvPr>
          <p:cNvSpPr/>
          <p:nvPr/>
        </p:nvSpPr>
        <p:spPr>
          <a:xfrm>
            <a:off x="4102890" y="9064075"/>
            <a:ext cx="1290853" cy="267803"/>
          </a:xfrm>
          <a:prstGeom prst="roundRect">
            <a:avLst>
              <a:gd name="adj" fmla="val 5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fr-FR" sz="900" dirty="0">
                <a:solidFill>
                  <a:schemeClr val="tx1"/>
                </a:solidFill>
              </a:rPr>
              <a:t>E10. Fiche de vie du </a:t>
            </a:r>
            <a:r>
              <a:rPr lang="fr-FR" sz="900">
                <a:solidFill>
                  <a:schemeClr val="tx1"/>
                </a:solidFill>
              </a:rPr>
              <a:t>matériel </a:t>
            </a:r>
            <a:r>
              <a:rPr lang="fr-FR" sz="900" smtClean="0">
                <a:solidFill>
                  <a:schemeClr val="tx1"/>
                </a:solidFill>
              </a:rPr>
              <a:t>de </a:t>
            </a:r>
            <a:r>
              <a:rPr lang="fr-FR" sz="900" dirty="0" smtClean="0">
                <a:solidFill>
                  <a:schemeClr val="tx1"/>
                </a:solidFill>
              </a:rPr>
              <a:t>location</a:t>
            </a:r>
            <a:endParaRPr lang="fr-FR" sz="900" dirty="0">
              <a:solidFill>
                <a:schemeClr val="tx1"/>
              </a:solidFill>
              <a:latin typeface="Helvetica Light" panose="020B0403020202020204" pitchFamily="34" charset="0"/>
              <a:cs typeface="Calibri" pitchFamily="34" charset="0"/>
            </a:endParaRPr>
          </a:p>
        </p:txBody>
      </p:sp>
      <p:sp>
        <p:nvSpPr>
          <p:cNvPr id="69" name="Rectangle : coins arrondis 216">
            <a:extLst>
              <a:ext uri="{FF2B5EF4-FFF2-40B4-BE49-F238E27FC236}">
                <a16:creationId xmlns:a16="http://schemas.microsoft.com/office/drawing/2014/main" id="{7CF0EDC6-CCD7-4381-B01A-BB0FF363F36A}"/>
              </a:ext>
            </a:extLst>
          </p:cNvPr>
          <p:cNvSpPr/>
          <p:nvPr/>
        </p:nvSpPr>
        <p:spPr>
          <a:xfrm>
            <a:off x="5393743" y="9054598"/>
            <a:ext cx="1404677" cy="271554"/>
          </a:xfrm>
          <a:prstGeom prst="roundRect">
            <a:avLst>
              <a:gd name="adj" fmla="val 5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fr-FR" sz="900" dirty="0" smtClean="0">
                <a:solidFill>
                  <a:schemeClr val="tx1"/>
                </a:solidFill>
              </a:rPr>
              <a:t>E23. Fichier de suivi du matériel loué</a:t>
            </a:r>
            <a:endParaRPr lang="fr-FR" sz="900" dirty="0">
              <a:solidFill>
                <a:schemeClr val="tx1"/>
              </a:solidFill>
              <a:latin typeface="Helvetica Light" panose="020B0403020202020204" pitchFamily="34" charset="0"/>
              <a:cs typeface="Calibri" pitchFamily="34" charset="0"/>
            </a:endParaRPr>
          </a:p>
        </p:txBody>
      </p:sp>
      <p:cxnSp>
        <p:nvCxnSpPr>
          <p:cNvPr id="6" name="Connecteur droit avec flèche 5"/>
          <p:cNvCxnSpPr>
            <a:stCxn id="64" idx="2"/>
          </p:cNvCxnSpPr>
          <p:nvPr/>
        </p:nvCxnSpPr>
        <p:spPr>
          <a:xfrm flipH="1">
            <a:off x="3500983" y="3044268"/>
            <a:ext cx="5429" cy="1378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a:stCxn id="39" idx="2"/>
          </p:cNvCxnSpPr>
          <p:nvPr/>
        </p:nvCxnSpPr>
        <p:spPr>
          <a:xfrm>
            <a:off x="1036467" y="3037531"/>
            <a:ext cx="1" cy="1445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Connecteur en angle 21"/>
          <p:cNvCxnSpPr>
            <a:stCxn id="162" idx="2"/>
            <a:endCxn id="52" idx="0"/>
          </p:cNvCxnSpPr>
          <p:nvPr/>
        </p:nvCxnSpPr>
        <p:spPr>
          <a:xfrm rot="5400000">
            <a:off x="1371443" y="4579356"/>
            <a:ext cx="162276" cy="1355101"/>
          </a:xfrm>
          <a:prstGeom prst="bentConnector3">
            <a:avLst>
              <a:gd name="adj1" fmla="val 3337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Connecteur en angle 23"/>
          <p:cNvCxnSpPr>
            <a:stCxn id="162" idx="2"/>
            <a:endCxn id="58" idx="0"/>
          </p:cNvCxnSpPr>
          <p:nvPr/>
        </p:nvCxnSpPr>
        <p:spPr>
          <a:xfrm rot="16200000" flipH="1">
            <a:off x="2980095" y="4325803"/>
            <a:ext cx="168502" cy="1868431"/>
          </a:xfrm>
          <a:prstGeom prst="bentConnector3">
            <a:avLst>
              <a:gd name="adj1" fmla="val 32099"/>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Connecteur en angle 37"/>
          <p:cNvCxnSpPr>
            <a:stCxn id="57" idx="2"/>
            <a:endCxn id="49" idx="0"/>
          </p:cNvCxnSpPr>
          <p:nvPr/>
        </p:nvCxnSpPr>
        <p:spPr>
          <a:xfrm rot="5400000">
            <a:off x="2307566" y="5872921"/>
            <a:ext cx="175910" cy="3067650"/>
          </a:xfrm>
          <a:prstGeom prst="bentConnector3">
            <a:avLst>
              <a:gd name="adj1" fmla="val 37366"/>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Connecteur en angle 112"/>
          <p:cNvCxnSpPr/>
          <p:nvPr/>
        </p:nvCxnSpPr>
        <p:spPr>
          <a:xfrm rot="5400000">
            <a:off x="3282584" y="4589804"/>
            <a:ext cx="485150" cy="5326853"/>
          </a:xfrm>
          <a:prstGeom prst="bentConnector3">
            <a:avLst>
              <a:gd name="adj1" fmla="val 76396"/>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4" name="Connecteur en angle 103"/>
          <p:cNvCxnSpPr>
            <a:stCxn id="52" idx="2"/>
            <a:endCxn id="49" idx="0"/>
          </p:cNvCxnSpPr>
          <p:nvPr/>
        </p:nvCxnSpPr>
        <p:spPr>
          <a:xfrm rot="16200000" flipH="1">
            <a:off x="576040" y="7209045"/>
            <a:ext cx="484646" cy="86666"/>
          </a:xfrm>
          <a:prstGeom prst="bentConnector3">
            <a:avLst>
              <a:gd name="adj1" fmla="val 7642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9" name="Connecteur en angle 108"/>
          <p:cNvCxnSpPr>
            <a:stCxn id="73" idx="2"/>
            <a:endCxn id="49" idx="0"/>
          </p:cNvCxnSpPr>
          <p:nvPr/>
        </p:nvCxnSpPr>
        <p:spPr>
          <a:xfrm rot="5400000">
            <a:off x="1164284" y="6713193"/>
            <a:ext cx="478920" cy="1084096"/>
          </a:xfrm>
          <a:prstGeom prst="bentConnector3">
            <a:avLst>
              <a:gd name="adj1" fmla="val 76298"/>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42272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Titre 159">
            <a:extLst>
              <a:ext uri="{FF2B5EF4-FFF2-40B4-BE49-F238E27FC236}">
                <a16:creationId xmlns:a16="http://schemas.microsoft.com/office/drawing/2014/main" id="{005D72E8-3BE6-4F3B-AFC3-57C7D4421495}"/>
              </a:ext>
            </a:extLst>
          </p:cNvPr>
          <p:cNvSpPr>
            <a:spLocks noGrp="1"/>
          </p:cNvSpPr>
          <p:nvPr>
            <p:ph type="title"/>
          </p:nvPr>
        </p:nvSpPr>
        <p:spPr>
          <a:xfrm>
            <a:off x="206734" y="871192"/>
            <a:ext cx="6636853" cy="341632"/>
          </a:xfrm>
        </p:spPr>
        <p:txBody>
          <a:bodyPr>
            <a:noAutofit/>
          </a:bodyPr>
          <a:lstStyle/>
          <a:p>
            <a:pPr algn="r"/>
            <a:r>
              <a:rPr lang="fr-FR" sz="1400" dirty="0"/>
              <a:t>P.18 – Dispositifs médicaux- location et prestations associées</a:t>
            </a:r>
          </a:p>
        </p:txBody>
      </p:sp>
      <p:sp>
        <p:nvSpPr>
          <p:cNvPr id="34" name="ZoneTexte 33">
            <a:extLst>
              <a:ext uri="{FF2B5EF4-FFF2-40B4-BE49-F238E27FC236}">
                <a16:creationId xmlns:a16="http://schemas.microsoft.com/office/drawing/2014/main" id="{BBB8D533-1234-482D-A0C0-D70C5021E9A3}"/>
              </a:ext>
            </a:extLst>
          </p:cNvPr>
          <p:cNvSpPr txBox="1"/>
          <p:nvPr/>
        </p:nvSpPr>
        <p:spPr>
          <a:xfrm>
            <a:off x="199790" y="1195290"/>
            <a:ext cx="2379177" cy="338554"/>
          </a:xfrm>
          <a:prstGeom prst="rect">
            <a:avLst/>
          </a:prstGeom>
          <a:noFill/>
        </p:spPr>
        <p:txBody>
          <a:bodyPr wrap="none" rtlCol="0">
            <a:spAutoFit/>
          </a:bodyPr>
          <a:lstStyle/>
          <a:p>
            <a:r>
              <a:rPr lang="fr-FR" sz="1600" dirty="0">
                <a:solidFill>
                  <a:srgbClr val="34615A"/>
                </a:solidFill>
                <a:latin typeface="Helvetica Neue" panose="020B0604020202020204" pitchFamily="34" charset="0"/>
                <a:ea typeface="Helvetica Neue" panose="020B0604020202020204" pitchFamily="34" charset="0"/>
              </a:rPr>
              <a:t>La procédure : principes</a:t>
            </a:r>
          </a:p>
        </p:txBody>
      </p:sp>
      <p:cxnSp>
        <p:nvCxnSpPr>
          <p:cNvPr id="35" name="Connecteur droit 34">
            <a:extLst>
              <a:ext uri="{FF2B5EF4-FFF2-40B4-BE49-F238E27FC236}">
                <a16:creationId xmlns:a16="http://schemas.microsoft.com/office/drawing/2014/main" id="{2DF368A9-1466-4D75-A702-9D21E756D8DD}"/>
              </a:ext>
            </a:extLst>
          </p:cNvPr>
          <p:cNvCxnSpPr>
            <a:cxnSpLocks/>
          </p:cNvCxnSpPr>
          <p:nvPr/>
        </p:nvCxnSpPr>
        <p:spPr>
          <a:xfrm>
            <a:off x="185818" y="1480810"/>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6" name="ZoneTexte 35">
            <a:extLst>
              <a:ext uri="{FF2B5EF4-FFF2-40B4-BE49-F238E27FC236}">
                <a16:creationId xmlns:a16="http://schemas.microsoft.com/office/drawing/2014/main" id="{B9CD6CCD-1B59-40D5-B245-DED706BAF93B}"/>
              </a:ext>
            </a:extLst>
          </p:cNvPr>
          <p:cNvSpPr txBox="1"/>
          <p:nvPr/>
        </p:nvSpPr>
        <p:spPr>
          <a:xfrm>
            <a:off x="173918" y="1508211"/>
            <a:ext cx="6499932" cy="1107996"/>
          </a:xfrm>
          <a:prstGeom prst="rect">
            <a:avLst/>
          </a:prstGeom>
          <a:noFill/>
        </p:spPr>
        <p:txBody>
          <a:bodyPr wrap="square" rtlCol="0">
            <a:spAutoFit/>
          </a:bodyPr>
          <a:lstStyle/>
          <a:p>
            <a:r>
              <a:rPr lang="fr-FR" sz="1100" dirty="0">
                <a:solidFill>
                  <a:schemeClr val="tx1">
                    <a:lumMod val="85000"/>
                    <a:lumOff val="15000"/>
                  </a:schemeClr>
                </a:solidFill>
                <a:latin typeface="+mj-lt"/>
              </a:rPr>
              <a:t>Une procédure décrit les points clefs d’une activité officinale afin d’organiser efficacement son déroulement et d’éviter d’éventuels oublis. Elle permet de fiabiliser et d’harmoniser les pratiques au sein de l’équipe. </a:t>
            </a:r>
            <a:endParaRPr lang="fr-FR" sz="1100" dirty="0" smtClean="0">
              <a:solidFill>
                <a:schemeClr val="tx1">
                  <a:lumMod val="85000"/>
                  <a:lumOff val="15000"/>
                </a:schemeClr>
              </a:solidFill>
              <a:latin typeface="+mj-lt"/>
            </a:endParaRPr>
          </a:p>
          <a:p>
            <a:r>
              <a:rPr lang="fr-FR" sz="1100" dirty="0" smtClean="0">
                <a:solidFill>
                  <a:schemeClr val="tx1">
                    <a:lumMod val="85000"/>
                    <a:lumOff val="15000"/>
                  </a:schemeClr>
                </a:solidFill>
                <a:latin typeface="+mj-lt"/>
              </a:rPr>
              <a:t>Pour </a:t>
            </a:r>
            <a:r>
              <a:rPr lang="fr-FR" sz="1100" dirty="0">
                <a:solidFill>
                  <a:schemeClr val="tx1">
                    <a:lumMod val="85000"/>
                    <a:lumOff val="15000"/>
                  </a:schemeClr>
                </a:solidFill>
                <a:latin typeface="+mj-lt"/>
              </a:rPr>
              <a:t>être utile elle doit toujours être présentée et discutée avec l’ensemble des collaborateurs concernés. </a:t>
            </a:r>
            <a:endParaRPr lang="fr-FR" sz="1100" dirty="0" smtClean="0">
              <a:solidFill>
                <a:schemeClr val="tx1">
                  <a:lumMod val="85000"/>
                  <a:lumOff val="15000"/>
                </a:schemeClr>
              </a:solidFill>
              <a:latin typeface="+mj-lt"/>
            </a:endParaRPr>
          </a:p>
          <a:p>
            <a:r>
              <a:rPr lang="fr-FR" sz="1100" dirty="0" smtClean="0">
                <a:solidFill>
                  <a:schemeClr val="tx1">
                    <a:lumMod val="85000"/>
                    <a:lumOff val="15000"/>
                  </a:schemeClr>
                </a:solidFill>
                <a:latin typeface="+mj-lt"/>
              </a:rPr>
              <a:t>Elle </a:t>
            </a:r>
            <a:r>
              <a:rPr lang="fr-FR" sz="1100" dirty="0">
                <a:solidFill>
                  <a:schemeClr val="tx1">
                    <a:lumMod val="85000"/>
                    <a:lumOff val="15000"/>
                  </a:schemeClr>
                </a:solidFill>
                <a:latin typeface="+mj-lt"/>
              </a:rPr>
              <a:t>est généralement conservée au sein d’un classeur qualité (ou dans le cloud documentaire de l’officine) mais elle peut aussi être affichée dans le back office. </a:t>
            </a:r>
            <a:endParaRPr lang="fr-FR" sz="1100" dirty="0" smtClean="0">
              <a:solidFill>
                <a:schemeClr val="tx1">
                  <a:lumMod val="85000"/>
                  <a:lumOff val="15000"/>
                </a:schemeClr>
              </a:solidFill>
              <a:latin typeface="+mj-lt"/>
            </a:endParaRPr>
          </a:p>
          <a:p>
            <a:r>
              <a:rPr lang="fr-FR" sz="1100" dirty="0" smtClean="0">
                <a:solidFill>
                  <a:schemeClr val="tx1">
                    <a:lumMod val="85000"/>
                    <a:lumOff val="15000"/>
                  </a:schemeClr>
                </a:solidFill>
                <a:latin typeface="+mj-lt"/>
              </a:rPr>
              <a:t>Sous </a:t>
            </a:r>
            <a:r>
              <a:rPr lang="fr-FR" sz="1100" dirty="0">
                <a:solidFill>
                  <a:schemeClr val="tx1">
                    <a:lumMod val="85000"/>
                    <a:lumOff val="15000"/>
                  </a:schemeClr>
                </a:solidFill>
                <a:latin typeface="+mj-lt"/>
              </a:rPr>
              <a:t>forme de logigramme (schéma) elle suit une codification présentée dans la légende ci-dessous. </a:t>
            </a:r>
          </a:p>
        </p:txBody>
      </p:sp>
      <p:sp>
        <p:nvSpPr>
          <p:cNvPr id="37" name="ZoneTexte 36">
            <a:extLst>
              <a:ext uri="{FF2B5EF4-FFF2-40B4-BE49-F238E27FC236}">
                <a16:creationId xmlns:a16="http://schemas.microsoft.com/office/drawing/2014/main" id="{A668DEB4-0822-4DEB-9902-A5F58612ADD9}"/>
              </a:ext>
            </a:extLst>
          </p:cNvPr>
          <p:cNvSpPr txBox="1"/>
          <p:nvPr/>
        </p:nvSpPr>
        <p:spPr>
          <a:xfrm>
            <a:off x="139631" y="3429648"/>
            <a:ext cx="1314784" cy="338554"/>
          </a:xfrm>
          <a:prstGeom prst="rect">
            <a:avLst/>
          </a:prstGeom>
          <a:noFill/>
        </p:spPr>
        <p:txBody>
          <a:bodyPr wrap="none" rtlCol="0">
            <a:spAutoFit/>
          </a:bodyPr>
          <a:lstStyle/>
          <a:p>
            <a:r>
              <a:rPr lang="fr-FR" sz="1600" dirty="0">
                <a:solidFill>
                  <a:srgbClr val="34615A"/>
                </a:solidFill>
                <a:latin typeface="Helvetica Neue" panose="020B0604020202020204" pitchFamily="34" charset="0"/>
                <a:ea typeface="Helvetica Neue" panose="020B0604020202020204" pitchFamily="34" charset="0"/>
              </a:rPr>
              <a:t>Abréviations</a:t>
            </a:r>
          </a:p>
        </p:txBody>
      </p:sp>
      <p:cxnSp>
        <p:nvCxnSpPr>
          <p:cNvPr id="38" name="Connecteur droit 37">
            <a:extLst>
              <a:ext uri="{FF2B5EF4-FFF2-40B4-BE49-F238E27FC236}">
                <a16:creationId xmlns:a16="http://schemas.microsoft.com/office/drawing/2014/main" id="{FBC4D900-1915-4E4E-9343-34EFDBA578B5}"/>
              </a:ext>
            </a:extLst>
          </p:cNvPr>
          <p:cNvCxnSpPr>
            <a:cxnSpLocks/>
          </p:cNvCxnSpPr>
          <p:nvPr/>
        </p:nvCxnSpPr>
        <p:spPr>
          <a:xfrm>
            <a:off x="139631" y="3716409"/>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9" name="ZoneTexte 38">
            <a:extLst>
              <a:ext uri="{FF2B5EF4-FFF2-40B4-BE49-F238E27FC236}">
                <a16:creationId xmlns:a16="http://schemas.microsoft.com/office/drawing/2014/main" id="{145455DC-1F31-4526-917F-E34384701CE7}"/>
              </a:ext>
            </a:extLst>
          </p:cNvPr>
          <p:cNvSpPr txBox="1"/>
          <p:nvPr/>
        </p:nvSpPr>
        <p:spPr>
          <a:xfrm>
            <a:off x="127168" y="4001704"/>
            <a:ext cx="3275256" cy="338554"/>
          </a:xfrm>
          <a:prstGeom prst="rect">
            <a:avLst/>
          </a:prstGeom>
          <a:noFill/>
        </p:spPr>
        <p:txBody>
          <a:bodyPr wrap="none" rtlCol="0">
            <a:spAutoFit/>
          </a:bodyPr>
          <a:lstStyle/>
          <a:p>
            <a:r>
              <a:rPr lang="fr-FR" sz="1600" dirty="0">
                <a:solidFill>
                  <a:srgbClr val="34615A"/>
                </a:solidFill>
                <a:latin typeface="Helvetica Neue" panose="020B0604020202020204" pitchFamily="34" charset="0"/>
                <a:ea typeface="Helvetica Neue" panose="020B0604020202020204" pitchFamily="34" charset="0"/>
              </a:rPr>
              <a:t>Commentaires pour un bon usage</a:t>
            </a:r>
          </a:p>
        </p:txBody>
      </p:sp>
      <p:cxnSp>
        <p:nvCxnSpPr>
          <p:cNvPr id="40" name="Connecteur droit 39">
            <a:extLst>
              <a:ext uri="{FF2B5EF4-FFF2-40B4-BE49-F238E27FC236}">
                <a16:creationId xmlns:a16="http://schemas.microsoft.com/office/drawing/2014/main" id="{13F910A8-8297-498D-96E3-2E1D7231AEFC}"/>
              </a:ext>
            </a:extLst>
          </p:cNvPr>
          <p:cNvCxnSpPr>
            <a:cxnSpLocks/>
          </p:cNvCxnSpPr>
          <p:nvPr/>
        </p:nvCxnSpPr>
        <p:spPr>
          <a:xfrm>
            <a:off x="173354" y="4340258"/>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1" name="Espace réservé du texte 3">
            <a:extLst>
              <a:ext uri="{FF2B5EF4-FFF2-40B4-BE49-F238E27FC236}">
                <a16:creationId xmlns:a16="http://schemas.microsoft.com/office/drawing/2014/main" id="{9F99BB77-974D-44A4-946F-EDC3CC4C9B9A}"/>
              </a:ext>
            </a:extLst>
          </p:cNvPr>
          <p:cNvSpPr txBox="1">
            <a:spLocks/>
          </p:cNvSpPr>
          <p:nvPr/>
        </p:nvSpPr>
        <p:spPr>
          <a:xfrm>
            <a:off x="151531" y="3768202"/>
            <a:ext cx="6391336" cy="244682"/>
          </a:xfrm>
          <a:prstGeom prst="rect">
            <a:avLst/>
          </a:prstGeom>
          <a:noFill/>
        </p:spPr>
        <p:txBody>
          <a:bodyPr wrap="square" rtlCol="0">
            <a:spAutoFit/>
          </a:bodyPr>
          <a:lstStyle>
            <a:lvl1pPr marL="0" indent="0" algn="l" defTabSz="685800" rtl="0" eaLnBrk="1" latinLnBrk="0" hangingPunct="1">
              <a:lnSpc>
                <a:spcPct val="90000"/>
              </a:lnSpc>
              <a:spcBef>
                <a:spcPts val="750"/>
              </a:spcBef>
              <a:buFont typeface="Arial" panose="020B0604020202020204" pitchFamily="34" charset="0"/>
              <a:buNone/>
              <a:defRPr lang="fr-FR" sz="1100" kern="1200" smtClean="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lang="fr-FR" sz="1800" kern="1200" smtClean="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lang="fr-FR" sz="1800" kern="1200" smtClean="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lang="fr-FR" sz="1800" kern="1200" smtClean="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lang="fr-FR" sz="18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defTabSz="457200"/>
            <a:r>
              <a:rPr lang="fr-FR" b="1" dirty="0" smtClean="0"/>
              <a:t>DM </a:t>
            </a:r>
            <a:r>
              <a:rPr lang="fr-FR" dirty="0"/>
              <a:t>: </a:t>
            </a:r>
            <a:r>
              <a:rPr lang="fr-FR" dirty="0" smtClean="0"/>
              <a:t>Dispositif Médical  - </a:t>
            </a:r>
            <a:r>
              <a:rPr lang="fr-FR" b="1" dirty="0" smtClean="0"/>
              <a:t>LPP </a:t>
            </a:r>
            <a:r>
              <a:rPr lang="fr-FR" dirty="0"/>
              <a:t>:  </a:t>
            </a:r>
            <a:r>
              <a:rPr lang="fr-FR" dirty="0" smtClean="0"/>
              <a:t>Liste </a:t>
            </a:r>
            <a:r>
              <a:rPr lang="fr-FR" dirty="0"/>
              <a:t>des </a:t>
            </a:r>
            <a:r>
              <a:rPr lang="fr-FR" dirty="0" smtClean="0"/>
              <a:t>Produits </a:t>
            </a:r>
            <a:r>
              <a:rPr lang="fr-FR" dirty="0"/>
              <a:t>et </a:t>
            </a:r>
            <a:r>
              <a:rPr lang="fr-FR" dirty="0" smtClean="0"/>
              <a:t>Prestations remboursables de l’Assurance Maladie</a:t>
            </a:r>
            <a:endParaRPr lang="fr-FR" dirty="0"/>
          </a:p>
        </p:txBody>
      </p:sp>
      <p:sp>
        <p:nvSpPr>
          <p:cNvPr id="43" name="ZoneTexte 42">
            <a:extLst>
              <a:ext uri="{FF2B5EF4-FFF2-40B4-BE49-F238E27FC236}">
                <a16:creationId xmlns:a16="http://schemas.microsoft.com/office/drawing/2014/main" id="{3D7F3B63-F949-4A20-B918-E21E18C5F4BC}"/>
              </a:ext>
            </a:extLst>
          </p:cNvPr>
          <p:cNvSpPr txBox="1"/>
          <p:nvPr/>
        </p:nvSpPr>
        <p:spPr>
          <a:xfrm>
            <a:off x="200933" y="2590092"/>
            <a:ext cx="981359" cy="338554"/>
          </a:xfrm>
          <a:prstGeom prst="rect">
            <a:avLst/>
          </a:prstGeom>
          <a:noFill/>
        </p:spPr>
        <p:txBody>
          <a:bodyPr wrap="none" rtlCol="0">
            <a:spAutoFit/>
          </a:bodyPr>
          <a:lstStyle/>
          <a:p>
            <a:r>
              <a:rPr lang="fr-FR" sz="1600" dirty="0">
                <a:solidFill>
                  <a:srgbClr val="34615A"/>
                </a:solidFill>
                <a:latin typeface="Helvetica Neue" panose="020B0604020202020204" pitchFamily="34" charset="0"/>
                <a:ea typeface="Helvetica Neue" panose="020B0604020202020204" pitchFamily="34" charset="0"/>
              </a:rPr>
              <a:t>Légende</a:t>
            </a:r>
          </a:p>
        </p:txBody>
      </p:sp>
      <p:cxnSp>
        <p:nvCxnSpPr>
          <p:cNvPr id="44" name="Connecteur droit 43">
            <a:extLst>
              <a:ext uri="{FF2B5EF4-FFF2-40B4-BE49-F238E27FC236}">
                <a16:creationId xmlns:a16="http://schemas.microsoft.com/office/drawing/2014/main" id="{ADB8805E-2DE0-4C6F-8B80-47BEFCA7BD33}"/>
              </a:ext>
            </a:extLst>
          </p:cNvPr>
          <p:cNvCxnSpPr>
            <a:cxnSpLocks/>
          </p:cNvCxnSpPr>
          <p:nvPr/>
        </p:nvCxnSpPr>
        <p:spPr>
          <a:xfrm>
            <a:off x="183518" y="2877846"/>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2" name="Text Box 122">
            <a:extLst>
              <a:ext uri="{FF2B5EF4-FFF2-40B4-BE49-F238E27FC236}">
                <a16:creationId xmlns:a16="http://schemas.microsoft.com/office/drawing/2014/main" id="{222CDCB9-856A-4B44-BCF7-4C5E7EDA5103}"/>
              </a:ext>
            </a:extLst>
          </p:cNvPr>
          <p:cNvSpPr txBox="1">
            <a:spLocks noChangeArrowheads="1"/>
          </p:cNvSpPr>
          <p:nvPr/>
        </p:nvSpPr>
        <p:spPr bwMode="auto">
          <a:xfrm>
            <a:off x="206011" y="2992503"/>
            <a:ext cx="680483" cy="388658"/>
          </a:xfrm>
          <a:prstGeom prst="roundRect">
            <a:avLst>
              <a:gd name="adj" fmla="val 0"/>
            </a:avLst>
          </a:prstGeom>
          <a:solidFill>
            <a:srgbClr val="D7E2DC">
              <a:alpha val="69804"/>
            </a:srgbClr>
          </a:solidFill>
          <a:ln w="28575" algn="ctr">
            <a:noFill/>
            <a:miter lim="800000"/>
            <a:headEnd/>
            <a:tailEnd/>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r-FR" sz="900" b="1" dirty="0">
                <a:solidFill>
                  <a:schemeClr val="tx1">
                    <a:lumMod val="85000"/>
                    <a:lumOff val="15000"/>
                  </a:schemeClr>
                </a:solidFill>
                <a:latin typeface="+mj-lt"/>
              </a:rPr>
              <a:t>Action à Réaliser</a:t>
            </a:r>
          </a:p>
        </p:txBody>
      </p:sp>
      <p:sp>
        <p:nvSpPr>
          <p:cNvPr id="23" name="AutoShape 126">
            <a:extLst>
              <a:ext uri="{FF2B5EF4-FFF2-40B4-BE49-F238E27FC236}">
                <a16:creationId xmlns:a16="http://schemas.microsoft.com/office/drawing/2014/main" id="{D07A69D2-3D63-4F67-9F20-D1F0480E9A7C}"/>
              </a:ext>
            </a:extLst>
          </p:cNvPr>
          <p:cNvSpPr>
            <a:spLocks noChangeArrowheads="1"/>
          </p:cNvSpPr>
          <p:nvPr/>
        </p:nvSpPr>
        <p:spPr bwMode="auto">
          <a:xfrm>
            <a:off x="972586" y="2992501"/>
            <a:ext cx="634607" cy="392768"/>
          </a:xfrm>
          <a:prstGeom prst="roundRect">
            <a:avLst>
              <a:gd name="adj" fmla="val 0"/>
            </a:avLst>
          </a:prstGeom>
          <a:solidFill>
            <a:srgbClr val="9BBA28"/>
          </a:solidFill>
          <a:ln w="28575" algn="ctr">
            <a:noFill/>
            <a:miter lim="800000"/>
            <a:headEnd/>
            <a:tailEnd/>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r-FR" sz="900" b="1" dirty="0">
                <a:solidFill>
                  <a:schemeClr val="bg1"/>
                </a:solidFill>
                <a:latin typeface="Helvetica Light" panose="020B0403020202020204" pitchFamily="34" charset="0"/>
                <a:cs typeface="Calibri" pitchFamily="34" charset="0"/>
              </a:rPr>
              <a:t>Point de Vigilance</a:t>
            </a:r>
          </a:p>
        </p:txBody>
      </p:sp>
      <p:sp>
        <p:nvSpPr>
          <p:cNvPr id="24" name="Text Box 122">
            <a:extLst>
              <a:ext uri="{FF2B5EF4-FFF2-40B4-BE49-F238E27FC236}">
                <a16:creationId xmlns:a16="http://schemas.microsoft.com/office/drawing/2014/main" id="{CC32A2E2-CC07-4467-AC25-7A4F4CCBAFC6}"/>
              </a:ext>
            </a:extLst>
          </p:cNvPr>
          <p:cNvSpPr txBox="1">
            <a:spLocks noChangeArrowheads="1"/>
          </p:cNvSpPr>
          <p:nvPr/>
        </p:nvSpPr>
        <p:spPr bwMode="auto">
          <a:xfrm>
            <a:off x="1693285" y="2992501"/>
            <a:ext cx="733921" cy="386163"/>
          </a:xfrm>
          <a:prstGeom prst="roundRect">
            <a:avLst>
              <a:gd name="adj" fmla="val 0"/>
            </a:avLst>
          </a:prstGeom>
          <a:solidFill>
            <a:schemeClr val="accent2">
              <a:lumMod val="40000"/>
              <a:lumOff val="60000"/>
              <a:alpha val="69804"/>
            </a:schemeClr>
          </a:solidFill>
          <a:ln w="28575" algn="ctr">
            <a:noFill/>
            <a:miter lim="800000"/>
            <a:headEnd/>
            <a:tailEnd/>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r-FR" sz="900" b="1" dirty="0">
                <a:solidFill>
                  <a:schemeClr val="tx1">
                    <a:lumMod val="85000"/>
                    <a:lumOff val="15000"/>
                  </a:schemeClr>
                </a:solidFill>
                <a:latin typeface="+mj-lt"/>
              </a:rPr>
              <a:t>Procédé Non Détaillé</a:t>
            </a:r>
          </a:p>
        </p:txBody>
      </p:sp>
      <p:cxnSp>
        <p:nvCxnSpPr>
          <p:cNvPr id="25" name="Connecteur droit avec flèche 24">
            <a:extLst>
              <a:ext uri="{FF2B5EF4-FFF2-40B4-BE49-F238E27FC236}">
                <a16:creationId xmlns:a16="http://schemas.microsoft.com/office/drawing/2014/main" id="{DC625EAC-F451-4756-8E9E-5586BAAD522F}"/>
              </a:ext>
            </a:extLst>
          </p:cNvPr>
          <p:cNvCxnSpPr>
            <a:cxnSpLocks/>
          </p:cNvCxnSpPr>
          <p:nvPr/>
        </p:nvCxnSpPr>
        <p:spPr>
          <a:xfrm>
            <a:off x="3745468" y="3017301"/>
            <a:ext cx="599438" cy="0"/>
          </a:xfrm>
          <a:prstGeom prst="straightConnector1">
            <a:avLst/>
          </a:prstGeom>
          <a:ln>
            <a:solidFill>
              <a:schemeClr val="tx1">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6" name="ZoneTexte 51">
            <a:extLst>
              <a:ext uri="{FF2B5EF4-FFF2-40B4-BE49-F238E27FC236}">
                <a16:creationId xmlns:a16="http://schemas.microsoft.com/office/drawing/2014/main" id="{231F16FE-49C5-4C8E-A737-072CCDA50C0A}"/>
              </a:ext>
            </a:extLst>
          </p:cNvPr>
          <p:cNvSpPr txBox="1"/>
          <p:nvPr/>
        </p:nvSpPr>
        <p:spPr>
          <a:xfrm>
            <a:off x="3434841" y="3027521"/>
            <a:ext cx="118859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r-FR" sz="900" i="1" dirty="0"/>
              <a:t>Chronologie de la Procédure</a:t>
            </a:r>
          </a:p>
        </p:txBody>
      </p:sp>
      <p:sp>
        <p:nvSpPr>
          <p:cNvPr id="27" name="Rectangle 26">
            <a:extLst>
              <a:ext uri="{FF2B5EF4-FFF2-40B4-BE49-F238E27FC236}">
                <a16:creationId xmlns:a16="http://schemas.microsoft.com/office/drawing/2014/main" id="{5ED9E382-1B9A-467D-BB7A-4BC29DA768CF}"/>
              </a:ext>
            </a:extLst>
          </p:cNvPr>
          <p:cNvSpPr/>
          <p:nvPr/>
        </p:nvSpPr>
        <p:spPr>
          <a:xfrm>
            <a:off x="2406402" y="2979186"/>
            <a:ext cx="1266095" cy="36933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lgn="ctr"/>
            <a:r>
              <a:rPr lang="fr-FR" sz="900" b="1" u="sng" dirty="0">
                <a:solidFill>
                  <a:srgbClr val="2C6672"/>
                </a:solidFill>
                <a:latin typeface="Helvetica Light" panose="020B0403020202020204" pitchFamily="34" charset="0"/>
              </a:rPr>
              <a:t>Enregistrement (traçabilité) à effectuer</a:t>
            </a:r>
          </a:p>
        </p:txBody>
      </p:sp>
      <p:sp>
        <p:nvSpPr>
          <p:cNvPr id="28" name="Rectangle : coins arrondis 216">
            <a:extLst>
              <a:ext uri="{FF2B5EF4-FFF2-40B4-BE49-F238E27FC236}">
                <a16:creationId xmlns:a16="http://schemas.microsoft.com/office/drawing/2014/main" id="{7CF0EDC6-CCD7-4381-B01A-BB0FF363F36A}"/>
              </a:ext>
            </a:extLst>
          </p:cNvPr>
          <p:cNvSpPr/>
          <p:nvPr/>
        </p:nvSpPr>
        <p:spPr>
          <a:xfrm>
            <a:off x="4611084" y="3017301"/>
            <a:ext cx="1967213" cy="261627"/>
          </a:xfrm>
          <a:prstGeom prst="roundRect">
            <a:avLst>
              <a:gd name="adj" fmla="val 5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900" b="1" dirty="0" smtClean="0">
                <a:solidFill>
                  <a:schemeClr val="tx1">
                    <a:lumMod val="85000"/>
                    <a:lumOff val="15000"/>
                  </a:schemeClr>
                </a:solidFill>
                <a:latin typeface="Helvetica Light" panose="020B0403020202020204" pitchFamily="34" charset="0"/>
              </a:rPr>
              <a:t>Document devant être complété</a:t>
            </a:r>
            <a:endParaRPr lang="fr-FR" sz="800" b="1" dirty="0">
              <a:solidFill>
                <a:schemeClr val="tx1"/>
              </a:solidFill>
            </a:endParaRPr>
          </a:p>
        </p:txBody>
      </p:sp>
      <p:sp>
        <p:nvSpPr>
          <p:cNvPr id="30" name="Espace réservé du texte 30">
            <a:extLst>
              <a:ext uri="{FF2B5EF4-FFF2-40B4-BE49-F238E27FC236}">
                <a16:creationId xmlns:a16="http://schemas.microsoft.com/office/drawing/2014/main" id="{8F33BC0D-148C-48B4-80BE-00460C6D194C}"/>
              </a:ext>
            </a:extLst>
          </p:cNvPr>
          <p:cNvSpPr txBox="1">
            <a:spLocks/>
          </p:cNvSpPr>
          <p:nvPr/>
        </p:nvSpPr>
        <p:spPr>
          <a:xfrm>
            <a:off x="127168" y="4409848"/>
            <a:ext cx="6608912" cy="4442044"/>
          </a:xfrm>
          <a:prstGeom prst="rect">
            <a:avLst/>
          </a:prstGeom>
        </p:spPr>
        <p:txBody>
          <a:bodyPr/>
          <a:lst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171450" indent="-171450">
              <a:buClr>
                <a:srgbClr val="34615A"/>
              </a:buClr>
              <a:buFont typeface="Wingdings" panose="05000000000000000000" pitchFamily="2" charset="2"/>
              <a:buChar char="l"/>
            </a:pPr>
            <a:r>
              <a:rPr lang="fr-FR" sz="1050" b="1" dirty="0" smtClean="0">
                <a:solidFill>
                  <a:schemeClr val="tx1"/>
                </a:solidFill>
              </a:rPr>
              <a:t>Les Dispositifs Médicaux : </a:t>
            </a:r>
            <a:r>
              <a:rPr lang="fr-FR" sz="1050" dirty="0" smtClean="0">
                <a:solidFill>
                  <a:schemeClr val="tx1"/>
                </a:solidFill>
              </a:rPr>
              <a:t>pour en savoir plus sur le DM, se référer </a:t>
            </a:r>
            <a:r>
              <a:rPr lang="fr-FR" sz="1050" dirty="0">
                <a:solidFill>
                  <a:schemeClr val="tx1"/>
                </a:solidFill>
              </a:rPr>
              <a:t>au mémo </a:t>
            </a:r>
            <a:r>
              <a:rPr lang="fr-FR" sz="1050" dirty="0" smtClean="0">
                <a:solidFill>
                  <a:schemeClr val="tx1"/>
                </a:solidFill>
              </a:rPr>
              <a:t>« M.26 </a:t>
            </a:r>
            <a:r>
              <a:rPr lang="fr-FR" sz="1050" dirty="0">
                <a:solidFill>
                  <a:schemeClr val="tx1"/>
                </a:solidFill>
              </a:rPr>
              <a:t>- Les dispositifs </a:t>
            </a:r>
            <a:r>
              <a:rPr lang="fr-FR" sz="1050" dirty="0" smtClean="0">
                <a:solidFill>
                  <a:schemeClr val="tx1"/>
                </a:solidFill>
              </a:rPr>
              <a:t>médicaux »</a:t>
            </a:r>
          </a:p>
          <a:p>
            <a:pPr marL="171450" indent="-171450">
              <a:buClr>
                <a:srgbClr val="34615A"/>
              </a:buClr>
              <a:buFont typeface="Wingdings" panose="05000000000000000000" pitchFamily="2" charset="2"/>
              <a:buChar char="l"/>
            </a:pPr>
            <a:r>
              <a:rPr lang="fr-FR" sz="1050" b="1" dirty="0" smtClean="0"/>
              <a:t>Concernant le numéro d’assistance </a:t>
            </a:r>
            <a:r>
              <a:rPr lang="fr-FR" sz="1050" b="1" dirty="0"/>
              <a:t>24h/24, 7J/7 </a:t>
            </a:r>
            <a:r>
              <a:rPr lang="fr-FR" sz="1050" dirty="0" smtClean="0"/>
              <a:t>: le </a:t>
            </a:r>
            <a:r>
              <a:rPr lang="fr-FR" sz="1050" dirty="0"/>
              <a:t>numéro est soit celui du prestataire auquel le pharmacien a délégué la prestation soit le </a:t>
            </a:r>
            <a:r>
              <a:rPr lang="fr-FR" sz="1050" dirty="0" smtClean="0"/>
              <a:t>numéro </a:t>
            </a:r>
            <a:r>
              <a:rPr lang="fr-FR" sz="1050" dirty="0"/>
              <a:t>du pharmacien si le pharmacien fait </a:t>
            </a:r>
            <a:r>
              <a:rPr lang="fr-FR" sz="1050" dirty="0" smtClean="0"/>
              <a:t>seul. </a:t>
            </a:r>
            <a:endParaRPr lang="fr-FR" sz="1050" dirty="0"/>
          </a:p>
          <a:p>
            <a:pPr marL="171450" indent="-171450">
              <a:buClr>
                <a:srgbClr val="34615A"/>
              </a:buClr>
              <a:buFont typeface="Wingdings" panose="05000000000000000000" pitchFamily="2" charset="2"/>
              <a:buChar char="l"/>
            </a:pPr>
            <a:r>
              <a:rPr lang="fr-FR" b="1" dirty="0"/>
              <a:t>Les pharmaciens doivent tenir informé le conseil de l'ordre </a:t>
            </a:r>
            <a:r>
              <a:rPr lang="fr-FR" dirty="0"/>
              <a:t>dont ils relèvent des contrats ou accords de fournitures ou de prestations de services qu'ils ont conclus avec les établissements tant publics que privés ainsi qu'avec les établissements de santé ou de protection sociale</a:t>
            </a:r>
            <a:endParaRPr lang="fr-FR" sz="1050" b="1" dirty="0" smtClean="0">
              <a:solidFill>
                <a:schemeClr val="tx1"/>
              </a:solidFill>
            </a:endParaRPr>
          </a:p>
          <a:p>
            <a:pPr marL="171450" indent="-171450">
              <a:buClr>
                <a:srgbClr val="34615A"/>
              </a:buClr>
              <a:buFont typeface="Wingdings" panose="05000000000000000000" pitchFamily="2" charset="2"/>
              <a:buChar char="l"/>
            </a:pPr>
            <a:r>
              <a:rPr lang="fr-FR" sz="1050" b="1" dirty="0" smtClean="0">
                <a:solidFill>
                  <a:schemeClr val="tx1"/>
                </a:solidFill>
              </a:rPr>
              <a:t>Nettoyage et décontamination : </a:t>
            </a:r>
            <a:r>
              <a:rPr lang="fr-FR" sz="1050" dirty="0" smtClean="0">
                <a:solidFill>
                  <a:schemeClr val="tx1"/>
                </a:solidFill>
              </a:rPr>
              <a:t>parmi les exigences relatives aux informations fournies avec le dispositif, </a:t>
            </a:r>
            <a:r>
              <a:rPr lang="fr-FR" sz="1050" dirty="0" smtClean="0"/>
              <a:t>et devant figurées </a:t>
            </a:r>
            <a:r>
              <a:rPr lang="fr-FR" sz="1050" dirty="0"/>
              <a:t>dans la notice </a:t>
            </a:r>
            <a:r>
              <a:rPr lang="fr-FR" sz="1050" dirty="0" smtClean="0"/>
              <a:t>d'utilisation : si </a:t>
            </a:r>
            <a:r>
              <a:rPr lang="fr-FR" sz="1050" dirty="0"/>
              <a:t>le dispositif est </a:t>
            </a:r>
            <a:r>
              <a:rPr lang="fr-FR" sz="1050" dirty="0" smtClean="0"/>
              <a:t>réutilisable, les </a:t>
            </a:r>
            <a:r>
              <a:rPr lang="fr-FR" sz="1050" dirty="0"/>
              <a:t>informations relatives aux procédés appropriés pour permettre sa réutilisation, notamment le nettoyage, la désinfection, le conditionnement et, s'il y a lieu, la méthode validée de </a:t>
            </a:r>
            <a:r>
              <a:rPr lang="fr-FR" sz="1050" dirty="0" smtClean="0"/>
              <a:t>stérilisation. Des </a:t>
            </a:r>
            <a:r>
              <a:rPr lang="fr-FR" sz="1050" dirty="0"/>
              <a:t>informations sont fournies permettant de déterminer quand un dispositif ne devrait plus être réutilisé, comme par exemple les signes de dégradation matérielle ou le nombre maximal de réutilisations </a:t>
            </a:r>
            <a:r>
              <a:rPr lang="fr-FR" sz="1050" dirty="0" smtClean="0"/>
              <a:t>admissibles.</a:t>
            </a:r>
            <a:endParaRPr lang="fr-FR" sz="1050" b="1" dirty="0" smtClean="0">
              <a:solidFill>
                <a:schemeClr val="tx1"/>
              </a:solidFill>
            </a:endParaRPr>
          </a:p>
          <a:p>
            <a:pPr marL="171450" indent="-171450">
              <a:buClr>
                <a:srgbClr val="34615A"/>
              </a:buClr>
              <a:buFont typeface="Wingdings" panose="05000000000000000000" pitchFamily="2" charset="2"/>
              <a:buChar char="l"/>
            </a:pPr>
            <a:r>
              <a:rPr lang="fr-FR" sz="1050" b="1" dirty="0" smtClean="0">
                <a:solidFill>
                  <a:schemeClr val="tx1"/>
                </a:solidFill>
              </a:rPr>
              <a:t>Traçabilité </a:t>
            </a:r>
            <a:endParaRPr lang="fr-FR" sz="1050" dirty="0" smtClean="0">
              <a:solidFill>
                <a:schemeClr val="tx1"/>
              </a:solidFill>
            </a:endParaRPr>
          </a:p>
          <a:p>
            <a:pPr marL="180000" lvl="1">
              <a:buClr>
                <a:srgbClr val="34615A"/>
              </a:buClr>
              <a:buFontTx/>
              <a:buChar char="-"/>
            </a:pPr>
            <a:r>
              <a:rPr lang="fr-FR" sz="1050" dirty="0">
                <a:solidFill>
                  <a:schemeClr val="tx1"/>
                </a:solidFill>
              </a:rPr>
              <a:t>Traçabilité </a:t>
            </a:r>
            <a:r>
              <a:rPr lang="fr-FR" sz="1050" dirty="0" smtClean="0">
                <a:solidFill>
                  <a:schemeClr val="tx1"/>
                </a:solidFill>
              </a:rPr>
              <a:t>de la vie du DM </a:t>
            </a:r>
            <a:r>
              <a:rPr lang="fr-FR" sz="1050" dirty="0">
                <a:solidFill>
                  <a:schemeClr val="tx1"/>
                </a:solidFill>
              </a:rPr>
              <a:t>: une fiche de vie du dispositif médical jusqu'à sa sortie du parc de location </a:t>
            </a:r>
            <a:r>
              <a:rPr lang="fr-FR" sz="1050" dirty="0" smtClean="0">
                <a:solidFill>
                  <a:schemeClr val="tx1"/>
                </a:solidFill>
              </a:rPr>
              <a:t>et sa </a:t>
            </a:r>
            <a:r>
              <a:rPr lang="fr-FR" sz="1050" dirty="0">
                <a:solidFill>
                  <a:schemeClr val="tx1"/>
                </a:solidFill>
              </a:rPr>
              <a:t>fin de vie </a:t>
            </a:r>
            <a:r>
              <a:rPr lang="fr-FR" sz="1050" dirty="0" smtClean="0">
                <a:solidFill>
                  <a:schemeClr val="tx1"/>
                </a:solidFill>
              </a:rPr>
              <a:t>(</a:t>
            </a:r>
            <a:r>
              <a:rPr lang="fr-FR" sz="1050" dirty="0">
                <a:solidFill>
                  <a:schemeClr val="tx1"/>
                </a:solidFill>
              </a:rPr>
              <a:t>date, raison, mode d'élimination... ) doit être </a:t>
            </a:r>
            <a:r>
              <a:rPr lang="fr-FR" sz="1050" dirty="0" smtClean="0">
                <a:solidFill>
                  <a:schemeClr val="tx1"/>
                </a:solidFill>
              </a:rPr>
              <a:t>mise </a:t>
            </a:r>
            <a:r>
              <a:rPr lang="fr-FR" sz="1050" dirty="0">
                <a:solidFill>
                  <a:schemeClr val="tx1"/>
                </a:solidFill>
              </a:rPr>
              <a:t>en place </a:t>
            </a:r>
            <a:r>
              <a:rPr lang="fr-FR" sz="1050" dirty="0" smtClean="0">
                <a:solidFill>
                  <a:schemeClr val="tx1"/>
                </a:solidFill>
              </a:rPr>
              <a:t> </a:t>
            </a:r>
            <a:r>
              <a:rPr lang="fr-FR" sz="1050" dirty="0" smtClean="0">
                <a:solidFill>
                  <a:schemeClr val="tx1"/>
                </a:solidFill>
                <a:sym typeface="Wingdings" panose="05000000000000000000" pitchFamily="2" charset="2"/>
              </a:rPr>
              <a:t> se référer à l’outil « </a:t>
            </a:r>
            <a:r>
              <a:rPr lang="fr-FR" sz="1050" dirty="0" smtClean="0">
                <a:solidFill>
                  <a:schemeClr val="tx1"/>
                </a:solidFill>
                <a:hlinkClick r:id="rId3"/>
              </a:rPr>
              <a:t>E10</a:t>
            </a:r>
            <a:r>
              <a:rPr lang="fr-FR" sz="1050" dirty="0">
                <a:solidFill>
                  <a:schemeClr val="tx1"/>
                </a:solidFill>
              </a:rPr>
              <a:t>. Fiche de vie du </a:t>
            </a:r>
            <a:r>
              <a:rPr lang="fr-FR" sz="1050" dirty="0" smtClean="0">
                <a:solidFill>
                  <a:schemeClr val="tx1"/>
                </a:solidFill>
              </a:rPr>
              <a:t>matériel de </a:t>
            </a:r>
            <a:r>
              <a:rPr lang="fr-FR" sz="1050" dirty="0" smtClean="0">
                <a:solidFill>
                  <a:schemeClr val="tx1"/>
                </a:solidFill>
              </a:rPr>
              <a:t>location »</a:t>
            </a:r>
            <a:endParaRPr lang="fr-FR" sz="1050" dirty="0">
              <a:solidFill>
                <a:schemeClr val="tx1"/>
              </a:solidFill>
              <a:latin typeface="Helvetica Light" panose="020B0403020202020204" pitchFamily="34" charset="0"/>
              <a:cs typeface="Calibri" pitchFamily="34" charset="0"/>
            </a:endParaRPr>
          </a:p>
          <a:p>
            <a:pPr marL="180000" lvl="1">
              <a:buClr>
                <a:srgbClr val="34615A"/>
              </a:buClr>
              <a:buFontTx/>
              <a:buChar char="-"/>
            </a:pPr>
            <a:r>
              <a:rPr lang="fr-FR" sz="1050" dirty="0" smtClean="0">
                <a:solidFill>
                  <a:schemeClr val="tx1"/>
                </a:solidFill>
              </a:rPr>
              <a:t>Traçabilité de la location : </a:t>
            </a:r>
            <a:r>
              <a:rPr lang="fr-FR" sz="1050" dirty="0" smtClean="0">
                <a:solidFill>
                  <a:schemeClr val="tx1"/>
                </a:solidFill>
                <a:latin typeface="Helvetica Light" panose="020B0403020202020204" pitchFamily="34" charset="0"/>
              </a:rPr>
              <a:t>pour </a:t>
            </a:r>
            <a:r>
              <a:rPr lang="fr-FR" sz="1050" dirty="0">
                <a:solidFill>
                  <a:schemeClr val="tx1"/>
                </a:solidFill>
                <a:latin typeface="Helvetica Light" panose="020B0403020202020204" pitchFamily="34" charset="0"/>
              </a:rPr>
              <a:t>s’assurer que le </a:t>
            </a:r>
            <a:r>
              <a:rPr lang="fr-FR" sz="1050" dirty="0">
                <a:solidFill>
                  <a:schemeClr val="tx1"/>
                </a:solidFill>
              </a:rPr>
              <a:t>dispositif </a:t>
            </a:r>
            <a:r>
              <a:rPr lang="fr-FR" sz="1050" dirty="0" smtClean="0">
                <a:solidFill>
                  <a:schemeClr val="tx1"/>
                </a:solidFill>
              </a:rPr>
              <a:t>médical</a:t>
            </a:r>
            <a:r>
              <a:rPr lang="fr-FR" sz="1050" dirty="0" smtClean="0">
                <a:solidFill>
                  <a:schemeClr val="tx1"/>
                </a:solidFill>
                <a:latin typeface="Helvetica Light" panose="020B0403020202020204" pitchFamily="34" charset="0"/>
              </a:rPr>
              <a:t>, </a:t>
            </a:r>
            <a:r>
              <a:rPr lang="fr-FR" sz="1050" dirty="0">
                <a:solidFill>
                  <a:schemeClr val="tx1"/>
                </a:solidFill>
                <a:latin typeface="Helvetica Light" panose="020B0403020202020204" pitchFamily="34" charset="0"/>
              </a:rPr>
              <a:t>qu’il appartienne à </a:t>
            </a:r>
            <a:r>
              <a:rPr lang="fr-FR" sz="1050" dirty="0" smtClean="0">
                <a:solidFill>
                  <a:schemeClr val="tx1"/>
                </a:solidFill>
                <a:latin typeface="Helvetica Light" panose="020B0403020202020204" pitchFamily="34" charset="0"/>
              </a:rPr>
              <a:t>l’officine </a:t>
            </a:r>
            <a:r>
              <a:rPr lang="fr-FR" sz="1050" dirty="0">
                <a:solidFill>
                  <a:schemeClr val="tx1"/>
                </a:solidFill>
                <a:latin typeface="Helvetica Light" panose="020B0403020202020204" pitchFamily="34" charset="0"/>
              </a:rPr>
              <a:t>ou à un prestataire, a bien été récupéré </a:t>
            </a:r>
            <a:r>
              <a:rPr lang="fr-FR" sz="1050" dirty="0" smtClean="0">
                <a:solidFill>
                  <a:schemeClr val="tx1"/>
                </a:solidFill>
                <a:latin typeface="Helvetica Light" panose="020B0403020202020204" pitchFamily="34" charset="0"/>
              </a:rPr>
              <a:t>et facturé : </a:t>
            </a:r>
            <a:r>
              <a:rPr lang="fr-FR" sz="1050" dirty="0">
                <a:solidFill>
                  <a:schemeClr val="tx1"/>
                </a:solidFill>
                <a:latin typeface="Helvetica Light" panose="020B0403020202020204" pitchFamily="34" charset="0"/>
              </a:rPr>
              <a:t>mettre en place </a:t>
            </a:r>
            <a:r>
              <a:rPr lang="fr-FR" sz="1050" dirty="0" smtClean="0">
                <a:solidFill>
                  <a:schemeClr val="tx1"/>
                </a:solidFill>
                <a:latin typeface="Helvetica Light" panose="020B0403020202020204" pitchFamily="34" charset="0"/>
              </a:rPr>
              <a:t>un </a:t>
            </a:r>
            <a:r>
              <a:rPr lang="fr-FR" sz="1050" dirty="0">
                <a:solidFill>
                  <a:schemeClr val="tx1"/>
                </a:solidFill>
                <a:latin typeface="Helvetica Light" panose="020B0403020202020204" pitchFamily="34" charset="0"/>
              </a:rPr>
              <a:t>fichier de suivi </a:t>
            </a:r>
            <a:r>
              <a:rPr lang="fr-FR" sz="1050" dirty="0" smtClean="0">
                <a:solidFill>
                  <a:schemeClr val="tx1"/>
                </a:solidFill>
                <a:latin typeface="Helvetica Light" panose="020B0403020202020204" pitchFamily="34" charset="0"/>
              </a:rPr>
              <a:t>des DM loué </a:t>
            </a:r>
            <a:r>
              <a:rPr lang="fr-FR" sz="1050" dirty="0">
                <a:solidFill>
                  <a:schemeClr val="tx1"/>
                </a:solidFill>
                <a:sym typeface="Wingdings" panose="05000000000000000000" pitchFamily="2" charset="2"/>
              </a:rPr>
              <a:t> se référer à l’outil </a:t>
            </a:r>
            <a:r>
              <a:rPr lang="fr-FR" sz="1050" dirty="0" smtClean="0">
                <a:solidFill>
                  <a:schemeClr val="tx1"/>
                </a:solidFill>
                <a:sym typeface="Wingdings" panose="05000000000000000000" pitchFamily="2" charset="2"/>
              </a:rPr>
              <a:t>« </a:t>
            </a:r>
            <a:r>
              <a:rPr lang="fr-FR" sz="1050" dirty="0" smtClean="0">
                <a:solidFill>
                  <a:schemeClr val="tx1"/>
                </a:solidFill>
              </a:rPr>
              <a:t>E23. Fichier </a:t>
            </a:r>
            <a:r>
              <a:rPr lang="fr-FR" sz="1050" dirty="0">
                <a:solidFill>
                  <a:schemeClr val="tx1"/>
                </a:solidFill>
              </a:rPr>
              <a:t>de </a:t>
            </a:r>
            <a:r>
              <a:rPr lang="fr-FR" sz="1050" dirty="0" smtClean="0">
                <a:solidFill>
                  <a:schemeClr val="tx1"/>
                </a:solidFill>
              </a:rPr>
              <a:t>suivi </a:t>
            </a:r>
            <a:r>
              <a:rPr lang="fr-FR" sz="1050" dirty="0">
                <a:solidFill>
                  <a:schemeClr val="tx1"/>
                </a:solidFill>
              </a:rPr>
              <a:t>du matériel </a:t>
            </a:r>
            <a:r>
              <a:rPr lang="fr-FR" sz="1050" dirty="0" smtClean="0">
                <a:solidFill>
                  <a:schemeClr val="tx1"/>
                </a:solidFill>
              </a:rPr>
              <a:t>loué »</a:t>
            </a:r>
            <a:endParaRPr lang="fr-FR" sz="1050" dirty="0">
              <a:solidFill>
                <a:schemeClr val="tx1"/>
              </a:solidFill>
              <a:latin typeface="Helvetica Light" panose="020B0403020202020204" pitchFamily="34" charset="0"/>
            </a:endParaRPr>
          </a:p>
          <a:p>
            <a:pPr marL="171450" indent="-171450">
              <a:buClr>
                <a:srgbClr val="34615A"/>
              </a:buClr>
              <a:buFont typeface="Wingdings" panose="05000000000000000000" pitchFamily="2" charset="2"/>
              <a:buChar char="l"/>
            </a:pPr>
            <a:r>
              <a:rPr lang="fr-FR" sz="1050" b="1" dirty="0">
                <a:solidFill>
                  <a:schemeClr val="tx1"/>
                </a:solidFill>
              </a:rPr>
              <a:t>Contrôles annuels </a:t>
            </a:r>
            <a:r>
              <a:rPr lang="fr-FR" sz="1050" b="1" dirty="0" smtClean="0">
                <a:solidFill>
                  <a:schemeClr val="tx1"/>
                </a:solidFill>
              </a:rPr>
              <a:t>: </a:t>
            </a:r>
            <a:r>
              <a:rPr lang="fr-FR" sz="1050" dirty="0"/>
              <a:t>po</a:t>
            </a:r>
            <a:r>
              <a:rPr lang="fr-FR" sz="1050" dirty="0" smtClean="0"/>
              <a:t>ur </a:t>
            </a:r>
            <a:r>
              <a:rPr lang="fr-FR" sz="1050" dirty="0"/>
              <a:t>certains </a:t>
            </a:r>
            <a:r>
              <a:rPr lang="fr-FR" sz="1050" dirty="0" smtClean="0"/>
              <a:t>DM </a:t>
            </a:r>
            <a:r>
              <a:rPr lang="fr-FR" sz="1050" dirty="0"/>
              <a:t>de location (aérosols par exemple) une vérification externe annuelle par un organisme agréé est nécessaire. Le résultat de ces contrôles est consigné </a:t>
            </a:r>
            <a:r>
              <a:rPr lang="fr-FR" sz="1050" dirty="0" smtClean="0"/>
              <a:t>(dans un classeur ou dossier dédié) et conservé (à minima jusqu’à la fin de vie du DM)</a:t>
            </a:r>
          </a:p>
          <a:p>
            <a:pPr marL="171450" indent="-171450">
              <a:buClr>
                <a:srgbClr val="34615A"/>
              </a:buClr>
              <a:buFont typeface="Wingdings" panose="05000000000000000000" pitchFamily="2" charset="2"/>
              <a:buChar char="l"/>
            </a:pPr>
            <a:r>
              <a:rPr lang="fr-FR" sz="1050" b="1" dirty="0" smtClean="0"/>
              <a:t>Elimination : </a:t>
            </a:r>
            <a:r>
              <a:rPr lang="fr-FR" sz="1050" dirty="0"/>
              <a:t>Les dispositifs sont conçus et fabriqués de manière à favoriser leur élimination sûre et l'élimination sûre des déchets associés par l'utilisateur, le patient ou toute autre personne. À cet effet, les fabricants recensent et expérimentent des procédures et des mesures permettant une élimination sûre de leurs dispositifs après utilisation. Ces procédures sont décrites dans la notice d'utilisation.</a:t>
            </a:r>
            <a:endParaRPr lang="fr-FR" sz="1050" b="1" dirty="0" smtClean="0"/>
          </a:p>
          <a:p>
            <a:pPr marL="171450" indent="-171450">
              <a:buClr>
                <a:srgbClr val="34615A"/>
              </a:buClr>
              <a:buFont typeface="Wingdings" panose="05000000000000000000" pitchFamily="2" charset="2"/>
              <a:buChar char="l"/>
            </a:pPr>
            <a:r>
              <a:rPr lang="fr-FR" sz="1050" b="1" dirty="0" smtClean="0"/>
              <a:t>Matériovigilance :</a:t>
            </a:r>
            <a:endParaRPr lang="fr-FR" sz="1050" b="1" dirty="0"/>
          </a:p>
          <a:p>
            <a:pPr marL="171450" indent="-72000">
              <a:spcBef>
                <a:spcPts val="0"/>
              </a:spcBef>
              <a:buClr>
                <a:srgbClr val="34615A"/>
              </a:buClr>
              <a:buFontTx/>
              <a:buChar char="-"/>
            </a:pPr>
            <a:r>
              <a:rPr lang="fr-FR" sz="1050" dirty="0" smtClean="0"/>
              <a:t>Le </a:t>
            </a:r>
            <a:r>
              <a:rPr lang="fr-FR" sz="1050" dirty="0"/>
              <a:t>pharmacien ayant connaissance d’un incident grave le notifie sans délai à l’ANSM. Il peut déclarer, en outre, tous les autres incidents dont il a connaissance suspectés d’être dus à un dispositif auprès du </a:t>
            </a:r>
            <a:r>
              <a:rPr lang="fr-FR" sz="1050" dirty="0" smtClean="0"/>
              <a:t>fabricant</a:t>
            </a:r>
          </a:p>
          <a:p>
            <a:pPr marL="171450" indent="-72000">
              <a:spcBef>
                <a:spcPts val="0"/>
              </a:spcBef>
              <a:buClr>
                <a:srgbClr val="34615A"/>
              </a:buClr>
              <a:buFontTx/>
              <a:buChar char="-"/>
            </a:pPr>
            <a:r>
              <a:rPr lang="fr-FR" sz="1050" dirty="0" smtClean="0">
                <a:solidFill>
                  <a:schemeClr val="tx1"/>
                </a:solidFill>
              </a:rPr>
              <a:t>La déclaration se fait sur le site de l’ANSM :</a:t>
            </a:r>
            <a:r>
              <a:rPr lang="fr-FR" sz="1050" dirty="0"/>
              <a:t> </a:t>
            </a:r>
            <a:r>
              <a:rPr lang="fr-FR" sz="1050" dirty="0">
                <a:hlinkClick r:id="rId4" tooltip="Déclarer un effet indésirable concernant un dispositif médical (nouvelle fenêtre)"/>
              </a:rPr>
              <a:t>Déclarer un effet indésirable concernant un dispositif médical</a:t>
            </a:r>
            <a:r>
              <a:rPr lang="fr-FR" sz="1050" dirty="0"/>
              <a:t>.</a:t>
            </a:r>
            <a:endParaRPr lang="fr-FR" sz="1050" dirty="0">
              <a:solidFill>
                <a:schemeClr val="tx1"/>
              </a:solidFill>
            </a:endParaRPr>
          </a:p>
        </p:txBody>
      </p:sp>
    </p:spTree>
    <p:extLst>
      <p:ext uri="{BB962C8B-B14F-4D97-AF65-F5344CB8AC3E}">
        <p14:creationId xmlns:p14="http://schemas.microsoft.com/office/powerpoint/2010/main" val="113984112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CNOP - Procédures">
      <a:dk1>
        <a:sysClr val="windowText" lastClr="000000"/>
      </a:dk1>
      <a:lt1>
        <a:sysClr val="window" lastClr="FFFFFF"/>
      </a:lt1>
      <a:dk2>
        <a:srgbClr val="292929"/>
      </a:dk2>
      <a:lt2>
        <a:srgbClr val="E3DED1"/>
      </a:lt2>
      <a:accent1>
        <a:srgbClr val="455F51"/>
      </a:accent1>
      <a:accent2>
        <a:srgbClr val="2C6672"/>
      </a:accent2>
      <a:accent3>
        <a:srgbClr val="9BBA28"/>
      </a:accent3>
      <a:accent4>
        <a:srgbClr val="029676"/>
      </a:accent4>
      <a:accent5>
        <a:srgbClr val="4AB5C4"/>
      </a:accent5>
      <a:accent6>
        <a:srgbClr val="CCCC00"/>
      </a:accent6>
      <a:hlink>
        <a:srgbClr val="6B9F25"/>
      </a:hlink>
      <a:folHlink>
        <a:srgbClr val="BA6906"/>
      </a:folHlink>
    </a:clrScheme>
    <a:fontScheme name="Standard">
      <a:majorFont>
        <a:latin typeface="Helvetica Light"/>
        <a:ea typeface=""/>
        <a:cs typeface=""/>
      </a:majorFont>
      <a:minorFont>
        <a:latin typeface="Helvetica Light"/>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2322</TotalTime>
  <Words>1326</Words>
  <Application>Microsoft Office PowerPoint</Application>
  <PresentationFormat>Format A4 (210 x 297 mm)</PresentationFormat>
  <Paragraphs>80</Paragraphs>
  <Slides>2</Slides>
  <Notes>2</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Calibri</vt:lpstr>
      <vt:lpstr>Helvetica Light</vt:lpstr>
      <vt:lpstr>Helvetica Neue</vt:lpstr>
      <vt:lpstr>Wingdings</vt:lpstr>
      <vt:lpstr>Thème Office</vt:lpstr>
      <vt:lpstr>P.18 – Dispositifs médicaux- location et prestations associées</vt:lpstr>
      <vt:lpstr>P.18 – Dispositifs médicaux- location et prestations associées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Schellenberg Frédéric</dc:creator>
  <cp:lastModifiedBy>Cécile LUGAND</cp:lastModifiedBy>
  <cp:revision>273</cp:revision>
  <dcterms:created xsi:type="dcterms:W3CDTF">2019-09-09T06:31:24Z</dcterms:created>
  <dcterms:modified xsi:type="dcterms:W3CDTF">2021-12-20T14:45:36Z</dcterms:modified>
</cp:coreProperties>
</file>