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3" r:id="rId1"/>
  </p:sldMasterIdLst>
  <p:notesMasterIdLst>
    <p:notesMasterId r:id="rId4"/>
  </p:notesMasterIdLst>
  <p:sldIdLst>
    <p:sldId id="259" r:id="rId2"/>
    <p:sldId id="260" r:id="rId3"/>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06" userDrawn="1">
          <p15:clr>
            <a:srgbClr val="A4A3A4"/>
          </p15:clr>
        </p15:guide>
        <p15:guide id="2" pos="238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p:restoredTop sz="94626"/>
  </p:normalViewPr>
  <p:slideViewPr>
    <p:cSldViewPr snapToGrid="0">
      <p:cViewPr varScale="1">
        <p:scale>
          <a:sx n="70" d="100"/>
          <a:sy n="70" d="100"/>
        </p:scale>
        <p:origin x="3726" y="96"/>
      </p:cViewPr>
      <p:guideLst>
        <p:guide orient="horz" pos="706"/>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F89E7D-7BD7-2140-936A-F37B5FC833D0}" type="datetimeFigureOut">
              <a:rPr lang="fr-FR" smtClean="0"/>
              <a:t>07/04/2026</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543146-8646-4440-8AE6-AAF59580FB8D}" type="slidenum">
              <a:rPr lang="fr-FR" smtClean="0"/>
              <a:t>‹N°›</a:t>
            </a:fld>
            <a:endParaRPr lang="fr-FR"/>
          </a:p>
        </p:txBody>
      </p:sp>
    </p:spTree>
    <p:extLst>
      <p:ext uri="{BB962C8B-B14F-4D97-AF65-F5344CB8AC3E}">
        <p14:creationId xmlns:p14="http://schemas.microsoft.com/office/powerpoint/2010/main" val="3476110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64586" y="468000"/>
            <a:ext cx="5929058" cy="499917"/>
          </a:xfrm>
        </p:spPr>
        <p:txBody>
          <a:bodyPr/>
          <a:lstStyle>
            <a:lvl1pPr>
              <a:defRPr>
                <a:latin typeface="Arial" panose="020B0604020202020204" pitchFamily="34" charset="0"/>
                <a:cs typeface="Arial" panose="020B0604020202020204" pitchFamily="34" charset="0"/>
              </a:defRPr>
            </a:lvl1pPr>
          </a:lstStyle>
          <a:p>
            <a:r>
              <a:rPr lang="fr-FR" dirty="0"/>
              <a:t>MÉMO</a:t>
            </a:r>
            <a:endParaRPr lang="en-US" dirty="0"/>
          </a:p>
        </p:txBody>
      </p:sp>
      <p:sp>
        <p:nvSpPr>
          <p:cNvPr id="3" name="Content Placeholder 2"/>
          <p:cNvSpPr>
            <a:spLocks noGrp="1"/>
          </p:cNvSpPr>
          <p:nvPr>
            <p:ph idx="1"/>
          </p:nvPr>
        </p:nvSpPr>
        <p:spPr>
          <a:xfrm>
            <a:off x="756619" y="2627705"/>
            <a:ext cx="6046437" cy="1787956"/>
          </a:xfrm>
          <a:prstGeom prst="rect">
            <a:avLst/>
          </a:prstGeom>
        </p:spPr>
        <p:txBody>
          <a:bodyPr lIns="0" tIns="0" rIns="0" bIns="0">
            <a:noAutofit/>
          </a:bodyPr>
          <a:lstStyle>
            <a:lvl1pPr>
              <a:buFontTx/>
              <a:buNone/>
              <a:defRPr sz="2400" b="0" i="0">
                <a:solidFill>
                  <a:schemeClr val="accent3"/>
                </a:solidFill>
                <a:latin typeface="Arial" panose="020B0604020202020204" pitchFamily="34" charset="0"/>
                <a:cs typeface="Arial" panose="020B0604020202020204" pitchFamily="34" charset="0"/>
              </a:defRPr>
            </a:lvl1pPr>
            <a:lvl2pPr marL="151200" indent="-152984" algn="ctr">
              <a:lnSpc>
                <a:spcPts val="1320"/>
              </a:lnSpc>
              <a:spcBef>
                <a:spcPts val="0"/>
              </a:spcBef>
              <a:buClr>
                <a:schemeClr val="accent2"/>
              </a:buClr>
              <a:buFontTx/>
              <a:buNone/>
              <a:defRPr sz="1100" b="1" i="0">
                <a:solidFill>
                  <a:schemeClr val="accent2"/>
                </a:solidFill>
                <a:latin typeface="Arial" panose="020B0604020202020204" pitchFamily="34" charset="0"/>
                <a:cs typeface="Arial" panose="020B0604020202020204" pitchFamily="34" charset="0"/>
              </a:defRPr>
            </a:lvl2pPr>
            <a:lvl3pPr marL="288000" indent="-97200">
              <a:lnSpc>
                <a:spcPts val="1320"/>
              </a:lnSpc>
              <a:spcBef>
                <a:spcPts val="0"/>
              </a:spcBef>
              <a:buFont typeface="Arial" panose="020B0604020202020204" pitchFamily="34" charset="0"/>
              <a:buChar char="•"/>
              <a:defRPr sz="1100" b="0" i="0">
                <a:latin typeface="Arial" panose="020B0604020202020204" pitchFamily="34" charset="0"/>
                <a:cs typeface="Arial" panose="020B0604020202020204" pitchFamily="34" charset="0"/>
              </a:defRPr>
            </a:lvl3pPr>
            <a:lvl4pPr marL="180000">
              <a:lnSpc>
                <a:spcPts val="1320"/>
              </a:lnSpc>
              <a:spcBef>
                <a:spcPts val="0"/>
              </a:spcBef>
              <a:buFontTx/>
              <a:buNone/>
              <a:defRPr sz="1100" b="0" i="0">
                <a:latin typeface="Arial" panose="020B0604020202020204" pitchFamily="34" charset="0"/>
                <a:cs typeface="Arial" panose="020B0604020202020204" pitchFamily="34" charset="0"/>
              </a:defRPr>
            </a:lvl4pPr>
            <a:lvl5pPr>
              <a:buFontTx/>
              <a:buNone/>
              <a:defRPr sz="1100">
                <a:latin typeface="Azo Sans" panose="020B0603030503020204" pitchFamily="34" charset="77"/>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r>
              <a:rPr lang="fr-FR" dirty="0"/>
              <a:t>Version 2.2</a:t>
            </a:r>
            <a:r>
              <a:rPr lang="fr-FR" dirty="0">
                <a:solidFill>
                  <a:schemeClr val="tx1"/>
                </a:solidFill>
              </a:rPr>
              <a:t> / </a:t>
            </a:r>
            <a:r>
              <a:rPr lang="fr-FR" dirty="0"/>
              <a:t>Mois année </a:t>
            </a:r>
            <a:endParaRPr lang="en-US" dirty="0"/>
          </a:p>
        </p:txBody>
      </p:sp>
      <p:sp>
        <p:nvSpPr>
          <p:cNvPr id="5" name="Footer Placeholder 4"/>
          <p:cNvSpPr>
            <a:spLocks noGrp="1"/>
          </p:cNvSpPr>
          <p:nvPr>
            <p:ph type="ftr" sz="quarter" idx="11"/>
          </p:nvPr>
        </p:nvSpPr>
        <p:spPr>
          <a:xfrm>
            <a:off x="665603" y="9979818"/>
            <a:ext cx="2011609" cy="409702"/>
          </a:xfrm>
          <a:prstGeom prst="rect">
            <a:avLst/>
          </a:prstGeom>
        </p:spPr>
        <p:txBody>
          <a:bodyPr/>
          <a:lstStyle>
            <a:lvl1pPr>
              <a:defRPr b="1" i="0">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lvl1pPr>
              <a:defRPr>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sp>
        <p:nvSpPr>
          <p:cNvPr id="8" name="Espace réservé du texte 7">
            <a:extLst>
              <a:ext uri="{FF2B5EF4-FFF2-40B4-BE49-F238E27FC236}">
                <a16:creationId xmlns:a16="http://schemas.microsoft.com/office/drawing/2014/main" id="{7FB36146-7DD3-D62B-56A5-D59463281CD5}"/>
              </a:ext>
            </a:extLst>
          </p:cNvPr>
          <p:cNvSpPr>
            <a:spLocks noGrp="1"/>
          </p:cNvSpPr>
          <p:nvPr>
            <p:ph type="body" sz="quarter" idx="13" hasCustomPrompt="1"/>
          </p:nvPr>
        </p:nvSpPr>
        <p:spPr>
          <a:xfrm>
            <a:off x="365126" y="938026"/>
            <a:ext cx="4878388" cy="720000"/>
          </a:xfrm>
          <a:prstGeom prst="rect">
            <a:avLst/>
          </a:prstGeom>
          <a:ln w="3175">
            <a:solidFill>
              <a:schemeClr val="accent3"/>
            </a:solidFill>
          </a:ln>
        </p:spPr>
        <p:txBody>
          <a:bodyPr lIns="72000" tIns="0" rIns="0" bIns="0" anchor="ctr">
            <a:noAutofit/>
          </a:bodyPr>
          <a:lstStyle>
            <a:lvl1pPr>
              <a:buFontTx/>
              <a:buNone/>
              <a:defRPr sz="1600" b="0">
                <a:solidFill>
                  <a:schemeClr val="accent3"/>
                </a:solidFill>
                <a:latin typeface="Arial" panose="020B0604020202020204" pitchFamily="34" charset="0"/>
                <a:cs typeface="Arial" panose="020B0604020202020204" pitchFamily="34" charset="0"/>
              </a:defRPr>
            </a:lvl1pPr>
            <a:lvl2pPr>
              <a:buFontTx/>
              <a:buNone/>
              <a:defRPr>
                <a:latin typeface="Azo Sans" panose="020B0603030503020204" pitchFamily="34" charset="77"/>
              </a:defRPr>
            </a:lvl2pPr>
            <a:lvl3pPr>
              <a:buFontTx/>
              <a:buNone/>
              <a:defRPr>
                <a:latin typeface="Azo Sans" panose="020B0603030503020204" pitchFamily="34" charset="77"/>
              </a:defRPr>
            </a:lvl3pPr>
            <a:lvl4pPr>
              <a:buFontTx/>
              <a:buNone/>
              <a:defRPr>
                <a:latin typeface="Azo Sans" panose="020B0603030503020204" pitchFamily="34" charset="77"/>
              </a:defRPr>
            </a:lvl4pPr>
            <a:lvl5pPr>
              <a:buFontTx/>
              <a:buNone/>
              <a:defRPr>
                <a:latin typeface="Azo Sans" panose="020B0603030503020204" pitchFamily="34" charset="77"/>
              </a:defRPr>
            </a:lvl5pPr>
          </a:lstStyle>
          <a:p>
            <a:pPr lvl="0"/>
            <a:r>
              <a:rPr lang="fr-FR" dirty="0"/>
              <a:t>C09. Le Double contrôle, en pratique :</a:t>
            </a:r>
          </a:p>
        </p:txBody>
      </p:sp>
      <p:sp>
        <p:nvSpPr>
          <p:cNvPr id="10" name="Espace réservé du texte 9">
            <a:extLst>
              <a:ext uri="{FF2B5EF4-FFF2-40B4-BE49-F238E27FC236}">
                <a16:creationId xmlns:a16="http://schemas.microsoft.com/office/drawing/2014/main" id="{0148CBA0-6226-CE1E-2226-4E116497AEE6}"/>
              </a:ext>
            </a:extLst>
          </p:cNvPr>
          <p:cNvSpPr>
            <a:spLocks noGrp="1"/>
          </p:cNvSpPr>
          <p:nvPr>
            <p:ph type="body" sz="quarter" idx="14" hasCustomPrompt="1"/>
          </p:nvPr>
        </p:nvSpPr>
        <p:spPr>
          <a:xfrm>
            <a:off x="5243513" y="938026"/>
            <a:ext cx="1980000" cy="720000"/>
          </a:xfrm>
          <a:prstGeom prst="rect">
            <a:avLst/>
          </a:prstGeom>
          <a:ln w="3175">
            <a:solidFill>
              <a:schemeClr val="accent3"/>
            </a:solidFill>
          </a:ln>
        </p:spPr>
        <p:txBody>
          <a:bodyPr tIns="72000" rIns="0" bIns="0">
            <a:noAutofit/>
          </a:bodyPr>
          <a:lstStyle>
            <a:lvl1pPr>
              <a:buFontTx/>
              <a:buNone/>
              <a:defRPr sz="700">
                <a:solidFill>
                  <a:schemeClr val="accent3"/>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Pharmacie :</a:t>
            </a:r>
          </a:p>
        </p:txBody>
      </p:sp>
      <p:sp>
        <p:nvSpPr>
          <p:cNvPr id="11" name="Espace réservé du texte 9">
            <a:extLst>
              <a:ext uri="{FF2B5EF4-FFF2-40B4-BE49-F238E27FC236}">
                <a16:creationId xmlns:a16="http://schemas.microsoft.com/office/drawing/2014/main" id="{AC9BA212-F7B9-DE76-EF9B-39E211483347}"/>
              </a:ext>
            </a:extLst>
          </p:cNvPr>
          <p:cNvSpPr>
            <a:spLocks noGrp="1"/>
          </p:cNvSpPr>
          <p:nvPr>
            <p:ph type="body" sz="quarter" idx="15" hasCustomPrompt="1"/>
          </p:nvPr>
        </p:nvSpPr>
        <p:spPr>
          <a:xfrm>
            <a:off x="5243513" y="1675672"/>
            <a:ext cx="1980000" cy="188847"/>
          </a:xfrm>
          <a:prstGeom prst="rect">
            <a:avLst/>
          </a:prstGeom>
          <a:ln w="3175">
            <a:noFill/>
          </a:ln>
        </p:spPr>
        <p:txBody>
          <a:bodyPr tIns="36000" rIns="0" bIns="0">
            <a:noAutofit/>
          </a:bodyPr>
          <a:lstStyle>
            <a:lvl1pPr>
              <a:buFontTx/>
              <a:buNone/>
              <a:defRPr sz="700" i="1">
                <a:solidFill>
                  <a:schemeClr val="accent3"/>
                </a:solidFill>
                <a:latin typeface="Arial" panose="020B0604020202020204" pitchFamily="34" charset="0"/>
                <a:cs typeface="Arial" panose="020B0604020202020204" pitchFamily="34" charset="0"/>
              </a:defRPr>
            </a:lvl1pPr>
            <a:lvl2pPr>
              <a:buFontTx/>
              <a:buNone/>
              <a:defRPr sz="800">
                <a:solidFill>
                  <a:schemeClr val="accent2"/>
                </a:solidFill>
                <a:latin typeface="Azo Sans" panose="020B0603030503020204" pitchFamily="34" charset="77"/>
              </a:defRPr>
            </a:lvl2pPr>
            <a:lvl3pPr>
              <a:buFontTx/>
              <a:buNone/>
              <a:defRPr sz="800">
                <a:solidFill>
                  <a:schemeClr val="accent2"/>
                </a:solidFill>
                <a:latin typeface="Azo Sans" panose="020B0603030503020204" pitchFamily="34" charset="77"/>
              </a:defRPr>
            </a:lvl3pPr>
            <a:lvl4pPr>
              <a:buFontTx/>
              <a:buNone/>
              <a:defRPr sz="800">
                <a:solidFill>
                  <a:schemeClr val="accent2"/>
                </a:solidFill>
                <a:latin typeface="Azo Sans" panose="020B0603030503020204" pitchFamily="34" charset="77"/>
              </a:defRPr>
            </a:lvl4pPr>
            <a:lvl5pPr>
              <a:buFontTx/>
              <a:buNone/>
              <a:defRPr sz="800">
                <a:solidFill>
                  <a:schemeClr val="accent2"/>
                </a:solidFill>
                <a:latin typeface="Azo Sans" panose="020B0603030503020204" pitchFamily="34" charset="77"/>
              </a:defRPr>
            </a:lvl5pPr>
          </a:lstStyle>
          <a:p>
            <a:pPr lvl="0"/>
            <a:r>
              <a:rPr lang="fr-FR" dirty="0"/>
              <a:t>Personnaliser l’en-tête</a:t>
            </a:r>
          </a:p>
        </p:txBody>
      </p:sp>
      <p:sp>
        <p:nvSpPr>
          <p:cNvPr id="12" name="Footer Placeholder 4">
            <a:extLst>
              <a:ext uri="{FF2B5EF4-FFF2-40B4-BE49-F238E27FC236}">
                <a16:creationId xmlns:a16="http://schemas.microsoft.com/office/drawing/2014/main" id="{14855720-B7EE-7E2C-4646-76E2F9F892AF}"/>
              </a:ext>
            </a:extLst>
          </p:cNvPr>
          <p:cNvSpPr txBox="1">
            <a:spLocks/>
          </p:cNvSpPr>
          <p:nvPr userDrawn="1"/>
        </p:nvSpPr>
        <p:spPr>
          <a:xfrm>
            <a:off x="3005042" y="9979818"/>
            <a:ext cx="2131036"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25809183"/>
      </p:ext>
    </p:extLst>
  </p:cSld>
  <p:clrMapOvr>
    <a:masterClrMapping/>
  </p:clrMapOvr>
  <p:extLst>
    <p:ext uri="{DCECCB84-F9BA-43D5-87BE-67443E8EF086}">
      <p15:sldGuideLst xmlns:p15="http://schemas.microsoft.com/office/powerpoint/2012/main">
        <p15:guide id="1" orient="horz" pos="555" userDrawn="1">
          <p15:clr>
            <a:srgbClr val="FBAE40"/>
          </p15:clr>
        </p15:guide>
        <p15:guide id="2" pos="238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4586" y="468000"/>
            <a:ext cx="3091850" cy="499917"/>
          </a:xfrm>
          <a:prstGeom prst="rect">
            <a:avLst/>
          </a:prstGeom>
        </p:spPr>
        <p:txBody>
          <a:bodyPr vert="horz" lIns="0" tIns="0" rIns="0" bIns="0" rtlCol="0" anchor="ctr">
            <a:noAutofit/>
          </a:bodyPr>
          <a:lstStyle/>
          <a:p>
            <a:r>
              <a:rPr lang="fr-FR" dirty="0"/>
              <a:t>MÉMO</a:t>
            </a:r>
            <a:endParaRPr lang="en-US" dirty="0"/>
          </a:p>
        </p:txBody>
      </p:sp>
      <p:sp>
        <p:nvSpPr>
          <p:cNvPr id="4" name="Date Placeholder 3"/>
          <p:cNvSpPr>
            <a:spLocks noGrp="1"/>
          </p:cNvSpPr>
          <p:nvPr>
            <p:ph type="dt" sz="half" idx="2"/>
          </p:nvPr>
        </p:nvSpPr>
        <p:spPr>
          <a:xfrm>
            <a:off x="662824" y="10401255"/>
            <a:ext cx="1700927" cy="161841"/>
          </a:xfrm>
          <a:prstGeom prst="rect">
            <a:avLst/>
          </a:prstGeom>
        </p:spPr>
        <p:txBody>
          <a:bodyPr vert="horz" lIns="0" tIns="36000" rIns="0" bIns="0" rtlCol="0" anchor="t"/>
          <a:lstStyle>
            <a:lvl1pPr algn="l">
              <a:defRPr sz="700">
                <a:solidFill>
                  <a:schemeClr val="accent3"/>
                </a:solidFill>
                <a:latin typeface="Arial" panose="020B0604020202020204" pitchFamily="34" charset="0"/>
                <a:cs typeface="Arial" panose="020B0604020202020204" pitchFamily="34" charset="0"/>
              </a:defRPr>
            </a:lvl1pPr>
          </a:lstStyle>
          <a:p>
            <a:r>
              <a:rPr lang="fr-FR" dirty="0"/>
              <a:t>Version 2.2 / Mois année </a:t>
            </a:r>
            <a:endParaRPr lang="en-US" dirty="0"/>
          </a:p>
        </p:txBody>
      </p:sp>
      <p:sp>
        <p:nvSpPr>
          <p:cNvPr id="5" name="Footer Placeholder 4"/>
          <p:cNvSpPr>
            <a:spLocks noGrp="1"/>
          </p:cNvSpPr>
          <p:nvPr>
            <p:ph type="ftr" sz="quarter" idx="3"/>
          </p:nvPr>
        </p:nvSpPr>
        <p:spPr>
          <a:xfrm>
            <a:off x="665603" y="9979818"/>
            <a:ext cx="2039888" cy="409702"/>
          </a:xfrm>
          <a:prstGeom prst="rect">
            <a:avLst/>
          </a:prstGeom>
        </p:spPr>
        <p:txBody>
          <a:bodyPr vert="horz" lIns="0" tIns="46800" rIns="0" bIns="0" rtlCol="0" anchor="t"/>
          <a:lstStyle>
            <a:lvl1pPr algn="l">
              <a:defRPr sz="700" b="1" i="0">
                <a:solidFill>
                  <a:schemeClr val="tx1"/>
                </a:solidFill>
                <a:latin typeface="Arial" panose="020B0604020202020204" pitchFamily="34" charset="0"/>
                <a:cs typeface="Arial" panose="020B0604020202020204" pitchFamily="34" charset="0"/>
              </a:defRPr>
            </a:lvl1pPr>
          </a:lstStyle>
          <a:p>
            <a:endParaRPr lang="en-US" b="1"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4"/>
          </p:nvPr>
        </p:nvSpPr>
        <p:spPr>
          <a:xfrm>
            <a:off x="6626431" y="10395457"/>
            <a:ext cx="587829" cy="177501"/>
          </a:xfrm>
          <a:prstGeom prst="rect">
            <a:avLst/>
          </a:prstGeom>
        </p:spPr>
        <p:txBody>
          <a:bodyPr vert="horz" lIns="0" tIns="36000" rIns="0" bIns="0" rtlCol="0" anchor="t"/>
          <a:lstStyle>
            <a:lvl1pPr algn="r">
              <a:defRPr sz="700" b="1" i="0">
                <a:solidFill>
                  <a:schemeClr val="tx1"/>
                </a:solidFill>
                <a:latin typeface="Arial" panose="020B0604020202020204" pitchFamily="34" charset="0"/>
                <a:cs typeface="Arial" panose="020B0604020202020204" pitchFamily="34" charset="0"/>
              </a:defRPr>
            </a:lvl1pPr>
          </a:lstStyle>
          <a:p>
            <a:fld id="{48F63A3B-78C7-47BE-AE5E-E10140E04643}" type="slidenum">
              <a:rPr lang="en-US" smtClean="0"/>
              <a:pPr/>
              <a:t>‹N°›</a:t>
            </a:fld>
            <a:r>
              <a:rPr lang="en-US" dirty="0"/>
              <a:t>/3</a:t>
            </a:r>
            <a:endParaRPr lang="en-US" dirty="0">
              <a:latin typeface="Arial" panose="020B0604020202020204" pitchFamily="34" charset="0"/>
              <a:cs typeface="Arial" panose="020B0604020202020204" pitchFamily="34" charset="0"/>
            </a:endParaRPr>
          </a:p>
        </p:txBody>
      </p:sp>
      <p:pic>
        <p:nvPicPr>
          <p:cNvPr id="10" name="Image 9">
            <a:extLst>
              <a:ext uri="{FF2B5EF4-FFF2-40B4-BE49-F238E27FC236}">
                <a16:creationId xmlns:a16="http://schemas.microsoft.com/office/drawing/2014/main" id="{0A061ADE-C662-5848-4D24-73ABEE516F00}"/>
              </a:ext>
            </a:extLst>
          </p:cNvPr>
          <p:cNvPicPr>
            <a:picLocks noChangeAspect="1"/>
          </p:cNvPicPr>
          <p:nvPr userDrawn="1"/>
        </p:nvPicPr>
        <p:blipFill>
          <a:blip r:embed="rId3"/>
          <a:stretch>
            <a:fillRect/>
          </a:stretch>
        </p:blipFill>
        <p:spPr>
          <a:xfrm>
            <a:off x="6189483" y="421810"/>
            <a:ext cx="1066800" cy="457200"/>
          </a:xfrm>
          <a:prstGeom prst="rect">
            <a:avLst/>
          </a:prstGeom>
        </p:spPr>
      </p:pic>
      <p:cxnSp>
        <p:nvCxnSpPr>
          <p:cNvPr id="12" name="Connecteur droit 11">
            <a:extLst>
              <a:ext uri="{FF2B5EF4-FFF2-40B4-BE49-F238E27FC236}">
                <a16:creationId xmlns:a16="http://schemas.microsoft.com/office/drawing/2014/main" id="{A6D05801-FC9C-BDA2-75CB-72ADB9C6AA5A}"/>
              </a:ext>
            </a:extLst>
          </p:cNvPr>
          <p:cNvCxnSpPr>
            <a:cxnSpLocks/>
          </p:cNvCxnSpPr>
          <p:nvPr userDrawn="1"/>
        </p:nvCxnSpPr>
        <p:spPr>
          <a:xfrm>
            <a:off x="650948" y="9979821"/>
            <a:ext cx="6563312" cy="0"/>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21" name="Connecteur droit 20">
            <a:extLst>
              <a:ext uri="{FF2B5EF4-FFF2-40B4-BE49-F238E27FC236}">
                <a16:creationId xmlns:a16="http://schemas.microsoft.com/office/drawing/2014/main" id="{6E0DDFF9-EDA2-C9E9-CFDD-E556AFD2A828}"/>
              </a:ext>
            </a:extLst>
          </p:cNvPr>
          <p:cNvCxnSpPr>
            <a:cxnSpLocks/>
          </p:cNvCxnSpPr>
          <p:nvPr userDrawn="1"/>
        </p:nvCxnSpPr>
        <p:spPr>
          <a:xfrm>
            <a:off x="650948" y="10389519"/>
            <a:ext cx="6563312" cy="0"/>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23" name="Connecteur droit 22">
            <a:extLst>
              <a:ext uri="{FF2B5EF4-FFF2-40B4-BE49-F238E27FC236}">
                <a16:creationId xmlns:a16="http://schemas.microsoft.com/office/drawing/2014/main" id="{8FBEEB2C-90AF-7E0A-956E-AA06CC259101}"/>
              </a:ext>
            </a:extLst>
          </p:cNvPr>
          <p:cNvCxnSpPr>
            <a:cxnSpLocks/>
          </p:cNvCxnSpPr>
          <p:nvPr userDrawn="1"/>
        </p:nvCxnSpPr>
        <p:spPr>
          <a:xfrm>
            <a:off x="2796639" y="10050383"/>
            <a:ext cx="0" cy="287088"/>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sp>
        <p:nvSpPr>
          <p:cNvPr id="27" name="Espace réservé du texte 26">
            <a:extLst>
              <a:ext uri="{FF2B5EF4-FFF2-40B4-BE49-F238E27FC236}">
                <a16:creationId xmlns:a16="http://schemas.microsoft.com/office/drawing/2014/main" id="{593E12C0-24B4-C04C-A10A-F9BFD7F6BC96}"/>
              </a:ext>
            </a:extLst>
          </p:cNvPr>
          <p:cNvSpPr>
            <a:spLocks noGrp="1"/>
          </p:cNvSpPr>
          <p:nvPr>
            <p:ph type="body" idx="1"/>
          </p:nvPr>
        </p:nvSpPr>
        <p:spPr>
          <a:xfrm>
            <a:off x="2818679" y="9983386"/>
            <a:ext cx="2646357" cy="406131"/>
          </a:xfrm>
          <a:prstGeom prst="rect">
            <a:avLst/>
          </a:prstGeom>
        </p:spPr>
        <p:txBody>
          <a:bodyPr vert="horz" lIns="72000" tIns="46800" rIns="0" bIns="0" rtlCol="0">
            <a:noAutofit/>
          </a:bodyPr>
          <a:lstStyle/>
          <a:p>
            <a:pPr lvl="0"/>
            <a:r>
              <a:rPr lang="fr-FR" dirty="0"/>
              <a:t>Cliquez pour modifier les styles du texte du masque</a:t>
            </a:r>
          </a:p>
          <a:p>
            <a:pPr lvl="1"/>
            <a:r>
              <a:rPr lang="fr-FR" dirty="0"/>
              <a:t>Deuxième niveau</a:t>
            </a:r>
          </a:p>
        </p:txBody>
      </p:sp>
    </p:spTree>
    <p:extLst>
      <p:ext uri="{BB962C8B-B14F-4D97-AF65-F5344CB8AC3E}">
        <p14:creationId xmlns:p14="http://schemas.microsoft.com/office/powerpoint/2010/main" val="2102396325"/>
      </p:ext>
    </p:extLst>
  </p:cSld>
  <p:clrMap bg1="lt1" tx1="dk1" bg2="lt2" tx2="dk2" accent1="accent1" accent2="accent2" accent3="accent3" accent4="accent4" accent5="accent5" accent6="accent6" hlink="hlink" folHlink="folHlink"/>
  <p:sldLayoutIdLst>
    <p:sldLayoutId id="2147483665" r:id="rId1"/>
  </p:sldLayoutIdLst>
  <p:hf hdr="0"/>
  <p:txStyles>
    <p:titleStyle>
      <a:lvl1pPr algn="l" defTabSz="755934" rtl="0" eaLnBrk="1" latinLnBrk="0" hangingPunct="1">
        <a:lnSpc>
          <a:spcPct val="90000"/>
        </a:lnSpc>
        <a:spcBef>
          <a:spcPct val="0"/>
        </a:spcBef>
        <a:buNone/>
        <a:defRPr sz="4000" b="1" i="0" kern="1200" cap="all" baseline="0">
          <a:solidFill>
            <a:schemeClr val="accent3"/>
          </a:solidFill>
          <a:latin typeface="Arial" panose="020B0604020202020204" pitchFamily="34" charset="0"/>
          <a:ea typeface="+mj-ea"/>
          <a:cs typeface="Arial" panose="020B0604020202020204" pitchFamily="34" charset="0"/>
        </a:defRPr>
      </a:lvl1pPr>
    </p:titleStyle>
    <p:bodyStyle>
      <a:lvl1pPr marL="0" indent="0" algn="l" defTabSz="755934" rtl="0" eaLnBrk="1" latinLnBrk="0" hangingPunct="1">
        <a:lnSpc>
          <a:spcPct val="90000"/>
        </a:lnSpc>
        <a:spcBef>
          <a:spcPts val="0"/>
        </a:spcBef>
        <a:spcAft>
          <a:spcPts val="300"/>
        </a:spcAft>
        <a:buFontTx/>
        <a:buNone/>
        <a:defRPr sz="700" b="1" kern="1200">
          <a:solidFill>
            <a:schemeClr val="tx1"/>
          </a:solidFill>
          <a:latin typeface="Arial" panose="020B0604020202020204" pitchFamily="34" charset="0"/>
          <a:ea typeface="+mn-ea"/>
          <a:cs typeface="Arial" panose="020B0604020202020204" pitchFamily="34" charset="0"/>
        </a:defRPr>
      </a:lvl1pPr>
      <a:lvl2pPr marL="0" indent="0" algn="l" defTabSz="755934" rtl="0" eaLnBrk="1" latinLnBrk="0" hangingPunct="1">
        <a:lnSpc>
          <a:spcPct val="90000"/>
        </a:lnSpc>
        <a:spcBef>
          <a:spcPts val="0"/>
        </a:spcBef>
        <a:buFontTx/>
        <a:buNone/>
        <a:defRPr sz="700" b="0" i="0" kern="1200">
          <a:solidFill>
            <a:schemeClr val="tx1"/>
          </a:solidFill>
          <a:latin typeface="Arial" panose="020B0604020202020204" pitchFamily="34" charset="0"/>
          <a:ea typeface="+mn-ea"/>
          <a:cs typeface="Arial" panose="020B0604020202020204" pitchFamily="34" charset="0"/>
        </a:defRPr>
      </a:lvl2pPr>
      <a:lvl3pPr marL="755934"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3pPr>
      <a:lvl4pPr marL="1133901"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4pPr>
      <a:lvl5pPr marL="1511869" indent="0" algn="l" defTabSz="755934" rtl="0" eaLnBrk="1" latinLnBrk="0" hangingPunct="1">
        <a:lnSpc>
          <a:spcPct val="90000"/>
        </a:lnSpc>
        <a:spcBef>
          <a:spcPts val="413"/>
        </a:spcBef>
        <a:buFontTx/>
        <a:buNone/>
        <a:defRPr sz="7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5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signalement.social-sante.gouv.fr/" TargetMode="External"/><Relationship Id="rId4" Type="http://schemas.openxmlformats.org/officeDocument/2006/relationships/image" Target="../media/image3.svg"/><Relationship Id="rId9" Type="http://schemas.openxmlformats.org/officeDocument/2006/relationships/image" Target="NUL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2A6561-608E-EFA5-6E3F-28BF3FD6F58C}"/>
              </a:ext>
            </a:extLst>
          </p:cNvPr>
          <p:cNvSpPr>
            <a:spLocks noGrp="1"/>
          </p:cNvSpPr>
          <p:nvPr>
            <p:ph type="title"/>
          </p:nvPr>
        </p:nvSpPr>
        <p:spPr/>
        <p:txBody>
          <a:bodyPr/>
          <a:lstStyle/>
          <a:p>
            <a:r>
              <a:rPr lang="fr-FR" dirty="0"/>
              <a:t>PROCÉDURE</a:t>
            </a:r>
          </a:p>
        </p:txBody>
      </p:sp>
      <p:sp>
        <p:nvSpPr>
          <p:cNvPr id="4" name="Espace réservé du numéro de diapositive 3">
            <a:extLst>
              <a:ext uri="{FF2B5EF4-FFF2-40B4-BE49-F238E27FC236}">
                <a16:creationId xmlns:a16="http://schemas.microsoft.com/office/drawing/2014/main" id="{5C19CDE4-F5E8-F1BB-443D-044C5A04F6C2}"/>
              </a:ext>
            </a:extLst>
          </p:cNvPr>
          <p:cNvSpPr>
            <a:spLocks noGrp="1"/>
          </p:cNvSpPr>
          <p:nvPr>
            <p:ph type="sldNum" sz="quarter" idx="12"/>
          </p:nvPr>
        </p:nvSpPr>
        <p:spPr/>
        <p:txBody>
          <a:bodyPr/>
          <a:lstStyle/>
          <a:p>
            <a:fld id="{48F63A3B-78C7-47BE-AE5E-E10140E04643}" type="slidenum">
              <a:rPr lang="en-US" smtClean="0"/>
              <a:pPr/>
              <a:t>1</a:t>
            </a:fld>
            <a:r>
              <a:rPr lang="en-US" dirty="0" smtClean="0"/>
              <a:t>/3</a:t>
            </a:r>
            <a:endParaRPr lang="en-US" dirty="0"/>
          </a:p>
        </p:txBody>
      </p:sp>
      <p:sp>
        <p:nvSpPr>
          <p:cNvPr id="5" name="Espace réservé du texte 4">
            <a:extLst>
              <a:ext uri="{FF2B5EF4-FFF2-40B4-BE49-F238E27FC236}">
                <a16:creationId xmlns:a16="http://schemas.microsoft.com/office/drawing/2014/main" id="{F476FF2F-64DC-76CB-7A2D-98B44E0F163B}"/>
              </a:ext>
            </a:extLst>
          </p:cNvPr>
          <p:cNvSpPr>
            <a:spLocks noGrp="1"/>
          </p:cNvSpPr>
          <p:nvPr>
            <p:ph type="body" sz="quarter" idx="13"/>
          </p:nvPr>
        </p:nvSpPr>
        <p:spPr/>
        <p:txBody>
          <a:bodyPr/>
          <a:lstStyle/>
          <a:p>
            <a:r>
              <a:rPr lang="fr-FR" b="1" dirty="0" smtClean="0"/>
              <a:t>P18. </a:t>
            </a:r>
            <a:r>
              <a:rPr lang="fr-FR" dirty="0" smtClean="0"/>
              <a:t>Dispositifs médicaux et prestations associées</a:t>
            </a:r>
            <a:endParaRPr lang="fr-FR" dirty="0"/>
          </a:p>
        </p:txBody>
      </p:sp>
      <p:sp>
        <p:nvSpPr>
          <p:cNvPr id="6" name="Espace réservé du texte 5">
            <a:extLst>
              <a:ext uri="{FF2B5EF4-FFF2-40B4-BE49-F238E27FC236}">
                <a16:creationId xmlns:a16="http://schemas.microsoft.com/office/drawing/2014/main" id="{44EBF844-3015-7D8F-607C-C8D2D2B12022}"/>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F602130F-85FB-5806-6A54-BC1EE03F7936}"/>
              </a:ext>
            </a:extLst>
          </p:cNvPr>
          <p:cNvSpPr>
            <a:spLocks noGrp="1"/>
          </p:cNvSpPr>
          <p:nvPr>
            <p:ph type="body" sz="quarter" idx="15"/>
          </p:nvPr>
        </p:nvSpPr>
        <p:spPr>
          <a:xfrm>
            <a:off x="5243513" y="1691720"/>
            <a:ext cx="1980000" cy="188847"/>
          </a:xfrm>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1984E629-75CB-E67F-64B3-41EB75180F3E}"/>
              </a:ext>
            </a:extLst>
          </p:cNvPr>
          <p:cNvSpPr>
            <a:spLocks noGrp="1"/>
          </p:cNvSpPr>
          <p:nvPr>
            <p:ph type="dt" sz="half" idx="10"/>
          </p:nvPr>
        </p:nvSpPr>
        <p:spPr/>
        <p:txBody>
          <a:bodyPr/>
          <a:lstStyle/>
          <a:p>
            <a:r>
              <a:rPr lang="fr-FR" dirty="0"/>
              <a:t>Version </a:t>
            </a:r>
            <a:r>
              <a:rPr lang="fr-FR" dirty="0" smtClean="0"/>
              <a:t>1.10 </a:t>
            </a:r>
            <a:r>
              <a:rPr lang="fr-FR" dirty="0">
                <a:solidFill>
                  <a:schemeClr val="tx1"/>
                </a:solidFill>
              </a:rPr>
              <a:t>/ </a:t>
            </a:r>
            <a:r>
              <a:rPr lang="fr-FR" dirty="0" smtClean="0"/>
              <a:t>Avril </a:t>
            </a:r>
            <a:r>
              <a:rPr lang="fr-FR" dirty="0" smtClean="0"/>
              <a:t>2026</a:t>
            </a:r>
            <a:endParaRPr lang="en-US" dirty="0"/>
          </a:p>
        </p:txBody>
      </p:sp>
      <p:sp>
        <p:nvSpPr>
          <p:cNvPr id="30"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096450" cy="409702"/>
          </a:xfrm>
        </p:spPr>
        <p:txBody>
          <a:bodyPr/>
          <a:lstStyle/>
          <a:p>
            <a:r>
              <a:rPr lang="en-US" dirty="0" smtClean="0"/>
              <a:t>Sous-</a:t>
            </a:r>
            <a:r>
              <a:rPr lang="en-US" dirty="0" err="1" smtClean="0"/>
              <a:t>thème</a:t>
            </a:r>
            <a:r>
              <a:rPr lang="en-US" dirty="0" smtClean="0"/>
              <a:t> :</a:t>
            </a:r>
          </a:p>
          <a:p>
            <a:r>
              <a:rPr lang="fr-FR" b="0" dirty="0"/>
              <a:t>3.2 Mise à disposition et prestation pour les dispositifs médicaux</a:t>
            </a:r>
            <a:endParaRPr lang="en-US" b="0" dirty="0"/>
          </a:p>
        </p:txBody>
      </p:sp>
      <p:sp>
        <p:nvSpPr>
          <p:cNvPr id="47" name="Espace réservé du pied de page 29">
            <a:extLst>
              <a:ext uri="{FF2B5EF4-FFF2-40B4-BE49-F238E27FC236}">
                <a16:creationId xmlns:a16="http://schemas.microsoft.com/office/drawing/2014/main" id="{D3434E79-A65F-A99C-4B77-9B29037F4446}"/>
              </a:ext>
            </a:extLst>
          </p:cNvPr>
          <p:cNvSpPr txBox="1">
            <a:spLocks/>
          </p:cNvSpPr>
          <p:nvPr/>
        </p:nvSpPr>
        <p:spPr>
          <a:xfrm>
            <a:off x="2988389" y="9979818"/>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17 : Location, </a:t>
            </a:r>
            <a:r>
              <a:rPr lang="en-US" dirty="0" err="1" smtClean="0">
                <a:latin typeface="Arial" panose="020B0604020202020204" pitchFamily="34" charset="0"/>
                <a:cs typeface="Arial" panose="020B0604020202020204" pitchFamily="34" charset="0"/>
              </a:rPr>
              <a:t>vente</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et </a:t>
            </a:r>
            <a:r>
              <a:rPr lang="en-US" dirty="0" err="1" smtClean="0">
                <a:latin typeface="Arial" panose="020B0604020202020204" pitchFamily="34" charset="0"/>
                <a:cs typeface="Arial" panose="020B0604020202020204" pitchFamily="34" charset="0"/>
              </a:rPr>
              <a:t>prestation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associée</a:t>
            </a:r>
            <a:r>
              <a:rPr lang="en-US" dirty="0" smtClean="0">
                <a:latin typeface="Arial" panose="020B0604020202020204" pitchFamily="34" charset="0"/>
                <a:cs typeface="Arial" panose="020B0604020202020204" pitchFamily="34" charset="0"/>
              </a:rPr>
              <a:t> à des </a:t>
            </a:r>
            <a:r>
              <a:rPr lang="en-US" dirty="0" err="1" smtClean="0">
                <a:latin typeface="Arial" panose="020B0604020202020204" pitchFamily="34" charset="0"/>
                <a:cs typeface="Arial" panose="020B0604020202020204" pitchFamily="34" charset="0"/>
              </a:rPr>
              <a:t>dispositifs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médicaux</a:t>
            </a:r>
            <a:endParaRPr lang="en-US" dirty="0">
              <a:latin typeface="Arial" panose="020B0604020202020204" pitchFamily="34" charset="0"/>
              <a:cs typeface="Arial" panose="020B0604020202020204" pitchFamily="34" charset="0"/>
            </a:endParaRPr>
          </a:p>
        </p:txBody>
      </p:sp>
      <p:sp>
        <p:nvSpPr>
          <p:cNvPr id="23" name="ZoneTexte 22">
            <a:extLst>
              <a:ext uri="{FF2B5EF4-FFF2-40B4-BE49-F238E27FC236}">
                <a16:creationId xmlns:a16="http://schemas.microsoft.com/office/drawing/2014/main" id="{79153E7E-0E50-B590-FC11-55E5081FF11D}"/>
              </a:ext>
            </a:extLst>
          </p:cNvPr>
          <p:cNvSpPr txBox="1"/>
          <p:nvPr/>
        </p:nvSpPr>
        <p:spPr>
          <a:xfrm rot="16200000">
            <a:off x="-1752190" y="3844805"/>
            <a:ext cx="4092668" cy="276999"/>
          </a:xfrm>
          <a:prstGeom prst="rect">
            <a:avLst/>
          </a:prstGeom>
          <a:noFill/>
        </p:spPr>
        <p:txBody>
          <a:bodyPr wrap="square">
            <a:spAutoFit/>
          </a:bodyPr>
          <a:lstStyle/>
          <a:p>
            <a:pPr algn="ctr">
              <a:buNone/>
            </a:pPr>
            <a:r>
              <a:rPr lang="fr-FR" sz="1200" b="1" dirty="0" smtClean="0">
                <a:solidFill>
                  <a:schemeClr val="accent3"/>
                </a:solidFill>
                <a:effectLst/>
                <a:latin typeface="Arial" panose="020B0604020202020204" pitchFamily="34" charset="0"/>
                <a:cs typeface="Arial" panose="020B0604020202020204" pitchFamily="34" charset="0"/>
              </a:rPr>
              <a:t>SORTIE DU MATERIEL</a:t>
            </a:r>
            <a:endParaRPr lang="fr-FR" sz="1200" b="1" dirty="0">
              <a:solidFill>
                <a:schemeClr val="accent3"/>
              </a:solidFill>
              <a:effectLst/>
              <a:latin typeface="Arial" panose="020B0604020202020204" pitchFamily="34" charset="0"/>
              <a:cs typeface="Arial" panose="020B0604020202020204" pitchFamily="34" charset="0"/>
            </a:endParaRPr>
          </a:p>
        </p:txBody>
      </p:sp>
      <p:pic>
        <p:nvPicPr>
          <p:cNvPr id="8" name="Graphique 7">
            <a:extLst>
              <a:ext uri="{FF2B5EF4-FFF2-40B4-BE49-F238E27FC236}">
                <a16:creationId xmlns:a16="http://schemas.microsoft.com/office/drawing/2014/main" id="{D45E7176-11BC-C713-B40E-E64A97289CF8}"/>
              </a:ext>
            </a:extLst>
          </p:cNvPr>
          <p:cNvPicPr>
            <a:picLocks noChangeAspect="1"/>
          </p:cNvPicPr>
          <p:nvPr/>
        </p:nvPicPr>
        <p:blipFill>
          <a:blip r:embed="rId2">
            <a:extLst>
              <a:ext uri="{96DAC541-7B7A-43D3-8B79-37D633B846F1}">
                <asvg:svgBlip xmlns="" xmlns:asvg="http://schemas.microsoft.com/office/drawing/2016/SVG/main" r:embed="rId3"/>
              </a:ext>
            </a:extLst>
          </a:blip>
          <a:srcRect/>
          <a:stretch/>
        </p:blipFill>
        <p:spPr>
          <a:xfrm>
            <a:off x="227420" y="9998444"/>
            <a:ext cx="316255" cy="431258"/>
          </a:xfrm>
          <a:prstGeom prst="rect">
            <a:avLst/>
          </a:prstGeom>
        </p:spPr>
      </p:pic>
      <p:sp>
        <p:nvSpPr>
          <p:cNvPr id="58" name="ZoneTexte 57">
            <a:extLst>
              <a:ext uri="{FF2B5EF4-FFF2-40B4-BE49-F238E27FC236}">
                <a16:creationId xmlns:a16="http://schemas.microsoft.com/office/drawing/2014/main" id="{9B39ADC0-3E88-8D9D-E3E2-11577DF3E389}"/>
              </a:ext>
            </a:extLst>
          </p:cNvPr>
          <p:cNvSpPr txBox="1"/>
          <p:nvPr/>
        </p:nvSpPr>
        <p:spPr>
          <a:xfrm>
            <a:off x="2467937" y="2117859"/>
            <a:ext cx="360000" cy="360000"/>
          </a:xfrm>
          <a:prstGeom prst="ellipse">
            <a:avLst/>
          </a:prstGeom>
          <a:solidFill>
            <a:schemeClr val="bg1"/>
          </a:solidFill>
          <a:ln>
            <a:solidFill>
              <a:schemeClr val="accent3"/>
            </a:solidFill>
          </a:ln>
        </p:spPr>
        <p:txBody>
          <a:bodyPr wrap="square" lIns="36000" tIns="0" rIns="0" bIns="0" anchor="ctr">
            <a:noAutofit/>
          </a:bodyPr>
          <a:lstStyle/>
          <a:p>
            <a:pPr algn="ctr">
              <a:buNone/>
            </a:pPr>
            <a:r>
              <a:rPr lang="fr-FR" sz="1000" dirty="0" smtClean="0">
                <a:effectLst/>
                <a:latin typeface="Arial" panose="020B0604020202020204" pitchFamily="34" charset="0"/>
                <a:cs typeface="Arial" panose="020B0604020202020204" pitchFamily="34" charset="0"/>
              </a:rPr>
              <a:t>Ou</a:t>
            </a:r>
            <a:endParaRPr lang="fr-FR" sz="1000" dirty="0">
              <a:effectLst/>
              <a:latin typeface="Arial" panose="020B0604020202020204" pitchFamily="34" charset="0"/>
              <a:cs typeface="Arial" panose="020B0604020202020204" pitchFamily="34" charset="0"/>
            </a:endParaRPr>
          </a:p>
        </p:txBody>
      </p:sp>
      <p:sp>
        <p:nvSpPr>
          <p:cNvPr id="60" name="ZoneTexte 59">
            <a:extLst>
              <a:ext uri="{FF2B5EF4-FFF2-40B4-BE49-F238E27FC236}">
                <a16:creationId xmlns:a16="http://schemas.microsoft.com/office/drawing/2014/main" id="{CDC9D813-6FC0-C6DB-6D60-5713EA4D726A}"/>
              </a:ext>
            </a:extLst>
          </p:cNvPr>
          <p:cNvSpPr txBox="1"/>
          <p:nvPr/>
        </p:nvSpPr>
        <p:spPr>
          <a:xfrm>
            <a:off x="738524" y="2021609"/>
            <a:ext cx="1655185" cy="522877"/>
          </a:xfrm>
          <a:prstGeom prst="rect">
            <a:avLst/>
          </a:prstGeom>
          <a:noFill/>
          <a:ln>
            <a:solidFill>
              <a:schemeClr val="accent3"/>
            </a:solidFill>
          </a:ln>
        </p:spPr>
        <p:txBody>
          <a:bodyPr wrap="square" lIns="0" tIns="0" rIns="0" bIns="0" anchor="ctr">
            <a:noAutofit/>
          </a:bodyPr>
          <a:lstStyle/>
          <a:p>
            <a:pPr algn="ctr"/>
            <a:r>
              <a:rPr lang="fr-FR" sz="1050" b="1" dirty="0" smtClean="0">
                <a:solidFill>
                  <a:schemeClr val="accent3"/>
                </a:solidFill>
                <a:latin typeface="Arial" panose="020B0604020202020204" pitchFamily="34" charset="0"/>
                <a:cs typeface="Arial" panose="020B0604020202020204" pitchFamily="34" charset="0"/>
              </a:rPr>
              <a:t>L’officine </a:t>
            </a:r>
            <a:r>
              <a:rPr lang="fr-FR" sz="1050" b="1" dirty="0">
                <a:solidFill>
                  <a:schemeClr val="accent3"/>
                </a:solidFill>
                <a:latin typeface="Arial" panose="020B0604020202020204" pitchFamily="34" charset="0"/>
                <a:cs typeface="Arial" panose="020B0604020202020204" pitchFamily="34" charset="0"/>
              </a:rPr>
              <a:t>assure le service et détient le DM</a:t>
            </a:r>
          </a:p>
        </p:txBody>
      </p:sp>
      <p:sp>
        <p:nvSpPr>
          <p:cNvPr id="70" name="ZoneTexte 69">
            <a:extLst>
              <a:ext uri="{FF2B5EF4-FFF2-40B4-BE49-F238E27FC236}">
                <a16:creationId xmlns:a16="http://schemas.microsoft.com/office/drawing/2014/main" id="{8063640D-98DF-1F54-08F1-73F6DC143F16}"/>
              </a:ext>
            </a:extLst>
          </p:cNvPr>
          <p:cNvSpPr txBox="1"/>
          <p:nvPr/>
        </p:nvSpPr>
        <p:spPr>
          <a:xfrm>
            <a:off x="6098615" y="3973924"/>
            <a:ext cx="1118155" cy="1227853"/>
          </a:xfrm>
          <a:prstGeom prst="rect">
            <a:avLst/>
          </a:prstGeom>
          <a:solidFill>
            <a:schemeClr val="accent3">
              <a:lumMod val="40000"/>
              <a:lumOff val="60000"/>
            </a:schemeClr>
          </a:solidFill>
        </p:spPr>
        <p:txBody>
          <a:bodyPr wrap="square" lIns="0" tIns="0" rIns="0" bIns="0" anchor="ctr">
            <a:noAutofit/>
          </a:bodyPr>
          <a:lstStyle>
            <a:defPPr>
              <a:defRPr lang="en-US"/>
            </a:defPPr>
            <a:lvl1pPr algn="ctr">
              <a:defRPr sz="900">
                <a:solidFill>
                  <a:schemeClr val="dk1"/>
                </a:solidFill>
                <a:latin typeface="Arial" panose="020B0604020202020204" pitchFamily="34" charset="0"/>
                <a:cs typeface="Arial" panose="020B0604020202020204" pitchFamily="34" charset="0"/>
              </a:defRPr>
            </a:lvl1pPr>
          </a:lstStyle>
          <a:p>
            <a:r>
              <a:rPr lang="fr-FR" sz="1050" dirty="0"/>
              <a:t>En cas de sous-traitance, établir un contrat et mettre en place des outils de suivi et de contact avec le  prestataire</a:t>
            </a:r>
          </a:p>
        </p:txBody>
      </p:sp>
      <p:sp>
        <p:nvSpPr>
          <p:cNvPr id="71" name="ZoneTexte 70">
            <a:extLst>
              <a:ext uri="{FF2B5EF4-FFF2-40B4-BE49-F238E27FC236}">
                <a16:creationId xmlns:a16="http://schemas.microsoft.com/office/drawing/2014/main" id="{CDC9D813-6FC0-C6DB-6D60-5713EA4D726A}"/>
              </a:ext>
            </a:extLst>
          </p:cNvPr>
          <p:cNvSpPr txBox="1"/>
          <p:nvPr/>
        </p:nvSpPr>
        <p:spPr>
          <a:xfrm>
            <a:off x="739408" y="2905738"/>
            <a:ext cx="4818082" cy="404357"/>
          </a:xfrm>
          <a:prstGeom prst="rect">
            <a:avLst/>
          </a:prstGeom>
          <a:noFill/>
          <a:ln>
            <a:solidFill>
              <a:schemeClr val="accent3"/>
            </a:solidFill>
          </a:ln>
        </p:spPr>
        <p:txBody>
          <a:bodyPr wrap="square" lIns="0" tIns="0" rIns="0" bIns="0" anchor="ctr">
            <a:noAutofit/>
          </a:bodyPr>
          <a:lstStyle>
            <a:defPPr>
              <a:defRPr lang="en-US"/>
            </a:defPPr>
            <a:lvl1pPr algn="ctr">
              <a:defRPr sz="900">
                <a:solidFill>
                  <a:schemeClr val="dk1"/>
                </a:solidFill>
                <a:latin typeface="Arial" panose="020B0604020202020204" pitchFamily="34" charset="0"/>
                <a:cs typeface="Arial" panose="020B0604020202020204" pitchFamily="34" charset="0"/>
              </a:defRPr>
            </a:lvl1pPr>
          </a:lstStyle>
          <a:p>
            <a:r>
              <a:rPr lang="fr-FR" sz="1050" b="1" dirty="0">
                <a:solidFill>
                  <a:schemeClr val="accent3"/>
                </a:solidFill>
              </a:rPr>
              <a:t>Sortie du DM </a:t>
            </a:r>
            <a:r>
              <a:rPr lang="fr-FR" sz="1050" dirty="0"/>
              <a:t>: dans tous les cas, </a:t>
            </a:r>
            <a:r>
              <a:rPr lang="fr-FR" sz="1050" b="1" u="sng" dirty="0"/>
              <a:t>remettre la notice fabricant</a:t>
            </a:r>
            <a:r>
              <a:rPr lang="fr-FR" sz="1050" dirty="0"/>
              <a:t> à l’usager</a:t>
            </a:r>
          </a:p>
        </p:txBody>
      </p:sp>
      <p:sp>
        <p:nvSpPr>
          <p:cNvPr id="72" name="ZoneTexte 71">
            <a:extLst>
              <a:ext uri="{FF2B5EF4-FFF2-40B4-BE49-F238E27FC236}">
                <a16:creationId xmlns:a16="http://schemas.microsoft.com/office/drawing/2014/main" id="{D70461C8-F96C-0347-DB2F-F21BD7279CD4}"/>
              </a:ext>
            </a:extLst>
          </p:cNvPr>
          <p:cNvSpPr txBox="1"/>
          <p:nvPr/>
        </p:nvSpPr>
        <p:spPr>
          <a:xfrm>
            <a:off x="2964902" y="2802125"/>
            <a:ext cx="216000" cy="216000"/>
          </a:xfrm>
          <a:prstGeom prst="ellipse">
            <a:avLst/>
          </a:prstGeom>
          <a:solidFill>
            <a:schemeClr val="bg1"/>
          </a:solidFill>
          <a:ln w="3175">
            <a:solidFill>
              <a:schemeClr val="accent3"/>
            </a:solidFill>
          </a:ln>
        </p:spPr>
        <p:txBody>
          <a:bodyPr wrap="square" lIns="0" tIns="0" rIns="0" bIns="0" rtlCol="0" anchor="ctr">
            <a:noAutofit/>
          </a:bodyPr>
          <a:lstStyle/>
          <a:p>
            <a:pPr algn="ctr"/>
            <a:r>
              <a:rPr lang="fr-FR" sz="1100" dirty="0" smtClean="0">
                <a:solidFill>
                  <a:schemeClr val="accent3"/>
                </a:solidFill>
                <a:latin typeface="Arial" panose="020B0604020202020204" pitchFamily="34" charset="0"/>
                <a:cs typeface="Arial" panose="020B0604020202020204" pitchFamily="34" charset="0"/>
              </a:rPr>
              <a:t>1</a:t>
            </a:r>
            <a:endParaRPr lang="fr-FR" sz="1100" dirty="0">
              <a:solidFill>
                <a:schemeClr val="accent3"/>
              </a:solidFill>
              <a:latin typeface="Arial" panose="020B0604020202020204" pitchFamily="34" charset="0"/>
              <a:cs typeface="Arial" panose="020B0604020202020204" pitchFamily="34" charset="0"/>
            </a:endParaRPr>
          </a:p>
        </p:txBody>
      </p:sp>
      <p:sp>
        <p:nvSpPr>
          <p:cNvPr id="74" name="ZoneTexte 73">
            <a:extLst>
              <a:ext uri="{FF2B5EF4-FFF2-40B4-BE49-F238E27FC236}">
                <a16:creationId xmlns:a16="http://schemas.microsoft.com/office/drawing/2014/main" id="{CDC9D813-6FC0-C6DB-6D60-5713EA4D726A}"/>
              </a:ext>
            </a:extLst>
          </p:cNvPr>
          <p:cNvSpPr txBox="1"/>
          <p:nvPr/>
        </p:nvSpPr>
        <p:spPr>
          <a:xfrm>
            <a:off x="739408" y="3648886"/>
            <a:ext cx="2012322" cy="1459583"/>
          </a:xfrm>
          <a:prstGeom prst="rect">
            <a:avLst/>
          </a:prstGeom>
          <a:noFill/>
          <a:ln>
            <a:solidFill>
              <a:schemeClr val="accent3"/>
            </a:solidFill>
          </a:ln>
        </p:spPr>
        <p:txBody>
          <a:bodyPr wrap="square" lIns="0" tIns="0" rIns="0" bIns="0" anchor="ctr">
            <a:noAutofit/>
          </a:bodyPr>
          <a:lstStyle>
            <a:defPPr>
              <a:defRPr lang="en-US"/>
            </a:defPPr>
            <a:lvl1pPr algn="ctr">
              <a:defRPr sz="900">
                <a:solidFill>
                  <a:schemeClr val="dk1"/>
                </a:solidFill>
                <a:latin typeface="Arial" panose="020B0604020202020204" pitchFamily="34" charset="0"/>
                <a:cs typeface="Arial" panose="020B0604020202020204" pitchFamily="34" charset="0"/>
              </a:defRPr>
            </a:lvl1pPr>
          </a:lstStyle>
          <a:p>
            <a:r>
              <a:rPr lang="fr-FR" sz="1050" b="1" dirty="0">
                <a:solidFill>
                  <a:schemeClr val="accent3"/>
                </a:solidFill>
              </a:rPr>
              <a:t>Si le DM est dispensé à l’officine </a:t>
            </a:r>
            <a:r>
              <a:rPr lang="fr-FR" sz="1050" dirty="0">
                <a:solidFill>
                  <a:schemeClr val="accent3"/>
                </a:solidFill>
              </a:rPr>
              <a:t>:</a:t>
            </a:r>
          </a:p>
          <a:p>
            <a:pPr marL="99450" indent="-99450" algn="l" defTabSz="755934">
              <a:lnSpc>
                <a:spcPts val="980"/>
              </a:lnSpc>
              <a:buClr>
                <a:schemeClr val="accent3"/>
              </a:buClr>
              <a:buFont typeface="Arial" panose="020B0604020202020204" pitchFamily="34" charset="0"/>
              <a:buChar char="•"/>
            </a:pPr>
            <a:r>
              <a:rPr lang="fr-FR" sz="1050" dirty="0" smtClean="0">
                <a:solidFill>
                  <a:srgbClr val="000000"/>
                </a:solidFill>
              </a:rPr>
              <a:t>Dispenser </a:t>
            </a:r>
            <a:r>
              <a:rPr lang="fr-FR" sz="1050" dirty="0">
                <a:solidFill>
                  <a:srgbClr val="000000"/>
                </a:solidFill>
              </a:rPr>
              <a:t>le DM en réalisant les vérifications, en donnant les explications pour un bon fonctionnement et un bon usage, et les règles de sécurité</a:t>
            </a:r>
          </a:p>
          <a:p>
            <a:pPr marL="99450" indent="-99450" algn="l" defTabSz="755934">
              <a:lnSpc>
                <a:spcPts val="980"/>
              </a:lnSpc>
              <a:buClr>
                <a:schemeClr val="accent3"/>
              </a:buClr>
              <a:buFont typeface="Arial" panose="020B0604020202020204" pitchFamily="34" charset="0"/>
              <a:buChar char="•"/>
            </a:pPr>
            <a:r>
              <a:rPr lang="fr-FR" sz="1050" dirty="0" smtClean="0">
                <a:solidFill>
                  <a:srgbClr val="000000"/>
                </a:solidFill>
              </a:rPr>
              <a:t>S’assurer </a:t>
            </a:r>
            <a:r>
              <a:rPr lang="fr-FR" sz="1050" dirty="0">
                <a:solidFill>
                  <a:srgbClr val="000000"/>
                </a:solidFill>
              </a:rPr>
              <a:t>de la bonne compréhension de son utilisation</a:t>
            </a:r>
          </a:p>
        </p:txBody>
      </p:sp>
      <p:sp>
        <p:nvSpPr>
          <p:cNvPr id="75" name="ZoneTexte 74">
            <a:extLst>
              <a:ext uri="{FF2B5EF4-FFF2-40B4-BE49-F238E27FC236}">
                <a16:creationId xmlns:a16="http://schemas.microsoft.com/office/drawing/2014/main" id="{CDC9D813-6FC0-C6DB-6D60-5713EA4D726A}"/>
              </a:ext>
            </a:extLst>
          </p:cNvPr>
          <p:cNvSpPr txBox="1"/>
          <p:nvPr/>
        </p:nvSpPr>
        <p:spPr>
          <a:xfrm>
            <a:off x="2908690" y="3680895"/>
            <a:ext cx="2710495" cy="1447789"/>
          </a:xfrm>
          <a:prstGeom prst="rect">
            <a:avLst/>
          </a:prstGeom>
          <a:noFill/>
          <a:ln>
            <a:solidFill>
              <a:schemeClr val="accent3"/>
            </a:solidFill>
          </a:ln>
        </p:spPr>
        <p:txBody>
          <a:bodyPr wrap="square" lIns="0" tIns="0" rIns="0" bIns="0" anchor="ctr">
            <a:noAutofit/>
          </a:bodyPr>
          <a:lstStyle>
            <a:defPPr>
              <a:defRPr lang="en-US"/>
            </a:defPPr>
            <a:lvl1pPr algn="ctr">
              <a:defRPr sz="900" b="1">
                <a:solidFill>
                  <a:schemeClr val="dk1"/>
                </a:solidFill>
                <a:latin typeface="Arial" panose="020B0604020202020204" pitchFamily="34" charset="0"/>
                <a:cs typeface="Arial" panose="020B0604020202020204" pitchFamily="34" charset="0"/>
              </a:defRPr>
            </a:lvl1pPr>
          </a:lstStyle>
          <a:p>
            <a:r>
              <a:rPr lang="fr-FR" sz="1050" dirty="0">
                <a:solidFill>
                  <a:schemeClr val="accent3"/>
                </a:solidFill>
              </a:rPr>
              <a:t>Si le DM est dispensé au domicile </a:t>
            </a:r>
            <a:r>
              <a:rPr lang="fr-FR" sz="1050" b="0" dirty="0"/>
              <a:t>:</a:t>
            </a:r>
          </a:p>
          <a:p>
            <a:pPr marL="99450" indent="-99450" algn="l" defTabSz="755934">
              <a:lnSpc>
                <a:spcPts val="980"/>
              </a:lnSpc>
              <a:buClr>
                <a:schemeClr val="accent3"/>
              </a:buClr>
              <a:buFont typeface="Arial" panose="020B0604020202020204" pitchFamily="34" charset="0"/>
              <a:buChar char="•"/>
            </a:pPr>
            <a:r>
              <a:rPr lang="fr-FR" sz="1050" b="0" dirty="0" smtClean="0">
                <a:solidFill>
                  <a:srgbClr val="000000"/>
                </a:solidFill>
              </a:rPr>
              <a:t>Prévoir </a:t>
            </a:r>
            <a:r>
              <a:rPr lang="fr-FR" sz="1050" b="0" dirty="0">
                <a:solidFill>
                  <a:srgbClr val="000000"/>
                </a:solidFill>
              </a:rPr>
              <a:t>la mise à disposition et l’accompagnement à domicile</a:t>
            </a:r>
          </a:p>
          <a:p>
            <a:pPr marL="99450" indent="-99450" algn="l" defTabSz="755934">
              <a:lnSpc>
                <a:spcPts val="980"/>
              </a:lnSpc>
              <a:buClr>
                <a:schemeClr val="accent3"/>
              </a:buClr>
              <a:buFont typeface="Arial" panose="020B0604020202020204" pitchFamily="34" charset="0"/>
              <a:buChar char="•"/>
            </a:pPr>
            <a:r>
              <a:rPr lang="fr-FR" sz="1050" b="0" dirty="0" smtClean="0">
                <a:solidFill>
                  <a:srgbClr val="000000"/>
                </a:solidFill>
              </a:rPr>
              <a:t>Au </a:t>
            </a:r>
            <a:r>
              <a:rPr lang="fr-FR" sz="1050" b="0" dirty="0">
                <a:solidFill>
                  <a:srgbClr val="000000"/>
                </a:solidFill>
              </a:rPr>
              <a:t>moment de la livraison, dispenser le DM en réalisant les vérifications, en donnant les explications pour son bon fonctionnement et son bon usage, et les règles de sécurité</a:t>
            </a:r>
          </a:p>
          <a:p>
            <a:pPr marL="99450" indent="-99450" algn="l" defTabSz="755934">
              <a:lnSpc>
                <a:spcPts val="980"/>
              </a:lnSpc>
              <a:buClr>
                <a:schemeClr val="accent3"/>
              </a:buClr>
              <a:buFont typeface="Arial" panose="020B0604020202020204" pitchFamily="34" charset="0"/>
              <a:buChar char="•"/>
            </a:pPr>
            <a:r>
              <a:rPr lang="fr-FR" sz="1050" b="0" dirty="0" smtClean="0">
                <a:solidFill>
                  <a:srgbClr val="000000"/>
                </a:solidFill>
              </a:rPr>
              <a:t>S’assurer </a:t>
            </a:r>
            <a:r>
              <a:rPr lang="fr-FR" sz="1050" b="0" dirty="0">
                <a:solidFill>
                  <a:srgbClr val="000000"/>
                </a:solidFill>
              </a:rPr>
              <a:t>de la bonne mise en place et de la bonne adaptation du DM à la personne et à son environnement</a:t>
            </a:r>
          </a:p>
        </p:txBody>
      </p:sp>
      <p:sp>
        <p:nvSpPr>
          <p:cNvPr id="76" name="ZoneTexte 75">
            <a:extLst>
              <a:ext uri="{FF2B5EF4-FFF2-40B4-BE49-F238E27FC236}">
                <a16:creationId xmlns:a16="http://schemas.microsoft.com/office/drawing/2014/main" id="{CDC9D813-6FC0-C6DB-6D60-5713EA4D726A}"/>
              </a:ext>
            </a:extLst>
          </p:cNvPr>
          <p:cNvSpPr txBox="1"/>
          <p:nvPr/>
        </p:nvSpPr>
        <p:spPr>
          <a:xfrm>
            <a:off x="755144" y="5494148"/>
            <a:ext cx="3342942" cy="490014"/>
          </a:xfrm>
          <a:prstGeom prst="rect">
            <a:avLst/>
          </a:prstGeom>
          <a:solidFill>
            <a:schemeClr val="bg1"/>
          </a:solidFill>
          <a:ln>
            <a:solidFill>
              <a:schemeClr val="accent3"/>
            </a:solidFill>
          </a:ln>
        </p:spPr>
        <p:txBody>
          <a:bodyPr wrap="square" lIns="0" tIns="0" rIns="0" bIns="0" anchor="ctr">
            <a:noAutofit/>
          </a:bodyPr>
          <a:lstStyle>
            <a:defPPr>
              <a:defRPr lang="en-US"/>
            </a:defPPr>
            <a:lvl1pPr algn="ctr">
              <a:defRPr sz="900">
                <a:solidFill>
                  <a:schemeClr val="dk1"/>
                </a:solidFill>
                <a:latin typeface="Arial" panose="020B0604020202020204" pitchFamily="34" charset="0"/>
                <a:cs typeface="Arial" panose="020B0604020202020204" pitchFamily="34" charset="0"/>
              </a:defRPr>
            </a:lvl1pPr>
          </a:lstStyle>
          <a:p>
            <a:r>
              <a:rPr lang="fr-FR" sz="1050" b="1" dirty="0">
                <a:solidFill>
                  <a:schemeClr val="accent3"/>
                </a:solidFill>
              </a:rPr>
              <a:t>Traçabilité</a:t>
            </a:r>
            <a:r>
              <a:rPr lang="fr-FR" sz="1050" b="1" dirty="0">
                <a:solidFill>
                  <a:schemeClr val="tx1">
                    <a:lumMod val="85000"/>
                    <a:lumOff val="15000"/>
                  </a:schemeClr>
                </a:solidFill>
              </a:rPr>
              <a:t> : </a:t>
            </a:r>
            <a:r>
              <a:rPr lang="fr-FR" sz="1050" dirty="0">
                <a:solidFill>
                  <a:schemeClr val="tx1">
                    <a:lumMod val="85000"/>
                    <a:lumOff val="15000"/>
                  </a:schemeClr>
                </a:solidFill>
              </a:rPr>
              <a:t>tracer </a:t>
            </a:r>
            <a:r>
              <a:rPr lang="fr-FR" sz="1050" b="1" dirty="0">
                <a:solidFill>
                  <a:schemeClr val="tx1">
                    <a:lumMod val="85000"/>
                    <a:lumOff val="15000"/>
                  </a:schemeClr>
                </a:solidFill>
              </a:rPr>
              <a:t>la sortie du DM </a:t>
            </a:r>
            <a:r>
              <a:rPr lang="fr-FR" sz="1050" dirty="0">
                <a:solidFill>
                  <a:schemeClr val="tx1">
                    <a:lumMod val="85000"/>
                    <a:lumOff val="15000"/>
                  </a:schemeClr>
                </a:solidFill>
              </a:rPr>
              <a:t>et le </a:t>
            </a:r>
            <a:r>
              <a:rPr lang="fr-FR" sz="1050" b="1" dirty="0">
                <a:solidFill>
                  <a:schemeClr val="tx1">
                    <a:lumMod val="85000"/>
                    <a:lumOff val="15000"/>
                  </a:schemeClr>
                </a:solidFill>
              </a:rPr>
              <a:t>démarrage de la location</a:t>
            </a:r>
            <a:endParaRPr lang="fr-FR" sz="1050" dirty="0"/>
          </a:p>
        </p:txBody>
      </p:sp>
      <p:sp>
        <p:nvSpPr>
          <p:cNvPr id="85" name="ZoneTexte 84">
            <a:extLst>
              <a:ext uri="{FF2B5EF4-FFF2-40B4-BE49-F238E27FC236}">
                <a16:creationId xmlns:a16="http://schemas.microsoft.com/office/drawing/2014/main" id="{4538E607-EC92-465D-3EB6-CA3CE2A9883F}"/>
              </a:ext>
            </a:extLst>
          </p:cNvPr>
          <p:cNvSpPr txBox="1"/>
          <p:nvPr/>
        </p:nvSpPr>
        <p:spPr>
          <a:xfrm>
            <a:off x="3249639" y="5357787"/>
            <a:ext cx="216000" cy="216000"/>
          </a:xfrm>
          <a:prstGeom prst="ellipse">
            <a:avLst/>
          </a:prstGeom>
          <a:solidFill>
            <a:schemeClr val="bg1"/>
          </a:solidFill>
          <a:ln w="3175">
            <a:solidFill>
              <a:schemeClr val="accent3"/>
            </a:solidFill>
          </a:ln>
        </p:spPr>
        <p:txBody>
          <a:bodyPr wrap="square" lIns="0" tIns="0" rIns="0" bIns="0" rtlCol="0" anchor="ctr">
            <a:noAutofit/>
          </a:bodyPr>
          <a:lstStyle/>
          <a:p>
            <a:pPr algn="ctr"/>
            <a:r>
              <a:rPr lang="fr-FR" sz="1100" dirty="0">
                <a:solidFill>
                  <a:schemeClr val="accent3"/>
                </a:solidFill>
                <a:latin typeface="Arial" panose="020B0604020202020204" pitchFamily="34" charset="0"/>
                <a:cs typeface="Arial" panose="020B0604020202020204" pitchFamily="34" charset="0"/>
              </a:rPr>
              <a:t>2</a:t>
            </a:r>
          </a:p>
        </p:txBody>
      </p:sp>
      <p:sp>
        <p:nvSpPr>
          <p:cNvPr id="88" name="ZoneTexte 87">
            <a:extLst>
              <a:ext uri="{FF2B5EF4-FFF2-40B4-BE49-F238E27FC236}">
                <a16:creationId xmlns:a16="http://schemas.microsoft.com/office/drawing/2014/main" id="{19C6D915-5DF2-AB6D-C0BD-DE0C9BE5E8BD}"/>
              </a:ext>
            </a:extLst>
          </p:cNvPr>
          <p:cNvSpPr txBox="1"/>
          <p:nvPr/>
        </p:nvSpPr>
        <p:spPr>
          <a:xfrm>
            <a:off x="4150120" y="5555535"/>
            <a:ext cx="1245312" cy="378772"/>
          </a:xfrm>
          <a:prstGeom prst="rect">
            <a:avLst/>
          </a:prstGeom>
          <a:noFill/>
        </p:spPr>
        <p:txBody>
          <a:bodyPr wrap="square" lIns="0" tIns="0" rIns="0" bIns="0" anchor="ctr">
            <a:noAutofit/>
          </a:bodyPr>
          <a:lstStyle/>
          <a:p>
            <a:pPr lvl="0" algn="ctr"/>
            <a:r>
              <a:rPr lang="fr-FR" sz="1000" dirty="0">
                <a:latin typeface="Arial" panose="020B0604020202020204" pitchFamily="34" charset="0"/>
                <a:cs typeface="Arial" panose="020B0604020202020204" pitchFamily="34" charset="0"/>
              </a:rPr>
              <a:t>E10. Fiche de vie du matériel de location</a:t>
            </a:r>
          </a:p>
        </p:txBody>
      </p:sp>
      <p:sp>
        <p:nvSpPr>
          <p:cNvPr id="90" name="ZoneTexte 89">
            <a:extLst>
              <a:ext uri="{FF2B5EF4-FFF2-40B4-BE49-F238E27FC236}">
                <a16:creationId xmlns:a16="http://schemas.microsoft.com/office/drawing/2014/main" id="{19C6D915-5DF2-AB6D-C0BD-DE0C9BE5E8BD}"/>
              </a:ext>
            </a:extLst>
          </p:cNvPr>
          <p:cNvSpPr txBox="1"/>
          <p:nvPr/>
        </p:nvSpPr>
        <p:spPr>
          <a:xfrm>
            <a:off x="5995595" y="5282635"/>
            <a:ext cx="1221175" cy="308451"/>
          </a:xfrm>
          <a:prstGeom prst="rect">
            <a:avLst/>
          </a:prstGeom>
          <a:noFill/>
        </p:spPr>
        <p:txBody>
          <a:bodyPr wrap="square" lIns="0" tIns="0" rIns="0" bIns="0" anchor="ctr">
            <a:noAutofit/>
          </a:bodyPr>
          <a:lstStyle>
            <a:defPPr>
              <a:defRPr lang="en-US"/>
            </a:defPPr>
            <a:lvl1pPr lvl="0" algn="ctr">
              <a:defRPr sz="900">
                <a:latin typeface="Arial" panose="020B0604020202020204" pitchFamily="34" charset="0"/>
                <a:cs typeface="Arial" panose="020B0604020202020204" pitchFamily="34" charset="0"/>
              </a:defRPr>
            </a:lvl1pPr>
          </a:lstStyle>
          <a:p>
            <a:r>
              <a:rPr lang="fr-FR" sz="1000" dirty="0"/>
              <a:t>E23. Fichier de suivi du matériel loué</a:t>
            </a:r>
          </a:p>
        </p:txBody>
      </p:sp>
      <p:sp>
        <p:nvSpPr>
          <p:cNvPr id="117" name="ZoneTexte 116">
            <a:extLst>
              <a:ext uri="{FF2B5EF4-FFF2-40B4-BE49-F238E27FC236}">
                <a16:creationId xmlns:a16="http://schemas.microsoft.com/office/drawing/2014/main" id="{9B39ADC0-3E88-8D9D-E3E2-11577DF3E389}"/>
              </a:ext>
            </a:extLst>
          </p:cNvPr>
          <p:cNvSpPr txBox="1"/>
          <p:nvPr/>
        </p:nvSpPr>
        <p:spPr>
          <a:xfrm>
            <a:off x="5625813" y="2100584"/>
            <a:ext cx="360000" cy="360000"/>
          </a:xfrm>
          <a:prstGeom prst="ellipse">
            <a:avLst/>
          </a:prstGeom>
          <a:solidFill>
            <a:schemeClr val="bg1"/>
          </a:solidFill>
          <a:ln>
            <a:solidFill>
              <a:schemeClr val="accent3"/>
            </a:solidFill>
          </a:ln>
        </p:spPr>
        <p:txBody>
          <a:bodyPr wrap="square" lIns="36000" tIns="0" rIns="0" bIns="0" anchor="ctr">
            <a:noAutofit/>
          </a:bodyPr>
          <a:lstStyle/>
          <a:p>
            <a:pPr algn="ctr">
              <a:buNone/>
            </a:pPr>
            <a:r>
              <a:rPr lang="fr-FR" sz="1000" dirty="0" smtClean="0">
                <a:effectLst/>
                <a:latin typeface="Arial" panose="020B0604020202020204" pitchFamily="34" charset="0"/>
                <a:cs typeface="Arial" panose="020B0604020202020204" pitchFamily="34" charset="0"/>
              </a:rPr>
              <a:t>Ou</a:t>
            </a:r>
            <a:endParaRPr lang="fr-FR" sz="1000" dirty="0">
              <a:effectLst/>
              <a:latin typeface="Arial" panose="020B0604020202020204" pitchFamily="34" charset="0"/>
              <a:cs typeface="Arial" panose="020B0604020202020204" pitchFamily="34" charset="0"/>
            </a:endParaRPr>
          </a:p>
        </p:txBody>
      </p:sp>
      <p:sp>
        <p:nvSpPr>
          <p:cNvPr id="118" name="Forme libre 117">
            <a:extLst>
              <a:ext uri="{FF2B5EF4-FFF2-40B4-BE49-F238E27FC236}">
                <a16:creationId xmlns:a16="http://schemas.microsoft.com/office/drawing/2014/main" id="{90709288-6013-2A27-3B17-90A4E4199435}"/>
              </a:ext>
            </a:extLst>
          </p:cNvPr>
          <p:cNvSpPr/>
          <p:nvPr/>
        </p:nvSpPr>
        <p:spPr>
          <a:xfrm rot="10800000">
            <a:off x="739408" y="5254354"/>
            <a:ext cx="4828863" cy="60790"/>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sp>
        <p:nvSpPr>
          <p:cNvPr id="79" name="Forme libre 78">
            <a:extLst>
              <a:ext uri="{FF2B5EF4-FFF2-40B4-BE49-F238E27FC236}">
                <a16:creationId xmlns:a16="http://schemas.microsoft.com/office/drawing/2014/main" id="{90709288-6013-2A27-3B17-90A4E4199435}"/>
              </a:ext>
            </a:extLst>
          </p:cNvPr>
          <p:cNvSpPr/>
          <p:nvPr/>
        </p:nvSpPr>
        <p:spPr>
          <a:xfrm flipV="1">
            <a:off x="739407" y="3452969"/>
            <a:ext cx="1654302"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sp>
        <p:nvSpPr>
          <p:cNvPr id="80" name="Forme libre 79">
            <a:extLst>
              <a:ext uri="{FF2B5EF4-FFF2-40B4-BE49-F238E27FC236}">
                <a16:creationId xmlns:a16="http://schemas.microsoft.com/office/drawing/2014/main" id="{90709288-6013-2A27-3B17-90A4E4199435}"/>
              </a:ext>
            </a:extLst>
          </p:cNvPr>
          <p:cNvSpPr/>
          <p:nvPr/>
        </p:nvSpPr>
        <p:spPr>
          <a:xfrm flipV="1">
            <a:off x="2656868" y="3458031"/>
            <a:ext cx="2846469" cy="51416"/>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sp>
        <p:nvSpPr>
          <p:cNvPr id="81" name="Forme libre 80">
            <a:extLst>
              <a:ext uri="{FF2B5EF4-FFF2-40B4-BE49-F238E27FC236}">
                <a16:creationId xmlns:a16="http://schemas.microsoft.com/office/drawing/2014/main" id="{90709288-6013-2A27-3B17-90A4E4199435}"/>
              </a:ext>
            </a:extLst>
          </p:cNvPr>
          <p:cNvSpPr/>
          <p:nvPr/>
        </p:nvSpPr>
        <p:spPr>
          <a:xfrm flipV="1">
            <a:off x="6098615" y="3781887"/>
            <a:ext cx="1127408" cy="80008"/>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cxnSp>
        <p:nvCxnSpPr>
          <p:cNvPr id="82" name="Connecteur droit 81"/>
          <p:cNvCxnSpPr>
            <a:stCxn id="79" idx="0"/>
            <a:endCxn id="80" idx="4"/>
          </p:cNvCxnSpPr>
          <p:nvPr/>
        </p:nvCxnSpPr>
        <p:spPr>
          <a:xfrm>
            <a:off x="2393709" y="3454540"/>
            <a:ext cx="263159" cy="3491"/>
          </a:xfrm>
          <a:prstGeom prst="line">
            <a:avLst/>
          </a:prstGeom>
          <a:ln w="3175">
            <a:solidFill>
              <a:schemeClr val="accent3"/>
            </a:solidFill>
          </a:ln>
        </p:spPr>
        <p:style>
          <a:lnRef idx="2">
            <a:schemeClr val="accent1"/>
          </a:lnRef>
          <a:fillRef idx="0">
            <a:schemeClr val="accent1"/>
          </a:fillRef>
          <a:effectRef idx="1">
            <a:schemeClr val="accent1"/>
          </a:effectRef>
          <a:fontRef idx="minor">
            <a:schemeClr val="tx1"/>
          </a:fontRef>
        </p:style>
      </p:cxnSp>
      <p:sp>
        <p:nvSpPr>
          <p:cNvPr id="46" name="ZoneTexte 45">
            <a:extLst>
              <a:ext uri="{FF2B5EF4-FFF2-40B4-BE49-F238E27FC236}">
                <a16:creationId xmlns:a16="http://schemas.microsoft.com/office/drawing/2014/main" id="{CDC9D813-6FC0-C6DB-6D60-5713EA4D726A}"/>
              </a:ext>
            </a:extLst>
          </p:cNvPr>
          <p:cNvSpPr txBox="1"/>
          <p:nvPr/>
        </p:nvSpPr>
        <p:spPr>
          <a:xfrm>
            <a:off x="6072471" y="2052387"/>
            <a:ext cx="1153553" cy="1572963"/>
          </a:xfrm>
          <a:prstGeom prst="rect">
            <a:avLst/>
          </a:prstGeom>
          <a:solidFill>
            <a:schemeClr val="bg1"/>
          </a:solidFill>
          <a:ln>
            <a:solidFill>
              <a:schemeClr val="accent3"/>
            </a:solidFill>
          </a:ln>
        </p:spPr>
        <p:txBody>
          <a:bodyPr wrap="square" lIns="0" tIns="0" rIns="0" bIns="0" anchor="ctr">
            <a:noAutofit/>
          </a:bodyPr>
          <a:lstStyle>
            <a:defPPr>
              <a:defRPr lang="en-US"/>
            </a:defPPr>
            <a:lvl1pPr algn="ctr">
              <a:defRPr sz="900">
                <a:solidFill>
                  <a:schemeClr val="dk1"/>
                </a:solidFill>
                <a:latin typeface="Arial" panose="020B0604020202020204" pitchFamily="34" charset="0"/>
                <a:cs typeface="Arial" panose="020B0604020202020204" pitchFamily="34" charset="0"/>
              </a:defRPr>
            </a:lvl1pPr>
          </a:lstStyle>
          <a:p>
            <a:r>
              <a:rPr lang="fr-FR" sz="1050" b="1" dirty="0">
                <a:solidFill>
                  <a:schemeClr val="accent3"/>
                </a:solidFill>
              </a:rPr>
              <a:t>Soit l’officine assure le service avec l’aide d’un prestataire </a:t>
            </a:r>
            <a:r>
              <a:rPr lang="fr-FR" sz="1050" b="1" dirty="0" smtClean="0">
                <a:solidFill>
                  <a:schemeClr val="accent3"/>
                </a:solidFill>
              </a:rPr>
              <a:t>partenaire</a:t>
            </a:r>
          </a:p>
          <a:p>
            <a:r>
              <a:rPr lang="fr-FR" sz="1050" dirty="0" smtClean="0"/>
              <a:t>Le </a:t>
            </a:r>
            <a:r>
              <a:rPr lang="fr-FR" sz="1050" dirty="0"/>
              <a:t>pharmacien est le lien privilégié vers ces </a:t>
            </a:r>
            <a:r>
              <a:rPr lang="fr-FR" sz="1050" dirty="0" smtClean="0"/>
              <a:t>prestataires</a:t>
            </a:r>
            <a:endParaRPr lang="fr-FR" sz="1050" dirty="0"/>
          </a:p>
        </p:txBody>
      </p:sp>
      <p:sp>
        <p:nvSpPr>
          <p:cNvPr id="48" name="ZoneTexte 47">
            <a:extLst>
              <a:ext uri="{FF2B5EF4-FFF2-40B4-BE49-F238E27FC236}">
                <a16:creationId xmlns:a16="http://schemas.microsoft.com/office/drawing/2014/main" id="{CDC9D813-6FC0-C6DB-6D60-5713EA4D726A}"/>
              </a:ext>
            </a:extLst>
          </p:cNvPr>
          <p:cNvSpPr txBox="1"/>
          <p:nvPr/>
        </p:nvSpPr>
        <p:spPr>
          <a:xfrm>
            <a:off x="2908690" y="2044430"/>
            <a:ext cx="2555595" cy="525995"/>
          </a:xfrm>
          <a:prstGeom prst="rect">
            <a:avLst/>
          </a:prstGeom>
          <a:noFill/>
          <a:ln>
            <a:solidFill>
              <a:schemeClr val="accent3"/>
            </a:solidFill>
          </a:ln>
        </p:spPr>
        <p:txBody>
          <a:bodyPr wrap="square" lIns="0" tIns="0" rIns="0" bIns="0" anchor="ctr">
            <a:noAutofit/>
          </a:bodyPr>
          <a:lstStyle>
            <a:defPPr>
              <a:defRPr lang="en-US"/>
            </a:defPPr>
            <a:lvl1pPr algn="ctr">
              <a:defRPr sz="900">
                <a:solidFill>
                  <a:schemeClr val="dk1"/>
                </a:solidFill>
                <a:latin typeface="Arial" panose="020B0604020202020204" pitchFamily="34" charset="0"/>
                <a:cs typeface="Arial" panose="020B0604020202020204" pitchFamily="34" charset="0"/>
              </a:defRPr>
            </a:lvl1pPr>
          </a:lstStyle>
          <a:p>
            <a:r>
              <a:rPr lang="fr-FR" sz="1050" b="1" dirty="0" smtClean="0">
                <a:solidFill>
                  <a:schemeClr val="accent3"/>
                </a:solidFill>
              </a:rPr>
              <a:t>L’officine </a:t>
            </a:r>
            <a:r>
              <a:rPr lang="fr-FR" sz="1050" b="1" dirty="0">
                <a:solidFill>
                  <a:schemeClr val="accent3"/>
                </a:solidFill>
              </a:rPr>
              <a:t>assure le service mais ne détient pas le </a:t>
            </a:r>
            <a:r>
              <a:rPr lang="fr-FR" sz="1050" b="1" dirty="0" smtClean="0">
                <a:solidFill>
                  <a:schemeClr val="accent3"/>
                </a:solidFill>
              </a:rPr>
              <a:t>DM</a:t>
            </a:r>
            <a:r>
              <a:rPr lang="fr-FR" sz="1050" dirty="0">
                <a:sym typeface="Wingdings" panose="05000000000000000000" pitchFamily="2" charset="2"/>
              </a:rPr>
              <a:t>  </a:t>
            </a:r>
            <a:r>
              <a:rPr lang="fr-FR" sz="1050" b="1" dirty="0"/>
              <a:t>Commander le DM</a:t>
            </a:r>
          </a:p>
        </p:txBody>
      </p:sp>
      <p:sp>
        <p:nvSpPr>
          <p:cNvPr id="49" name="Forme libre 48">
            <a:extLst>
              <a:ext uri="{FF2B5EF4-FFF2-40B4-BE49-F238E27FC236}">
                <a16:creationId xmlns:a16="http://schemas.microsoft.com/office/drawing/2014/main" id="{90709288-6013-2A27-3B17-90A4E4199435}"/>
              </a:ext>
            </a:extLst>
          </p:cNvPr>
          <p:cNvSpPr/>
          <p:nvPr/>
        </p:nvSpPr>
        <p:spPr>
          <a:xfrm flipV="1">
            <a:off x="738524" y="2658976"/>
            <a:ext cx="4723701"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sp>
        <p:nvSpPr>
          <p:cNvPr id="50" name="ZoneTexte 49">
            <a:extLst>
              <a:ext uri="{FF2B5EF4-FFF2-40B4-BE49-F238E27FC236}">
                <a16:creationId xmlns:a16="http://schemas.microsoft.com/office/drawing/2014/main" id="{12A80095-0984-712E-26C6-4BE56A92DED6}"/>
              </a:ext>
            </a:extLst>
          </p:cNvPr>
          <p:cNvSpPr txBox="1"/>
          <p:nvPr/>
        </p:nvSpPr>
        <p:spPr>
          <a:xfrm rot="16200000">
            <a:off x="-611668" y="6944016"/>
            <a:ext cx="1731802" cy="461665"/>
          </a:xfrm>
          <a:prstGeom prst="rect">
            <a:avLst/>
          </a:prstGeom>
          <a:noFill/>
        </p:spPr>
        <p:txBody>
          <a:bodyPr wrap="square">
            <a:spAutoFit/>
          </a:bodyPr>
          <a:lstStyle>
            <a:defPPr>
              <a:defRPr lang="en-US"/>
            </a:defPPr>
            <a:lvl1pPr>
              <a:buNone/>
              <a:defRPr sz="1400" b="1">
                <a:solidFill>
                  <a:schemeClr val="accent3"/>
                </a:solidFill>
                <a:effectLst/>
                <a:latin typeface="Arial" panose="020B0604020202020204" pitchFamily="34" charset="0"/>
                <a:cs typeface="Arial" panose="020B0604020202020204" pitchFamily="34" charset="0"/>
              </a:defRPr>
            </a:lvl1pPr>
          </a:lstStyle>
          <a:p>
            <a:pPr algn="ctr"/>
            <a:r>
              <a:rPr lang="fr-FR" sz="1200" dirty="0"/>
              <a:t>SUIVI DE LA PRESTATION</a:t>
            </a:r>
          </a:p>
        </p:txBody>
      </p:sp>
      <p:sp>
        <p:nvSpPr>
          <p:cNvPr id="51" name="ZoneTexte 50">
            <a:extLst>
              <a:ext uri="{FF2B5EF4-FFF2-40B4-BE49-F238E27FC236}">
                <a16:creationId xmlns:a16="http://schemas.microsoft.com/office/drawing/2014/main" id="{CDC9D813-6FC0-C6DB-6D60-5713EA4D726A}"/>
              </a:ext>
            </a:extLst>
          </p:cNvPr>
          <p:cNvSpPr txBox="1"/>
          <p:nvPr/>
        </p:nvSpPr>
        <p:spPr>
          <a:xfrm>
            <a:off x="741727" y="6458656"/>
            <a:ext cx="678861" cy="1706366"/>
          </a:xfrm>
          <a:prstGeom prst="rect">
            <a:avLst/>
          </a:prstGeom>
          <a:solidFill>
            <a:schemeClr val="bg1"/>
          </a:solidFill>
          <a:ln>
            <a:solidFill>
              <a:schemeClr val="accent3"/>
            </a:solidFill>
          </a:ln>
        </p:spPr>
        <p:txBody>
          <a:bodyPr wrap="square" lIns="0" tIns="0" rIns="0" bIns="0" anchor="ctr">
            <a:noAutofit/>
          </a:bodyPr>
          <a:lstStyle>
            <a:defPPr>
              <a:defRPr lang="en-US"/>
            </a:defPPr>
            <a:lvl1pPr algn="ctr">
              <a:defRPr sz="900">
                <a:solidFill>
                  <a:schemeClr val="dk1"/>
                </a:solidFill>
                <a:latin typeface="Arial" panose="020B0604020202020204" pitchFamily="34" charset="0"/>
                <a:cs typeface="Arial" panose="020B0604020202020204" pitchFamily="34" charset="0"/>
              </a:defRPr>
            </a:lvl1pPr>
          </a:lstStyle>
          <a:p>
            <a:r>
              <a:rPr lang="fr-FR" sz="1050" b="1" dirty="0">
                <a:solidFill>
                  <a:schemeClr val="accent3"/>
                </a:solidFill>
              </a:rPr>
              <a:t>Suivi du patient</a:t>
            </a:r>
          </a:p>
          <a:p>
            <a:r>
              <a:rPr lang="fr-FR" sz="1050" dirty="0">
                <a:solidFill>
                  <a:schemeClr val="tx1"/>
                </a:solidFill>
              </a:rPr>
              <a:t>s’assurer de la bonne utilisation du DM par la patient</a:t>
            </a:r>
          </a:p>
        </p:txBody>
      </p:sp>
      <p:sp>
        <p:nvSpPr>
          <p:cNvPr id="52" name="ZoneTexte 51">
            <a:extLst>
              <a:ext uri="{FF2B5EF4-FFF2-40B4-BE49-F238E27FC236}">
                <a16:creationId xmlns:a16="http://schemas.microsoft.com/office/drawing/2014/main" id="{CDC9D813-6FC0-C6DB-6D60-5713EA4D726A}"/>
              </a:ext>
            </a:extLst>
          </p:cNvPr>
          <p:cNvSpPr txBox="1"/>
          <p:nvPr/>
        </p:nvSpPr>
        <p:spPr>
          <a:xfrm>
            <a:off x="1677249" y="6436587"/>
            <a:ext cx="5546263" cy="282179"/>
          </a:xfrm>
          <a:prstGeom prst="rect">
            <a:avLst/>
          </a:prstGeom>
          <a:solidFill>
            <a:schemeClr val="bg1"/>
          </a:solidFill>
          <a:ln>
            <a:solidFill>
              <a:schemeClr val="accent3"/>
            </a:solidFill>
          </a:ln>
        </p:spPr>
        <p:txBody>
          <a:bodyPr wrap="square" lIns="0" tIns="0" rIns="0" bIns="0" anchor="ctr">
            <a:noAutofit/>
          </a:bodyPr>
          <a:lstStyle>
            <a:defPPr>
              <a:defRPr lang="en-US"/>
            </a:defPPr>
            <a:lvl1pPr algn="ctr">
              <a:defRPr sz="900">
                <a:solidFill>
                  <a:schemeClr val="dk1"/>
                </a:solidFill>
                <a:latin typeface="Arial" panose="020B0604020202020204" pitchFamily="34" charset="0"/>
                <a:cs typeface="Arial" panose="020B0604020202020204" pitchFamily="34" charset="0"/>
              </a:defRPr>
            </a:lvl1pPr>
          </a:lstStyle>
          <a:p>
            <a:r>
              <a:rPr lang="fr-FR" sz="1100" b="1" dirty="0">
                <a:solidFill>
                  <a:schemeClr val="accent3"/>
                </a:solidFill>
              </a:rPr>
              <a:t>Suivi du matériel</a:t>
            </a:r>
            <a:endParaRPr lang="fr-FR" sz="1050" b="1" dirty="0">
              <a:solidFill>
                <a:schemeClr val="accent3"/>
              </a:solidFill>
            </a:endParaRPr>
          </a:p>
        </p:txBody>
      </p:sp>
      <p:sp>
        <p:nvSpPr>
          <p:cNvPr id="53" name="ZoneTexte 52">
            <a:extLst>
              <a:ext uri="{FF2B5EF4-FFF2-40B4-BE49-F238E27FC236}">
                <a16:creationId xmlns:a16="http://schemas.microsoft.com/office/drawing/2014/main" id="{F9AB7693-5DA0-7C1C-D286-3AA1B409AC04}"/>
              </a:ext>
            </a:extLst>
          </p:cNvPr>
          <p:cNvSpPr txBox="1"/>
          <p:nvPr/>
        </p:nvSpPr>
        <p:spPr>
          <a:xfrm>
            <a:off x="973157" y="6362455"/>
            <a:ext cx="216000" cy="216000"/>
          </a:xfrm>
          <a:prstGeom prst="ellipse">
            <a:avLst/>
          </a:prstGeom>
          <a:solidFill>
            <a:schemeClr val="bg1"/>
          </a:solidFill>
          <a:ln w="3175">
            <a:solidFill>
              <a:schemeClr val="accent3"/>
            </a:solidFill>
          </a:ln>
        </p:spPr>
        <p:txBody>
          <a:bodyPr wrap="square" lIns="0" tIns="0" rIns="0" bIns="0" rtlCol="0" anchor="ctr">
            <a:noAutofit/>
          </a:bodyPr>
          <a:lstStyle>
            <a:defPPr>
              <a:defRPr lang="en-US"/>
            </a:defPPr>
            <a:lvl1pPr algn="ctr">
              <a:defRPr sz="1100">
                <a:solidFill>
                  <a:schemeClr val="accent3"/>
                </a:solidFill>
                <a:latin typeface="Arial" panose="020B0604020202020204" pitchFamily="34" charset="0"/>
                <a:cs typeface="Arial" panose="020B0604020202020204" pitchFamily="34" charset="0"/>
              </a:defRPr>
            </a:lvl1pPr>
          </a:lstStyle>
          <a:p>
            <a:r>
              <a:rPr lang="fr-FR" dirty="0"/>
              <a:t>3</a:t>
            </a:r>
          </a:p>
        </p:txBody>
      </p:sp>
      <p:sp>
        <p:nvSpPr>
          <p:cNvPr id="54" name="ZoneTexte 53">
            <a:extLst>
              <a:ext uri="{FF2B5EF4-FFF2-40B4-BE49-F238E27FC236}">
                <a16:creationId xmlns:a16="http://schemas.microsoft.com/office/drawing/2014/main" id="{F9AB7693-5DA0-7C1C-D286-3AA1B409AC04}"/>
              </a:ext>
            </a:extLst>
          </p:cNvPr>
          <p:cNvSpPr txBox="1"/>
          <p:nvPr/>
        </p:nvSpPr>
        <p:spPr>
          <a:xfrm>
            <a:off x="4544677" y="6311681"/>
            <a:ext cx="216000" cy="216000"/>
          </a:xfrm>
          <a:prstGeom prst="ellipse">
            <a:avLst/>
          </a:prstGeom>
          <a:solidFill>
            <a:schemeClr val="bg1"/>
          </a:solidFill>
          <a:ln w="3175">
            <a:solidFill>
              <a:schemeClr val="accent3"/>
            </a:solidFill>
          </a:ln>
        </p:spPr>
        <p:txBody>
          <a:bodyPr wrap="square" lIns="0" tIns="0" rIns="0" bIns="0" rtlCol="0" anchor="ctr">
            <a:noAutofit/>
          </a:bodyPr>
          <a:lstStyle>
            <a:defPPr>
              <a:defRPr lang="en-US"/>
            </a:defPPr>
            <a:lvl1pPr algn="ctr">
              <a:defRPr sz="1100">
                <a:solidFill>
                  <a:schemeClr val="accent3"/>
                </a:solidFill>
                <a:latin typeface="Arial" panose="020B0604020202020204" pitchFamily="34" charset="0"/>
                <a:cs typeface="Arial" panose="020B0604020202020204" pitchFamily="34" charset="0"/>
              </a:defRPr>
            </a:lvl1pPr>
          </a:lstStyle>
          <a:p>
            <a:r>
              <a:rPr lang="fr-FR" dirty="0" smtClean="0"/>
              <a:t>4</a:t>
            </a:r>
            <a:endParaRPr lang="fr-FR" dirty="0"/>
          </a:p>
        </p:txBody>
      </p:sp>
      <p:sp>
        <p:nvSpPr>
          <p:cNvPr id="57" name="ZoneTexte 56">
            <a:extLst>
              <a:ext uri="{FF2B5EF4-FFF2-40B4-BE49-F238E27FC236}">
                <a16:creationId xmlns:a16="http://schemas.microsoft.com/office/drawing/2014/main" id="{CDC9D813-6FC0-C6DB-6D60-5713EA4D726A}"/>
              </a:ext>
            </a:extLst>
          </p:cNvPr>
          <p:cNvSpPr txBox="1"/>
          <p:nvPr/>
        </p:nvSpPr>
        <p:spPr>
          <a:xfrm>
            <a:off x="1677249" y="6980336"/>
            <a:ext cx="1868591" cy="1176158"/>
          </a:xfrm>
          <a:prstGeom prst="rect">
            <a:avLst/>
          </a:prstGeom>
          <a:solidFill>
            <a:schemeClr val="bg1"/>
          </a:solidFill>
          <a:ln>
            <a:solidFill>
              <a:schemeClr val="accent3"/>
            </a:solidFill>
          </a:ln>
        </p:spPr>
        <p:txBody>
          <a:bodyPr wrap="square" lIns="0" tIns="0" rIns="0" bIns="0" anchor="ctr">
            <a:noAutofit/>
          </a:bodyPr>
          <a:lstStyle>
            <a:defPPr>
              <a:defRPr lang="en-US"/>
            </a:defPPr>
            <a:lvl1pPr algn="ctr">
              <a:defRPr sz="900">
                <a:solidFill>
                  <a:schemeClr val="dk1"/>
                </a:solidFill>
                <a:latin typeface="Arial" panose="020B0604020202020204" pitchFamily="34" charset="0"/>
                <a:cs typeface="Arial" panose="020B0604020202020204" pitchFamily="34" charset="0"/>
              </a:defRPr>
            </a:lvl1pPr>
          </a:lstStyle>
          <a:p>
            <a:r>
              <a:rPr lang="fr-FR" sz="1050" b="1" dirty="0">
                <a:solidFill>
                  <a:schemeClr val="accent3"/>
                </a:solidFill>
              </a:rPr>
              <a:t>Respect des périodes de location, des tarifs </a:t>
            </a:r>
            <a:r>
              <a:rPr lang="fr-FR" sz="1050" b="1" dirty="0">
                <a:solidFill>
                  <a:schemeClr val="tx1"/>
                </a:solidFill>
              </a:rPr>
              <a:t>et des facturations</a:t>
            </a:r>
          </a:p>
          <a:p>
            <a:pPr algn="just"/>
            <a:r>
              <a:rPr lang="fr-FR" sz="1050" dirty="0">
                <a:solidFill>
                  <a:schemeClr val="tx1"/>
                </a:solidFill>
              </a:rPr>
              <a:t>A intervalle régulier, s’assurer que le DM dont la location est arrivée à échéance a bien été récupéré</a:t>
            </a:r>
          </a:p>
        </p:txBody>
      </p:sp>
      <p:sp>
        <p:nvSpPr>
          <p:cNvPr id="59" name="ZoneTexte 58">
            <a:extLst>
              <a:ext uri="{FF2B5EF4-FFF2-40B4-BE49-F238E27FC236}">
                <a16:creationId xmlns:a16="http://schemas.microsoft.com/office/drawing/2014/main" id="{DBAD544C-B7D8-378D-F2B6-A8F2984E99C5}"/>
              </a:ext>
            </a:extLst>
          </p:cNvPr>
          <p:cNvSpPr txBox="1"/>
          <p:nvPr/>
        </p:nvSpPr>
        <p:spPr>
          <a:xfrm>
            <a:off x="3740868" y="6984203"/>
            <a:ext cx="2357747" cy="1168424"/>
          </a:xfrm>
          <a:prstGeom prst="rect">
            <a:avLst/>
          </a:prstGeom>
          <a:solidFill>
            <a:schemeClr val="accent3">
              <a:lumMod val="20000"/>
              <a:lumOff val="80000"/>
            </a:schemeClr>
          </a:solidFill>
        </p:spPr>
        <p:txBody>
          <a:bodyPr wrap="square" lIns="0" tIns="0" rIns="0" bIns="0" anchor="ctr">
            <a:noAutofit/>
          </a:bodyPr>
          <a:lstStyle/>
          <a:p>
            <a:pPr algn="ctr"/>
            <a:r>
              <a:rPr lang="fr-FR" sz="1050" b="1" dirty="0">
                <a:latin typeface="Arial" panose="020B0604020202020204" pitchFamily="34" charset="0"/>
                <a:cs typeface="Arial" panose="020B0604020202020204" pitchFamily="34" charset="0"/>
              </a:rPr>
              <a:t>Maintenance du DM pendant la durée </a:t>
            </a:r>
            <a:r>
              <a:rPr lang="fr-FR" sz="1050" b="1" dirty="0" smtClean="0">
                <a:latin typeface="Arial" panose="020B0604020202020204" pitchFamily="34" charset="0"/>
                <a:cs typeface="Arial" panose="020B0604020202020204" pitchFamily="34" charset="0"/>
              </a:rPr>
              <a:t>d’utilisation</a:t>
            </a:r>
          </a:p>
          <a:p>
            <a:pPr algn="just"/>
            <a:r>
              <a:rPr lang="fr-FR" sz="1050" dirty="0" smtClean="0">
                <a:latin typeface="Arial" panose="020B0604020202020204" pitchFamily="34" charset="0"/>
                <a:cs typeface="Arial" panose="020B0604020202020204" pitchFamily="34" charset="0"/>
              </a:rPr>
              <a:t>Si </a:t>
            </a:r>
            <a:r>
              <a:rPr lang="fr-FR" sz="1050" dirty="0">
                <a:latin typeface="Arial" panose="020B0604020202020204" pitchFamily="34" charset="0"/>
                <a:cs typeface="Arial" panose="020B0604020202020204" pitchFamily="34" charset="0"/>
              </a:rPr>
              <a:t>besoin et/ou à la demande du patient ou de l’aidant : vérifier le bon état du DM et se conformer aux conseils de suivi et d’entretien fournis par le fabriquant.</a:t>
            </a:r>
          </a:p>
        </p:txBody>
      </p:sp>
      <p:sp>
        <p:nvSpPr>
          <p:cNvPr id="62" name="ZoneTexte 61">
            <a:extLst>
              <a:ext uri="{FF2B5EF4-FFF2-40B4-BE49-F238E27FC236}">
                <a16:creationId xmlns:a16="http://schemas.microsoft.com/office/drawing/2014/main" id="{DBAD544C-B7D8-378D-F2B6-A8F2984E99C5}"/>
              </a:ext>
            </a:extLst>
          </p:cNvPr>
          <p:cNvSpPr txBox="1"/>
          <p:nvPr/>
        </p:nvSpPr>
        <p:spPr>
          <a:xfrm>
            <a:off x="6293643" y="6988601"/>
            <a:ext cx="929868" cy="492984"/>
          </a:xfrm>
          <a:prstGeom prst="rect">
            <a:avLst/>
          </a:prstGeom>
          <a:solidFill>
            <a:schemeClr val="accent3">
              <a:lumMod val="20000"/>
              <a:lumOff val="80000"/>
            </a:schemeClr>
          </a:solidFill>
        </p:spPr>
        <p:txBody>
          <a:bodyPr wrap="square" lIns="0" tIns="0" rIns="0" bIns="0" anchor="ctr">
            <a:noAutofit/>
          </a:bodyPr>
          <a:lstStyle/>
          <a:p>
            <a:pPr algn="ctr"/>
            <a:r>
              <a:rPr lang="fr-FR" sz="1050" b="1" dirty="0" err="1" smtClean="0">
                <a:latin typeface="Arial" panose="020B0604020202020204" pitchFamily="34" charset="0"/>
                <a:cs typeface="Arial" panose="020B0604020202020204" pitchFamily="34" charset="0"/>
              </a:rPr>
              <a:t>Matério</a:t>
            </a:r>
            <a:r>
              <a:rPr lang="fr-FR" sz="1050" b="1" dirty="0" smtClean="0">
                <a:latin typeface="Arial" panose="020B0604020202020204" pitchFamily="34" charset="0"/>
                <a:cs typeface="Arial" panose="020B0604020202020204" pitchFamily="34" charset="0"/>
              </a:rPr>
              <a:t> vigilance</a:t>
            </a:r>
            <a:endParaRPr lang="fr-FR" sz="1050" b="1" dirty="0">
              <a:latin typeface="Arial" panose="020B0604020202020204" pitchFamily="34" charset="0"/>
              <a:cs typeface="Arial" panose="020B0604020202020204" pitchFamily="34" charset="0"/>
            </a:endParaRPr>
          </a:p>
        </p:txBody>
      </p:sp>
      <p:sp>
        <p:nvSpPr>
          <p:cNvPr id="84" name="Forme libre 83">
            <a:extLst>
              <a:ext uri="{FF2B5EF4-FFF2-40B4-BE49-F238E27FC236}">
                <a16:creationId xmlns:a16="http://schemas.microsoft.com/office/drawing/2014/main" id="{90709288-6013-2A27-3B17-90A4E4199435}"/>
              </a:ext>
            </a:extLst>
          </p:cNvPr>
          <p:cNvSpPr/>
          <p:nvPr/>
        </p:nvSpPr>
        <p:spPr>
          <a:xfrm flipV="1">
            <a:off x="1677249" y="6850888"/>
            <a:ext cx="2106737"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sp>
        <p:nvSpPr>
          <p:cNvPr id="86" name="Forme libre 85">
            <a:extLst>
              <a:ext uri="{FF2B5EF4-FFF2-40B4-BE49-F238E27FC236}">
                <a16:creationId xmlns:a16="http://schemas.microsoft.com/office/drawing/2014/main" id="{90709288-6013-2A27-3B17-90A4E4199435}"/>
              </a:ext>
            </a:extLst>
          </p:cNvPr>
          <p:cNvSpPr/>
          <p:nvPr/>
        </p:nvSpPr>
        <p:spPr>
          <a:xfrm flipV="1">
            <a:off x="3783986" y="6851566"/>
            <a:ext cx="2509657" cy="51815"/>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sp>
        <p:nvSpPr>
          <p:cNvPr id="93" name="Rectangle 92"/>
          <p:cNvSpPr/>
          <p:nvPr/>
        </p:nvSpPr>
        <p:spPr>
          <a:xfrm>
            <a:off x="6278787" y="7692778"/>
            <a:ext cx="935473" cy="441433"/>
          </a:xfrm>
          <a:prstGeom prst="rect">
            <a:avLst/>
          </a:prstGeom>
          <a:noFill/>
        </p:spPr>
        <p:txBody>
          <a:bodyPr wrap="square" lIns="0" tIns="0" rIns="0" bIns="0" anchor="ctr">
            <a:noAutofit/>
          </a:bodyPr>
          <a:lstStyle/>
          <a:p>
            <a:pPr algn="ctr"/>
            <a:r>
              <a:rPr lang="fr-FR" sz="1100" dirty="0">
                <a:latin typeface="Arial" panose="020B0604020202020204" pitchFamily="34" charset="0"/>
                <a:cs typeface="Arial" panose="020B0604020202020204" pitchFamily="34" charset="0"/>
              </a:rPr>
              <a:t>M.13 Les vigilances à l'officine</a:t>
            </a:r>
          </a:p>
        </p:txBody>
      </p:sp>
      <p:sp>
        <p:nvSpPr>
          <p:cNvPr id="94" name="ZoneTexte 93">
            <a:extLst>
              <a:ext uri="{FF2B5EF4-FFF2-40B4-BE49-F238E27FC236}">
                <a16:creationId xmlns:a16="http://schemas.microsoft.com/office/drawing/2014/main" id="{12A80095-0984-712E-26C6-4BE56A92DED6}"/>
              </a:ext>
            </a:extLst>
          </p:cNvPr>
          <p:cNvSpPr txBox="1"/>
          <p:nvPr/>
        </p:nvSpPr>
        <p:spPr>
          <a:xfrm rot="16200000">
            <a:off x="-411962" y="8917380"/>
            <a:ext cx="1349149" cy="461665"/>
          </a:xfrm>
          <a:prstGeom prst="rect">
            <a:avLst/>
          </a:prstGeom>
          <a:noFill/>
        </p:spPr>
        <p:txBody>
          <a:bodyPr wrap="square">
            <a:spAutoFit/>
          </a:bodyPr>
          <a:lstStyle>
            <a:defPPr>
              <a:defRPr lang="en-US"/>
            </a:defPPr>
            <a:lvl1pPr>
              <a:buNone/>
              <a:defRPr sz="1400" b="1">
                <a:solidFill>
                  <a:schemeClr val="accent3"/>
                </a:solidFill>
                <a:effectLst/>
                <a:latin typeface="Arial" panose="020B0604020202020204" pitchFamily="34" charset="0"/>
                <a:cs typeface="Arial" panose="020B0604020202020204" pitchFamily="34" charset="0"/>
              </a:defRPr>
            </a:lvl1pPr>
          </a:lstStyle>
          <a:p>
            <a:pPr algn="ctr"/>
            <a:r>
              <a:rPr lang="fr-FR" sz="1200" dirty="0" smtClean="0"/>
              <a:t>RETOUR DU MATERIEL</a:t>
            </a:r>
            <a:endParaRPr lang="fr-FR" sz="1200" dirty="0"/>
          </a:p>
        </p:txBody>
      </p:sp>
      <p:sp>
        <p:nvSpPr>
          <p:cNvPr id="95" name="ZoneTexte 94">
            <a:extLst>
              <a:ext uri="{FF2B5EF4-FFF2-40B4-BE49-F238E27FC236}">
                <a16:creationId xmlns:a16="http://schemas.microsoft.com/office/drawing/2014/main" id="{CDC9D813-6FC0-C6DB-6D60-5713EA4D726A}"/>
              </a:ext>
            </a:extLst>
          </p:cNvPr>
          <p:cNvSpPr txBox="1"/>
          <p:nvPr/>
        </p:nvSpPr>
        <p:spPr>
          <a:xfrm>
            <a:off x="711807" y="8518062"/>
            <a:ext cx="4665856" cy="828445"/>
          </a:xfrm>
          <a:prstGeom prst="rect">
            <a:avLst/>
          </a:prstGeom>
          <a:solidFill>
            <a:schemeClr val="bg1"/>
          </a:solidFill>
          <a:ln>
            <a:solidFill>
              <a:schemeClr val="accent3"/>
            </a:solidFill>
          </a:ln>
        </p:spPr>
        <p:txBody>
          <a:bodyPr wrap="square" lIns="0" tIns="0" rIns="0" bIns="0" anchor="ctr">
            <a:noAutofit/>
          </a:bodyPr>
          <a:lstStyle>
            <a:defPPr>
              <a:defRPr lang="en-US"/>
            </a:defPPr>
            <a:lvl1pPr algn="ctr">
              <a:defRPr sz="900" b="1">
                <a:latin typeface="Arial" panose="020B0604020202020204" pitchFamily="34" charset="0"/>
                <a:cs typeface="Arial" panose="020B0604020202020204" pitchFamily="34" charset="0"/>
              </a:defRPr>
            </a:lvl1pPr>
          </a:lstStyle>
          <a:p>
            <a:r>
              <a:rPr lang="fr-FR" sz="1050" dirty="0">
                <a:solidFill>
                  <a:schemeClr val="accent3"/>
                </a:solidFill>
              </a:rPr>
              <a:t>Nettoyage &amp; Décontamination</a:t>
            </a:r>
          </a:p>
          <a:p>
            <a:pPr marL="171450" indent="-171450" algn="l">
              <a:buFontTx/>
              <a:buChar char="-"/>
            </a:pPr>
            <a:r>
              <a:rPr lang="fr-FR" sz="1050" b="0" dirty="0"/>
              <a:t>S’assurer de l’état du DM retourné et le remettre en état de fonctionnement</a:t>
            </a:r>
          </a:p>
          <a:p>
            <a:pPr marL="171450" indent="-171450" algn="l">
              <a:buFontTx/>
              <a:buChar char="-"/>
            </a:pPr>
            <a:r>
              <a:rPr lang="fr-FR" sz="1050" b="0" dirty="0"/>
              <a:t>Suivre la procédure de nettoyage et de décontamination </a:t>
            </a:r>
            <a:r>
              <a:rPr lang="fr-FR" sz="1050" b="0" dirty="0" smtClean="0"/>
              <a:t>(</a:t>
            </a:r>
            <a:r>
              <a:rPr lang="fr-FR" sz="1050" b="0" dirty="0" err="1" smtClean="0"/>
              <a:t>cf</a:t>
            </a:r>
            <a:r>
              <a:rPr lang="fr-FR" sz="1050" b="0" dirty="0" smtClean="0"/>
              <a:t> notice)</a:t>
            </a:r>
            <a:endParaRPr lang="fr-FR" sz="1050" b="0" dirty="0"/>
          </a:p>
          <a:p>
            <a:pPr marL="171450" indent="-171450" algn="l">
              <a:buFontTx/>
              <a:buChar char="-"/>
            </a:pPr>
            <a:r>
              <a:rPr lang="fr-FR" sz="1050" b="0" dirty="0"/>
              <a:t>L’entreposer dans un endroit dédié </a:t>
            </a:r>
            <a:r>
              <a:rPr lang="fr-FR" sz="1050" b="0" dirty="0" smtClean="0"/>
              <a:t>(le protéger si besoin)</a:t>
            </a:r>
            <a:endParaRPr lang="fr-FR" sz="1050" b="0" dirty="0"/>
          </a:p>
        </p:txBody>
      </p:sp>
      <p:sp>
        <p:nvSpPr>
          <p:cNvPr id="97" name="ZoneTexte 96">
            <a:extLst>
              <a:ext uri="{FF2B5EF4-FFF2-40B4-BE49-F238E27FC236}">
                <a16:creationId xmlns:a16="http://schemas.microsoft.com/office/drawing/2014/main" id="{CDC9D813-6FC0-C6DB-6D60-5713EA4D726A}"/>
              </a:ext>
            </a:extLst>
          </p:cNvPr>
          <p:cNvSpPr txBox="1"/>
          <p:nvPr/>
        </p:nvSpPr>
        <p:spPr>
          <a:xfrm>
            <a:off x="5692140" y="8522767"/>
            <a:ext cx="1531373" cy="624299"/>
          </a:xfrm>
          <a:prstGeom prst="rect">
            <a:avLst/>
          </a:prstGeom>
          <a:solidFill>
            <a:schemeClr val="bg1"/>
          </a:solidFill>
          <a:ln>
            <a:solidFill>
              <a:schemeClr val="accent3"/>
            </a:solidFill>
          </a:ln>
        </p:spPr>
        <p:txBody>
          <a:bodyPr wrap="square" lIns="0" tIns="0" rIns="0" bIns="0" anchor="ctr">
            <a:noAutofit/>
          </a:bodyPr>
          <a:lstStyle>
            <a:defPPr>
              <a:defRPr lang="en-US"/>
            </a:defPPr>
            <a:lvl1pPr algn="ctr">
              <a:defRPr sz="900" b="1">
                <a:latin typeface="Arial" panose="020B0604020202020204" pitchFamily="34" charset="0"/>
                <a:cs typeface="Arial" panose="020B0604020202020204" pitchFamily="34" charset="0"/>
              </a:defRPr>
            </a:lvl1pPr>
          </a:lstStyle>
          <a:p>
            <a:r>
              <a:rPr lang="fr-FR" sz="1050" dirty="0" smtClean="0">
                <a:solidFill>
                  <a:schemeClr val="accent3"/>
                </a:solidFill>
              </a:rPr>
              <a:t>Traçabilité</a:t>
            </a:r>
          </a:p>
          <a:p>
            <a:pPr algn="just"/>
            <a:r>
              <a:rPr lang="fr-FR" sz="1050" b="0" dirty="0">
                <a:solidFill>
                  <a:schemeClr val="tx1">
                    <a:lumMod val="85000"/>
                    <a:lumOff val="15000"/>
                  </a:schemeClr>
                </a:solidFill>
              </a:rPr>
              <a:t>T</a:t>
            </a:r>
            <a:r>
              <a:rPr lang="fr-FR" sz="1050" b="0" dirty="0" smtClean="0">
                <a:solidFill>
                  <a:schemeClr val="tx1">
                    <a:lumMod val="85000"/>
                    <a:lumOff val="15000"/>
                  </a:schemeClr>
                </a:solidFill>
              </a:rPr>
              <a:t>racer </a:t>
            </a:r>
            <a:r>
              <a:rPr lang="fr-FR" sz="1050" b="0" dirty="0">
                <a:solidFill>
                  <a:schemeClr val="tx1">
                    <a:lumMod val="85000"/>
                    <a:lumOff val="15000"/>
                  </a:schemeClr>
                </a:solidFill>
              </a:rPr>
              <a:t>le </a:t>
            </a:r>
            <a:r>
              <a:rPr lang="fr-FR" sz="1050" dirty="0">
                <a:solidFill>
                  <a:schemeClr val="tx1">
                    <a:lumMod val="85000"/>
                    <a:lumOff val="15000"/>
                  </a:schemeClr>
                </a:solidFill>
              </a:rPr>
              <a:t>retour du DM </a:t>
            </a:r>
            <a:r>
              <a:rPr lang="fr-FR" sz="1050" b="0" dirty="0">
                <a:solidFill>
                  <a:schemeClr val="tx1">
                    <a:lumMod val="85000"/>
                    <a:lumOff val="15000"/>
                  </a:schemeClr>
                </a:solidFill>
              </a:rPr>
              <a:t>et la </a:t>
            </a:r>
            <a:r>
              <a:rPr lang="fr-FR" sz="1050" dirty="0">
                <a:solidFill>
                  <a:schemeClr val="tx1">
                    <a:lumMod val="85000"/>
                    <a:lumOff val="15000"/>
                  </a:schemeClr>
                </a:solidFill>
              </a:rPr>
              <a:t>fin de la location</a:t>
            </a:r>
          </a:p>
        </p:txBody>
      </p:sp>
      <p:sp>
        <p:nvSpPr>
          <p:cNvPr id="98" name="ZoneTexte 97">
            <a:extLst>
              <a:ext uri="{FF2B5EF4-FFF2-40B4-BE49-F238E27FC236}">
                <a16:creationId xmlns:a16="http://schemas.microsoft.com/office/drawing/2014/main" id="{19C6D915-5DF2-AB6D-C0BD-DE0C9BE5E8BD}"/>
              </a:ext>
            </a:extLst>
          </p:cNvPr>
          <p:cNvSpPr txBox="1"/>
          <p:nvPr/>
        </p:nvSpPr>
        <p:spPr>
          <a:xfrm>
            <a:off x="5560465" y="9108223"/>
            <a:ext cx="1794719" cy="524217"/>
          </a:xfrm>
          <a:prstGeom prst="rect">
            <a:avLst/>
          </a:prstGeom>
          <a:noFill/>
        </p:spPr>
        <p:txBody>
          <a:bodyPr wrap="square" lIns="0" tIns="0" rIns="0" bIns="0" anchor="ctr">
            <a:noAutofit/>
          </a:bodyPr>
          <a:lstStyle>
            <a:defPPr>
              <a:defRPr lang="en-US"/>
            </a:defPPr>
            <a:lvl1pPr lvl="0" algn="ctr">
              <a:defRPr sz="1100">
                <a:latin typeface="Arial" panose="020B0604020202020204" pitchFamily="34" charset="0"/>
                <a:cs typeface="Arial" panose="020B0604020202020204" pitchFamily="34" charset="0"/>
              </a:defRPr>
            </a:lvl1pPr>
          </a:lstStyle>
          <a:p>
            <a:r>
              <a:rPr lang="fr-FR" dirty="0"/>
              <a:t>E10. Fiche de vie du matériel de location</a:t>
            </a:r>
          </a:p>
        </p:txBody>
      </p:sp>
      <p:sp>
        <p:nvSpPr>
          <p:cNvPr id="99" name="ZoneTexte 98">
            <a:extLst>
              <a:ext uri="{FF2B5EF4-FFF2-40B4-BE49-F238E27FC236}">
                <a16:creationId xmlns:a16="http://schemas.microsoft.com/office/drawing/2014/main" id="{19C6D915-5DF2-AB6D-C0BD-DE0C9BE5E8BD}"/>
              </a:ext>
            </a:extLst>
          </p:cNvPr>
          <p:cNvSpPr txBox="1"/>
          <p:nvPr/>
        </p:nvSpPr>
        <p:spPr>
          <a:xfrm>
            <a:off x="5692140" y="9494444"/>
            <a:ext cx="1531371" cy="504000"/>
          </a:xfrm>
          <a:prstGeom prst="rect">
            <a:avLst/>
          </a:prstGeom>
          <a:noFill/>
        </p:spPr>
        <p:txBody>
          <a:bodyPr wrap="square" lIns="0" tIns="0" rIns="0" bIns="0" anchor="ctr">
            <a:noAutofit/>
          </a:bodyPr>
          <a:lstStyle>
            <a:defPPr>
              <a:defRPr lang="en-US"/>
            </a:defPPr>
            <a:lvl1pPr lvl="0" algn="ctr">
              <a:defRPr sz="900">
                <a:latin typeface="Arial" panose="020B0604020202020204" pitchFamily="34" charset="0"/>
                <a:cs typeface="Arial" panose="020B0604020202020204" pitchFamily="34" charset="0"/>
              </a:defRPr>
            </a:lvl1pPr>
          </a:lstStyle>
          <a:p>
            <a:r>
              <a:rPr lang="fr-FR" sz="1100" dirty="0"/>
              <a:t>E23. Fichier de suivi du matériel loué</a:t>
            </a:r>
          </a:p>
        </p:txBody>
      </p:sp>
      <p:sp>
        <p:nvSpPr>
          <p:cNvPr id="100" name="Forme libre 99">
            <a:extLst>
              <a:ext uri="{FF2B5EF4-FFF2-40B4-BE49-F238E27FC236}">
                <a16:creationId xmlns:a16="http://schemas.microsoft.com/office/drawing/2014/main" id="{E8A49952-F004-146A-0FD4-D0C4151A7678}"/>
              </a:ext>
            </a:extLst>
          </p:cNvPr>
          <p:cNvSpPr/>
          <p:nvPr/>
        </p:nvSpPr>
        <p:spPr>
          <a:xfrm rot="16200000">
            <a:off x="5037434" y="8980538"/>
            <a:ext cx="970672" cy="45719"/>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p>
        </p:txBody>
      </p:sp>
      <p:sp>
        <p:nvSpPr>
          <p:cNvPr id="101" name="ZoneTexte 100">
            <a:extLst>
              <a:ext uri="{FF2B5EF4-FFF2-40B4-BE49-F238E27FC236}">
                <a16:creationId xmlns:a16="http://schemas.microsoft.com/office/drawing/2014/main" id="{DBAD544C-B7D8-378D-F2B6-A8F2984E99C5}"/>
              </a:ext>
            </a:extLst>
          </p:cNvPr>
          <p:cNvSpPr txBox="1"/>
          <p:nvPr/>
        </p:nvSpPr>
        <p:spPr>
          <a:xfrm>
            <a:off x="774460" y="9412573"/>
            <a:ext cx="4502645" cy="385714"/>
          </a:xfrm>
          <a:prstGeom prst="rect">
            <a:avLst/>
          </a:prstGeom>
          <a:solidFill>
            <a:schemeClr val="accent3">
              <a:lumMod val="20000"/>
              <a:lumOff val="80000"/>
            </a:schemeClr>
          </a:solidFill>
        </p:spPr>
        <p:txBody>
          <a:bodyPr wrap="square" lIns="0" tIns="0" rIns="0" bIns="0" anchor="ctr">
            <a:noAutofit/>
          </a:bodyPr>
          <a:lstStyle/>
          <a:p>
            <a:pPr algn="just"/>
            <a:r>
              <a:rPr lang="fr-FR" sz="1050" dirty="0">
                <a:solidFill>
                  <a:schemeClr val="dk1"/>
                </a:solidFill>
                <a:latin typeface="Arial" panose="020B0604020202020204" pitchFamily="34" charset="0"/>
                <a:cs typeface="Arial" panose="020B0604020202020204" pitchFamily="34" charset="0"/>
              </a:rPr>
              <a:t>Si</a:t>
            </a:r>
            <a:r>
              <a:rPr lang="fr-FR" sz="1050" dirty="0">
                <a:solidFill>
                  <a:srgbClr val="FF0000"/>
                </a:solidFill>
                <a:latin typeface="Arial" panose="020B0604020202020204" pitchFamily="34" charset="0"/>
                <a:cs typeface="Arial" panose="020B0604020202020204" pitchFamily="34" charset="0"/>
              </a:rPr>
              <a:t> </a:t>
            </a:r>
            <a:r>
              <a:rPr lang="fr-FR" sz="1050" dirty="0">
                <a:solidFill>
                  <a:schemeClr val="dk1"/>
                </a:solidFill>
                <a:latin typeface="Arial" panose="020B0604020202020204" pitchFamily="34" charset="0"/>
                <a:cs typeface="Arial" panose="020B0604020202020204" pitchFamily="34" charset="0"/>
              </a:rPr>
              <a:t>le DM ne peut être nettoyé immédiatement, le stocker dans un endroit dédié pour le DM entrant, et l’étiqueter en précisant qu’il s’agit de DM sale</a:t>
            </a:r>
          </a:p>
        </p:txBody>
      </p:sp>
      <p:cxnSp>
        <p:nvCxnSpPr>
          <p:cNvPr id="27" name="Connecteur droit 26"/>
          <p:cNvCxnSpPr/>
          <p:nvPr/>
        </p:nvCxnSpPr>
        <p:spPr>
          <a:xfrm>
            <a:off x="519809" y="6362455"/>
            <a:ext cx="0" cy="1678295"/>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104" name="Connecteur droit 103"/>
          <p:cNvCxnSpPr/>
          <p:nvPr/>
        </p:nvCxnSpPr>
        <p:spPr>
          <a:xfrm>
            <a:off x="543840" y="8473638"/>
            <a:ext cx="0" cy="1245986"/>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40" name="Connecteur droit 39"/>
          <p:cNvCxnSpPr/>
          <p:nvPr/>
        </p:nvCxnSpPr>
        <p:spPr>
          <a:xfrm flipH="1">
            <a:off x="5837781" y="2623451"/>
            <a:ext cx="1" cy="3195731"/>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sp>
        <p:nvSpPr>
          <p:cNvPr id="106" name="Forme libre 105">
            <a:extLst>
              <a:ext uri="{FF2B5EF4-FFF2-40B4-BE49-F238E27FC236}">
                <a16:creationId xmlns:a16="http://schemas.microsoft.com/office/drawing/2014/main" id="{90709288-6013-2A27-3B17-90A4E4199435}"/>
              </a:ext>
            </a:extLst>
          </p:cNvPr>
          <p:cNvSpPr/>
          <p:nvPr/>
        </p:nvSpPr>
        <p:spPr>
          <a:xfrm rot="10800000">
            <a:off x="1824653" y="6170852"/>
            <a:ext cx="5376310" cy="7487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cxnSp>
        <p:nvCxnSpPr>
          <p:cNvPr id="107" name="Connecteur droit 106"/>
          <p:cNvCxnSpPr/>
          <p:nvPr/>
        </p:nvCxnSpPr>
        <p:spPr>
          <a:xfrm>
            <a:off x="531174" y="1936971"/>
            <a:ext cx="5314" cy="4092669"/>
          </a:xfrm>
          <a:prstGeom prst="line">
            <a:avLst/>
          </a:prstGeom>
          <a:ln>
            <a:solidFill>
              <a:schemeClr val="accent3"/>
            </a:solidFill>
          </a:ln>
        </p:spPr>
        <p:style>
          <a:lnRef idx="2">
            <a:schemeClr val="accent1"/>
          </a:lnRef>
          <a:fillRef idx="0">
            <a:schemeClr val="accent1"/>
          </a:fillRef>
          <a:effectRef idx="1">
            <a:schemeClr val="accent1"/>
          </a:effectRef>
          <a:fontRef idx="minor">
            <a:schemeClr val="tx1"/>
          </a:fontRef>
        </p:style>
      </p:cxnSp>
      <p:sp>
        <p:nvSpPr>
          <p:cNvPr id="111" name="Forme libre 110">
            <a:extLst>
              <a:ext uri="{FF2B5EF4-FFF2-40B4-BE49-F238E27FC236}">
                <a16:creationId xmlns:a16="http://schemas.microsoft.com/office/drawing/2014/main" id="{90709288-6013-2A27-3B17-90A4E4199435}"/>
              </a:ext>
            </a:extLst>
          </p:cNvPr>
          <p:cNvSpPr/>
          <p:nvPr/>
        </p:nvSpPr>
        <p:spPr>
          <a:xfrm flipV="1">
            <a:off x="741727" y="6170851"/>
            <a:ext cx="1082925" cy="4571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sp>
        <p:nvSpPr>
          <p:cNvPr id="112" name="Forme libre 111">
            <a:extLst>
              <a:ext uri="{FF2B5EF4-FFF2-40B4-BE49-F238E27FC236}">
                <a16:creationId xmlns:a16="http://schemas.microsoft.com/office/drawing/2014/main" id="{90709288-6013-2A27-3B17-90A4E4199435}"/>
              </a:ext>
            </a:extLst>
          </p:cNvPr>
          <p:cNvSpPr/>
          <p:nvPr/>
        </p:nvSpPr>
        <p:spPr>
          <a:xfrm flipV="1">
            <a:off x="6293643" y="6851558"/>
            <a:ext cx="920618" cy="45729"/>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sp>
        <p:nvSpPr>
          <p:cNvPr id="113" name="Forme libre 112">
            <a:extLst>
              <a:ext uri="{FF2B5EF4-FFF2-40B4-BE49-F238E27FC236}">
                <a16:creationId xmlns:a16="http://schemas.microsoft.com/office/drawing/2014/main" id="{90709288-6013-2A27-3B17-90A4E4199435}"/>
              </a:ext>
            </a:extLst>
          </p:cNvPr>
          <p:cNvSpPr/>
          <p:nvPr/>
        </p:nvSpPr>
        <p:spPr>
          <a:xfrm rot="10800000">
            <a:off x="925164" y="8341049"/>
            <a:ext cx="4318349" cy="50656"/>
          </a:xfrm>
          <a:custGeom>
            <a:avLst/>
            <a:gdLst>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0 w 6425586"/>
              <a:gd name="csY0" fmla="*/ 269206 h 360646"/>
              <a:gd name="csX1" fmla="*/ 6425586 w 6425586"/>
              <a:gd name="csY1" fmla="*/ 269206 h 360646"/>
              <a:gd name="csX2" fmla="*/ 6425586 w 6425586"/>
              <a:gd name="csY2" fmla="*/ 89521 h 360646"/>
              <a:gd name="csX3" fmla="*/ 3287279 w 6425586"/>
              <a:gd name="csY3" fmla="*/ 89521 h 360646"/>
              <a:gd name="csX4" fmla="*/ 3212793 w 6425586"/>
              <a:gd name="csY4" fmla="*/ 0 h 360646"/>
              <a:gd name="csX5" fmla="*/ 3138307 w 6425586"/>
              <a:gd name="csY5" fmla="*/ 89521 h 360646"/>
              <a:gd name="csX6" fmla="*/ 0 w 6425586"/>
              <a:gd name="csY6" fmla="*/ 89521 h 360646"/>
              <a:gd name="csX7" fmla="*/ 91440 w 6425586"/>
              <a:gd name="csY7" fmla="*/ 360646 h 360646"/>
              <a:gd name="csX0" fmla="*/ 0 w 6425586"/>
              <a:gd name="csY0" fmla="*/ 269206 h 269206"/>
              <a:gd name="csX1" fmla="*/ 6425586 w 6425586"/>
              <a:gd name="csY1" fmla="*/ 269206 h 269206"/>
              <a:gd name="csX2" fmla="*/ 6425586 w 6425586"/>
              <a:gd name="csY2" fmla="*/ 89521 h 269206"/>
              <a:gd name="csX3" fmla="*/ 3287279 w 6425586"/>
              <a:gd name="csY3" fmla="*/ 89521 h 269206"/>
              <a:gd name="csX4" fmla="*/ 3212793 w 6425586"/>
              <a:gd name="csY4" fmla="*/ 0 h 269206"/>
              <a:gd name="csX5" fmla="*/ 3138307 w 6425586"/>
              <a:gd name="csY5" fmla="*/ 89521 h 269206"/>
              <a:gd name="csX6" fmla="*/ 0 w 6425586"/>
              <a:gd name="csY6" fmla="*/ 89521 h 269206"/>
              <a:gd name="csX0" fmla="*/ 6425586 w 6425586"/>
              <a:gd name="csY0" fmla="*/ 269206 h 269206"/>
              <a:gd name="csX1" fmla="*/ 6425586 w 6425586"/>
              <a:gd name="csY1" fmla="*/ 89521 h 269206"/>
              <a:gd name="csX2" fmla="*/ 3287279 w 6425586"/>
              <a:gd name="csY2" fmla="*/ 89521 h 269206"/>
              <a:gd name="csX3" fmla="*/ 3212793 w 6425586"/>
              <a:gd name="csY3" fmla="*/ 0 h 269206"/>
              <a:gd name="csX4" fmla="*/ 3138307 w 6425586"/>
              <a:gd name="csY4" fmla="*/ 89521 h 269206"/>
              <a:gd name="csX5" fmla="*/ 0 w 6425586"/>
              <a:gd name="csY5" fmla="*/ 89521 h 269206"/>
              <a:gd name="csX0" fmla="*/ 6425586 w 6425586"/>
              <a:gd name="csY0" fmla="*/ 89521 h 89521"/>
              <a:gd name="csX1" fmla="*/ 3287279 w 6425586"/>
              <a:gd name="csY1" fmla="*/ 89521 h 89521"/>
              <a:gd name="csX2" fmla="*/ 3212793 w 6425586"/>
              <a:gd name="csY2" fmla="*/ 0 h 89521"/>
              <a:gd name="csX3" fmla="*/ 3138307 w 6425586"/>
              <a:gd name="csY3" fmla="*/ 89521 h 89521"/>
              <a:gd name="csX4" fmla="*/ 0 w 6425586"/>
              <a:gd name="csY4" fmla="*/ 89521 h 89521"/>
              <a:gd name="csX0" fmla="*/ 6425586 w 6425586"/>
              <a:gd name="csY0" fmla="*/ 89521 h 92387"/>
              <a:gd name="csX1" fmla="*/ 3287279 w 6425586"/>
              <a:gd name="csY1" fmla="*/ 89521 h 92387"/>
              <a:gd name="csX2" fmla="*/ 3212793 w 6425586"/>
              <a:gd name="csY2" fmla="*/ 0 h 92387"/>
              <a:gd name="csX3" fmla="*/ 3138307 w 6425586"/>
              <a:gd name="csY3" fmla="*/ 89521 h 92387"/>
              <a:gd name="csX4" fmla="*/ 371446 w 6425586"/>
              <a:gd name="csY4" fmla="*/ 92387 h 92387"/>
              <a:gd name="csX5" fmla="*/ 0 w 6425586"/>
              <a:gd name="csY5" fmla="*/ 89521 h 92387"/>
              <a:gd name="csX0" fmla="*/ 6054140 w 6054140"/>
              <a:gd name="csY0" fmla="*/ 89521 h 92387"/>
              <a:gd name="csX1" fmla="*/ 2915833 w 6054140"/>
              <a:gd name="csY1" fmla="*/ 89521 h 92387"/>
              <a:gd name="csX2" fmla="*/ 2841347 w 6054140"/>
              <a:gd name="csY2" fmla="*/ 0 h 92387"/>
              <a:gd name="csX3" fmla="*/ 2766861 w 6054140"/>
              <a:gd name="csY3" fmla="*/ 89521 h 92387"/>
              <a:gd name="csX4" fmla="*/ 0 w 6054140"/>
              <a:gd name="csY4" fmla="*/ 92387 h 92387"/>
              <a:gd name="csX0" fmla="*/ 6054140 w 6054140"/>
              <a:gd name="csY0" fmla="*/ 89521 h 92387"/>
              <a:gd name="csX1" fmla="*/ 5975350 w 6054140"/>
              <a:gd name="csY1" fmla="*/ 89212 h 92387"/>
              <a:gd name="csX2" fmla="*/ 2915833 w 6054140"/>
              <a:gd name="csY2" fmla="*/ 89521 h 92387"/>
              <a:gd name="csX3" fmla="*/ 2841347 w 6054140"/>
              <a:gd name="csY3" fmla="*/ 0 h 92387"/>
              <a:gd name="csX4" fmla="*/ 2766861 w 6054140"/>
              <a:gd name="csY4" fmla="*/ 89521 h 92387"/>
              <a:gd name="csX5" fmla="*/ 0 w 6054140"/>
              <a:gd name="csY5" fmla="*/ 92387 h 92387"/>
              <a:gd name="csX0" fmla="*/ 5975350 w 5975350"/>
              <a:gd name="csY0" fmla="*/ 89212 h 92387"/>
              <a:gd name="csX1" fmla="*/ 2915833 w 5975350"/>
              <a:gd name="csY1" fmla="*/ 89521 h 92387"/>
              <a:gd name="csX2" fmla="*/ 2841347 w 5975350"/>
              <a:gd name="csY2" fmla="*/ 0 h 92387"/>
              <a:gd name="csX3" fmla="*/ 2766861 w 5975350"/>
              <a:gd name="csY3" fmla="*/ 89521 h 92387"/>
              <a:gd name="csX4" fmla="*/ 0 w 5975350"/>
              <a:gd name="csY4" fmla="*/ 92387 h 92387"/>
            </a:gdLst>
            <a:ahLst/>
            <a:cxnLst>
              <a:cxn ang="0">
                <a:pos x="csX0" y="csY0"/>
              </a:cxn>
              <a:cxn ang="0">
                <a:pos x="csX1" y="csY1"/>
              </a:cxn>
              <a:cxn ang="0">
                <a:pos x="csX2" y="csY2"/>
              </a:cxn>
              <a:cxn ang="0">
                <a:pos x="csX3" y="csY3"/>
              </a:cxn>
              <a:cxn ang="0">
                <a:pos x="csX4" y="csY4"/>
              </a:cxn>
            </a:cxnLst>
            <a:rect l="l" t="t" r="r" b="b"/>
            <a:pathLst>
              <a:path w="5975350" h="92387">
                <a:moveTo>
                  <a:pt x="5975350" y="89212"/>
                </a:moveTo>
                <a:lnTo>
                  <a:pt x="2915833" y="89521"/>
                </a:lnTo>
                <a:lnTo>
                  <a:pt x="2841347" y="0"/>
                </a:lnTo>
                <a:lnTo>
                  <a:pt x="2766861" y="89521"/>
                </a:lnTo>
                <a:lnTo>
                  <a:pt x="0" y="92387"/>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sz="2800">
              <a:latin typeface="Arial" panose="020B0604020202020204" pitchFamily="34" charset="0"/>
              <a:cs typeface="Arial" panose="020B0604020202020204" pitchFamily="34" charset="0"/>
            </a:endParaRPr>
          </a:p>
        </p:txBody>
      </p:sp>
      <p:sp>
        <p:nvSpPr>
          <p:cNvPr id="114" name="ZoneTexte 113">
            <a:extLst>
              <a:ext uri="{FF2B5EF4-FFF2-40B4-BE49-F238E27FC236}">
                <a16:creationId xmlns:a16="http://schemas.microsoft.com/office/drawing/2014/main" id="{F9AB7693-5DA0-7C1C-D286-3AA1B409AC04}"/>
              </a:ext>
            </a:extLst>
          </p:cNvPr>
          <p:cNvSpPr txBox="1"/>
          <p:nvPr/>
        </p:nvSpPr>
        <p:spPr>
          <a:xfrm>
            <a:off x="3080629" y="8410062"/>
            <a:ext cx="216000" cy="216000"/>
          </a:xfrm>
          <a:prstGeom prst="ellipse">
            <a:avLst/>
          </a:prstGeom>
          <a:solidFill>
            <a:schemeClr val="bg1"/>
          </a:solidFill>
          <a:ln w="3175">
            <a:solidFill>
              <a:schemeClr val="accent3"/>
            </a:solidFill>
          </a:ln>
        </p:spPr>
        <p:txBody>
          <a:bodyPr wrap="square" lIns="0" tIns="0" rIns="0" bIns="0" rtlCol="0" anchor="ctr">
            <a:noAutofit/>
          </a:bodyPr>
          <a:lstStyle>
            <a:defPPr>
              <a:defRPr lang="en-US"/>
            </a:defPPr>
            <a:lvl1pPr algn="ctr">
              <a:defRPr sz="1100">
                <a:solidFill>
                  <a:schemeClr val="accent3"/>
                </a:solidFill>
                <a:latin typeface="Arial" panose="020B0604020202020204" pitchFamily="34" charset="0"/>
                <a:cs typeface="Arial" panose="020B0604020202020204" pitchFamily="34" charset="0"/>
              </a:defRPr>
            </a:lvl1pPr>
          </a:lstStyle>
          <a:p>
            <a:r>
              <a:rPr lang="fr-FR" dirty="0" smtClean="0"/>
              <a:t>4</a:t>
            </a:r>
            <a:endParaRPr lang="fr-FR" dirty="0"/>
          </a:p>
        </p:txBody>
      </p:sp>
      <p:sp>
        <p:nvSpPr>
          <p:cNvPr id="119" name="ZoneTexte 118">
            <a:extLst>
              <a:ext uri="{FF2B5EF4-FFF2-40B4-BE49-F238E27FC236}">
                <a16:creationId xmlns:a16="http://schemas.microsoft.com/office/drawing/2014/main" id="{F9AB7693-5DA0-7C1C-D286-3AA1B409AC04}"/>
              </a:ext>
            </a:extLst>
          </p:cNvPr>
          <p:cNvSpPr txBox="1"/>
          <p:nvPr/>
        </p:nvSpPr>
        <p:spPr>
          <a:xfrm>
            <a:off x="6349825" y="8364541"/>
            <a:ext cx="216000" cy="216000"/>
          </a:xfrm>
          <a:prstGeom prst="ellipse">
            <a:avLst/>
          </a:prstGeom>
          <a:solidFill>
            <a:schemeClr val="bg1"/>
          </a:solidFill>
          <a:ln w="3175">
            <a:solidFill>
              <a:schemeClr val="accent3"/>
            </a:solidFill>
          </a:ln>
        </p:spPr>
        <p:txBody>
          <a:bodyPr wrap="square" lIns="0" tIns="0" rIns="0" bIns="0" rtlCol="0" anchor="ctr">
            <a:noAutofit/>
          </a:bodyPr>
          <a:lstStyle>
            <a:defPPr>
              <a:defRPr lang="en-US"/>
            </a:defPPr>
            <a:lvl1pPr algn="ctr">
              <a:defRPr sz="1100">
                <a:solidFill>
                  <a:schemeClr val="accent3"/>
                </a:solidFill>
                <a:latin typeface="Arial" panose="020B0604020202020204" pitchFamily="34" charset="0"/>
                <a:cs typeface="Arial" panose="020B0604020202020204" pitchFamily="34" charset="0"/>
              </a:defRPr>
            </a:lvl1pPr>
          </a:lstStyle>
          <a:p>
            <a:r>
              <a:rPr lang="fr-FR" dirty="0" smtClean="0"/>
              <a:t>5</a:t>
            </a:r>
            <a:endParaRPr lang="fr-FR" dirty="0"/>
          </a:p>
        </p:txBody>
      </p:sp>
      <p:sp>
        <p:nvSpPr>
          <p:cNvPr id="61" name="Forme libre 60">
            <a:extLst>
              <a:ext uri="{FF2B5EF4-FFF2-40B4-BE49-F238E27FC236}">
                <a16:creationId xmlns:a16="http://schemas.microsoft.com/office/drawing/2014/main" id="{84AE0063-E89E-78A9-5DAA-99313F4B1B50}"/>
              </a:ext>
            </a:extLst>
          </p:cNvPr>
          <p:cNvSpPr/>
          <p:nvPr/>
        </p:nvSpPr>
        <p:spPr>
          <a:xfrm>
            <a:off x="6497291" y="7537654"/>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13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B0EB0-AD3B-C866-2814-31C4B3C5E94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64DD5E1-9C80-E60B-7B3E-E00628A6D600}"/>
              </a:ext>
            </a:extLst>
          </p:cNvPr>
          <p:cNvSpPr>
            <a:spLocks noGrp="1"/>
          </p:cNvSpPr>
          <p:nvPr>
            <p:ph type="title"/>
          </p:nvPr>
        </p:nvSpPr>
        <p:spPr/>
        <p:txBody>
          <a:bodyPr/>
          <a:lstStyle/>
          <a:p>
            <a:r>
              <a:rPr lang="fr-FR"/>
              <a:t>PROCÉDURE</a:t>
            </a:r>
            <a:endParaRPr lang="fr-FR" dirty="0"/>
          </a:p>
        </p:txBody>
      </p:sp>
      <p:sp>
        <p:nvSpPr>
          <p:cNvPr id="4" name="Espace réservé du numéro de diapositive 3">
            <a:extLst>
              <a:ext uri="{FF2B5EF4-FFF2-40B4-BE49-F238E27FC236}">
                <a16:creationId xmlns:a16="http://schemas.microsoft.com/office/drawing/2014/main" id="{7020B98D-C35E-1BE7-D3C3-CAE18BD1FEC5}"/>
              </a:ext>
            </a:extLst>
          </p:cNvPr>
          <p:cNvSpPr>
            <a:spLocks noGrp="1"/>
          </p:cNvSpPr>
          <p:nvPr>
            <p:ph type="sldNum" sz="quarter" idx="12"/>
          </p:nvPr>
        </p:nvSpPr>
        <p:spPr/>
        <p:txBody>
          <a:bodyPr/>
          <a:lstStyle/>
          <a:p>
            <a:fld id="{48F63A3B-78C7-47BE-AE5E-E10140E04643}" type="slidenum">
              <a:rPr lang="en-US" smtClean="0"/>
              <a:pPr/>
              <a:t>2</a:t>
            </a:fld>
            <a:r>
              <a:rPr lang="en-US" smtClean="0"/>
              <a:t>/3</a:t>
            </a:r>
            <a:endParaRPr lang="en-US" dirty="0"/>
          </a:p>
        </p:txBody>
      </p:sp>
      <p:sp>
        <p:nvSpPr>
          <p:cNvPr id="5" name="Espace réservé du texte 4">
            <a:extLst>
              <a:ext uri="{FF2B5EF4-FFF2-40B4-BE49-F238E27FC236}">
                <a16:creationId xmlns:a16="http://schemas.microsoft.com/office/drawing/2014/main" id="{95A451F5-2E7A-61AC-2D5A-B14387588359}"/>
              </a:ext>
            </a:extLst>
          </p:cNvPr>
          <p:cNvSpPr>
            <a:spLocks noGrp="1"/>
          </p:cNvSpPr>
          <p:nvPr>
            <p:ph type="body" sz="quarter" idx="13"/>
          </p:nvPr>
        </p:nvSpPr>
        <p:spPr/>
        <p:txBody>
          <a:bodyPr/>
          <a:lstStyle/>
          <a:p>
            <a:r>
              <a:rPr lang="fr-FR" b="1" dirty="0"/>
              <a:t>P18. </a:t>
            </a:r>
            <a:r>
              <a:rPr lang="fr-FR" dirty="0"/>
              <a:t>Dispositifs médicaux et prestations associées</a:t>
            </a:r>
          </a:p>
        </p:txBody>
      </p:sp>
      <p:sp>
        <p:nvSpPr>
          <p:cNvPr id="6" name="Espace réservé du texte 5">
            <a:extLst>
              <a:ext uri="{FF2B5EF4-FFF2-40B4-BE49-F238E27FC236}">
                <a16:creationId xmlns:a16="http://schemas.microsoft.com/office/drawing/2014/main" id="{D76547D4-1EFE-2F55-F077-BB55E895FA36}"/>
              </a:ext>
            </a:extLst>
          </p:cNvPr>
          <p:cNvSpPr>
            <a:spLocks noGrp="1"/>
          </p:cNvSpPr>
          <p:nvPr>
            <p:ph type="body" sz="quarter" idx="14"/>
          </p:nvPr>
        </p:nvSpPr>
        <p:spPr/>
        <p:txBody>
          <a:bodyPr/>
          <a:lstStyle/>
          <a:p>
            <a:r>
              <a:rPr lang="fr-FR" dirty="0"/>
              <a:t>Pharmacie :</a:t>
            </a:r>
          </a:p>
        </p:txBody>
      </p:sp>
      <p:sp>
        <p:nvSpPr>
          <p:cNvPr id="7" name="Espace réservé du texte 6">
            <a:extLst>
              <a:ext uri="{FF2B5EF4-FFF2-40B4-BE49-F238E27FC236}">
                <a16:creationId xmlns:a16="http://schemas.microsoft.com/office/drawing/2014/main" id="{3F833AC8-DDE9-6665-AF9B-353D4B93F06D}"/>
              </a:ext>
            </a:extLst>
          </p:cNvPr>
          <p:cNvSpPr>
            <a:spLocks noGrp="1"/>
          </p:cNvSpPr>
          <p:nvPr>
            <p:ph type="body" sz="quarter" idx="15"/>
          </p:nvPr>
        </p:nvSpPr>
        <p:spPr/>
        <p:txBody>
          <a:bodyPr/>
          <a:lstStyle/>
          <a:p>
            <a:r>
              <a:rPr lang="fr-FR" b="0" dirty="0"/>
              <a:t>Personnaliser l’en-tête</a:t>
            </a:r>
          </a:p>
        </p:txBody>
      </p:sp>
      <p:sp>
        <p:nvSpPr>
          <p:cNvPr id="29" name="Espace réservé de la date 28">
            <a:extLst>
              <a:ext uri="{FF2B5EF4-FFF2-40B4-BE49-F238E27FC236}">
                <a16:creationId xmlns:a16="http://schemas.microsoft.com/office/drawing/2014/main" id="{0F868B09-AFAB-BA69-2090-C8045BD2052F}"/>
              </a:ext>
            </a:extLst>
          </p:cNvPr>
          <p:cNvSpPr>
            <a:spLocks noGrp="1"/>
          </p:cNvSpPr>
          <p:nvPr>
            <p:ph type="dt" sz="half" idx="10"/>
          </p:nvPr>
        </p:nvSpPr>
        <p:spPr/>
        <p:txBody>
          <a:bodyPr/>
          <a:lstStyle/>
          <a:p>
            <a:r>
              <a:rPr lang="fr-FR" dirty="0"/>
              <a:t>Version 1.10 </a:t>
            </a:r>
            <a:r>
              <a:rPr lang="fr-FR" dirty="0">
                <a:solidFill>
                  <a:schemeClr val="tx1"/>
                </a:solidFill>
              </a:rPr>
              <a:t>/ </a:t>
            </a:r>
            <a:r>
              <a:rPr lang="fr-FR" dirty="0"/>
              <a:t>Avril 2026</a:t>
            </a:r>
            <a:endParaRPr lang="en-US" dirty="0"/>
          </a:p>
        </p:txBody>
      </p:sp>
      <p:sp>
        <p:nvSpPr>
          <p:cNvPr id="8" name="Espace réservé du contenu 2">
            <a:extLst>
              <a:ext uri="{FF2B5EF4-FFF2-40B4-BE49-F238E27FC236}">
                <a16:creationId xmlns:a16="http://schemas.microsoft.com/office/drawing/2014/main" id="{F400EAED-EBEC-16FC-A539-B962E2D867DE}"/>
              </a:ext>
            </a:extLst>
          </p:cNvPr>
          <p:cNvSpPr txBox="1">
            <a:spLocks/>
          </p:cNvSpPr>
          <p:nvPr/>
        </p:nvSpPr>
        <p:spPr>
          <a:xfrm>
            <a:off x="732293" y="2006638"/>
            <a:ext cx="1402249"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accent3"/>
                </a:solidFill>
                <a:latin typeface="Arial" panose="020B0604020202020204" pitchFamily="34" charset="0"/>
                <a:cs typeface="Arial" panose="020B0604020202020204" pitchFamily="34" charset="0"/>
              </a:rPr>
              <a:t>Légende</a:t>
            </a:r>
          </a:p>
        </p:txBody>
      </p:sp>
      <p:grpSp>
        <p:nvGrpSpPr>
          <p:cNvPr id="9" name="Groupe 8">
            <a:extLst>
              <a:ext uri="{FF2B5EF4-FFF2-40B4-BE49-F238E27FC236}">
                <a16:creationId xmlns:a16="http://schemas.microsoft.com/office/drawing/2014/main" id="{D0A21799-1FCA-5765-60B0-71ADFDEF8028}"/>
              </a:ext>
            </a:extLst>
          </p:cNvPr>
          <p:cNvGrpSpPr/>
          <p:nvPr/>
        </p:nvGrpSpPr>
        <p:grpSpPr>
          <a:xfrm>
            <a:off x="357380" y="1956923"/>
            <a:ext cx="290053" cy="292100"/>
            <a:chOff x="225503" y="2443266"/>
            <a:chExt cx="290053" cy="292100"/>
          </a:xfrm>
        </p:grpSpPr>
        <p:cxnSp>
          <p:nvCxnSpPr>
            <p:cNvPr id="10" name="Connecteur droit 9">
              <a:extLst>
                <a:ext uri="{FF2B5EF4-FFF2-40B4-BE49-F238E27FC236}">
                  <a16:creationId xmlns:a16="http://schemas.microsoft.com/office/drawing/2014/main" id="{2897D6B8-B37F-CCD0-BF49-EECA3F2431E0}"/>
                </a:ext>
              </a:extLst>
            </p:cNvPr>
            <p:cNvCxnSpPr>
              <a:cxnSpLocks/>
            </p:cNvCxnSpPr>
            <p:nvPr/>
          </p:nvCxnSpPr>
          <p:spPr>
            <a:xfrm>
              <a:off x="225503" y="2443266"/>
              <a:ext cx="290053" cy="185496"/>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12" name="Connecteur droit 11">
              <a:extLst>
                <a:ext uri="{FF2B5EF4-FFF2-40B4-BE49-F238E27FC236}">
                  <a16:creationId xmlns:a16="http://schemas.microsoft.com/office/drawing/2014/main" id="{7E1D4AFC-9127-56D6-9CC3-310EF5494A19}"/>
                </a:ext>
              </a:extLst>
            </p:cNvPr>
            <p:cNvCxnSpPr>
              <a:cxnSpLocks/>
            </p:cNvCxnSpPr>
            <p:nvPr/>
          </p:nvCxnSpPr>
          <p:spPr>
            <a:xfrm flipV="1">
              <a:off x="350588" y="2629157"/>
              <a:ext cx="158386" cy="106209"/>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grpSp>
      <p:sp>
        <p:nvSpPr>
          <p:cNvPr id="13" name="Espace réservé du contenu 2">
            <a:extLst>
              <a:ext uri="{FF2B5EF4-FFF2-40B4-BE49-F238E27FC236}">
                <a16:creationId xmlns:a16="http://schemas.microsoft.com/office/drawing/2014/main" id="{6776B1C6-98B8-FE60-B8E2-82D955256907}"/>
              </a:ext>
            </a:extLst>
          </p:cNvPr>
          <p:cNvSpPr txBox="1">
            <a:spLocks/>
          </p:cNvSpPr>
          <p:nvPr/>
        </p:nvSpPr>
        <p:spPr>
          <a:xfrm>
            <a:off x="732292" y="2610718"/>
            <a:ext cx="1983437"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accent3"/>
                </a:solidFill>
                <a:latin typeface="Arial" panose="020B0604020202020204" pitchFamily="34" charset="0"/>
                <a:cs typeface="Arial" panose="020B0604020202020204" pitchFamily="34" charset="0"/>
              </a:rPr>
              <a:t>Abréviations</a:t>
            </a:r>
          </a:p>
        </p:txBody>
      </p:sp>
      <p:grpSp>
        <p:nvGrpSpPr>
          <p:cNvPr id="14" name="Groupe 13">
            <a:extLst>
              <a:ext uri="{FF2B5EF4-FFF2-40B4-BE49-F238E27FC236}">
                <a16:creationId xmlns:a16="http://schemas.microsoft.com/office/drawing/2014/main" id="{84455435-E2F4-69B2-1A79-9D3BFF73F436}"/>
              </a:ext>
            </a:extLst>
          </p:cNvPr>
          <p:cNvGrpSpPr/>
          <p:nvPr/>
        </p:nvGrpSpPr>
        <p:grpSpPr>
          <a:xfrm>
            <a:off x="357380" y="2561003"/>
            <a:ext cx="290053" cy="292100"/>
            <a:chOff x="225503" y="2443266"/>
            <a:chExt cx="290053" cy="292100"/>
          </a:xfrm>
        </p:grpSpPr>
        <p:cxnSp>
          <p:nvCxnSpPr>
            <p:cNvPr id="17" name="Connecteur droit 16">
              <a:extLst>
                <a:ext uri="{FF2B5EF4-FFF2-40B4-BE49-F238E27FC236}">
                  <a16:creationId xmlns:a16="http://schemas.microsoft.com/office/drawing/2014/main" id="{F82707D5-B3F4-176B-CD9C-F0506AB035CC}"/>
                </a:ext>
              </a:extLst>
            </p:cNvPr>
            <p:cNvCxnSpPr>
              <a:cxnSpLocks/>
            </p:cNvCxnSpPr>
            <p:nvPr/>
          </p:nvCxnSpPr>
          <p:spPr>
            <a:xfrm>
              <a:off x="225503" y="2443266"/>
              <a:ext cx="290053" cy="185496"/>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20" name="Connecteur droit 19">
              <a:extLst>
                <a:ext uri="{FF2B5EF4-FFF2-40B4-BE49-F238E27FC236}">
                  <a16:creationId xmlns:a16="http://schemas.microsoft.com/office/drawing/2014/main" id="{20BE5E0E-9550-9B3E-E65E-259356598DBC}"/>
                </a:ext>
              </a:extLst>
            </p:cNvPr>
            <p:cNvCxnSpPr>
              <a:cxnSpLocks/>
            </p:cNvCxnSpPr>
            <p:nvPr/>
          </p:nvCxnSpPr>
          <p:spPr>
            <a:xfrm flipV="1">
              <a:off x="350588" y="2629157"/>
              <a:ext cx="158386" cy="106209"/>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grpSp>
      <p:sp>
        <p:nvSpPr>
          <p:cNvPr id="23" name="Espace réservé du contenu 2">
            <a:extLst>
              <a:ext uri="{FF2B5EF4-FFF2-40B4-BE49-F238E27FC236}">
                <a16:creationId xmlns:a16="http://schemas.microsoft.com/office/drawing/2014/main" id="{0CA2DDF9-F279-866C-0643-3A575EB89032}"/>
              </a:ext>
            </a:extLst>
          </p:cNvPr>
          <p:cNvSpPr txBox="1">
            <a:spLocks/>
          </p:cNvSpPr>
          <p:nvPr/>
        </p:nvSpPr>
        <p:spPr>
          <a:xfrm>
            <a:off x="2583938" y="2661206"/>
            <a:ext cx="4883662" cy="371679"/>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lvl="3"/>
            <a:r>
              <a:rPr lang="fr-FR" b="1" dirty="0">
                <a:latin typeface="Arial" panose="020B0604020202020204" pitchFamily="34" charset="0"/>
                <a:cs typeface="Arial" panose="020B0604020202020204" pitchFamily="34" charset="0"/>
              </a:rPr>
              <a:t>DP : </a:t>
            </a:r>
            <a:r>
              <a:rPr lang="fr-FR" dirty="0">
                <a:latin typeface="Arial" panose="020B0604020202020204" pitchFamily="34" charset="0"/>
                <a:cs typeface="Arial" panose="020B0604020202020204" pitchFamily="34" charset="0"/>
              </a:rPr>
              <a:t>Dossier </a:t>
            </a:r>
            <a:r>
              <a:rPr lang="fr-FR" dirty="0" smtClean="0">
                <a:latin typeface="Arial" panose="020B0604020202020204" pitchFamily="34" charset="0"/>
                <a:cs typeface="Arial" panose="020B0604020202020204" pitchFamily="34" charset="0"/>
              </a:rPr>
              <a:t>Pharmaceutique</a:t>
            </a:r>
          </a:p>
          <a:p>
            <a:pPr lvl="3"/>
            <a:r>
              <a:rPr lang="fr-FR" b="1" dirty="0">
                <a:latin typeface="Arial" panose="020B0604020202020204" pitchFamily="34" charset="0"/>
                <a:cs typeface="Arial" panose="020B0604020202020204" pitchFamily="34" charset="0"/>
              </a:rPr>
              <a:t>LPP</a:t>
            </a:r>
            <a:r>
              <a:rPr lang="fr-FR" dirty="0">
                <a:latin typeface="Arial" panose="020B0604020202020204" pitchFamily="34" charset="0"/>
                <a:cs typeface="Arial" panose="020B0604020202020204" pitchFamily="34" charset="0"/>
              </a:rPr>
              <a:t> :  Liste des Produits et Prestations remboursables de l’Assurance Maladie</a:t>
            </a:r>
          </a:p>
        </p:txBody>
      </p:sp>
      <p:sp>
        <p:nvSpPr>
          <p:cNvPr id="24" name="Espace réservé du contenu 2">
            <a:extLst>
              <a:ext uri="{FF2B5EF4-FFF2-40B4-BE49-F238E27FC236}">
                <a16:creationId xmlns:a16="http://schemas.microsoft.com/office/drawing/2014/main" id="{46B25CAB-7192-AF1E-13F4-A611BCD7822F}"/>
              </a:ext>
            </a:extLst>
          </p:cNvPr>
          <p:cNvSpPr txBox="1">
            <a:spLocks/>
          </p:cNvSpPr>
          <p:nvPr/>
        </p:nvSpPr>
        <p:spPr>
          <a:xfrm>
            <a:off x="732292" y="3192862"/>
            <a:ext cx="5338820" cy="399096"/>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2400" b="0" i="0" kern="1200">
                <a:solidFill>
                  <a:schemeClr val="accent2"/>
                </a:solidFill>
                <a:latin typeface="Azo Sans" panose="020B0603030503020204" pitchFamily="34" charset="77"/>
                <a:ea typeface="+mn-ea"/>
                <a:cs typeface="+mn-cs"/>
              </a:defRPr>
            </a:lvl1pPr>
            <a:lvl2pPr marL="151200" indent="-152984" algn="ctr" defTabSz="755934" rtl="0" eaLnBrk="1" latinLnBrk="0" hangingPunct="1">
              <a:lnSpc>
                <a:spcPts val="1320"/>
              </a:lnSpc>
              <a:spcBef>
                <a:spcPts val="0"/>
              </a:spcBef>
              <a:buClr>
                <a:schemeClr val="accent2"/>
              </a:buClr>
              <a:buFontTx/>
              <a:buNone/>
              <a:defRPr sz="1100" b="1" i="0" kern="1200">
                <a:solidFill>
                  <a:schemeClr val="accent2"/>
                </a:solidFill>
                <a:latin typeface="Azo Sans" panose="020B0603030503020204" pitchFamily="34" charset="77"/>
                <a:ea typeface="+mn-ea"/>
                <a:cs typeface="+mn-cs"/>
              </a:defRPr>
            </a:lvl2pPr>
            <a:lvl3pPr marL="288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18000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dirty="0">
                <a:solidFill>
                  <a:schemeClr val="accent3"/>
                </a:solidFill>
                <a:latin typeface="Arial" panose="020B0604020202020204" pitchFamily="34" charset="0"/>
                <a:cs typeface="Arial" panose="020B0604020202020204" pitchFamily="34" charset="0"/>
              </a:rPr>
              <a:t>Commentaires pour un bon usage</a:t>
            </a:r>
          </a:p>
        </p:txBody>
      </p:sp>
      <p:grpSp>
        <p:nvGrpSpPr>
          <p:cNvPr id="25" name="Groupe 24">
            <a:extLst>
              <a:ext uri="{FF2B5EF4-FFF2-40B4-BE49-F238E27FC236}">
                <a16:creationId xmlns:a16="http://schemas.microsoft.com/office/drawing/2014/main" id="{CB50C5BE-5A43-3A9B-802B-F0E7E1AE52BE}"/>
              </a:ext>
            </a:extLst>
          </p:cNvPr>
          <p:cNvGrpSpPr/>
          <p:nvPr/>
        </p:nvGrpSpPr>
        <p:grpSpPr>
          <a:xfrm>
            <a:off x="357380" y="3143147"/>
            <a:ext cx="290053" cy="292100"/>
            <a:chOff x="225503" y="2443266"/>
            <a:chExt cx="290053" cy="292100"/>
          </a:xfrm>
        </p:grpSpPr>
        <p:cxnSp>
          <p:nvCxnSpPr>
            <p:cNvPr id="26" name="Connecteur droit 25">
              <a:extLst>
                <a:ext uri="{FF2B5EF4-FFF2-40B4-BE49-F238E27FC236}">
                  <a16:creationId xmlns:a16="http://schemas.microsoft.com/office/drawing/2014/main" id="{9A13B3F2-8B2F-850A-0F91-A4397DCC2339}"/>
                </a:ext>
              </a:extLst>
            </p:cNvPr>
            <p:cNvCxnSpPr>
              <a:cxnSpLocks/>
            </p:cNvCxnSpPr>
            <p:nvPr/>
          </p:nvCxnSpPr>
          <p:spPr>
            <a:xfrm>
              <a:off x="225503" y="2443266"/>
              <a:ext cx="290053" cy="185496"/>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cxnSp>
          <p:nvCxnSpPr>
            <p:cNvPr id="27" name="Connecteur droit 26">
              <a:extLst>
                <a:ext uri="{FF2B5EF4-FFF2-40B4-BE49-F238E27FC236}">
                  <a16:creationId xmlns:a16="http://schemas.microsoft.com/office/drawing/2014/main" id="{0337E093-04CD-718E-D42D-DD2BBE51B31B}"/>
                </a:ext>
              </a:extLst>
            </p:cNvPr>
            <p:cNvCxnSpPr>
              <a:cxnSpLocks/>
            </p:cNvCxnSpPr>
            <p:nvPr/>
          </p:nvCxnSpPr>
          <p:spPr>
            <a:xfrm flipV="1">
              <a:off x="350588" y="2629157"/>
              <a:ext cx="158386" cy="106209"/>
            </a:xfrm>
            <a:prstGeom prst="line">
              <a:avLst/>
            </a:prstGeom>
            <a:ln w="12700">
              <a:solidFill>
                <a:schemeClr val="accent3"/>
              </a:solidFill>
            </a:ln>
          </p:spPr>
          <p:style>
            <a:lnRef idx="2">
              <a:schemeClr val="accent1"/>
            </a:lnRef>
            <a:fillRef idx="0">
              <a:schemeClr val="accent1"/>
            </a:fillRef>
            <a:effectRef idx="1">
              <a:schemeClr val="accent1"/>
            </a:effectRef>
            <a:fontRef idx="minor">
              <a:schemeClr val="tx1"/>
            </a:fontRef>
          </p:style>
        </p:cxnSp>
      </p:grpSp>
      <p:sp>
        <p:nvSpPr>
          <p:cNvPr id="32" name="Espace réservé du contenu 2">
            <a:extLst>
              <a:ext uri="{FF2B5EF4-FFF2-40B4-BE49-F238E27FC236}">
                <a16:creationId xmlns:a16="http://schemas.microsoft.com/office/drawing/2014/main" id="{7CF0611A-621D-49BD-317A-CFC483527CD2}"/>
              </a:ext>
            </a:extLst>
          </p:cNvPr>
          <p:cNvSpPr txBox="1">
            <a:spLocks/>
          </p:cNvSpPr>
          <p:nvPr/>
        </p:nvSpPr>
        <p:spPr>
          <a:xfrm>
            <a:off x="434812" y="3932467"/>
            <a:ext cx="3111028" cy="1143572"/>
          </a:xfrm>
          <a:prstGeom prst="rect">
            <a:avLst/>
          </a:prstGeom>
          <a:ln>
            <a:noFill/>
          </a:ln>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sz="1000" dirty="0">
                <a:solidFill>
                  <a:schemeClr val="accent3"/>
                </a:solidFill>
                <a:latin typeface="Arial" panose="020B0604020202020204" pitchFamily="34" charset="0"/>
                <a:cs typeface="Arial" panose="020B0604020202020204" pitchFamily="34" charset="0"/>
              </a:rPr>
              <a:t>N</a:t>
            </a:r>
            <a:r>
              <a:rPr lang="fr-FR" sz="1000" dirty="0" smtClean="0">
                <a:solidFill>
                  <a:schemeClr val="accent3"/>
                </a:solidFill>
                <a:latin typeface="Arial" panose="020B0604020202020204" pitchFamily="34" charset="0"/>
                <a:cs typeface="Arial" panose="020B0604020202020204" pitchFamily="34" charset="0"/>
              </a:rPr>
              <a:t>uméro </a:t>
            </a:r>
            <a:r>
              <a:rPr lang="fr-FR" sz="1000" dirty="0">
                <a:solidFill>
                  <a:schemeClr val="accent3"/>
                </a:solidFill>
                <a:latin typeface="Arial" panose="020B0604020202020204" pitchFamily="34" charset="0"/>
                <a:cs typeface="Arial" panose="020B0604020202020204" pitchFamily="34" charset="0"/>
              </a:rPr>
              <a:t>d’assistance 24h/24, 7J/7 </a:t>
            </a:r>
            <a:r>
              <a:rPr lang="fr-FR" sz="1000" dirty="0" smtClean="0">
                <a:solidFill>
                  <a:schemeClr val="accent3"/>
                </a:solidFill>
                <a:latin typeface="Arial" panose="020B0604020202020204" pitchFamily="34" charset="0"/>
                <a:cs typeface="Arial" panose="020B0604020202020204" pitchFamily="34" charset="0"/>
              </a:rPr>
              <a:t>: </a:t>
            </a:r>
            <a:endParaRPr lang="fr-FR" sz="1000" dirty="0">
              <a:solidFill>
                <a:schemeClr val="accent3"/>
              </a:solidFill>
              <a:latin typeface="Arial" panose="020B0604020202020204" pitchFamily="34" charset="0"/>
              <a:cs typeface="Arial" panose="020B0604020202020204" pitchFamily="34" charset="0"/>
            </a:endParaRPr>
          </a:p>
          <a:p>
            <a:pPr marL="171450" lvl="3" indent="-171450" algn="just">
              <a:lnSpc>
                <a:spcPts val="1220"/>
              </a:lnSpc>
              <a:buFont typeface="Arial" panose="020B0604020202020204" pitchFamily="34" charset="0"/>
              <a:buChar char="•"/>
            </a:pPr>
            <a:r>
              <a:rPr lang="fr-FR" sz="1000" dirty="0">
                <a:latin typeface="Arial" panose="020B0604020202020204" pitchFamily="34" charset="0"/>
                <a:cs typeface="Arial" panose="020B0604020202020204" pitchFamily="34" charset="0"/>
              </a:rPr>
              <a:t>Dans le cadre des DM qui l’exigent (se référer à la LPP) : le numéro d’assistance 24h/24, 7J/7 est mis à disposition de la patientèle concernée et visible</a:t>
            </a:r>
          </a:p>
          <a:p>
            <a:pPr marL="171450" lvl="3" indent="-171450" algn="just">
              <a:lnSpc>
                <a:spcPts val="1220"/>
              </a:lnSpc>
              <a:buFont typeface="Arial" panose="020B0604020202020204" pitchFamily="34" charset="0"/>
              <a:buChar char="•"/>
            </a:pPr>
            <a:r>
              <a:rPr lang="fr-FR" sz="1000" dirty="0" smtClean="0">
                <a:latin typeface="Arial" panose="020B0604020202020204" pitchFamily="34" charset="0"/>
                <a:cs typeface="Arial" panose="020B0604020202020204" pitchFamily="34" charset="0"/>
              </a:rPr>
              <a:t>Le </a:t>
            </a:r>
            <a:r>
              <a:rPr lang="fr-FR" sz="1000" dirty="0">
                <a:latin typeface="Arial" panose="020B0604020202020204" pitchFamily="34" charset="0"/>
                <a:cs typeface="Arial" panose="020B0604020202020204" pitchFamily="34" charset="0"/>
              </a:rPr>
              <a:t>numéro est soit celui du prestataire auquel le pharmacien a délégué la prestation soit le numéro du pharmacien si le pharmacien fait </a:t>
            </a:r>
            <a:r>
              <a:rPr lang="fr-FR" sz="1000" dirty="0" smtClean="0">
                <a:latin typeface="Arial" panose="020B0604020202020204" pitchFamily="34" charset="0"/>
                <a:cs typeface="Arial" panose="020B0604020202020204" pitchFamily="34" charset="0"/>
              </a:rPr>
              <a:t>seul</a:t>
            </a:r>
          </a:p>
        </p:txBody>
      </p:sp>
      <p:sp>
        <p:nvSpPr>
          <p:cNvPr id="45" name="Espace réservé du contenu 2">
            <a:extLst>
              <a:ext uri="{FF2B5EF4-FFF2-40B4-BE49-F238E27FC236}">
                <a16:creationId xmlns:a16="http://schemas.microsoft.com/office/drawing/2014/main" id="{0F42AA74-ED70-C0B6-225D-96AB187005B8}"/>
              </a:ext>
            </a:extLst>
          </p:cNvPr>
          <p:cNvSpPr txBox="1">
            <a:spLocks/>
          </p:cNvSpPr>
          <p:nvPr/>
        </p:nvSpPr>
        <p:spPr>
          <a:xfrm>
            <a:off x="434812" y="5393733"/>
            <a:ext cx="3111028" cy="1804151"/>
          </a:xfrm>
          <a:prstGeom prst="rect">
            <a:avLst/>
          </a:prstGeom>
          <a:ln>
            <a:noFill/>
          </a:ln>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sz="1000" dirty="0">
                <a:solidFill>
                  <a:schemeClr val="accent3"/>
                </a:solidFill>
                <a:latin typeface="Arial" panose="020B0604020202020204" pitchFamily="34" charset="0"/>
                <a:cs typeface="Arial" panose="020B0604020202020204" pitchFamily="34" charset="0"/>
              </a:rPr>
              <a:t>Traçabilité : </a:t>
            </a:r>
          </a:p>
          <a:p>
            <a:pPr marL="0" lvl="2" algn="just">
              <a:lnSpc>
                <a:spcPts val="1220"/>
              </a:lnSpc>
            </a:pPr>
            <a:r>
              <a:rPr lang="fr-FR" sz="1000" b="1" dirty="0">
                <a:latin typeface="Arial" panose="020B0604020202020204" pitchFamily="34" charset="0"/>
                <a:cs typeface="Arial" panose="020B0604020202020204" pitchFamily="34" charset="0"/>
              </a:rPr>
              <a:t>Traçabilité de la vie du DM </a:t>
            </a:r>
            <a:r>
              <a:rPr lang="fr-FR" sz="1000" dirty="0">
                <a:latin typeface="Arial" panose="020B0604020202020204" pitchFamily="34" charset="0"/>
                <a:cs typeface="Arial" panose="020B0604020202020204" pitchFamily="34" charset="0"/>
              </a:rPr>
              <a:t>: une fiche de vie du dispositif médical jusqu'à sa sortie du parc de location et sa fin de vie (date, raison, mode d'élimination... ) doit être mise en place  </a:t>
            </a:r>
            <a:r>
              <a:rPr lang="fr-FR" sz="1000" dirty="0">
                <a:latin typeface="Arial" panose="020B0604020202020204" pitchFamily="34" charset="0"/>
                <a:cs typeface="Arial" panose="020B0604020202020204" pitchFamily="34" charset="0"/>
                <a:sym typeface="Wingdings" panose="05000000000000000000" pitchFamily="2" charset="2"/>
              </a:rPr>
              <a:t> se référer à l’outil « </a:t>
            </a:r>
            <a:r>
              <a:rPr lang="fr-FR" sz="1000" dirty="0">
                <a:latin typeface="Arial" panose="020B0604020202020204" pitchFamily="34" charset="0"/>
                <a:cs typeface="Arial" panose="020B0604020202020204" pitchFamily="34" charset="0"/>
              </a:rPr>
              <a:t>E10. Fiche de vie du matériel de location </a:t>
            </a:r>
            <a:r>
              <a:rPr lang="fr-FR" sz="1000" dirty="0" smtClean="0">
                <a:latin typeface="Arial" panose="020B0604020202020204" pitchFamily="34" charset="0"/>
                <a:cs typeface="Arial" panose="020B0604020202020204" pitchFamily="34" charset="0"/>
              </a:rPr>
              <a:t>»</a:t>
            </a:r>
            <a:endParaRPr lang="fr-FR" sz="1000" dirty="0">
              <a:latin typeface="Arial" panose="020B0604020202020204" pitchFamily="34" charset="0"/>
              <a:cs typeface="Arial" panose="020B0604020202020204" pitchFamily="34" charset="0"/>
            </a:endParaRPr>
          </a:p>
          <a:p>
            <a:pPr marL="0" lvl="2" algn="just">
              <a:lnSpc>
                <a:spcPts val="1220"/>
              </a:lnSpc>
            </a:pPr>
            <a:r>
              <a:rPr lang="fr-FR" sz="1000" b="1" dirty="0" smtClean="0">
                <a:latin typeface="Arial" panose="020B0604020202020204" pitchFamily="34" charset="0"/>
                <a:cs typeface="Arial" panose="020B0604020202020204" pitchFamily="34" charset="0"/>
              </a:rPr>
              <a:t>Traçabilité </a:t>
            </a:r>
            <a:r>
              <a:rPr lang="fr-FR" sz="1000" b="1" dirty="0">
                <a:latin typeface="Arial" panose="020B0604020202020204" pitchFamily="34" charset="0"/>
                <a:cs typeface="Arial" panose="020B0604020202020204" pitchFamily="34" charset="0"/>
              </a:rPr>
              <a:t>de la location </a:t>
            </a:r>
            <a:r>
              <a:rPr lang="fr-FR" sz="1000" dirty="0">
                <a:latin typeface="Arial" panose="020B0604020202020204" pitchFamily="34" charset="0"/>
                <a:cs typeface="Arial" panose="020B0604020202020204" pitchFamily="34" charset="0"/>
              </a:rPr>
              <a:t>: pour s’assurer que le dispositif médical, qu’il appartienne à l’officine ou à un prestataire, a bien été récupéré et facturé : mettre en place un fichier de suivi des DM loué </a:t>
            </a:r>
            <a:r>
              <a:rPr lang="fr-FR" sz="1000" dirty="0">
                <a:latin typeface="Arial" panose="020B0604020202020204" pitchFamily="34" charset="0"/>
                <a:cs typeface="Arial" panose="020B0604020202020204" pitchFamily="34" charset="0"/>
                <a:sym typeface="Wingdings" panose="05000000000000000000" pitchFamily="2" charset="2"/>
              </a:rPr>
              <a:t> se référer à l’outil « </a:t>
            </a:r>
            <a:r>
              <a:rPr lang="fr-FR" sz="1000" dirty="0">
                <a:latin typeface="Arial" panose="020B0604020202020204" pitchFamily="34" charset="0"/>
                <a:cs typeface="Arial" panose="020B0604020202020204" pitchFamily="34" charset="0"/>
              </a:rPr>
              <a:t>E23. Fichier de suivi du matériel loué </a:t>
            </a:r>
            <a:r>
              <a:rPr lang="fr-FR" sz="1000" dirty="0" smtClean="0">
                <a:latin typeface="Arial" panose="020B0604020202020204" pitchFamily="34" charset="0"/>
                <a:cs typeface="Arial" panose="020B0604020202020204" pitchFamily="34" charset="0"/>
              </a:rPr>
              <a:t>»</a:t>
            </a:r>
            <a:endParaRPr lang="fr-FR" sz="1000" dirty="0">
              <a:latin typeface="Arial" panose="020B0604020202020204" pitchFamily="34" charset="0"/>
              <a:cs typeface="Arial" panose="020B0604020202020204" pitchFamily="34" charset="0"/>
            </a:endParaRPr>
          </a:p>
        </p:txBody>
      </p:sp>
      <p:grpSp>
        <p:nvGrpSpPr>
          <p:cNvPr id="34" name="Groupe 33">
            <a:extLst>
              <a:ext uri="{FF2B5EF4-FFF2-40B4-BE49-F238E27FC236}">
                <a16:creationId xmlns:a16="http://schemas.microsoft.com/office/drawing/2014/main" id="{018213C6-C5B6-48DE-85A8-EFC4C0C843C5}"/>
              </a:ext>
            </a:extLst>
          </p:cNvPr>
          <p:cNvGrpSpPr/>
          <p:nvPr/>
        </p:nvGrpSpPr>
        <p:grpSpPr>
          <a:xfrm>
            <a:off x="527974" y="3674673"/>
            <a:ext cx="1140562" cy="211541"/>
            <a:chOff x="4820850" y="4231021"/>
            <a:chExt cx="1140562" cy="211541"/>
          </a:xfrm>
        </p:grpSpPr>
        <p:sp>
          <p:nvSpPr>
            <p:cNvPr id="35" name="Ellipse 34">
              <a:extLst>
                <a:ext uri="{FF2B5EF4-FFF2-40B4-BE49-F238E27FC236}">
                  <a16:creationId xmlns:a16="http://schemas.microsoft.com/office/drawing/2014/main" id="{4F090028-5A44-9CE8-E1D5-BE67C954563A}"/>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6" name="Ellipse 35">
              <a:extLst>
                <a:ext uri="{FF2B5EF4-FFF2-40B4-BE49-F238E27FC236}">
                  <a16:creationId xmlns:a16="http://schemas.microsoft.com/office/drawing/2014/main" id="{EBD22574-EB6E-9D5F-A2C7-D450F7FAB7DF}"/>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7" name="Forme libre 36">
              <a:extLst>
                <a:ext uri="{FF2B5EF4-FFF2-40B4-BE49-F238E27FC236}">
                  <a16:creationId xmlns:a16="http://schemas.microsoft.com/office/drawing/2014/main" id="{2ACDABF2-D1FC-7671-9564-372F0C28A4F3}"/>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grpSp>
      <p:sp>
        <p:nvSpPr>
          <p:cNvPr id="52" name="Espace réservé du contenu 2">
            <a:extLst>
              <a:ext uri="{FF2B5EF4-FFF2-40B4-BE49-F238E27FC236}">
                <a16:creationId xmlns:a16="http://schemas.microsoft.com/office/drawing/2014/main" id="{BC6A9B13-FD6C-D97A-3AC4-B324E167A68A}"/>
              </a:ext>
            </a:extLst>
          </p:cNvPr>
          <p:cNvSpPr txBox="1">
            <a:spLocks/>
          </p:cNvSpPr>
          <p:nvPr/>
        </p:nvSpPr>
        <p:spPr>
          <a:xfrm>
            <a:off x="3917834" y="3954237"/>
            <a:ext cx="3375905" cy="936919"/>
          </a:xfrm>
          <a:prstGeom prst="rect">
            <a:avLst/>
          </a:prstGeom>
          <a:ln>
            <a:noFill/>
          </a:ln>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fr-FR" sz="1000" dirty="0" smtClean="0">
                <a:solidFill>
                  <a:schemeClr val="accent3"/>
                </a:solidFill>
                <a:latin typeface="Arial" panose="020B0604020202020204" pitchFamily="34" charset="0"/>
                <a:cs typeface="Arial" panose="020B0604020202020204" pitchFamily="34" charset="0"/>
              </a:rPr>
              <a:t>Information du Conseil de l’Ordre: </a:t>
            </a:r>
            <a:endParaRPr lang="fr-FR" sz="1000" dirty="0">
              <a:solidFill>
                <a:schemeClr val="accent3"/>
              </a:solidFill>
              <a:latin typeface="Arial" panose="020B0604020202020204" pitchFamily="34" charset="0"/>
              <a:cs typeface="Arial" panose="020B0604020202020204" pitchFamily="34" charset="0"/>
            </a:endParaRPr>
          </a:p>
          <a:p>
            <a:pPr algn="just">
              <a:buClr>
                <a:srgbClr val="34615A"/>
              </a:buClr>
            </a:pPr>
            <a:r>
              <a:rPr lang="fr-FR" sz="1000" dirty="0">
                <a:solidFill>
                  <a:schemeClr val="tx1"/>
                </a:solidFill>
                <a:latin typeface="Arial" panose="020B0604020202020204" pitchFamily="34" charset="0"/>
                <a:cs typeface="Arial" panose="020B0604020202020204" pitchFamily="34" charset="0"/>
              </a:rPr>
              <a:t>Les pharmaciens doivent tenir informé le conseil de </a:t>
            </a:r>
            <a:r>
              <a:rPr lang="fr-FR" sz="1000" dirty="0" smtClean="0">
                <a:solidFill>
                  <a:schemeClr val="tx1"/>
                </a:solidFill>
                <a:latin typeface="Arial" panose="020B0604020202020204" pitchFamily="34" charset="0"/>
                <a:cs typeface="Arial" panose="020B0604020202020204" pitchFamily="34" charset="0"/>
              </a:rPr>
              <a:t>l‘Ordre </a:t>
            </a:r>
            <a:r>
              <a:rPr lang="fr-FR" sz="1000" dirty="0">
                <a:solidFill>
                  <a:schemeClr val="tx1"/>
                </a:solidFill>
                <a:latin typeface="Arial" panose="020B0604020202020204" pitchFamily="34" charset="0"/>
                <a:cs typeface="Arial" panose="020B0604020202020204" pitchFamily="34" charset="0"/>
              </a:rPr>
              <a:t>dont ils relèvent des contrats ou accords de fournitures ou de prestations de services qu'ils ont conclus avec les établissements tant publics que privés ainsi qu'avec les établissements de santé ou de protection sociale</a:t>
            </a:r>
          </a:p>
        </p:txBody>
      </p:sp>
      <p:sp>
        <p:nvSpPr>
          <p:cNvPr id="57" name="Espace réservé du contenu 2">
            <a:extLst>
              <a:ext uri="{FF2B5EF4-FFF2-40B4-BE49-F238E27FC236}">
                <a16:creationId xmlns:a16="http://schemas.microsoft.com/office/drawing/2014/main" id="{6704A284-9EA9-F8BF-2182-822105ACE130}"/>
              </a:ext>
            </a:extLst>
          </p:cNvPr>
          <p:cNvSpPr txBox="1">
            <a:spLocks/>
          </p:cNvSpPr>
          <p:nvPr/>
        </p:nvSpPr>
        <p:spPr>
          <a:xfrm>
            <a:off x="434812" y="7699424"/>
            <a:ext cx="6858927" cy="1520800"/>
          </a:xfrm>
          <a:prstGeom prst="rect">
            <a:avLst/>
          </a:prstGeom>
        </p:spPr>
        <p:txBody>
          <a:bodyPr vert="horz" lIns="0" tIns="0" rIns="0" bIns="0" rtlCol="0">
            <a:noAutofit/>
          </a:bodyPr>
          <a:lstStyle>
            <a:lvl1pPr marL="0" indent="0" algn="l" defTabSz="755934" rtl="0" eaLnBrk="1" latinLnBrk="0" hangingPunct="1">
              <a:lnSpc>
                <a:spcPct val="90000"/>
              </a:lnSpc>
              <a:spcBef>
                <a:spcPts val="0"/>
              </a:spcBef>
              <a:spcAft>
                <a:spcPts val="300"/>
              </a:spcAft>
              <a:buFontTx/>
              <a:buNone/>
              <a:defRPr sz="1100" b="0" i="0" kern="1200">
                <a:solidFill>
                  <a:schemeClr val="accent2"/>
                </a:solidFill>
                <a:latin typeface="Azo Sans Medium" panose="020B0603030503020204" pitchFamily="34" charset="77"/>
                <a:ea typeface="+mn-ea"/>
                <a:cs typeface="+mn-cs"/>
              </a:defRPr>
            </a:lvl1pPr>
            <a:lvl2pPr marL="151200" indent="-152984" algn="l" defTabSz="755934" rtl="0" eaLnBrk="1" latinLnBrk="0" hangingPunct="1">
              <a:lnSpc>
                <a:spcPts val="1320"/>
              </a:lnSpc>
              <a:spcBef>
                <a:spcPts val="0"/>
              </a:spcBef>
              <a:buClr>
                <a:schemeClr val="accent2"/>
              </a:buClr>
              <a:buFont typeface="Courier New" panose="02070309020205020404" pitchFamily="49" charset="0"/>
              <a:buChar char="o"/>
              <a:defRPr sz="1100" b="0" i="0" kern="1200">
                <a:solidFill>
                  <a:schemeClr val="tx1"/>
                </a:solidFill>
                <a:latin typeface="Azo Sans Light" panose="020B0403030503020204" pitchFamily="34" charset="77"/>
                <a:ea typeface="+mn-ea"/>
                <a:cs typeface="+mn-cs"/>
              </a:defRPr>
            </a:lvl2pPr>
            <a:lvl3pPr marL="180000" indent="97200" algn="l" defTabSz="755934" rtl="0" eaLnBrk="1" latinLnBrk="0" hangingPunct="1">
              <a:lnSpc>
                <a:spcPts val="1320"/>
              </a:lnSpc>
              <a:spcBef>
                <a:spcPts val="0"/>
              </a:spcBef>
              <a:buFont typeface="Arial" panose="020B0604020202020204" pitchFamily="34" charset="0"/>
              <a:buChar char="•"/>
              <a:defRPr sz="1100" b="0" i="0" kern="1200">
                <a:solidFill>
                  <a:schemeClr val="tx1"/>
                </a:solidFill>
                <a:latin typeface="Azo Sans Light" panose="020B0403030503020204" pitchFamily="34" charset="77"/>
                <a:ea typeface="+mn-ea"/>
                <a:cs typeface="+mn-cs"/>
              </a:defRPr>
            </a:lvl3pPr>
            <a:lvl4pPr marL="0" indent="0" algn="l" defTabSz="755934" rtl="0" eaLnBrk="1" latinLnBrk="0" hangingPunct="1">
              <a:lnSpc>
                <a:spcPts val="1320"/>
              </a:lnSpc>
              <a:spcBef>
                <a:spcPts val="0"/>
              </a:spcBef>
              <a:buFontTx/>
              <a:buNone/>
              <a:defRPr sz="1100" b="0" i="0" kern="1200">
                <a:solidFill>
                  <a:schemeClr val="tx1"/>
                </a:solidFill>
                <a:latin typeface="Azo Sans Light" panose="020B0403030503020204" pitchFamily="34" charset="77"/>
                <a:ea typeface="+mn-ea"/>
                <a:cs typeface="+mn-cs"/>
              </a:defRPr>
            </a:lvl4pPr>
            <a:lvl5pPr marL="1511869" indent="0" algn="l" defTabSz="755934" rtl="0" eaLnBrk="1" latinLnBrk="0" hangingPunct="1">
              <a:lnSpc>
                <a:spcPct val="90000"/>
              </a:lnSpc>
              <a:spcBef>
                <a:spcPts val="413"/>
              </a:spcBef>
              <a:buFontTx/>
              <a:buNone/>
              <a:defRPr sz="1100" kern="1200">
                <a:solidFill>
                  <a:schemeClr val="tx1"/>
                </a:solidFill>
                <a:latin typeface="Azo Sans" panose="020B0603030503020204" pitchFamily="34" charset="77"/>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just"/>
            <a:r>
              <a:rPr lang="fr-FR" sz="1000" dirty="0" smtClean="0">
                <a:solidFill>
                  <a:schemeClr val="accent3"/>
                </a:solidFill>
                <a:latin typeface="Arial" panose="020B0604020202020204" pitchFamily="34" charset="0"/>
                <a:cs typeface="Arial" panose="020B0604020202020204" pitchFamily="34" charset="0"/>
              </a:rPr>
              <a:t>Nettoyage / décontamination et élimination</a:t>
            </a:r>
            <a:endParaRPr lang="fr-FR" sz="1000" dirty="0">
              <a:solidFill>
                <a:schemeClr val="accent3"/>
              </a:solidFill>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fr-FR" sz="1000" b="1" dirty="0">
                <a:solidFill>
                  <a:schemeClr val="tx1"/>
                </a:solidFill>
                <a:latin typeface="Arial" panose="020B0604020202020204" pitchFamily="34" charset="0"/>
                <a:cs typeface="Arial" panose="020B0604020202020204" pitchFamily="34" charset="0"/>
              </a:rPr>
              <a:t>Parmi les exigences relatives aux informations fournies avec le dispositif, et devant figurées dans la notice d'utilisation </a:t>
            </a:r>
            <a:r>
              <a:rPr lang="fr-FR" sz="1000" dirty="0">
                <a:solidFill>
                  <a:schemeClr val="tx1"/>
                </a:solidFill>
                <a:latin typeface="Arial" panose="020B0604020202020204" pitchFamily="34" charset="0"/>
                <a:cs typeface="Arial" panose="020B0604020202020204" pitchFamily="34" charset="0"/>
              </a:rPr>
              <a:t>: si le dispositif est réutilisable, les informations relatives aux procédés appropriés pour permettre sa réutilisation, notamment le nettoyage, la désinfection, le conditionnement et, s'il y a lieu, la méthode validée de stérilisation. Des informations sont fournies permettant de déterminer quand un dispositif ne devrait plus être réutilisé, comme par exemple les signes de dégradation matérielle ou le nombre maximal de réutilisations </a:t>
            </a:r>
            <a:r>
              <a:rPr lang="fr-FR" sz="1000" dirty="0" smtClean="0">
                <a:solidFill>
                  <a:schemeClr val="tx1"/>
                </a:solidFill>
                <a:latin typeface="Arial" panose="020B0604020202020204" pitchFamily="34" charset="0"/>
                <a:cs typeface="Arial" panose="020B0604020202020204" pitchFamily="34" charset="0"/>
              </a:rPr>
              <a:t>admissibles</a:t>
            </a:r>
            <a:endParaRPr lang="fr-FR" sz="1000" dirty="0">
              <a:solidFill>
                <a:schemeClr val="tx1"/>
              </a:solidFill>
              <a:latin typeface="Arial" panose="020B0604020202020204" pitchFamily="34" charset="0"/>
              <a:cs typeface="Arial" panose="020B0604020202020204" pitchFamily="34" charset="0"/>
            </a:endParaRPr>
          </a:p>
          <a:p>
            <a:pPr marL="171450" indent="-171450" algn="just">
              <a:buFont typeface="Arial" panose="020B0604020202020204" pitchFamily="34" charset="0"/>
              <a:buChar char="•"/>
            </a:pPr>
            <a:r>
              <a:rPr lang="fr-FR" sz="1000" b="1" dirty="0">
                <a:solidFill>
                  <a:schemeClr val="tx1"/>
                </a:solidFill>
                <a:latin typeface="Arial" panose="020B0604020202020204" pitchFamily="34" charset="0"/>
                <a:cs typeface="Arial" panose="020B0604020202020204" pitchFamily="34" charset="0"/>
              </a:rPr>
              <a:t>Elimination</a:t>
            </a:r>
            <a:r>
              <a:rPr lang="fr-FR" sz="1000" dirty="0">
                <a:solidFill>
                  <a:schemeClr val="tx1"/>
                </a:solidFill>
                <a:latin typeface="Arial" panose="020B0604020202020204" pitchFamily="34" charset="0"/>
                <a:cs typeface="Arial" panose="020B0604020202020204" pitchFamily="34" charset="0"/>
              </a:rPr>
              <a:t> : Les dispositifs sont conçus et fabriqués de manière à favoriser leur élimination sûre et l'élimination sûre des déchets associés par l'utilisateur, le patient ou toute autre personne. À cet effet, les fabricants recensent et expérimentent des procédures et des mesures permettant une élimination sûre de leurs dispositifs après utilisation. Ces procédures sont décrites dans la notice d'utilisation.</a:t>
            </a:r>
          </a:p>
          <a:p>
            <a:pPr algn="just"/>
            <a:endParaRPr lang="fr-FR" sz="1000" dirty="0">
              <a:solidFill>
                <a:schemeClr val="tx1"/>
              </a:solidFill>
              <a:latin typeface="Arial" panose="020B0604020202020204" pitchFamily="34" charset="0"/>
              <a:cs typeface="Arial" panose="020B0604020202020204" pitchFamily="34" charset="0"/>
            </a:endParaRPr>
          </a:p>
        </p:txBody>
      </p:sp>
      <p:sp>
        <p:nvSpPr>
          <p:cNvPr id="68" name="ZoneTexte 67">
            <a:extLst>
              <a:ext uri="{FF2B5EF4-FFF2-40B4-BE49-F238E27FC236}">
                <a16:creationId xmlns:a16="http://schemas.microsoft.com/office/drawing/2014/main" id="{CDC9D813-6FC0-C6DB-6D60-5713EA4D726A}"/>
              </a:ext>
            </a:extLst>
          </p:cNvPr>
          <p:cNvSpPr txBox="1"/>
          <p:nvPr/>
        </p:nvSpPr>
        <p:spPr>
          <a:xfrm>
            <a:off x="2105676" y="1927137"/>
            <a:ext cx="898048" cy="504000"/>
          </a:xfrm>
          <a:prstGeom prst="rect">
            <a:avLst/>
          </a:prstGeom>
          <a:solidFill>
            <a:schemeClr val="bg1"/>
          </a:solidFill>
          <a:ln>
            <a:solidFill>
              <a:schemeClr val="accent3"/>
            </a:solidFill>
          </a:ln>
        </p:spPr>
        <p:txBody>
          <a:bodyPr wrap="square" lIns="0" tIns="0" rIns="0" bIns="0" anchor="ctr">
            <a:noAutofit/>
          </a:bodyPr>
          <a:lstStyle/>
          <a:p>
            <a:pPr algn="ctr">
              <a:buNone/>
            </a:pPr>
            <a:r>
              <a:rPr lang="fr-FR" sz="1100" dirty="0">
                <a:solidFill>
                  <a:schemeClr val="accent3"/>
                </a:solidFill>
                <a:effectLst/>
                <a:latin typeface="Arial" panose="020B0604020202020204" pitchFamily="34" charset="0"/>
                <a:cs typeface="Arial" panose="020B0604020202020204" pitchFamily="34" charset="0"/>
              </a:rPr>
              <a:t>Action </a:t>
            </a:r>
            <a:br>
              <a:rPr lang="fr-FR" sz="1100" dirty="0">
                <a:solidFill>
                  <a:schemeClr val="accent3"/>
                </a:solidFill>
                <a:effectLst/>
                <a:latin typeface="Arial" panose="020B0604020202020204" pitchFamily="34" charset="0"/>
                <a:cs typeface="Arial" panose="020B0604020202020204" pitchFamily="34" charset="0"/>
              </a:rPr>
            </a:br>
            <a:r>
              <a:rPr lang="fr-FR" sz="1100" dirty="0">
                <a:solidFill>
                  <a:schemeClr val="accent3"/>
                </a:solidFill>
                <a:effectLst/>
                <a:latin typeface="Arial" panose="020B0604020202020204" pitchFamily="34" charset="0"/>
                <a:cs typeface="Arial" panose="020B0604020202020204" pitchFamily="34" charset="0"/>
              </a:rPr>
              <a:t>à Réaliser</a:t>
            </a:r>
          </a:p>
        </p:txBody>
      </p:sp>
      <p:sp>
        <p:nvSpPr>
          <p:cNvPr id="69" name="ZoneTexte 68">
            <a:extLst>
              <a:ext uri="{FF2B5EF4-FFF2-40B4-BE49-F238E27FC236}">
                <a16:creationId xmlns:a16="http://schemas.microsoft.com/office/drawing/2014/main" id="{8063640D-98DF-1F54-08F1-73F6DC143F16}"/>
              </a:ext>
            </a:extLst>
          </p:cNvPr>
          <p:cNvSpPr txBox="1"/>
          <p:nvPr/>
        </p:nvSpPr>
        <p:spPr>
          <a:xfrm>
            <a:off x="3179102" y="1927137"/>
            <a:ext cx="898048" cy="504000"/>
          </a:xfrm>
          <a:prstGeom prst="rect">
            <a:avLst/>
          </a:prstGeom>
          <a:solidFill>
            <a:schemeClr val="accent3">
              <a:lumMod val="40000"/>
              <a:lumOff val="60000"/>
            </a:schemeClr>
          </a:solidFill>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Point</a:t>
            </a:r>
          </a:p>
          <a:p>
            <a:pPr algn="ctr">
              <a:buNone/>
            </a:pPr>
            <a:r>
              <a:rPr lang="fr-FR" sz="1100" dirty="0">
                <a:effectLst/>
                <a:latin typeface="Arial" panose="020B0604020202020204" pitchFamily="34" charset="0"/>
                <a:cs typeface="Arial" panose="020B0604020202020204" pitchFamily="34" charset="0"/>
              </a:rPr>
              <a:t>de Vigilance</a:t>
            </a:r>
          </a:p>
        </p:txBody>
      </p:sp>
      <p:sp>
        <p:nvSpPr>
          <p:cNvPr id="70" name="ZoneTexte 69">
            <a:extLst>
              <a:ext uri="{FF2B5EF4-FFF2-40B4-BE49-F238E27FC236}">
                <a16:creationId xmlns:a16="http://schemas.microsoft.com/office/drawing/2014/main" id="{DBAD544C-B7D8-378D-F2B6-A8F2984E99C5}"/>
              </a:ext>
            </a:extLst>
          </p:cNvPr>
          <p:cNvSpPr txBox="1"/>
          <p:nvPr/>
        </p:nvSpPr>
        <p:spPr>
          <a:xfrm>
            <a:off x="4265781" y="1927137"/>
            <a:ext cx="898048" cy="504000"/>
          </a:xfrm>
          <a:prstGeom prst="rect">
            <a:avLst/>
          </a:prstGeom>
          <a:solidFill>
            <a:schemeClr val="accent3">
              <a:lumMod val="20000"/>
              <a:lumOff val="80000"/>
            </a:schemeClr>
          </a:solidFill>
        </p:spPr>
        <p:txBody>
          <a:bodyPr wrap="square" lIns="0" tIns="0" rIns="0" bIns="0" anchor="ctr">
            <a:noAutofit/>
          </a:bodyPr>
          <a:lstStyle/>
          <a:p>
            <a:pPr algn="ctr">
              <a:buNone/>
            </a:pPr>
            <a:r>
              <a:rPr lang="fr-FR" sz="1100" dirty="0">
                <a:effectLst/>
                <a:latin typeface="Arial" panose="020B0604020202020204" pitchFamily="34" charset="0"/>
                <a:cs typeface="Arial" panose="020B0604020202020204" pitchFamily="34" charset="0"/>
              </a:rPr>
              <a:t>Procédé</a:t>
            </a:r>
          </a:p>
          <a:p>
            <a:pPr algn="ctr">
              <a:buNone/>
            </a:pPr>
            <a:r>
              <a:rPr lang="fr-FR" sz="1100" dirty="0">
                <a:effectLst/>
                <a:latin typeface="Arial" panose="020B0604020202020204" pitchFamily="34" charset="0"/>
                <a:cs typeface="Arial" panose="020B0604020202020204" pitchFamily="34" charset="0"/>
              </a:rPr>
              <a:t>Non Détaillé</a:t>
            </a:r>
          </a:p>
        </p:txBody>
      </p:sp>
      <p:sp>
        <p:nvSpPr>
          <p:cNvPr id="71" name="ZoneTexte 70">
            <a:extLst>
              <a:ext uri="{FF2B5EF4-FFF2-40B4-BE49-F238E27FC236}">
                <a16:creationId xmlns:a16="http://schemas.microsoft.com/office/drawing/2014/main" id="{19C6D915-5DF2-AB6D-C0BD-DE0C9BE5E8BD}"/>
              </a:ext>
            </a:extLst>
          </p:cNvPr>
          <p:cNvSpPr txBox="1"/>
          <p:nvPr/>
        </p:nvSpPr>
        <p:spPr>
          <a:xfrm>
            <a:off x="5372056" y="1927137"/>
            <a:ext cx="1141266" cy="504000"/>
          </a:xfrm>
          <a:prstGeom prst="rect">
            <a:avLst/>
          </a:prstGeom>
          <a:noFill/>
        </p:spPr>
        <p:txBody>
          <a:bodyPr wrap="square" lIns="0" tIns="0" rIns="0" bIns="0" anchor="ctr">
            <a:noAutofit/>
          </a:bodyPr>
          <a:lstStyle/>
          <a:p>
            <a:pPr>
              <a:buNone/>
            </a:pPr>
            <a:r>
              <a:rPr lang="fr-FR" sz="1100" dirty="0">
                <a:effectLst/>
                <a:latin typeface="Arial" panose="020B0604020202020204" pitchFamily="34" charset="0"/>
                <a:cs typeface="Arial" panose="020B0604020202020204" pitchFamily="34" charset="0"/>
              </a:rPr>
              <a:t>Enregistrement (traçabilité) </a:t>
            </a:r>
          </a:p>
          <a:p>
            <a:pPr>
              <a:buNone/>
            </a:pPr>
            <a:r>
              <a:rPr lang="fr-FR" sz="1100" dirty="0">
                <a:effectLst/>
                <a:latin typeface="Arial" panose="020B0604020202020204" pitchFamily="34" charset="0"/>
                <a:cs typeface="Arial" panose="020B0604020202020204" pitchFamily="34" charset="0"/>
              </a:rPr>
              <a:t>à effectuer</a:t>
            </a:r>
          </a:p>
        </p:txBody>
      </p:sp>
      <p:sp>
        <p:nvSpPr>
          <p:cNvPr id="76" name="Forme libre 75">
            <a:extLst>
              <a:ext uri="{FF2B5EF4-FFF2-40B4-BE49-F238E27FC236}">
                <a16:creationId xmlns:a16="http://schemas.microsoft.com/office/drawing/2014/main" id="{84AE0063-E89E-78A9-5DAA-99313F4B1B50}"/>
              </a:ext>
            </a:extLst>
          </p:cNvPr>
          <p:cNvSpPr/>
          <p:nvPr/>
        </p:nvSpPr>
        <p:spPr>
          <a:xfrm rot="16200000">
            <a:off x="5044642" y="2147490"/>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
        <p:nvSpPr>
          <p:cNvPr id="77" name="Forme libre 76">
            <a:extLst>
              <a:ext uri="{FF2B5EF4-FFF2-40B4-BE49-F238E27FC236}">
                <a16:creationId xmlns:a16="http://schemas.microsoft.com/office/drawing/2014/main" id="{46F5DA9F-E345-4053-5ED7-84743F32338B}"/>
              </a:ext>
            </a:extLst>
          </p:cNvPr>
          <p:cNvSpPr/>
          <p:nvPr/>
        </p:nvSpPr>
        <p:spPr>
          <a:xfrm rot="16200000">
            <a:off x="3942080" y="2147490"/>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sp>
        <p:nvSpPr>
          <p:cNvPr id="78" name="Forme libre 77">
            <a:extLst>
              <a:ext uri="{FF2B5EF4-FFF2-40B4-BE49-F238E27FC236}">
                <a16:creationId xmlns:a16="http://schemas.microsoft.com/office/drawing/2014/main" id="{A145A9D4-0E14-B710-4B8C-17A7D08BB628}"/>
              </a:ext>
            </a:extLst>
          </p:cNvPr>
          <p:cNvSpPr/>
          <p:nvPr/>
        </p:nvSpPr>
        <p:spPr>
          <a:xfrm rot="16200000">
            <a:off x="2865927" y="2147490"/>
            <a:ext cx="498463" cy="58301"/>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0 w 1140562"/>
              <a:gd name="csY5" fmla="*/ 2244 h 58301"/>
              <a:gd name="csX0" fmla="*/ 1140562 w 1140562"/>
              <a:gd name="csY0" fmla="*/ 2244 h 58301"/>
              <a:gd name="csX1" fmla="*/ 835489 w 1140562"/>
              <a:gd name="csY1" fmla="*/ 0 h 58301"/>
              <a:gd name="csX2" fmla="*/ 611262 w 1140562"/>
              <a:gd name="csY2" fmla="*/ 2244 h 58301"/>
              <a:gd name="csX3" fmla="*/ 570300 w 1140562"/>
              <a:gd name="csY3" fmla="*/ 58301 h 58301"/>
              <a:gd name="csX4" fmla="*/ 529339 w 1140562"/>
              <a:gd name="csY4" fmla="*/ 2244 h 58301"/>
              <a:gd name="csX5" fmla="*/ 337026 w 1140562"/>
              <a:gd name="csY5" fmla="*/ 1 h 58301"/>
              <a:gd name="csX6" fmla="*/ 0 w 1140562"/>
              <a:gd name="csY6" fmla="*/ 2244 h 58301"/>
              <a:gd name="csX0" fmla="*/ 803536 w 803536"/>
              <a:gd name="csY0" fmla="*/ 2244 h 58301"/>
              <a:gd name="csX1" fmla="*/ 498463 w 803536"/>
              <a:gd name="csY1" fmla="*/ 0 h 58301"/>
              <a:gd name="csX2" fmla="*/ 274236 w 803536"/>
              <a:gd name="csY2" fmla="*/ 2244 h 58301"/>
              <a:gd name="csX3" fmla="*/ 233274 w 803536"/>
              <a:gd name="csY3" fmla="*/ 58301 h 58301"/>
              <a:gd name="csX4" fmla="*/ 192313 w 803536"/>
              <a:gd name="csY4" fmla="*/ 2244 h 58301"/>
              <a:gd name="csX5" fmla="*/ 0 w 803536"/>
              <a:gd name="csY5" fmla="*/ 1 h 58301"/>
              <a:gd name="csX0" fmla="*/ 498463 w 498463"/>
              <a:gd name="csY0" fmla="*/ 0 h 58301"/>
              <a:gd name="csX1" fmla="*/ 274236 w 498463"/>
              <a:gd name="csY1" fmla="*/ 2244 h 58301"/>
              <a:gd name="csX2" fmla="*/ 233274 w 498463"/>
              <a:gd name="csY2" fmla="*/ 58301 h 58301"/>
              <a:gd name="csX3" fmla="*/ 192313 w 498463"/>
              <a:gd name="csY3" fmla="*/ 2244 h 58301"/>
              <a:gd name="csX4" fmla="*/ 0 w 498463"/>
              <a:gd name="csY4" fmla="*/ 1 h 58301"/>
            </a:gdLst>
            <a:ahLst/>
            <a:cxnLst>
              <a:cxn ang="0">
                <a:pos x="csX0" y="csY0"/>
              </a:cxn>
              <a:cxn ang="0">
                <a:pos x="csX1" y="csY1"/>
              </a:cxn>
              <a:cxn ang="0">
                <a:pos x="csX2" y="csY2"/>
              </a:cxn>
              <a:cxn ang="0">
                <a:pos x="csX3" y="csY3"/>
              </a:cxn>
              <a:cxn ang="0">
                <a:pos x="csX4" y="csY4"/>
              </a:cxn>
            </a:cxnLst>
            <a:rect l="l" t="t" r="r" b="b"/>
            <a:pathLst>
              <a:path w="498463" h="58301">
                <a:moveTo>
                  <a:pt x="498463" y="0"/>
                </a:moveTo>
                <a:lnTo>
                  <a:pt x="274236" y="2244"/>
                </a:lnTo>
                <a:lnTo>
                  <a:pt x="233274" y="58301"/>
                </a:lnTo>
                <a:lnTo>
                  <a:pt x="192313" y="2244"/>
                </a:lnTo>
                <a:lnTo>
                  <a:pt x="0" y="1"/>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dirty="0">
              <a:latin typeface="Arial" panose="020B0604020202020204" pitchFamily="34" charset="0"/>
              <a:cs typeface="Arial" panose="020B0604020202020204" pitchFamily="34" charset="0"/>
            </a:endParaRPr>
          </a:p>
        </p:txBody>
      </p:sp>
      <p:pic>
        <p:nvPicPr>
          <p:cNvPr id="11" name="Graphique 10">
            <a:extLst>
              <a:ext uri="{FF2B5EF4-FFF2-40B4-BE49-F238E27FC236}">
                <a16:creationId xmlns:a16="http://schemas.microsoft.com/office/drawing/2014/main" id="{A2A33E71-DAD3-A845-91F9-634F9D078ACE}"/>
              </a:ext>
            </a:extLst>
          </p:cNvPr>
          <p:cNvPicPr>
            <a:picLocks noChangeAspect="1"/>
          </p:cNvPicPr>
          <p:nvPr/>
        </p:nvPicPr>
        <p:blipFill>
          <a:blip r:embed="rId2">
            <a:extLst>
              <a:ext uri="{96DAC541-7B7A-43D3-8B79-37D633B846F1}">
                <asvg:svgBlip xmlns="" xmlns:asvg="http://schemas.microsoft.com/office/drawing/2016/SVG/main" r:embed="rId4"/>
              </a:ext>
            </a:extLst>
          </a:blip>
          <a:srcRect/>
          <a:stretch/>
        </p:blipFill>
        <p:spPr>
          <a:xfrm>
            <a:off x="227420" y="9998444"/>
            <a:ext cx="316255" cy="431258"/>
          </a:xfrm>
          <a:prstGeom prst="rect">
            <a:avLst/>
          </a:prstGeom>
        </p:spPr>
      </p:pic>
      <p:grpSp>
        <p:nvGrpSpPr>
          <p:cNvPr id="21" name="Groupe 20">
            <a:extLst>
              <a:ext uri="{FF2B5EF4-FFF2-40B4-BE49-F238E27FC236}">
                <a16:creationId xmlns:a16="http://schemas.microsoft.com/office/drawing/2014/main" id="{FA345974-5E24-3F29-C7E7-BED6CD680A77}"/>
              </a:ext>
            </a:extLst>
          </p:cNvPr>
          <p:cNvGrpSpPr/>
          <p:nvPr/>
        </p:nvGrpSpPr>
        <p:grpSpPr>
          <a:xfrm>
            <a:off x="3917833" y="3686843"/>
            <a:ext cx="1140562" cy="211541"/>
            <a:chOff x="4820850" y="4231021"/>
            <a:chExt cx="1140562" cy="211541"/>
          </a:xfrm>
        </p:grpSpPr>
        <p:sp>
          <p:nvSpPr>
            <p:cNvPr id="22" name="Ellipse 21">
              <a:extLst>
                <a:ext uri="{FF2B5EF4-FFF2-40B4-BE49-F238E27FC236}">
                  <a16:creationId xmlns:a16="http://schemas.microsoft.com/office/drawing/2014/main" id="{34BCD860-41AA-6058-4D68-4304087C498F}"/>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28" name="Ellipse 27">
              <a:extLst>
                <a:ext uri="{FF2B5EF4-FFF2-40B4-BE49-F238E27FC236}">
                  <a16:creationId xmlns:a16="http://schemas.microsoft.com/office/drawing/2014/main" id="{8BC8061E-10D6-23B5-9E6D-292FF68D3B4E}"/>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31" name="Forme libre 30">
              <a:extLst>
                <a:ext uri="{FF2B5EF4-FFF2-40B4-BE49-F238E27FC236}">
                  <a16:creationId xmlns:a16="http://schemas.microsoft.com/office/drawing/2014/main" id="{DF95B760-95E0-8511-603C-B16B04BBE1F6}"/>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grpSp>
      <p:grpSp>
        <p:nvGrpSpPr>
          <p:cNvPr id="42" name="Groupe 41">
            <a:extLst>
              <a:ext uri="{FF2B5EF4-FFF2-40B4-BE49-F238E27FC236}">
                <a16:creationId xmlns:a16="http://schemas.microsoft.com/office/drawing/2014/main" id="{28F1BEBE-195B-61E3-0FA2-C3B8B9A50987}"/>
              </a:ext>
            </a:extLst>
          </p:cNvPr>
          <p:cNvGrpSpPr/>
          <p:nvPr/>
        </p:nvGrpSpPr>
        <p:grpSpPr>
          <a:xfrm>
            <a:off x="434812" y="5143718"/>
            <a:ext cx="1150148" cy="175987"/>
            <a:chOff x="4820850" y="4231021"/>
            <a:chExt cx="1140562" cy="211541"/>
          </a:xfrm>
        </p:grpSpPr>
        <p:sp>
          <p:nvSpPr>
            <p:cNvPr id="43" name="Ellipse 42">
              <a:extLst>
                <a:ext uri="{FF2B5EF4-FFF2-40B4-BE49-F238E27FC236}">
                  <a16:creationId xmlns:a16="http://schemas.microsoft.com/office/drawing/2014/main" id="{B02B7F80-95F5-F70A-04AE-85A60A632FA2}"/>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44" name="Ellipse 43">
              <a:extLst>
                <a:ext uri="{FF2B5EF4-FFF2-40B4-BE49-F238E27FC236}">
                  <a16:creationId xmlns:a16="http://schemas.microsoft.com/office/drawing/2014/main" id="{D2E1A3C9-262A-DF91-76A1-9FBCEC9AA9DD}"/>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64" name="Forme libre 63">
              <a:extLst>
                <a:ext uri="{FF2B5EF4-FFF2-40B4-BE49-F238E27FC236}">
                  <a16:creationId xmlns:a16="http://schemas.microsoft.com/office/drawing/2014/main" id="{E2709D82-C739-5C1B-644A-452D19516C52}"/>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grpSp>
      <p:grpSp>
        <p:nvGrpSpPr>
          <p:cNvPr id="75" name="Groupe 74">
            <a:extLst>
              <a:ext uri="{FF2B5EF4-FFF2-40B4-BE49-F238E27FC236}">
                <a16:creationId xmlns:a16="http://schemas.microsoft.com/office/drawing/2014/main" id="{A8E2D77E-8C36-EE08-844E-6FEA289157ED}"/>
              </a:ext>
            </a:extLst>
          </p:cNvPr>
          <p:cNvGrpSpPr/>
          <p:nvPr/>
        </p:nvGrpSpPr>
        <p:grpSpPr>
          <a:xfrm>
            <a:off x="419823" y="7433289"/>
            <a:ext cx="1140562" cy="211541"/>
            <a:chOff x="4820850" y="4231021"/>
            <a:chExt cx="1140562" cy="211541"/>
          </a:xfrm>
        </p:grpSpPr>
        <p:sp>
          <p:nvSpPr>
            <p:cNvPr id="79" name="Ellipse 78">
              <a:extLst>
                <a:ext uri="{FF2B5EF4-FFF2-40B4-BE49-F238E27FC236}">
                  <a16:creationId xmlns:a16="http://schemas.microsoft.com/office/drawing/2014/main" id="{ADEFBFF1-7744-2D28-AF12-B3D345242B88}"/>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80" name="Ellipse 79">
              <a:extLst>
                <a:ext uri="{FF2B5EF4-FFF2-40B4-BE49-F238E27FC236}">
                  <a16:creationId xmlns:a16="http://schemas.microsoft.com/office/drawing/2014/main" id="{C50A23ED-1835-A51A-903F-AD608F2467A9}"/>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81" name="Forme libre 80">
              <a:extLst>
                <a:ext uri="{FF2B5EF4-FFF2-40B4-BE49-F238E27FC236}">
                  <a16:creationId xmlns:a16="http://schemas.microsoft.com/office/drawing/2014/main" id="{04213DEB-486F-528D-F5FC-BBD4373FAE2C}"/>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grpSp>
      <p:sp>
        <p:nvSpPr>
          <p:cNvPr id="16" name="Rectangle 15"/>
          <p:cNvSpPr/>
          <p:nvPr/>
        </p:nvSpPr>
        <p:spPr>
          <a:xfrm>
            <a:off x="3917833" y="5257940"/>
            <a:ext cx="3375906" cy="2400657"/>
          </a:xfrm>
          <a:prstGeom prst="rect">
            <a:avLst/>
          </a:prstGeom>
          <a:ln>
            <a:noFill/>
          </a:ln>
        </p:spPr>
        <p:txBody>
          <a:bodyPr wrap="square">
            <a:spAutoFit/>
          </a:bodyPr>
          <a:lstStyle/>
          <a:p>
            <a:pPr>
              <a:buClr>
                <a:srgbClr val="34615A"/>
              </a:buClr>
            </a:pPr>
            <a:r>
              <a:rPr lang="fr-FR" sz="1000" dirty="0">
                <a:solidFill>
                  <a:schemeClr val="accent3"/>
                </a:solidFill>
                <a:latin typeface="Arial" panose="020B0604020202020204" pitchFamily="34" charset="0"/>
                <a:cs typeface="Arial" panose="020B0604020202020204" pitchFamily="34" charset="0"/>
              </a:rPr>
              <a:t>Contrôles annuels et matériovigilance :</a:t>
            </a:r>
          </a:p>
          <a:p>
            <a:pPr marL="171450" indent="-171450" algn="just">
              <a:buClr>
                <a:srgbClr val="34615A"/>
              </a:buClr>
              <a:buFont typeface="Arial" panose="020B0604020202020204" pitchFamily="34" charset="0"/>
              <a:buChar char="•"/>
            </a:pPr>
            <a:r>
              <a:rPr lang="fr-FR" sz="1000" b="1" dirty="0">
                <a:latin typeface="Arial" panose="020B0604020202020204" pitchFamily="34" charset="0"/>
                <a:cs typeface="Arial" panose="020B0604020202020204" pitchFamily="34" charset="0"/>
              </a:rPr>
              <a:t>Contrôles annuels : </a:t>
            </a:r>
            <a:r>
              <a:rPr lang="fr-FR" sz="1000" dirty="0">
                <a:latin typeface="Arial" panose="020B0604020202020204" pitchFamily="34" charset="0"/>
                <a:cs typeface="Arial" panose="020B0604020202020204" pitchFamily="34" charset="0"/>
              </a:rPr>
              <a:t>pour certains DM de location (aérosols par exemple) une vérification externe annuelle par un organisme agréé est nécessaire. Le résultat de ces contrôles est consigné (dans un classeur ou dossier dédié) et conservé (à minima jusqu’à la fin de vie du DM)</a:t>
            </a:r>
          </a:p>
          <a:p>
            <a:pPr marL="171450" indent="-171450" algn="just">
              <a:buClr>
                <a:srgbClr val="34615A"/>
              </a:buClr>
              <a:buFont typeface="Arial" panose="020B0604020202020204" pitchFamily="34" charset="0"/>
              <a:buChar char="•"/>
            </a:pPr>
            <a:r>
              <a:rPr lang="fr-FR" sz="1000" b="1" dirty="0" smtClean="0">
                <a:latin typeface="Arial" panose="020B0604020202020204" pitchFamily="34" charset="0"/>
                <a:cs typeface="Arial" panose="020B0604020202020204" pitchFamily="34" charset="0"/>
              </a:rPr>
              <a:t>Matériovigilance </a:t>
            </a:r>
            <a:r>
              <a:rPr lang="fr-FR" sz="1000" b="1" dirty="0">
                <a:latin typeface="Arial" panose="020B0604020202020204" pitchFamily="34" charset="0"/>
                <a:cs typeface="Arial" panose="020B0604020202020204" pitchFamily="34" charset="0"/>
              </a:rPr>
              <a:t>:</a:t>
            </a:r>
          </a:p>
          <a:p>
            <a:pPr marL="171450" indent="-72000" algn="just">
              <a:spcBef>
                <a:spcPts val="0"/>
              </a:spcBef>
              <a:buClr>
                <a:srgbClr val="34615A"/>
              </a:buClr>
              <a:buFontTx/>
              <a:buChar char="-"/>
            </a:pPr>
            <a:r>
              <a:rPr lang="fr-FR" sz="1000" dirty="0">
                <a:latin typeface="Arial" panose="020B0604020202020204" pitchFamily="34" charset="0"/>
                <a:cs typeface="Arial" panose="020B0604020202020204" pitchFamily="34" charset="0"/>
              </a:rPr>
              <a:t>Le pharmacien ayant connaissance d’un incident grave le notifie sans délai à l’ANSM. Il peut déclarer, en outre, tous les autres incidents dont il a connaissance suspectés d’être dus à un dispositif auprès du fabricant</a:t>
            </a:r>
          </a:p>
          <a:p>
            <a:pPr marL="171450" indent="-72000" algn="just">
              <a:spcBef>
                <a:spcPts val="0"/>
              </a:spcBef>
              <a:buClr>
                <a:srgbClr val="34615A"/>
              </a:buClr>
              <a:buFontTx/>
              <a:buChar char="-"/>
            </a:pPr>
            <a:r>
              <a:rPr lang="fr-FR" sz="1000" dirty="0">
                <a:latin typeface="Arial" panose="020B0604020202020204" pitchFamily="34" charset="0"/>
                <a:cs typeface="Arial" panose="020B0604020202020204" pitchFamily="34" charset="0"/>
              </a:rPr>
              <a:t>La déclaration se fait sur le site de l’ANSM : </a:t>
            </a:r>
            <a:r>
              <a:rPr lang="fr-FR" sz="1000" dirty="0">
                <a:latin typeface="Arial" panose="020B0604020202020204" pitchFamily="34" charset="0"/>
                <a:cs typeface="Arial" panose="020B0604020202020204" pitchFamily="34" charset="0"/>
                <a:hlinkClick r:id="rId5" tooltip="Déclarer un effet indésirable concernant un dispositif médical (nouvelle fenêtre)"/>
              </a:rPr>
              <a:t>Déclarer un effet indésirable concernant un dispositif médical</a:t>
            </a:r>
            <a:r>
              <a:rPr lang="fr-FR" sz="1000" dirty="0">
                <a:latin typeface="Arial" panose="020B0604020202020204" pitchFamily="34" charset="0"/>
                <a:cs typeface="Arial" panose="020B0604020202020204" pitchFamily="34" charset="0"/>
              </a:rPr>
              <a:t>.</a:t>
            </a:r>
          </a:p>
        </p:txBody>
      </p:sp>
      <p:grpSp>
        <p:nvGrpSpPr>
          <p:cNvPr id="59" name="Groupe 58">
            <a:extLst>
              <a:ext uri="{FF2B5EF4-FFF2-40B4-BE49-F238E27FC236}">
                <a16:creationId xmlns:a16="http://schemas.microsoft.com/office/drawing/2014/main" id="{28F1BEBE-195B-61E3-0FA2-C3B8B9A50987}"/>
              </a:ext>
            </a:extLst>
          </p:cNvPr>
          <p:cNvGrpSpPr/>
          <p:nvPr/>
        </p:nvGrpSpPr>
        <p:grpSpPr>
          <a:xfrm>
            <a:off x="3917833" y="4994944"/>
            <a:ext cx="1140562" cy="210498"/>
            <a:chOff x="4820850" y="4231021"/>
            <a:chExt cx="1140562" cy="211541"/>
          </a:xfrm>
        </p:grpSpPr>
        <p:sp>
          <p:nvSpPr>
            <p:cNvPr id="60" name="Ellipse 59">
              <a:extLst>
                <a:ext uri="{FF2B5EF4-FFF2-40B4-BE49-F238E27FC236}">
                  <a16:creationId xmlns:a16="http://schemas.microsoft.com/office/drawing/2014/main" id="{B02B7F80-95F5-F70A-04AE-85A60A632FA2}"/>
                </a:ext>
              </a:extLst>
            </p:cNvPr>
            <p:cNvSpPr/>
            <p:nvPr/>
          </p:nvSpPr>
          <p:spPr>
            <a:xfrm>
              <a:off x="5371514" y="4392162"/>
              <a:ext cx="50400" cy="50400"/>
            </a:xfrm>
            <a:prstGeom prst="ellipse">
              <a:avLst/>
            </a:prstGeom>
            <a:solidFill>
              <a:schemeClr val="accent3">
                <a:alpha val="7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61" name="Ellipse 60">
              <a:extLst>
                <a:ext uri="{FF2B5EF4-FFF2-40B4-BE49-F238E27FC236}">
                  <a16:creationId xmlns:a16="http://schemas.microsoft.com/office/drawing/2014/main" id="{D2E1A3C9-262A-DF91-76A1-9FBCEC9AA9DD}"/>
                </a:ext>
              </a:extLst>
            </p:cNvPr>
            <p:cNvSpPr/>
            <p:nvPr/>
          </p:nvSpPr>
          <p:spPr>
            <a:xfrm>
              <a:off x="5371514" y="4328662"/>
              <a:ext cx="50400" cy="50400"/>
            </a:xfrm>
            <a:prstGeom prst="ellipse">
              <a:avLst/>
            </a:prstGeom>
            <a:solidFill>
              <a:schemeClr val="accent3">
                <a:alpha val="36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latin typeface="Arial" panose="020B0604020202020204" pitchFamily="34" charset="0"/>
                <a:cs typeface="Arial" panose="020B0604020202020204" pitchFamily="34" charset="0"/>
              </a:endParaRPr>
            </a:p>
          </p:txBody>
        </p:sp>
        <p:sp>
          <p:nvSpPr>
            <p:cNvPr id="63" name="Forme libre 62">
              <a:extLst>
                <a:ext uri="{FF2B5EF4-FFF2-40B4-BE49-F238E27FC236}">
                  <a16:creationId xmlns:a16="http://schemas.microsoft.com/office/drawing/2014/main" id="{E2709D82-C739-5C1B-644A-452D19516C52}"/>
                </a:ext>
              </a:extLst>
            </p:cNvPr>
            <p:cNvSpPr/>
            <p:nvPr/>
          </p:nvSpPr>
          <p:spPr>
            <a:xfrm>
              <a:off x="4820850" y="4231021"/>
              <a:ext cx="1140562" cy="56057"/>
            </a:xfrm>
            <a:custGeom>
              <a:avLst/>
              <a:gdLst>
                <a:gd name="csX0" fmla="*/ 0 w 1140562"/>
                <a:gd name="csY0" fmla="*/ 0 h 404053"/>
                <a:gd name="csX1" fmla="*/ 1140562 w 1140562"/>
                <a:gd name="csY1" fmla="*/ 0 h 404053"/>
                <a:gd name="csX2" fmla="*/ 1140562 w 1140562"/>
                <a:gd name="csY2" fmla="*/ 347996 h 404053"/>
                <a:gd name="csX3" fmla="*/ 611262 w 1140562"/>
                <a:gd name="csY3" fmla="*/ 347996 h 404053"/>
                <a:gd name="csX4" fmla="*/ 570300 w 1140562"/>
                <a:gd name="csY4" fmla="*/ 404053 h 404053"/>
                <a:gd name="csX5" fmla="*/ 529339 w 1140562"/>
                <a:gd name="csY5" fmla="*/ 347996 h 404053"/>
                <a:gd name="csX6" fmla="*/ 0 w 1140562"/>
                <a:gd name="csY6" fmla="*/ 347996 h 404053"/>
                <a:gd name="csX0" fmla="*/ 1140562 w 1232002"/>
                <a:gd name="csY0" fmla="*/ 0 h 404053"/>
                <a:gd name="csX1" fmla="*/ 1140562 w 1232002"/>
                <a:gd name="csY1" fmla="*/ 347996 h 404053"/>
                <a:gd name="csX2" fmla="*/ 611262 w 1232002"/>
                <a:gd name="csY2" fmla="*/ 347996 h 404053"/>
                <a:gd name="csX3" fmla="*/ 570300 w 1232002"/>
                <a:gd name="csY3" fmla="*/ 404053 h 404053"/>
                <a:gd name="csX4" fmla="*/ 529339 w 1232002"/>
                <a:gd name="csY4" fmla="*/ 347996 h 404053"/>
                <a:gd name="csX5" fmla="*/ 0 w 1232002"/>
                <a:gd name="csY5" fmla="*/ 347996 h 404053"/>
                <a:gd name="csX6" fmla="*/ 0 w 1232002"/>
                <a:gd name="csY6" fmla="*/ 0 h 404053"/>
                <a:gd name="csX7" fmla="*/ 1232002 w 1232002"/>
                <a:gd name="csY7" fmla="*/ 91440 h 404053"/>
                <a:gd name="csX0" fmla="*/ 1140562 w 1140562"/>
                <a:gd name="csY0" fmla="*/ 0 h 404053"/>
                <a:gd name="csX1" fmla="*/ 1140562 w 1140562"/>
                <a:gd name="csY1" fmla="*/ 347996 h 404053"/>
                <a:gd name="csX2" fmla="*/ 611262 w 1140562"/>
                <a:gd name="csY2" fmla="*/ 347996 h 404053"/>
                <a:gd name="csX3" fmla="*/ 570300 w 1140562"/>
                <a:gd name="csY3" fmla="*/ 404053 h 404053"/>
                <a:gd name="csX4" fmla="*/ 529339 w 1140562"/>
                <a:gd name="csY4" fmla="*/ 347996 h 404053"/>
                <a:gd name="csX5" fmla="*/ 0 w 1140562"/>
                <a:gd name="csY5" fmla="*/ 347996 h 404053"/>
                <a:gd name="csX6" fmla="*/ 0 w 1140562"/>
                <a:gd name="csY6" fmla="*/ 0 h 404053"/>
                <a:gd name="csX0" fmla="*/ 1140562 w 1140562"/>
                <a:gd name="csY0" fmla="*/ 347996 h 404053"/>
                <a:gd name="csX1" fmla="*/ 611262 w 1140562"/>
                <a:gd name="csY1" fmla="*/ 347996 h 404053"/>
                <a:gd name="csX2" fmla="*/ 570300 w 1140562"/>
                <a:gd name="csY2" fmla="*/ 404053 h 404053"/>
                <a:gd name="csX3" fmla="*/ 529339 w 1140562"/>
                <a:gd name="csY3" fmla="*/ 347996 h 404053"/>
                <a:gd name="csX4" fmla="*/ 0 w 1140562"/>
                <a:gd name="csY4" fmla="*/ 347996 h 404053"/>
                <a:gd name="csX5" fmla="*/ 0 w 1140562"/>
                <a:gd name="csY5" fmla="*/ 0 h 404053"/>
                <a:gd name="csX0" fmla="*/ 1140562 w 1140562"/>
                <a:gd name="csY0" fmla="*/ 0 h 56057"/>
                <a:gd name="csX1" fmla="*/ 611262 w 1140562"/>
                <a:gd name="csY1" fmla="*/ 0 h 56057"/>
                <a:gd name="csX2" fmla="*/ 570300 w 1140562"/>
                <a:gd name="csY2" fmla="*/ 56057 h 56057"/>
                <a:gd name="csX3" fmla="*/ 529339 w 1140562"/>
                <a:gd name="csY3" fmla="*/ 0 h 56057"/>
                <a:gd name="csX4" fmla="*/ 0 w 1140562"/>
                <a:gd name="csY4" fmla="*/ 0 h 56057"/>
              </a:gdLst>
              <a:ahLst/>
              <a:cxnLst>
                <a:cxn ang="0">
                  <a:pos x="csX0" y="csY0"/>
                </a:cxn>
                <a:cxn ang="0">
                  <a:pos x="csX1" y="csY1"/>
                </a:cxn>
                <a:cxn ang="0">
                  <a:pos x="csX2" y="csY2"/>
                </a:cxn>
                <a:cxn ang="0">
                  <a:pos x="csX3" y="csY3"/>
                </a:cxn>
                <a:cxn ang="0">
                  <a:pos x="csX4" y="csY4"/>
                </a:cxn>
              </a:cxnLst>
              <a:rect l="l" t="t" r="r" b="b"/>
              <a:pathLst>
                <a:path w="1140562" h="56057">
                  <a:moveTo>
                    <a:pt x="1140562" y="0"/>
                  </a:moveTo>
                  <a:lnTo>
                    <a:pt x="611262" y="0"/>
                  </a:lnTo>
                  <a:lnTo>
                    <a:pt x="570300" y="56057"/>
                  </a:lnTo>
                  <a:lnTo>
                    <a:pt x="529339" y="0"/>
                  </a:lnTo>
                  <a:lnTo>
                    <a:pt x="0" y="0"/>
                  </a:lnTo>
                </a:path>
              </a:pathLst>
            </a:custGeom>
            <a:noFill/>
            <a:ln w="31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fr-FR">
                <a:latin typeface="Arial" panose="020B0604020202020204" pitchFamily="34" charset="0"/>
                <a:cs typeface="Arial" panose="020B0604020202020204" pitchFamily="34" charset="0"/>
              </a:endParaRPr>
            </a:p>
          </p:txBody>
        </p:sp>
      </p:grpSp>
      <p:sp>
        <p:nvSpPr>
          <p:cNvPr id="67" name="ZoneTexte 66">
            <a:extLst>
              <a:ext uri="{FF2B5EF4-FFF2-40B4-BE49-F238E27FC236}">
                <a16:creationId xmlns:a16="http://schemas.microsoft.com/office/drawing/2014/main" id="{B614A210-FFC7-7DF4-ED27-3D7F1B532CF3}"/>
              </a:ext>
            </a:extLst>
          </p:cNvPr>
          <p:cNvSpPr txBox="1"/>
          <p:nvPr/>
        </p:nvSpPr>
        <p:spPr>
          <a:xfrm>
            <a:off x="1880091" y="9310430"/>
            <a:ext cx="5413647" cy="515457"/>
          </a:xfrm>
          <a:prstGeom prst="rect">
            <a:avLst/>
          </a:prstGeom>
          <a:solidFill>
            <a:schemeClr val="accent3"/>
          </a:solidFill>
        </p:spPr>
        <p:txBody>
          <a:bodyPr wrap="square" lIns="0" tIns="0" rIns="0" bIns="0" anchor="ctr">
            <a:noAutofit/>
          </a:bodyPr>
          <a:lstStyle/>
          <a:p>
            <a:pPr algn="ctr"/>
            <a:r>
              <a:rPr lang="fr-FR" sz="1000" dirty="0" smtClean="0">
                <a:solidFill>
                  <a:schemeClr val="bg1"/>
                </a:solidFill>
                <a:latin typeface="Arial" panose="020B0604020202020204" pitchFamily="34" charset="0"/>
                <a:cs typeface="Arial" panose="020B0604020202020204" pitchFamily="34" charset="0"/>
              </a:rPr>
              <a:t>Afin </a:t>
            </a:r>
            <a:r>
              <a:rPr lang="fr-FR" sz="1000" dirty="0">
                <a:solidFill>
                  <a:schemeClr val="bg1"/>
                </a:solidFill>
                <a:latin typeface="Arial" panose="020B0604020202020204" pitchFamily="34" charset="0"/>
                <a:cs typeface="Arial" panose="020B0604020202020204" pitchFamily="34" charset="0"/>
              </a:rPr>
              <a:t>de s’assurer qu’aucun DM non vérifié et non décontaminé puisse être dispensé à la patientèle, l’officine doit, dans son organisation, clairement distinguer les flux entrants et les flux sortants et les gérer dans des zones distinctes.</a:t>
            </a:r>
          </a:p>
        </p:txBody>
      </p:sp>
      <p:sp>
        <p:nvSpPr>
          <p:cNvPr id="72" name="ZoneTexte 71">
            <a:extLst>
              <a:ext uri="{FF2B5EF4-FFF2-40B4-BE49-F238E27FC236}">
                <a16:creationId xmlns:a16="http://schemas.microsoft.com/office/drawing/2014/main" id="{0C13C82D-8739-597E-7153-A3F1349FBAA4}"/>
              </a:ext>
            </a:extLst>
          </p:cNvPr>
          <p:cNvSpPr txBox="1"/>
          <p:nvPr/>
        </p:nvSpPr>
        <p:spPr>
          <a:xfrm>
            <a:off x="878465" y="9498821"/>
            <a:ext cx="911996" cy="231953"/>
          </a:xfrm>
          <a:prstGeom prst="rect">
            <a:avLst/>
          </a:prstGeom>
          <a:noFill/>
        </p:spPr>
        <p:txBody>
          <a:bodyPr wrap="square" lIns="0" tIns="0" rIns="0" bIns="0">
            <a:noAutofit/>
          </a:bodyPr>
          <a:lstStyle/>
          <a:p>
            <a:pPr>
              <a:buNone/>
            </a:pPr>
            <a:r>
              <a:rPr lang="fr-FR" sz="1400" b="1" dirty="0">
                <a:solidFill>
                  <a:schemeClr val="accent3"/>
                </a:solidFill>
                <a:effectLst/>
                <a:latin typeface="Arial" panose="020B0604020202020204" pitchFamily="34" charset="0"/>
                <a:cs typeface="Arial" panose="020B0604020202020204" pitchFamily="34" charset="0"/>
              </a:rPr>
              <a:t>Attention</a:t>
            </a:r>
          </a:p>
        </p:txBody>
      </p:sp>
      <p:pic>
        <p:nvPicPr>
          <p:cNvPr id="73" name="Graphique 74">
            <a:extLst>
              <a:ext uri="{FF2B5EF4-FFF2-40B4-BE49-F238E27FC236}">
                <a16:creationId xmlns:a16="http://schemas.microsoft.com/office/drawing/2014/main" id="{43DC5C8A-D372-95D3-757D-905858562E19}"/>
              </a:ext>
            </a:extLst>
          </p:cNvPr>
          <p:cNvPicPr>
            <a:picLocks noChangeAspect="1"/>
          </p:cNvPicPr>
          <p:nvPr/>
        </p:nvPicPr>
        <p:blipFill>
          <a:blip r:embed="rId6">
            <a:extLst>
              <a:ext uri="{96DAC541-7B7A-43D3-8B79-37D633B846F1}">
                <asvg:svgBlip xmlns:asvg="http://schemas.microsoft.com/office/drawing/2016/SVG/main" xmlns="" r:embed="rId9"/>
              </a:ext>
            </a:extLst>
          </a:blip>
          <a:stretch>
            <a:fillRect/>
          </a:stretch>
        </p:blipFill>
        <p:spPr>
          <a:xfrm flipH="1">
            <a:off x="416798" y="9394794"/>
            <a:ext cx="372037" cy="318889"/>
          </a:xfrm>
          <a:prstGeom prst="rect">
            <a:avLst/>
          </a:prstGeom>
        </p:spPr>
      </p:pic>
      <p:sp>
        <p:nvSpPr>
          <p:cNvPr id="74" name="Espace réservé du pied de page 29">
            <a:extLst>
              <a:ext uri="{FF2B5EF4-FFF2-40B4-BE49-F238E27FC236}">
                <a16:creationId xmlns:a16="http://schemas.microsoft.com/office/drawing/2014/main" id="{6D1954D0-F1E8-BC9A-14A1-A49C9365635C}"/>
              </a:ext>
            </a:extLst>
          </p:cNvPr>
          <p:cNvSpPr>
            <a:spLocks noGrp="1"/>
          </p:cNvSpPr>
          <p:nvPr>
            <p:ph type="ftr" sz="quarter" idx="11"/>
          </p:nvPr>
        </p:nvSpPr>
        <p:spPr>
          <a:xfrm>
            <a:off x="665603" y="9979818"/>
            <a:ext cx="2096450" cy="409702"/>
          </a:xfrm>
        </p:spPr>
        <p:txBody>
          <a:bodyPr/>
          <a:lstStyle/>
          <a:p>
            <a:r>
              <a:rPr lang="en-US" dirty="0" smtClean="0"/>
              <a:t>Sous-</a:t>
            </a:r>
            <a:r>
              <a:rPr lang="en-US" dirty="0" err="1" smtClean="0"/>
              <a:t>thème</a:t>
            </a:r>
            <a:r>
              <a:rPr lang="en-US" dirty="0" smtClean="0"/>
              <a:t> :</a:t>
            </a:r>
          </a:p>
          <a:p>
            <a:r>
              <a:rPr lang="fr-FR" b="0" dirty="0"/>
              <a:t>3.2 Mise à disposition et prestation pour les dispositifs médicaux</a:t>
            </a:r>
            <a:endParaRPr lang="en-US" b="0" dirty="0"/>
          </a:p>
        </p:txBody>
      </p:sp>
      <p:sp>
        <p:nvSpPr>
          <p:cNvPr id="82" name="Espace réservé du pied de page 29">
            <a:extLst>
              <a:ext uri="{FF2B5EF4-FFF2-40B4-BE49-F238E27FC236}">
                <a16:creationId xmlns:a16="http://schemas.microsoft.com/office/drawing/2014/main" id="{D3434E79-A65F-A99C-4B77-9B29037F4446}"/>
              </a:ext>
            </a:extLst>
          </p:cNvPr>
          <p:cNvSpPr txBox="1">
            <a:spLocks/>
          </p:cNvSpPr>
          <p:nvPr/>
        </p:nvSpPr>
        <p:spPr>
          <a:xfrm>
            <a:off x="2988389" y="9979818"/>
            <a:ext cx="4070930" cy="409702"/>
          </a:xfrm>
          <a:prstGeom prst="rect">
            <a:avLst/>
          </a:prstGeom>
        </p:spPr>
        <p:txBody>
          <a:bodyPr vert="horz" lIns="0" tIns="46800" rIns="0" bIns="0" rtlCol="0" anchor="t"/>
          <a:lstStyle>
            <a:defPPr>
              <a:defRPr lang="en-US"/>
            </a:defPPr>
            <a:lvl1pPr marL="0" algn="l" defTabSz="457200" rtl="0" eaLnBrk="1" latinLnBrk="0" hangingPunct="1">
              <a:defRPr sz="700" kern="1200">
                <a:solidFill>
                  <a:schemeClr val="tx1"/>
                </a:solidFill>
                <a:latin typeface="Azo Sans" panose="020B0603030503020204" pitchFamily="34" charset="77"/>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latin typeface="Arial" panose="020B0604020202020204" pitchFamily="34" charset="0"/>
                <a:cs typeface="Arial" panose="020B0604020202020204" pitchFamily="34" charset="0"/>
              </a:rPr>
              <a:t>Principes : </a:t>
            </a:r>
          </a:p>
          <a:p>
            <a:r>
              <a:rPr lang="en-US" dirty="0" smtClean="0">
                <a:latin typeface="Arial" panose="020B0604020202020204" pitchFamily="34" charset="0"/>
                <a:cs typeface="Arial" panose="020B0604020202020204" pitchFamily="34" charset="0"/>
              </a:rPr>
              <a:t>Principe 17 : Location, </a:t>
            </a:r>
            <a:r>
              <a:rPr lang="en-US" dirty="0" err="1" smtClean="0">
                <a:latin typeface="Arial" panose="020B0604020202020204" pitchFamily="34" charset="0"/>
                <a:cs typeface="Arial" panose="020B0604020202020204" pitchFamily="34" charset="0"/>
              </a:rPr>
              <a:t>vente</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et </a:t>
            </a:r>
            <a:r>
              <a:rPr lang="en-US" dirty="0" err="1" smtClean="0">
                <a:latin typeface="Arial" panose="020B0604020202020204" pitchFamily="34" charset="0"/>
                <a:cs typeface="Arial" panose="020B0604020202020204" pitchFamily="34" charset="0"/>
              </a:rPr>
              <a:t>prestation</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associée</a:t>
            </a:r>
            <a:r>
              <a:rPr lang="en-US" dirty="0" smtClean="0">
                <a:latin typeface="Arial" panose="020B0604020202020204" pitchFamily="34" charset="0"/>
                <a:cs typeface="Arial" panose="020B0604020202020204" pitchFamily="34" charset="0"/>
              </a:rPr>
              <a:t> à des </a:t>
            </a:r>
            <a:r>
              <a:rPr lang="en-US" dirty="0" err="1" smtClean="0">
                <a:latin typeface="Arial" panose="020B0604020202020204" pitchFamily="34" charset="0"/>
                <a:cs typeface="Arial" panose="020B0604020202020204" pitchFamily="34" charset="0"/>
              </a:rPr>
              <a:t>dispositifs</a:t>
            </a:r>
            <a:r>
              <a:rPr lang="en-US" dirty="0" smtClean="0">
                <a:latin typeface="Arial" panose="020B0604020202020204" pitchFamily="34" charset="0"/>
                <a:cs typeface="Arial" panose="020B0604020202020204" pitchFamily="34" charset="0"/>
              </a:rPr>
              <a:t> </a:t>
            </a:r>
            <a:r>
              <a:rPr lang="en-US" dirty="0" err="1" smtClean="0">
                <a:latin typeface="Arial" panose="020B0604020202020204" pitchFamily="34" charset="0"/>
                <a:cs typeface="Arial" panose="020B0604020202020204" pitchFamily="34" charset="0"/>
              </a:rPr>
              <a:t>médicaux</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12857944"/>
      </p:ext>
    </p:extLst>
  </p:cSld>
  <p:clrMapOvr>
    <a:masterClrMapping/>
  </p:clrMapOvr>
</p:sld>
</file>

<file path=ppt/theme/theme1.xml><?xml version="1.0" encoding="utf-8"?>
<a:theme xmlns:a="http://schemas.openxmlformats.org/drawingml/2006/main" name="Thème Office">
  <a:themeElements>
    <a:clrScheme name="CNOP">
      <a:dk1>
        <a:srgbClr val="000000"/>
      </a:dk1>
      <a:lt1>
        <a:srgbClr val="FFFFFF"/>
      </a:lt1>
      <a:dk2>
        <a:srgbClr val="239B38"/>
      </a:dk2>
      <a:lt2>
        <a:srgbClr val="D25D30"/>
      </a:lt2>
      <a:accent1>
        <a:srgbClr val="248BA3"/>
      </a:accent1>
      <a:accent2>
        <a:srgbClr val="832A4E"/>
      </a:accent2>
      <a:accent3>
        <a:srgbClr val="376159"/>
      </a:accent3>
      <a:accent4>
        <a:srgbClr val="FFFFFF"/>
      </a:accent4>
      <a:accent5>
        <a:srgbClr val="FFFFFF"/>
      </a:accent5>
      <a:accent6>
        <a:srgbClr val="FFFFFF"/>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994</TotalTime>
  <Words>1098</Words>
  <Application>Microsoft Office PowerPoint</Application>
  <PresentationFormat>Personnalisé</PresentationFormat>
  <Paragraphs>95</Paragraphs>
  <Slides>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vt:i4>
      </vt:variant>
    </vt:vector>
  </HeadingPairs>
  <TitlesOfParts>
    <vt:vector size="7" baseType="lpstr">
      <vt:lpstr>Aptos</vt:lpstr>
      <vt:lpstr>Arial</vt:lpstr>
      <vt:lpstr>Azo Sans</vt:lpstr>
      <vt:lpstr>Wingdings</vt:lpstr>
      <vt:lpstr>Thème Office</vt:lpstr>
      <vt:lpstr>PROCÉDURE</vt:lpstr>
      <vt:lpstr>PROCÉDURE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PROCÉDURE</dc:title>
  <dc:creator>Sébastien QUESSON</dc:creator>
  <cp:lastModifiedBy>Cécile LUGAND</cp:lastModifiedBy>
  <cp:revision>181</cp:revision>
  <dcterms:created xsi:type="dcterms:W3CDTF">2025-12-16T10:16:15Z</dcterms:created>
  <dcterms:modified xsi:type="dcterms:W3CDTF">2026-04-07T09:08:20Z</dcterms:modified>
</cp:coreProperties>
</file>