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615A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F27ECEA-6B49-7A42-BD04-5EDD1A67E6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5147"/>
            <a:ext cx="951058" cy="80308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153083D9-5651-44CC-A445-DD6DCA8B5780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F7FF4B2-67A1-0744-8219-FA94FAC5DA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6" name="Flèche : pentagone 15">
            <a:extLst>
              <a:ext uri="{FF2B5EF4-FFF2-40B4-BE49-F238E27FC236}">
                <a16:creationId xmlns:a16="http://schemas.microsoft.com/office/drawing/2014/main" id="{6BB9B956-11E2-554A-BD88-07281162395A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AC8F5C-1D0F-BE41-8A75-E5D4DFC6E899}"/>
              </a:ext>
            </a:extLst>
          </p:cNvPr>
          <p:cNvSpPr/>
          <p:nvPr userDrawn="1"/>
        </p:nvSpPr>
        <p:spPr>
          <a:xfrm>
            <a:off x="732118" y="6301192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9A725A-3785-7D45-AEEA-2F09E8F6AFD3}"/>
              </a:ext>
            </a:extLst>
          </p:cNvPr>
          <p:cNvSpPr/>
          <p:nvPr userDrawn="1"/>
        </p:nvSpPr>
        <p:spPr>
          <a:xfrm>
            <a:off x="732118" y="6469379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1.0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Décembre 2021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9" name="Image 18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CE4794B9-C7C4-0B44-BE27-0CF339F6C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6067031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2185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6028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2110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B086A1E7-2617-4E05-9A8B-85F7034EA3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5147"/>
            <a:ext cx="951058" cy="803082"/>
          </a:xfrm>
          <a:prstGeom prst="rect">
            <a:avLst/>
          </a:prstGeom>
        </p:spPr>
      </p:pic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6028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7348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A5CD866-41F8-462D-A830-CA4B922FEC1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6573FFA9-B275-A64F-9F76-3CE2392AE2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27" name="Flèche : pentagone 15">
            <a:extLst>
              <a:ext uri="{FF2B5EF4-FFF2-40B4-BE49-F238E27FC236}">
                <a16:creationId xmlns:a16="http://schemas.microsoft.com/office/drawing/2014/main" id="{7AB13C4A-2FFC-9043-A8E6-3E632BC9055B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84D650-C7BF-514F-BCC2-65F833109ABE}"/>
              </a:ext>
            </a:extLst>
          </p:cNvPr>
          <p:cNvSpPr/>
          <p:nvPr userDrawn="1"/>
        </p:nvSpPr>
        <p:spPr>
          <a:xfrm>
            <a:off x="732118" y="6301192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FA4188-CD52-154A-A42A-E066A531A72A}"/>
              </a:ext>
            </a:extLst>
          </p:cNvPr>
          <p:cNvSpPr/>
          <p:nvPr userDrawn="1"/>
        </p:nvSpPr>
        <p:spPr>
          <a:xfrm>
            <a:off x="732118" y="6469379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1.0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Décembre 2021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0" name="Image 29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18F73BE9-1ED7-4840-9D95-651AD96252B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6067031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4ABCC4D2-68B4-F344-BC5C-2408B2BBF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41045"/>
              </p:ext>
            </p:extLst>
          </p:nvPr>
        </p:nvGraphicFramePr>
        <p:xfrm>
          <a:off x="149305" y="1362395"/>
          <a:ext cx="9605928" cy="4460518"/>
        </p:xfrm>
        <a:graphic>
          <a:graphicData uri="http://schemas.openxmlformats.org/drawingml/2006/table">
            <a:tbl>
              <a:tblPr firstRow="1" firstCol="1" bandRow="1"/>
              <a:tblGrid>
                <a:gridCol w="573902">
                  <a:extLst>
                    <a:ext uri="{9D8B030D-6E8A-4147-A177-3AD203B41FA5}">
                      <a16:colId xmlns:a16="http://schemas.microsoft.com/office/drawing/2014/main" val="2531396983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2344662789"/>
                    </a:ext>
                  </a:extLst>
                </a:gridCol>
                <a:gridCol w="631768">
                  <a:extLst>
                    <a:ext uri="{9D8B030D-6E8A-4147-A177-3AD203B41FA5}">
                      <a16:colId xmlns:a16="http://schemas.microsoft.com/office/drawing/2014/main" val="3235731928"/>
                    </a:ext>
                  </a:extLst>
                </a:gridCol>
                <a:gridCol w="798022">
                  <a:extLst>
                    <a:ext uri="{9D8B030D-6E8A-4147-A177-3AD203B41FA5}">
                      <a16:colId xmlns:a16="http://schemas.microsoft.com/office/drawing/2014/main" val="2172052952"/>
                    </a:ext>
                  </a:extLst>
                </a:gridCol>
                <a:gridCol w="399010">
                  <a:extLst>
                    <a:ext uri="{9D8B030D-6E8A-4147-A177-3AD203B41FA5}">
                      <a16:colId xmlns:a16="http://schemas.microsoft.com/office/drawing/2014/main" val="1904512201"/>
                    </a:ext>
                  </a:extLst>
                </a:gridCol>
                <a:gridCol w="590204">
                  <a:extLst>
                    <a:ext uri="{9D8B030D-6E8A-4147-A177-3AD203B41FA5}">
                      <a16:colId xmlns:a16="http://schemas.microsoft.com/office/drawing/2014/main" val="3210277476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3219580209"/>
                    </a:ext>
                  </a:extLst>
                </a:gridCol>
                <a:gridCol w="482138">
                  <a:extLst>
                    <a:ext uri="{9D8B030D-6E8A-4147-A177-3AD203B41FA5}">
                      <a16:colId xmlns:a16="http://schemas.microsoft.com/office/drawing/2014/main" val="3238572803"/>
                    </a:ext>
                  </a:extLst>
                </a:gridCol>
                <a:gridCol w="656706">
                  <a:extLst>
                    <a:ext uri="{9D8B030D-6E8A-4147-A177-3AD203B41FA5}">
                      <a16:colId xmlns:a16="http://schemas.microsoft.com/office/drawing/2014/main" val="1935522571"/>
                    </a:ext>
                  </a:extLst>
                </a:gridCol>
                <a:gridCol w="648393">
                  <a:extLst>
                    <a:ext uri="{9D8B030D-6E8A-4147-A177-3AD203B41FA5}">
                      <a16:colId xmlns:a16="http://schemas.microsoft.com/office/drawing/2014/main" val="3204661384"/>
                    </a:ext>
                  </a:extLst>
                </a:gridCol>
                <a:gridCol w="656705">
                  <a:extLst>
                    <a:ext uri="{9D8B030D-6E8A-4147-A177-3AD203B41FA5}">
                      <a16:colId xmlns:a16="http://schemas.microsoft.com/office/drawing/2014/main" val="3671172040"/>
                    </a:ext>
                  </a:extLst>
                </a:gridCol>
                <a:gridCol w="598516">
                  <a:extLst>
                    <a:ext uri="{9D8B030D-6E8A-4147-A177-3AD203B41FA5}">
                      <a16:colId xmlns:a16="http://schemas.microsoft.com/office/drawing/2014/main" val="3561301360"/>
                    </a:ext>
                  </a:extLst>
                </a:gridCol>
                <a:gridCol w="482139">
                  <a:extLst>
                    <a:ext uri="{9D8B030D-6E8A-4147-A177-3AD203B41FA5}">
                      <a16:colId xmlns:a16="http://schemas.microsoft.com/office/drawing/2014/main" val="124107182"/>
                    </a:ext>
                  </a:extLst>
                </a:gridCol>
                <a:gridCol w="889461">
                  <a:extLst>
                    <a:ext uri="{9D8B030D-6E8A-4147-A177-3AD203B41FA5}">
                      <a16:colId xmlns:a16="http://schemas.microsoft.com/office/drawing/2014/main" val="3282523994"/>
                    </a:ext>
                  </a:extLst>
                </a:gridCol>
                <a:gridCol w="777488">
                  <a:extLst>
                    <a:ext uri="{9D8B030D-6E8A-4147-A177-3AD203B41FA5}">
                      <a16:colId xmlns:a16="http://schemas.microsoft.com/office/drawing/2014/main" val="502385157"/>
                    </a:ext>
                  </a:extLst>
                </a:gridCol>
              </a:tblGrid>
              <a:tr h="337478">
                <a:tc gridSpan="1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Suivi du </a:t>
                      </a:r>
                      <a:r>
                        <a:rPr lang="fr-FR" sz="1600" dirty="0" smtClean="0">
                          <a:solidFill>
                            <a:schemeClr val="bg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Matériel Loué</a:t>
                      </a: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solidFill>
                          <a:schemeClr val="bg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1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49173"/>
                  </a:ext>
                </a:extLst>
              </a:tr>
              <a:tr h="7219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 de matériel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 Identification</a:t>
                      </a:r>
                      <a:endParaRPr lang="fr-FR" sz="9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Marque</a:t>
                      </a:r>
                      <a:endParaRPr lang="fr-FR" sz="800" kern="12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Appartenance du matériel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(officine ou prestataire)</a:t>
                      </a:r>
                      <a:endParaRPr lang="fr-FR" sz="800" kern="12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FR" sz="800" kern="12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de sortie</a:t>
                      </a:r>
                      <a:endParaRPr lang="fr-FR" sz="800" kern="12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 et Prénom du patient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effectLst/>
                          <a:latin typeface="Helvetica Light" panose="020B04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N° de téléphone du patient</a:t>
                      </a:r>
                      <a:endParaRPr lang="fr-FR" sz="90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de l'ordonnance</a:t>
                      </a:r>
                      <a:endParaRPr lang="fr-FR" sz="8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Durée de la location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chemeClr val="tx1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prévisionnelle de retour</a:t>
                      </a:r>
                      <a:endParaRPr lang="fr-FR" sz="800" dirty="0">
                        <a:solidFill>
                          <a:schemeClr val="tx1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Date(s) de relance du patient</a:t>
                      </a:r>
                      <a:endParaRPr lang="fr-FR" sz="8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réel de retour</a:t>
                      </a:r>
                      <a:endParaRPr lang="fr-FR" sz="8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de nettoyage</a:t>
                      </a:r>
                      <a:endParaRPr lang="fr-FR" sz="8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Nom de l'intervenant ayant récupéré le matériel</a:t>
                      </a:r>
                      <a:endParaRPr lang="fr-FR" sz="8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 de retour prestataire ou date de mise en quarantaine</a:t>
                      </a:r>
                      <a:endParaRPr lang="fr-FR" sz="800" dirty="0">
                        <a:solidFill>
                          <a:srgbClr val="000000"/>
                        </a:solidFill>
                        <a:effectLst/>
                        <a:latin typeface="Helvetica Light" panose="020B04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375065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2836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564666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1162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32267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0750223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89368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341264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13808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00650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371921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392860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293340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036675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779193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785502"/>
                  </a:ext>
                </a:extLst>
              </a:tr>
              <a:tr h="2119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Helvetica Light" panose="020B04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06" marR="6420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012511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E.23 - Fichier de suivi du matériel loué</a:t>
            </a:r>
            <a:endParaRPr lang="fr-FR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E.23 - Fichier de suivi du matériel loué</a:t>
            </a:r>
            <a:endParaRPr lang="fr-FR" strike="sngStrike" dirty="0">
              <a:solidFill>
                <a:srgbClr val="FF0000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D6E377-A692-4E99-9C44-181BB5EF2F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37877" y="1727186"/>
            <a:ext cx="5649590" cy="4394831"/>
          </a:xfrm>
        </p:spPr>
        <p:txBody>
          <a:bodyPr/>
          <a:lstStyle/>
          <a:p>
            <a:pPr lvl="0" defTabSz="685800">
              <a:spcBef>
                <a:spcPts val="750"/>
              </a:spcBef>
            </a:pPr>
            <a:r>
              <a:rPr lang="fr-FR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Finalité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Le tableau de suivi du matériel loué sert à faciliter le suivi du </a:t>
            </a: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dispositif médical (ou matériel médical)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loué afin d'anticiper, notamment, la fin de la location d'un matériel donné.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A chaque fois qu'un </a:t>
            </a: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dispositif médical est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loué (matériel sortant) il convient de l'inscrire dans le fichier et de compléter les informations permettant d'identifier le nom du patient à qui celui-ci a été loué. A la fin de la location les informations sur le retour du dispositif médical</a:t>
            </a: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(matériel entrant) doivent elles aussi être </a:t>
            </a: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complètes.</a:t>
            </a:r>
            <a:endParaRPr lang="fr-FR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pPr marL="171450" lvl="0" indent="-171450" defTabSz="685800">
              <a:spcBef>
                <a:spcPts val="75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Ce fichier est complémentaire de l'enregistrement "E.10</a:t>
            </a: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Fiche de vie du </a:t>
            </a:r>
            <a:r>
              <a:rPr lang="fr-FR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matériel </a:t>
            </a:r>
            <a:r>
              <a:rPr lang="fr-FR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de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location" </a:t>
            </a: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destiné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à tracer </a:t>
            </a:r>
            <a:r>
              <a:rPr lang="fr-FR" dirty="0"/>
              <a:t>l’historique des locations et des maintenances pour chaque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dispositif </a:t>
            </a: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médical</a:t>
            </a:r>
            <a:r>
              <a:rPr lang="fr-FR" dirty="0" smtClean="0"/>
              <a:t>.</a:t>
            </a:r>
          </a:p>
          <a:p>
            <a:pPr defTabSz="685800">
              <a:spcBef>
                <a:spcPts val="750"/>
              </a:spcBef>
              <a:buClr>
                <a:srgbClr val="34615A"/>
              </a:buClr>
            </a:pPr>
            <a:r>
              <a:rPr lang="fr-FR" sz="12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Remplissage </a:t>
            </a:r>
            <a:r>
              <a:rPr lang="fr-FR" sz="12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Pour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compléter la colonne "Date(s) de relance du patient" il est recommandé de compléter une ligne par relance.</a:t>
            </a:r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324</Words>
  <Application>Microsoft Office PowerPoint</Application>
  <PresentationFormat>Format A4 (210 x 297 mm)</PresentationFormat>
  <Paragraphs>107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 Light</vt:lpstr>
      <vt:lpstr>Helvetica Neue</vt:lpstr>
      <vt:lpstr>Times New Roman</vt:lpstr>
      <vt:lpstr>Wingdings</vt:lpstr>
      <vt:lpstr>Thème Office</vt:lpstr>
      <vt:lpstr>E.23 - Fichier de suivi du matériel loué</vt:lpstr>
      <vt:lpstr>E.23 - Fichier de suivi du matériel loué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84</cp:revision>
  <cp:lastPrinted>2019-10-14T20:55:54Z</cp:lastPrinted>
  <dcterms:created xsi:type="dcterms:W3CDTF">2019-09-09T06:31:24Z</dcterms:created>
  <dcterms:modified xsi:type="dcterms:W3CDTF">2021-12-20T14:57:51Z</dcterms:modified>
</cp:coreProperties>
</file>