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4"/>
  </p:notesMasterIdLst>
  <p:sldIdLst>
    <p:sldId id="257" r:id="rId2"/>
    <p:sldId id="258" r:id="rId3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99" userDrawn="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638"/>
    <p:restoredTop sz="94641"/>
  </p:normalViewPr>
  <p:slideViewPr>
    <p:cSldViewPr snapToGrid="0">
      <p:cViewPr varScale="1">
        <p:scale>
          <a:sx n="74" d="100"/>
          <a:sy n="74" d="100"/>
        </p:scale>
        <p:origin x="1886" y="82"/>
      </p:cViewPr>
      <p:guideLst>
        <p:guide orient="horz" pos="499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F89E7D-7BD7-2140-936A-F37B5FC833D0}" type="datetimeFigureOut">
              <a:rPr lang="fr-FR" smtClean="0"/>
              <a:t>02/10/2026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246188" y="1143000"/>
            <a:ext cx="4365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43146-8646-4440-8AE6-AAF59580FB8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6110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543146-8646-4440-8AE6-AAF59580FB8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3393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001" y="396000"/>
            <a:ext cx="6959948" cy="428554"/>
          </a:xfrm>
        </p:spPr>
        <p:txBody>
          <a:bodyPr/>
          <a:lstStyle>
            <a:lvl1pPr>
              <a:defRPr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00" y="900000"/>
            <a:ext cx="7966877" cy="70200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51F93A09-15D3-C876-6637-495DD229701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57093" y="2193235"/>
            <a:ext cx="6487629" cy="4393303"/>
          </a:xfrm>
          <a:ln>
            <a:noFill/>
          </a:ln>
        </p:spPr>
        <p:txBody>
          <a:bodyPr lIns="0" anchor="t" anchorCtr="0"/>
          <a:lstStyle>
            <a:lvl1pPr>
              <a:lnSpc>
                <a:spcPts val="2700"/>
              </a:lnSpc>
              <a:spcBef>
                <a:spcPts val="0"/>
              </a:spcBef>
              <a:spcAft>
                <a:spcPts val="1800"/>
              </a:spcAft>
              <a:defRPr sz="2500" cap="none" baseline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50" indent="0">
              <a:spcBef>
                <a:spcPts val="0"/>
              </a:spcBef>
              <a:buNone/>
              <a:tabLst/>
              <a:defRPr sz="1100"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84150" indent="-184150">
              <a:lnSpc>
                <a:spcPts val="1300"/>
              </a:lnSpc>
              <a:buClr>
                <a:schemeClr val="accent3"/>
              </a:buClr>
              <a:buFont typeface="Courier New" panose="02070309020205020404" pitchFamily="49" charset="0"/>
              <a:buChar char="o"/>
              <a:tabLst/>
              <a:defRPr sz="1100"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6350" indent="0">
              <a:spcBef>
                <a:spcPts val="1800"/>
              </a:spcBef>
              <a:spcAft>
                <a:spcPts val="1200"/>
              </a:spcAft>
              <a:buNone/>
              <a:tabLst/>
              <a:defRPr sz="1500" b="1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FD74DC-430D-CBBA-9E78-86071E11B4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89403" y="7292817"/>
            <a:ext cx="2405658" cy="14131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700" b="1" i="0">
                <a:solidFill>
                  <a:schemeClr val="tx1"/>
                </a:solidFill>
                <a:latin typeface="Azo Sans" panose="020B0603030303020204" pitchFamily="34" charset="77"/>
              </a:defRPr>
            </a:lvl1pPr>
          </a:lstStyle>
          <a:p>
            <a:fld id="{0CD46AB4-8697-344B-B099-9FF5630D42BB}" type="slidenum">
              <a:rPr lang="fr-FR" smtClean="0">
                <a:latin typeface="Arial" panose="020B0604020202020204" pitchFamily="34" charset="0"/>
              </a:rPr>
              <a:pPr/>
              <a:t>‹N°›</a:t>
            </a:fld>
            <a:r>
              <a:rPr lang="fr-FR" dirty="0"/>
              <a:t>/2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99889B29-ACB4-BA98-789E-72457BEFA6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81424" y="6848274"/>
            <a:ext cx="4119767" cy="419513"/>
          </a:xfrm>
          <a:ln>
            <a:noFill/>
          </a:ln>
        </p:spPr>
        <p:txBody>
          <a:bodyPr lIns="0" tIns="72000" anchor="t" anchorCtr="0"/>
          <a:lstStyle>
            <a:lvl1pPr>
              <a:lnSpc>
                <a:spcPts val="740"/>
              </a:lnSpc>
              <a:spcBef>
                <a:spcPts val="0"/>
              </a:spcBef>
              <a:spcAft>
                <a:spcPts val="0"/>
              </a:spcAft>
              <a:defRPr sz="700" b="1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50" indent="0">
              <a:lnSpc>
                <a:spcPts val="740"/>
              </a:lnSpc>
              <a:spcBef>
                <a:spcPts val="0"/>
              </a:spcBef>
              <a:buNone/>
              <a:tabLst/>
              <a:defRPr sz="700" b="0" i="0">
                <a:solidFill>
                  <a:schemeClr val="tx1"/>
                </a:solidFill>
                <a:latin typeface="Azo Sans Light" panose="020B0403030503020204" pitchFamily="34" charset="77"/>
              </a:defRPr>
            </a:lvl2pPr>
            <a:lvl3pPr marL="184150" indent="-184150">
              <a:lnSpc>
                <a:spcPts val="13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>
                <a:latin typeface="Azo Sans Light" panose="020B0403030503020204" pitchFamily="34" charset="77"/>
              </a:defRPr>
            </a:lvl3pPr>
            <a:lvl4pPr marL="6350" indent="0">
              <a:spcBef>
                <a:spcPts val="1800"/>
              </a:spcBef>
              <a:spcAft>
                <a:spcPts val="1200"/>
              </a:spcAft>
              <a:buNone/>
              <a:tabLst/>
              <a:defRPr sz="1500" b="1">
                <a:solidFill>
                  <a:schemeClr val="accent1"/>
                </a:solidFill>
              </a:defRPr>
            </a:lvl4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CC3275A-37A1-D675-8B0C-7653C0498656}"/>
              </a:ext>
            </a:extLst>
          </p:cNvPr>
          <p:cNvCxnSpPr>
            <a:cxnSpLocks/>
          </p:cNvCxnSpPr>
          <p:nvPr userDrawn="1"/>
        </p:nvCxnSpPr>
        <p:spPr>
          <a:xfrm>
            <a:off x="3276737" y="6899823"/>
            <a:ext cx="0" cy="316414"/>
          </a:xfrm>
          <a:prstGeom prst="line">
            <a:avLst/>
          </a:prstGeom>
          <a:ln w="635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7">
            <a:extLst>
              <a:ext uri="{FF2B5EF4-FFF2-40B4-BE49-F238E27FC236}">
                <a16:creationId xmlns:a16="http://schemas.microsoft.com/office/drawing/2014/main" id="{68A3CE89-70CE-18E6-70CD-D247C5920A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305" y="6848274"/>
            <a:ext cx="2145400" cy="419513"/>
          </a:xfrm>
          <a:ln>
            <a:noFill/>
          </a:ln>
        </p:spPr>
        <p:txBody>
          <a:bodyPr lIns="0" tIns="72000" anchor="t" anchorCtr="0"/>
          <a:lstStyle>
            <a:lvl1pPr>
              <a:lnSpc>
                <a:spcPts val="740"/>
              </a:lnSpc>
              <a:spcBef>
                <a:spcPts val="0"/>
              </a:spcBef>
              <a:spcAft>
                <a:spcPts val="0"/>
              </a:spcAft>
              <a:defRPr sz="700" b="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50" indent="0">
              <a:lnSpc>
                <a:spcPts val="740"/>
              </a:lnSpc>
              <a:spcBef>
                <a:spcPts val="0"/>
              </a:spcBef>
              <a:buNone/>
              <a:tabLst/>
              <a:defRPr sz="700" b="0" i="0">
                <a:solidFill>
                  <a:schemeClr val="tx1"/>
                </a:solidFill>
                <a:latin typeface="Azo Sans Light" panose="020B0403030503020204" pitchFamily="34" charset="77"/>
              </a:defRPr>
            </a:lvl2pPr>
            <a:lvl3pPr marL="184150" indent="-184150">
              <a:lnSpc>
                <a:spcPts val="13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>
                <a:latin typeface="Azo Sans Light" panose="020B0403030503020204" pitchFamily="34" charset="77"/>
              </a:defRPr>
            </a:lvl3pPr>
            <a:lvl4pPr marL="6350" indent="0">
              <a:spcBef>
                <a:spcPts val="1800"/>
              </a:spcBef>
              <a:spcAft>
                <a:spcPts val="1200"/>
              </a:spcAft>
              <a:buNone/>
              <a:tabLst/>
              <a:defRPr sz="1500" b="1">
                <a:solidFill>
                  <a:schemeClr val="accent1"/>
                </a:solidFill>
              </a:defRPr>
            </a:lvl4pPr>
          </a:lstStyle>
          <a:p>
            <a:pPr lvl="0"/>
            <a:r>
              <a:rPr lang="fr-FR" dirty="0"/>
              <a:t>Moyens nécessaires au fonctionnement de l’officine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EB0DDAD1-E8EA-DC43-62FF-2C1AD7875F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30209" y="900000"/>
            <a:ext cx="1964852" cy="419513"/>
          </a:xfrm>
          <a:ln>
            <a:noFill/>
          </a:ln>
        </p:spPr>
        <p:txBody>
          <a:bodyPr lIns="72000" tIns="72000" anchor="t" anchorCtr="0"/>
          <a:lstStyle>
            <a:lvl1pPr>
              <a:lnSpc>
                <a:spcPts val="740"/>
              </a:lnSpc>
              <a:spcBef>
                <a:spcPts val="0"/>
              </a:spcBef>
              <a:spcAft>
                <a:spcPts val="0"/>
              </a:spcAft>
              <a:defRPr sz="700" b="0" cap="none" baseline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50" indent="0">
              <a:lnSpc>
                <a:spcPts val="740"/>
              </a:lnSpc>
              <a:spcBef>
                <a:spcPts val="0"/>
              </a:spcBef>
              <a:buNone/>
              <a:tabLst/>
              <a:defRPr sz="700" b="0" i="0">
                <a:solidFill>
                  <a:schemeClr val="tx1"/>
                </a:solidFill>
                <a:latin typeface="Azo Sans Light" panose="020B0403030503020204" pitchFamily="34" charset="77"/>
              </a:defRPr>
            </a:lvl2pPr>
            <a:lvl3pPr marL="184150" indent="-184150">
              <a:lnSpc>
                <a:spcPts val="13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>
                <a:latin typeface="Azo Sans Light" panose="020B0403030503020204" pitchFamily="34" charset="77"/>
              </a:defRPr>
            </a:lvl3pPr>
            <a:lvl4pPr marL="6350" indent="0">
              <a:spcBef>
                <a:spcPts val="1800"/>
              </a:spcBef>
              <a:spcAft>
                <a:spcPts val="1200"/>
              </a:spcAft>
              <a:buNone/>
              <a:tabLst/>
              <a:defRPr sz="1500" b="1">
                <a:solidFill>
                  <a:schemeClr val="accent1"/>
                </a:solidFill>
              </a:defRPr>
            </a:lvl4pPr>
          </a:lstStyle>
          <a:p>
            <a:pPr lvl="0"/>
            <a:r>
              <a:rPr lang="fr-FR" dirty="0"/>
              <a:t>Pharmacie :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C7B818B4-51F7-ED9A-4E99-5B45FAFF6B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304" y="7267034"/>
            <a:ext cx="2227547" cy="262489"/>
          </a:xfrm>
          <a:ln>
            <a:noFill/>
          </a:ln>
        </p:spPr>
        <p:txBody>
          <a:bodyPr lIns="0" tIns="72000" anchor="t" anchorCtr="0"/>
          <a:lstStyle>
            <a:lvl1pPr>
              <a:lnSpc>
                <a:spcPts val="740"/>
              </a:lnSpc>
              <a:spcBef>
                <a:spcPts val="0"/>
              </a:spcBef>
              <a:spcAft>
                <a:spcPts val="0"/>
              </a:spcAft>
              <a:defRPr sz="700" b="0" cap="none" baseline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350" indent="0">
              <a:lnSpc>
                <a:spcPts val="740"/>
              </a:lnSpc>
              <a:spcBef>
                <a:spcPts val="0"/>
              </a:spcBef>
              <a:buNone/>
              <a:tabLst/>
              <a:defRPr sz="700" b="0" i="0">
                <a:solidFill>
                  <a:schemeClr val="tx1"/>
                </a:solidFill>
                <a:latin typeface="Azo Sans Light" panose="020B0403030503020204" pitchFamily="34" charset="77"/>
              </a:defRPr>
            </a:lvl2pPr>
            <a:lvl3pPr marL="184150" indent="-184150">
              <a:lnSpc>
                <a:spcPts val="1300"/>
              </a:lnSpc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>
                <a:latin typeface="Azo Sans Light" panose="020B0403030503020204" pitchFamily="34" charset="77"/>
              </a:defRPr>
            </a:lvl3pPr>
            <a:lvl4pPr marL="6350" indent="0">
              <a:spcBef>
                <a:spcPts val="1800"/>
              </a:spcBef>
              <a:spcAft>
                <a:spcPts val="1200"/>
              </a:spcAft>
              <a:buNone/>
              <a:tabLst/>
              <a:defRPr sz="1500" b="1">
                <a:solidFill>
                  <a:schemeClr val="accent1"/>
                </a:solidFill>
              </a:defRPr>
            </a:lvl4pPr>
          </a:lstStyle>
          <a:p>
            <a:pPr lvl="0"/>
            <a:r>
              <a:rPr lang="fr-FR" dirty="0"/>
              <a:t>Version 2.2 / Novembre 2024</a:t>
            </a:r>
          </a:p>
        </p:txBody>
      </p:sp>
    </p:spTree>
    <p:extLst>
      <p:ext uri="{BB962C8B-B14F-4D97-AF65-F5344CB8AC3E}">
        <p14:creationId xmlns:p14="http://schemas.microsoft.com/office/powerpoint/2010/main" val="389784741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2381" userDrawn="1">
          <p15:clr>
            <a:srgbClr val="FBAE40"/>
          </p15:clr>
        </p15:guide>
        <p15:guide id="2" pos="3367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001" y="396000"/>
            <a:ext cx="6959948" cy="42855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0001" y="900848"/>
            <a:ext cx="7965516" cy="702000"/>
          </a:xfrm>
          <a:prstGeom prst="rect">
            <a:avLst/>
          </a:prstGeom>
          <a:ln w="6350">
            <a:solidFill>
              <a:schemeClr val="accent3"/>
            </a:solidFill>
          </a:ln>
        </p:spPr>
        <p:txBody>
          <a:bodyPr vert="horz" lIns="108000" tIns="0" rIns="0" bIns="0" rtlCol="0" anchor="ctr" anchorCtr="0">
            <a:noAutofit/>
          </a:bodyPr>
          <a:lstStyle/>
          <a:p>
            <a:pPr lvl="0"/>
            <a:r>
              <a:rPr lang="fr-FR" dirty="0"/>
              <a:t>Cliquez pour modifier les styles du texte du masque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9335" y="7302360"/>
            <a:ext cx="2405658" cy="14131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7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CD46AB4-8697-344B-B099-9FF5630D42BB}" type="slidenum">
              <a:rPr lang="fr-FR" smtClean="0"/>
              <a:pPr/>
              <a:t>‹N°›</a:t>
            </a:fld>
            <a:r>
              <a:rPr lang="fr-FR" dirty="0"/>
              <a:t>/2</a:t>
            </a: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C4F12FF-7836-E5E4-3603-17838E57A89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28261" y="339514"/>
            <a:ext cx="1066800" cy="457200"/>
          </a:xfrm>
          <a:prstGeom prst="rect">
            <a:avLst/>
          </a:prstGeom>
        </p:spPr>
      </p:pic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77554622-42A6-2BFA-0A07-6F2BC1D4E838}"/>
              </a:ext>
            </a:extLst>
          </p:cNvPr>
          <p:cNvCxnSpPr/>
          <p:nvPr userDrawn="1"/>
        </p:nvCxnSpPr>
        <p:spPr>
          <a:xfrm>
            <a:off x="638858" y="7272001"/>
            <a:ext cx="9935061" cy="0"/>
          </a:xfrm>
          <a:prstGeom prst="line">
            <a:avLst/>
          </a:prstGeom>
          <a:ln w="635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C070E9E-35C0-DAE4-0785-17535A3F5D96}"/>
              </a:ext>
            </a:extLst>
          </p:cNvPr>
          <p:cNvCxnSpPr/>
          <p:nvPr userDrawn="1"/>
        </p:nvCxnSpPr>
        <p:spPr>
          <a:xfrm>
            <a:off x="638859" y="6852051"/>
            <a:ext cx="9935061" cy="0"/>
          </a:xfrm>
          <a:prstGeom prst="line">
            <a:avLst/>
          </a:prstGeom>
          <a:ln w="6350">
            <a:solidFill>
              <a:schemeClr val="accent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C58D4DB1-8366-A552-31C6-1225DC86CDDB}"/>
              </a:ext>
            </a:extLst>
          </p:cNvPr>
          <p:cNvSpPr txBox="1"/>
          <p:nvPr userDrawn="1"/>
        </p:nvSpPr>
        <p:spPr>
          <a:xfrm>
            <a:off x="638859" y="7302360"/>
            <a:ext cx="3021496" cy="10261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endParaRPr lang="fr-FR" sz="700" b="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68DAEFC5-1345-9EB0-FDD0-2E25802BCB12}"/>
              </a:ext>
            </a:extLst>
          </p:cNvPr>
          <p:cNvSpPr txBox="1">
            <a:spLocks/>
          </p:cNvSpPr>
          <p:nvPr userDrawn="1"/>
        </p:nvSpPr>
        <p:spPr>
          <a:xfrm>
            <a:off x="8325516" y="900848"/>
            <a:ext cx="1969477" cy="702000"/>
          </a:xfrm>
          <a:prstGeom prst="rect">
            <a:avLst/>
          </a:prstGeom>
          <a:ln w="6350">
            <a:solidFill>
              <a:schemeClr val="accent3"/>
            </a:solidFill>
          </a:ln>
        </p:spPr>
        <p:txBody>
          <a:bodyPr vert="horz" lIns="108000" tIns="7200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ct val="90000"/>
              </a:lnSpc>
              <a:spcBef>
                <a:spcPts val="1102"/>
              </a:spcBef>
              <a:buFont typeface="Arial" panose="020B0604020202020204" pitchFamily="34" charset="0"/>
              <a:buNone/>
              <a:defRPr sz="1600" i="0" kern="1200" cap="all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5595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646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2pPr>
            <a:lvl3pPr marL="1259929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2205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3pPr>
            <a:lvl4pPr marL="1763900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700" cap="none" baseline="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0441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hdr="0" ftr="0" dt="0"/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3600" b="1" i="0" kern="1200" cap="all" baseline="0">
          <a:solidFill>
            <a:schemeClr val="accent3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None/>
        <a:defRPr sz="1600" i="0" kern="1200" cap="none" baseline="0">
          <a:solidFill>
            <a:schemeClr val="accent3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i="0" kern="1200">
          <a:solidFill>
            <a:schemeClr val="tx1"/>
          </a:solidFill>
          <a:latin typeface="Azo Sans" panose="020B0603030503090204" pitchFamily="34" charset="77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i="0" kern="1200">
          <a:solidFill>
            <a:schemeClr val="tx1"/>
          </a:solidFill>
          <a:latin typeface="Azo Sans" panose="020B0603030503090204" pitchFamily="34" charset="77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i="0" kern="1200">
          <a:solidFill>
            <a:schemeClr val="tx1"/>
          </a:solidFill>
          <a:latin typeface="Azo Sans" panose="020B0603030503090204" pitchFamily="34" charset="77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i="0" kern="1200">
          <a:solidFill>
            <a:schemeClr val="tx1"/>
          </a:solidFill>
          <a:latin typeface="Azo Sans" panose="020B0603030503090204" pitchFamily="34" charset="77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svg"/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svg"/><Relationship Id="rId9" Type="http://schemas.openxmlformats.org/officeDocument/2006/relationships/hyperlink" Target="https://www.demarchequaliteofficine.fr/outil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B296FC-2859-D4E2-FE30-7A2ACD907D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96000"/>
            <a:ext cx="5372999" cy="428554"/>
          </a:xfrm>
        </p:spPr>
        <p:txBody>
          <a:bodyPr>
            <a:noAutofit/>
          </a:bodyPr>
          <a:lstStyle/>
          <a:p>
            <a:r>
              <a:rPr lang="fr-FR" sz="3800" dirty="0"/>
              <a:t>enregistrement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CE6AE76-9233-F0A6-06D3-053CC8F28E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b="1" dirty="0" smtClean="0"/>
              <a:t>E.23</a:t>
            </a:r>
            <a:r>
              <a:rPr lang="fr-FR" dirty="0" smtClean="0"/>
              <a:t> Fichier </a:t>
            </a:r>
            <a:r>
              <a:rPr lang="fr-FR" dirty="0"/>
              <a:t>de suivi du matériel loué</a:t>
            </a:r>
            <a:endParaRPr lang="fr-FR" b="1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DB34994-5806-7B4F-686A-F1B8F4F76F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CD46AB4-8697-344B-B099-9FF5630D42BB}" type="slidenum">
              <a:rPr lang="fr-FR" smtClean="0"/>
              <a:pPr/>
              <a:t>1</a:t>
            </a:fld>
            <a:r>
              <a:rPr lang="fr-FR" dirty="0"/>
              <a:t>/2</a:t>
            </a:r>
            <a:endParaRPr lang="fr-FR" sz="700" dirty="0"/>
          </a:p>
        </p:txBody>
      </p:sp>
      <p:sp>
        <p:nvSpPr>
          <p:cNvPr id="16" name="Espace réservé du pied de page 29">
            <a:extLst>
              <a:ext uri="{FF2B5EF4-FFF2-40B4-BE49-F238E27FC236}">
                <a16:creationId xmlns:a16="http://schemas.microsoft.com/office/drawing/2014/main" id="{751BC3B0-6097-7FDC-65EB-8438CEDFD40D}"/>
              </a:ext>
            </a:extLst>
          </p:cNvPr>
          <p:cNvSpPr txBox="1">
            <a:spLocks/>
          </p:cNvSpPr>
          <p:nvPr/>
        </p:nvSpPr>
        <p:spPr>
          <a:xfrm>
            <a:off x="3387156" y="6858085"/>
            <a:ext cx="3968886" cy="409702"/>
          </a:xfrm>
          <a:prstGeom prst="rect">
            <a:avLst/>
          </a:prstGeom>
        </p:spPr>
        <p:txBody>
          <a:bodyPr vert="horz" lIns="0" tIns="46800" rIns="0" bIns="0" rtlCol="0" anchor="t"/>
          <a:lstStyle>
            <a:defPPr>
              <a:defRPr lang="en-US"/>
            </a:defPPr>
            <a:lvl1pPr marL="0" algn="l" defTabSz="457200" rtl="0" eaLnBrk="1" latinLnBrk="0" hangingPunct="1">
              <a:defRPr sz="700" kern="1200">
                <a:solidFill>
                  <a:schemeClr val="tx1"/>
                </a:solidFill>
                <a:latin typeface="Azo Sans" panose="020B0603030503020204" pitchFamily="34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Principe :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Principe 17 : Location,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vente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prestation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associée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à des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dispositifs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médicaux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22BB473E-6B1C-8BF5-2854-FA814F2D34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03855" y="6848274"/>
            <a:ext cx="312290" cy="425851"/>
          </a:xfrm>
          <a:prstGeom prst="rect">
            <a:avLst/>
          </a:prstGeom>
        </p:spPr>
      </p:pic>
      <p:sp>
        <p:nvSpPr>
          <p:cNvPr id="4" name="Espace réservé du texte 6">
            <a:extLst>
              <a:ext uri="{FF2B5EF4-FFF2-40B4-BE49-F238E27FC236}">
                <a16:creationId xmlns:a16="http://schemas.microsoft.com/office/drawing/2014/main" id="{D19FCD82-9371-D490-4602-8B19A1BD2118}"/>
              </a:ext>
            </a:extLst>
          </p:cNvPr>
          <p:cNvSpPr txBox="1">
            <a:spLocks/>
          </p:cNvSpPr>
          <p:nvPr/>
        </p:nvSpPr>
        <p:spPr>
          <a:xfrm>
            <a:off x="624304" y="6848274"/>
            <a:ext cx="2702555" cy="419513"/>
          </a:xfrm>
          <a:prstGeom prst="rect">
            <a:avLst/>
          </a:prstGeom>
          <a:ln w="6350">
            <a:noFill/>
          </a:ln>
        </p:spPr>
        <p:txBody>
          <a:bodyPr vert="horz" lIns="0" tIns="7200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ts val="74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00" b="0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1007943" rtl="0" eaLnBrk="1" latinLnBrk="0" hangingPunct="1">
              <a:lnSpc>
                <a:spcPts val="74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7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2pPr>
            <a:lvl3pPr marL="184150" indent="-184150" algn="l" defTabSz="1007943" rtl="0" eaLnBrk="1" latinLnBrk="0" hangingPunct="1">
              <a:lnSpc>
                <a:spcPts val="1300"/>
              </a:lnSpc>
              <a:spcBef>
                <a:spcPts val="551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3pPr>
            <a:lvl4pPr marL="6350" indent="0" algn="l" defTabSz="1007943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accent1"/>
                </a:solidFill>
                <a:latin typeface="Azo Sans" panose="020B0603030503090204" pitchFamily="34" charset="77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 smtClean="0"/>
              <a:t>Sous-thème : </a:t>
            </a:r>
          </a:p>
          <a:p>
            <a:r>
              <a:rPr lang="fr-FR" b="1" dirty="0"/>
              <a:t>3.2 </a:t>
            </a:r>
            <a:r>
              <a:rPr lang="fr-FR" dirty="0"/>
              <a:t>Mise à disposition et prestation pour les dispositifs médicaux</a:t>
            </a:r>
            <a:endParaRPr lang="fr-FR" b="1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54D19565-EA16-8FC8-87CC-2ECD1819D43B}"/>
              </a:ext>
            </a:extLst>
          </p:cNvPr>
          <p:cNvSpPr txBox="1">
            <a:spLocks/>
          </p:cNvSpPr>
          <p:nvPr/>
        </p:nvSpPr>
        <p:spPr>
          <a:xfrm>
            <a:off x="624305" y="7267787"/>
            <a:ext cx="2227560" cy="209757"/>
          </a:xfrm>
          <a:prstGeom prst="rect">
            <a:avLst/>
          </a:prstGeom>
          <a:ln w="6350">
            <a:noFill/>
          </a:ln>
        </p:spPr>
        <p:txBody>
          <a:bodyPr vert="horz" lIns="0" tIns="7200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ts val="74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00" b="0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1007943" rtl="0" eaLnBrk="1" latinLnBrk="0" hangingPunct="1">
              <a:lnSpc>
                <a:spcPts val="74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7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2pPr>
            <a:lvl3pPr marL="184150" indent="-184150" algn="l" defTabSz="1007943" rtl="0" eaLnBrk="1" latinLnBrk="0" hangingPunct="1">
              <a:lnSpc>
                <a:spcPts val="1300"/>
              </a:lnSpc>
              <a:spcBef>
                <a:spcPts val="551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3pPr>
            <a:lvl4pPr marL="6350" indent="0" algn="l" defTabSz="1007943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accent1"/>
                </a:solidFill>
                <a:latin typeface="Azo Sans" panose="020B0603030503090204" pitchFamily="34" charset="77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accent3"/>
                </a:solidFill>
              </a:rPr>
              <a:t>Version </a:t>
            </a:r>
            <a:r>
              <a:rPr lang="fr-FR" dirty="0" smtClean="0">
                <a:solidFill>
                  <a:schemeClr val="accent3"/>
                </a:solidFill>
              </a:rPr>
              <a:t>1.1 </a:t>
            </a:r>
            <a:r>
              <a:rPr lang="fr-FR">
                <a:solidFill>
                  <a:schemeClr val="accent3"/>
                </a:solidFill>
              </a:rPr>
              <a:t>/ </a:t>
            </a:r>
            <a:r>
              <a:rPr lang="fr-FR" smtClean="0">
                <a:solidFill>
                  <a:schemeClr val="accent3"/>
                </a:solidFill>
              </a:rPr>
              <a:t>Octobre 2026</a:t>
            </a:r>
            <a:endParaRPr lang="fr-FR" dirty="0">
              <a:solidFill>
                <a:schemeClr val="accent3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2065929-7FC7-042A-99D8-96AF1D3DAB8D}"/>
              </a:ext>
            </a:extLst>
          </p:cNvPr>
          <p:cNvSpPr txBox="1"/>
          <p:nvPr/>
        </p:nvSpPr>
        <p:spPr>
          <a:xfrm>
            <a:off x="8326877" y="900000"/>
            <a:ext cx="196818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cap="none" baseline="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Pharmacie :</a:t>
            </a: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4ABCC4D2-68B4-F344-BC5C-2408B2BBF9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4453911"/>
              </p:ext>
            </p:extLst>
          </p:nvPr>
        </p:nvGraphicFramePr>
        <p:xfrm>
          <a:off x="359998" y="2167307"/>
          <a:ext cx="9935062" cy="4420160"/>
        </p:xfrm>
        <a:graphic>
          <a:graphicData uri="http://schemas.openxmlformats.org/drawingml/2006/table">
            <a:tbl>
              <a:tblPr firstRow="1" firstCol="1" bandRow="1"/>
              <a:tblGrid>
                <a:gridCol w="581489">
                  <a:extLst>
                    <a:ext uri="{9D8B030D-6E8A-4147-A177-3AD203B41FA5}">
                      <a16:colId xmlns:a16="http://schemas.microsoft.com/office/drawing/2014/main" val="2531396983"/>
                    </a:ext>
                  </a:extLst>
                </a:gridCol>
                <a:gridCol w="828947">
                  <a:extLst>
                    <a:ext uri="{9D8B030D-6E8A-4147-A177-3AD203B41FA5}">
                      <a16:colId xmlns:a16="http://schemas.microsoft.com/office/drawing/2014/main" val="2344662789"/>
                    </a:ext>
                  </a:extLst>
                </a:gridCol>
                <a:gridCol w="583660">
                  <a:extLst>
                    <a:ext uri="{9D8B030D-6E8A-4147-A177-3AD203B41FA5}">
                      <a16:colId xmlns:a16="http://schemas.microsoft.com/office/drawing/2014/main" val="3235731928"/>
                    </a:ext>
                  </a:extLst>
                </a:gridCol>
                <a:gridCol w="992221">
                  <a:extLst>
                    <a:ext uri="{9D8B030D-6E8A-4147-A177-3AD203B41FA5}">
                      <a16:colId xmlns:a16="http://schemas.microsoft.com/office/drawing/2014/main" val="2172052952"/>
                    </a:ext>
                  </a:extLst>
                </a:gridCol>
                <a:gridCol w="690664">
                  <a:extLst>
                    <a:ext uri="{9D8B030D-6E8A-4147-A177-3AD203B41FA5}">
                      <a16:colId xmlns:a16="http://schemas.microsoft.com/office/drawing/2014/main" val="3210277476"/>
                    </a:ext>
                  </a:extLst>
                </a:gridCol>
                <a:gridCol w="865761">
                  <a:extLst>
                    <a:ext uri="{9D8B030D-6E8A-4147-A177-3AD203B41FA5}">
                      <a16:colId xmlns:a16="http://schemas.microsoft.com/office/drawing/2014/main" val="3219580209"/>
                    </a:ext>
                  </a:extLst>
                </a:gridCol>
                <a:gridCol w="398834">
                  <a:extLst>
                    <a:ext uri="{9D8B030D-6E8A-4147-A177-3AD203B41FA5}">
                      <a16:colId xmlns:a16="http://schemas.microsoft.com/office/drawing/2014/main" val="3238572803"/>
                    </a:ext>
                  </a:extLst>
                </a:gridCol>
                <a:gridCol w="486383">
                  <a:extLst>
                    <a:ext uri="{9D8B030D-6E8A-4147-A177-3AD203B41FA5}">
                      <a16:colId xmlns:a16="http://schemas.microsoft.com/office/drawing/2014/main" val="1935522571"/>
                    </a:ext>
                  </a:extLst>
                </a:gridCol>
                <a:gridCol w="719847">
                  <a:extLst>
                    <a:ext uri="{9D8B030D-6E8A-4147-A177-3AD203B41FA5}">
                      <a16:colId xmlns:a16="http://schemas.microsoft.com/office/drawing/2014/main" val="3204661384"/>
                    </a:ext>
                  </a:extLst>
                </a:gridCol>
                <a:gridCol w="622570">
                  <a:extLst>
                    <a:ext uri="{9D8B030D-6E8A-4147-A177-3AD203B41FA5}">
                      <a16:colId xmlns:a16="http://schemas.microsoft.com/office/drawing/2014/main" val="3671172040"/>
                    </a:ext>
                  </a:extLst>
                </a:gridCol>
                <a:gridCol w="486383">
                  <a:extLst>
                    <a:ext uri="{9D8B030D-6E8A-4147-A177-3AD203B41FA5}">
                      <a16:colId xmlns:a16="http://schemas.microsoft.com/office/drawing/2014/main" val="200719516"/>
                    </a:ext>
                  </a:extLst>
                </a:gridCol>
                <a:gridCol w="500805">
                  <a:extLst>
                    <a:ext uri="{9D8B030D-6E8A-4147-A177-3AD203B41FA5}">
                      <a16:colId xmlns:a16="http://schemas.microsoft.com/office/drawing/2014/main" val="3561301360"/>
                    </a:ext>
                  </a:extLst>
                </a:gridCol>
                <a:gridCol w="488513">
                  <a:extLst>
                    <a:ext uri="{9D8B030D-6E8A-4147-A177-3AD203B41FA5}">
                      <a16:colId xmlns:a16="http://schemas.microsoft.com/office/drawing/2014/main" val="124107182"/>
                    </a:ext>
                  </a:extLst>
                </a:gridCol>
                <a:gridCol w="901219">
                  <a:extLst>
                    <a:ext uri="{9D8B030D-6E8A-4147-A177-3AD203B41FA5}">
                      <a16:colId xmlns:a16="http://schemas.microsoft.com/office/drawing/2014/main" val="3282523994"/>
                    </a:ext>
                  </a:extLst>
                </a:gridCol>
                <a:gridCol w="787766">
                  <a:extLst>
                    <a:ext uri="{9D8B030D-6E8A-4147-A177-3AD203B41FA5}">
                      <a16:colId xmlns:a16="http://schemas.microsoft.com/office/drawing/2014/main" val="502385157"/>
                    </a:ext>
                  </a:extLst>
                </a:gridCol>
              </a:tblGrid>
              <a:tr h="417650"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kern="1200" dirty="0" smtClean="0">
                          <a:solidFill>
                            <a:schemeClr val="accent3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IDENTIFICATION DU MATERIEL</a:t>
                      </a:r>
                      <a:endParaRPr lang="fr-FR" sz="1400" kern="1200" dirty="0">
                        <a:solidFill>
                          <a:schemeClr val="accent3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71755" algn="ctr" defTabSz="914400" rtl="0" eaLnBrk="1" latinLnBrk="0" hangingPunct="1">
                        <a:spcAft>
                          <a:spcPts val="0"/>
                        </a:spcAft>
                      </a:pPr>
                      <a:endParaRPr lang="fr-FR" sz="9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71755" algn="ctr" defTabSz="914400" rtl="0" eaLnBrk="1" latinLnBrk="0" hangingPunct="1">
                        <a:spcAft>
                          <a:spcPts val="0"/>
                        </a:spcAft>
                      </a:pPr>
                      <a:endParaRPr lang="fr-FR" sz="9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400" kern="1200" dirty="0" smtClean="0">
                          <a:solidFill>
                            <a:schemeClr val="accent3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PATIENT</a:t>
                      </a:r>
                      <a:endParaRPr lang="fr-FR" sz="1400" kern="1200" dirty="0">
                        <a:solidFill>
                          <a:schemeClr val="accent3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endParaRPr lang="fr-FR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marL="0" algn="ctr" defTabSz="1007943" rtl="0" eaLnBrk="1" latinLnBrk="0" hangingPunct="1">
                        <a:spcAft>
                          <a:spcPts val="0"/>
                        </a:spcAft>
                      </a:pPr>
                      <a:r>
                        <a:rPr lang="fr-FR" sz="1400" kern="1200" dirty="0" smtClean="0">
                          <a:solidFill>
                            <a:schemeClr val="accent3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LOCATION</a:t>
                      </a:r>
                      <a:endParaRPr lang="fr-FR" sz="1400" kern="1200" dirty="0">
                        <a:solidFill>
                          <a:schemeClr val="accent3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algn="ctr" defTabSz="1007943" rtl="0" eaLnBrk="1" latinLnBrk="0" hangingPunct="1">
                        <a:spcAft>
                          <a:spcPts val="0"/>
                        </a:spcAft>
                      </a:pPr>
                      <a:endParaRPr lang="fr-FR" sz="900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1007943" rtl="0" eaLnBrk="1" latinLnBrk="0" hangingPunct="1">
                        <a:spcAft>
                          <a:spcPts val="0"/>
                        </a:spcAft>
                      </a:pPr>
                      <a:endParaRPr lang="fr-FR" sz="1600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2920347"/>
                  </a:ext>
                </a:extLst>
              </a:tr>
              <a:tr h="72194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Type de matériel</a:t>
                      </a:r>
                      <a:endParaRPr lang="fr-FR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N° Identification</a:t>
                      </a: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fr-FR" sz="9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Marque</a:t>
                      </a:r>
                      <a:endParaRPr lang="fr-FR" sz="9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71755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fr-FR" sz="9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Appartenance du matériel</a:t>
                      </a:r>
                    </a:p>
                    <a:p>
                      <a:pPr marL="0" marR="71755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fr-FR" sz="9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(officine ou prestataire)</a:t>
                      </a:r>
                      <a:endParaRPr lang="fr-FR" sz="900" kern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Nom et Prénom du patient</a:t>
                      </a:r>
                      <a:endParaRPr lang="fr-FR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71755" marR="71755" algn="ctr"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N° de téléphone du patient</a:t>
                      </a:r>
                      <a:endParaRPr lang="fr-FR" sz="9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Date de l'ordonnance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Durée de la location</a:t>
                      </a: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Date prévisionnelle de retour</a:t>
                      </a:r>
                      <a:endParaRPr lang="fr-FR" sz="9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Date(s) de relance du patient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900" kern="12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Date de sortie</a:t>
                      </a:r>
                    </a:p>
                  </a:txBody>
                  <a:tcPr marL="64206" marR="6420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Date réelle de retour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Date de nettoyage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Nom de l'intervenant ayant récupéré le matériel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Date de retour prestataire ou date de mise en quarantaine</a:t>
                      </a:r>
                      <a:endParaRPr lang="fr-FR" sz="9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6375065"/>
                  </a:ext>
                </a:extLst>
              </a:tr>
              <a:tr h="211970"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4228361"/>
                  </a:ext>
                </a:extLst>
              </a:tr>
              <a:tr h="2119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9564666"/>
                  </a:ext>
                </a:extLst>
              </a:tr>
              <a:tr h="2119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611621"/>
                  </a:ext>
                </a:extLst>
              </a:tr>
              <a:tr h="2119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1322671"/>
                  </a:ext>
                </a:extLst>
              </a:tr>
              <a:tr h="2119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0750223"/>
                  </a:ext>
                </a:extLst>
              </a:tr>
              <a:tr h="2119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2893681"/>
                  </a:ext>
                </a:extLst>
              </a:tr>
              <a:tr h="2119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7341264"/>
                  </a:ext>
                </a:extLst>
              </a:tr>
              <a:tr h="2119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213808"/>
                  </a:ext>
                </a:extLst>
              </a:tr>
              <a:tr h="2119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5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600650"/>
                  </a:ext>
                </a:extLst>
              </a:tr>
              <a:tr h="2119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5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 </a:t>
                      </a: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8371921"/>
                  </a:ext>
                </a:extLst>
              </a:tr>
              <a:tr h="2119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4392860"/>
                  </a:ext>
                </a:extLst>
              </a:tr>
              <a:tr h="2119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4293340"/>
                  </a:ext>
                </a:extLst>
              </a:tr>
              <a:tr h="2119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2785502"/>
                  </a:ext>
                </a:extLst>
              </a:tr>
              <a:tr h="2119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7012511"/>
                  </a:ext>
                </a:extLst>
              </a:tr>
              <a:tr h="2119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fr-FR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206" marR="64206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064215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359998" y="1680751"/>
            <a:ext cx="9935062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Une fiche permet de lister l’ensemble du matériel loué de l’officine (1 fiche = ensemble du matériel loué) 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0322520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E998F-6040-C189-3E78-E263CDCF2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99D5E9-35F0-4501-CB6B-C11403054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396000"/>
            <a:ext cx="6959948" cy="428554"/>
          </a:xfrm>
        </p:spPr>
        <p:txBody>
          <a:bodyPr>
            <a:noAutofit/>
          </a:bodyPr>
          <a:lstStyle/>
          <a:p>
            <a:r>
              <a:rPr lang="fr-FR" sz="3800" dirty="0"/>
              <a:t>enregistrement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CD9434-3D99-29E2-EB9F-02D9698A38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000" y="900000"/>
            <a:ext cx="7966877" cy="702000"/>
          </a:xfrm>
        </p:spPr>
        <p:txBody>
          <a:bodyPr/>
          <a:lstStyle/>
          <a:p>
            <a:r>
              <a:rPr lang="fr-FR" b="1" dirty="0"/>
              <a:t>E.23</a:t>
            </a:r>
            <a:r>
              <a:rPr lang="fr-FR" dirty="0"/>
              <a:t> Fichier de suivi du matériel loué</a:t>
            </a:r>
            <a:endParaRPr lang="fr-FR" b="1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C0E9B2B-2B6C-87AB-151E-B127D10F35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0CD46AB4-8697-344B-B099-9FF5630D42BB}" type="slidenum">
              <a:rPr lang="fr-FR" smtClean="0"/>
              <a:pPr/>
              <a:t>2</a:t>
            </a:fld>
            <a:r>
              <a:rPr lang="fr-FR" dirty="0"/>
              <a:t>/2</a:t>
            </a:r>
            <a:endParaRPr lang="fr-FR" sz="700" dirty="0"/>
          </a:p>
        </p:txBody>
      </p:sp>
      <p:sp>
        <p:nvSpPr>
          <p:cNvPr id="64" name="Espace réservé du texte 3">
            <a:extLst>
              <a:ext uri="{FF2B5EF4-FFF2-40B4-BE49-F238E27FC236}">
                <a16:creationId xmlns:a16="http://schemas.microsoft.com/office/drawing/2014/main" id="{C0DF0CC3-7D49-FB7B-6F28-0DB6B4CF02C4}"/>
              </a:ext>
            </a:extLst>
          </p:cNvPr>
          <p:cNvSpPr txBox="1">
            <a:spLocks/>
          </p:cNvSpPr>
          <p:nvPr/>
        </p:nvSpPr>
        <p:spPr>
          <a:xfrm>
            <a:off x="799255" y="1876401"/>
            <a:ext cx="1217940" cy="402688"/>
          </a:xfrm>
          <a:prstGeom prst="rect">
            <a:avLst/>
          </a:prstGeom>
          <a:ln w="6350"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ts val="27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2500" i="0" kern="1200" cap="none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100794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2pPr>
            <a:lvl3pPr marL="184150" indent="-184150" algn="l" defTabSz="1007943" rtl="0" eaLnBrk="1" latinLnBrk="0" hangingPunct="1">
              <a:lnSpc>
                <a:spcPts val="1300"/>
              </a:lnSpc>
              <a:spcBef>
                <a:spcPts val="551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3pPr>
            <a:lvl4pPr marL="6350" indent="0" algn="l" defTabSz="1007943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accent1"/>
                </a:solidFill>
                <a:latin typeface="Azo Sans" panose="020B0603030503090204" pitchFamily="34" charset="77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>
                <a:solidFill>
                  <a:schemeClr val="accent3"/>
                </a:solidFill>
              </a:rPr>
              <a:t>Finalité</a:t>
            </a:r>
          </a:p>
        </p:txBody>
      </p:sp>
      <p:pic>
        <p:nvPicPr>
          <p:cNvPr id="65" name="Graphique 64">
            <a:extLst>
              <a:ext uri="{FF2B5EF4-FFF2-40B4-BE49-F238E27FC236}">
                <a16:creationId xmlns:a16="http://schemas.microsoft.com/office/drawing/2014/main" id="{6871F985-BC9D-64E4-EB53-56D1DCFB9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l="43211" t="48197" r="45260" b="44049"/>
          <a:stretch>
            <a:fillRect/>
          </a:stretch>
        </p:blipFill>
        <p:spPr>
          <a:xfrm>
            <a:off x="203855" y="1677651"/>
            <a:ext cx="738882" cy="702001"/>
          </a:xfrm>
          <a:prstGeom prst="rect">
            <a:avLst/>
          </a:prstGeom>
        </p:spPr>
      </p:pic>
      <p:sp>
        <p:nvSpPr>
          <p:cNvPr id="6" name="Espace réservé du texte 7">
            <a:extLst>
              <a:ext uri="{FF2B5EF4-FFF2-40B4-BE49-F238E27FC236}">
                <a16:creationId xmlns:a16="http://schemas.microsoft.com/office/drawing/2014/main" id="{98ED7B24-56F4-E068-33C6-72DA67D6DB2A}"/>
              </a:ext>
            </a:extLst>
          </p:cNvPr>
          <p:cNvSpPr txBox="1">
            <a:spLocks/>
          </p:cNvSpPr>
          <p:nvPr/>
        </p:nvSpPr>
        <p:spPr>
          <a:xfrm>
            <a:off x="624305" y="7267787"/>
            <a:ext cx="2227560" cy="209757"/>
          </a:xfrm>
          <a:prstGeom prst="rect">
            <a:avLst/>
          </a:prstGeom>
          <a:ln w="6350">
            <a:noFill/>
          </a:ln>
        </p:spPr>
        <p:txBody>
          <a:bodyPr vert="horz" lIns="0" tIns="7200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ts val="74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00" b="0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1007943" rtl="0" eaLnBrk="1" latinLnBrk="0" hangingPunct="1">
              <a:lnSpc>
                <a:spcPts val="74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7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2pPr>
            <a:lvl3pPr marL="184150" indent="-184150" algn="l" defTabSz="1007943" rtl="0" eaLnBrk="1" latinLnBrk="0" hangingPunct="1">
              <a:lnSpc>
                <a:spcPts val="1300"/>
              </a:lnSpc>
              <a:spcBef>
                <a:spcPts val="551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3pPr>
            <a:lvl4pPr marL="6350" indent="0" algn="l" defTabSz="1007943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accent1"/>
                </a:solidFill>
                <a:latin typeface="Azo Sans" panose="020B0603030503090204" pitchFamily="34" charset="77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chemeClr val="accent3"/>
                </a:solidFill>
              </a:rPr>
              <a:t>Version 2.2 / Novembre 2024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A9C7BB4-6475-8C75-A307-92A0D8818A32}"/>
              </a:ext>
            </a:extLst>
          </p:cNvPr>
          <p:cNvSpPr txBox="1"/>
          <p:nvPr/>
        </p:nvSpPr>
        <p:spPr>
          <a:xfrm>
            <a:off x="8326877" y="900000"/>
            <a:ext cx="1968184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cap="none" baseline="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Pharmacie </a:t>
            </a:r>
            <a:r>
              <a:rPr lang="en-US" sz="800" cap="none" baseline="0" dirty="0">
                <a:solidFill>
                  <a:schemeClr val="accent3"/>
                </a:solidFill>
              </a:rPr>
              <a:t>:</a:t>
            </a:r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739416B5-5004-B865-507A-E6A57D6140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203855" y="6848274"/>
            <a:ext cx="312290" cy="425851"/>
          </a:xfrm>
          <a:prstGeom prst="rect">
            <a:avLst/>
          </a:prstGeom>
        </p:spPr>
      </p:pic>
      <p:sp>
        <p:nvSpPr>
          <p:cNvPr id="140" name="Espace réservé du pied de page 29">
            <a:extLst>
              <a:ext uri="{FF2B5EF4-FFF2-40B4-BE49-F238E27FC236}">
                <a16:creationId xmlns:a16="http://schemas.microsoft.com/office/drawing/2014/main" id="{751BC3B0-6097-7FDC-65EB-8438CEDFD40D}"/>
              </a:ext>
            </a:extLst>
          </p:cNvPr>
          <p:cNvSpPr txBox="1">
            <a:spLocks/>
          </p:cNvSpPr>
          <p:nvPr/>
        </p:nvSpPr>
        <p:spPr>
          <a:xfrm>
            <a:off x="3387156" y="6858085"/>
            <a:ext cx="3968886" cy="409702"/>
          </a:xfrm>
          <a:prstGeom prst="rect">
            <a:avLst/>
          </a:prstGeom>
        </p:spPr>
        <p:txBody>
          <a:bodyPr vert="horz" lIns="0" tIns="46800" rIns="0" bIns="0" rtlCol="0" anchor="t"/>
          <a:lstStyle>
            <a:defPPr>
              <a:defRPr lang="en-US"/>
            </a:defPPr>
            <a:lvl1pPr marL="0" algn="l" defTabSz="457200" rtl="0" eaLnBrk="1" latinLnBrk="0" hangingPunct="1">
              <a:defRPr sz="700" kern="1200">
                <a:solidFill>
                  <a:schemeClr val="tx1"/>
                </a:solidFill>
                <a:latin typeface="Azo Sans" panose="020B0603030503020204" pitchFamily="34" charset="77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Principe : 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Principe 17 : Location,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vente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prestation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associée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à des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dispositifs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médicaux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1" name="Espace réservé du texte 6">
            <a:extLst>
              <a:ext uri="{FF2B5EF4-FFF2-40B4-BE49-F238E27FC236}">
                <a16:creationId xmlns:a16="http://schemas.microsoft.com/office/drawing/2014/main" id="{D19FCD82-9371-D490-4602-8B19A1BD2118}"/>
              </a:ext>
            </a:extLst>
          </p:cNvPr>
          <p:cNvSpPr txBox="1">
            <a:spLocks/>
          </p:cNvSpPr>
          <p:nvPr/>
        </p:nvSpPr>
        <p:spPr>
          <a:xfrm>
            <a:off x="624304" y="6848274"/>
            <a:ext cx="2702555" cy="419513"/>
          </a:xfrm>
          <a:prstGeom prst="rect">
            <a:avLst/>
          </a:prstGeom>
          <a:ln w="6350">
            <a:noFill/>
          </a:ln>
        </p:spPr>
        <p:txBody>
          <a:bodyPr vert="horz" lIns="0" tIns="7200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ts val="74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00" b="0" i="0" kern="1200" cap="none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1007943" rtl="0" eaLnBrk="1" latinLnBrk="0" hangingPunct="1">
              <a:lnSpc>
                <a:spcPts val="74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7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2pPr>
            <a:lvl3pPr marL="184150" indent="-184150" algn="l" defTabSz="1007943" rtl="0" eaLnBrk="1" latinLnBrk="0" hangingPunct="1">
              <a:lnSpc>
                <a:spcPts val="1300"/>
              </a:lnSpc>
              <a:spcBef>
                <a:spcPts val="551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3pPr>
            <a:lvl4pPr marL="6350" indent="0" algn="l" defTabSz="1007943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accent1"/>
                </a:solidFill>
                <a:latin typeface="Azo Sans" panose="020B0603030503090204" pitchFamily="34" charset="77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 smtClean="0"/>
              <a:t>Sous-thème : </a:t>
            </a:r>
          </a:p>
          <a:p>
            <a:r>
              <a:rPr lang="fr-FR" b="1" dirty="0"/>
              <a:t>3.2 </a:t>
            </a:r>
            <a:r>
              <a:rPr lang="fr-FR" dirty="0"/>
              <a:t>Mise à disposition et prestation pour les dispositifs médicaux</a:t>
            </a:r>
            <a:endParaRPr lang="fr-FR" b="1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13" name="Rectangle 12"/>
          <p:cNvSpPr/>
          <p:nvPr/>
        </p:nvSpPr>
        <p:spPr>
          <a:xfrm>
            <a:off x="359999" y="2241970"/>
            <a:ext cx="9935061" cy="1482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lvl="0" indent="-171450" algn="just" defTabSz="685800">
              <a:spcBef>
                <a:spcPts val="750"/>
              </a:spcBef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 Light"/>
              </a:rPr>
              <a:t>Le tableau de suivi du matériel loué sert à faciliter le </a:t>
            </a:r>
            <a:r>
              <a:rPr lang="fr-FR" sz="1100" b="1" dirty="0">
                <a:solidFill>
                  <a:prstClr val="black">
                    <a:lumMod val="85000"/>
                    <a:lumOff val="15000"/>
                  </a:prstClr>
                </a:solidFill>
                <a:latin typeface="Helvetica Light"/>
              </a:rPr>
              <a:t>suivi du dispositif médical (ou matériel médical) loué afin d'anticiper, notamment, la fin de la location d'un matériel donné</a:t>
            </a:r>
            <a:r>
              <a:rPr lang="fr-FR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 Light"/>
              </a:rPr>
              <a:t>.</a:t>
            </a:r>
          </a:p>
          <a:p>
            <a:pPr marL="171450" lvl="0" indent="-171450" algn="just" defTabSz="685800">
              <a:spcBef>
                <a:spcPts val="750"/>
              </a:spcBef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 Light"/>
              </a:rPr>
              <a:t>A chaque fois qu'un dispositif médical est loué (matériel sortant) il convient de l'inscrire dans le fichier et de compléter les informations permettant d'identifier le nom du patient à qui celui-ci a été loué. A la fin de la location les informations sur le retour du dispositif médical (matériel entrant) doivent elles aussi être complètes.</a:t>
            </a:r>
          </a:p>
          <a:p>
            <a:pPr marL="171450" lvl="0" indent="-171450" algn="just" defTabSz="685800">
              <a:spcBef>
                <a:spcPts val="750"/>
              </a:spcBef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 Light"/>
              </a:rPr>
              <a:t>Ce fichier est complémentaire de l'enregistrement "E.10 Fiche de vie du matériel de location" destiné à tracer l’historique des locations et des maintenances pour </a:t>
            </a:r>
            <a:r>
              <a:rPr lang="fr-FR" sz="1100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Helvetica Light"/>
              </a:rPr>
              <a:t>chaque dispositif médical.</a:t>
            </a:r>
            <a:endParaRPr lang="fr-FR" sz="1100" dirty="0">
              <a:solidFill>
                <a:prstClr val="black">
                  <a:lumMod val="85000"/>
                  <a:lumOff val="15000"/>
                </a:prstClr>
              </a:solidFill>
              <a:latin typeface="Helvetica Light"/>
            </a:endParaRPr>
          </a:p>
        </p:txBody>
      </p:sp>
      <p:sp>
        <p:nvSpPr>
          <p:cNvPr id="145" name="Espace réservé du texte 3">
            <a:extLst>
              <a:ext uri="{FF2B5EF4-FFF2-40B4-BE49-F238E27FC236}">
                <a16:creationId xmlns:a16="http://schemas.microsoft.com/office/drawing/2014/main" id="{C0DF0CC3-7D49-FB7B-6F28-0DB6B4CF02C4}"/>
              </a:ext>
            </a:extLst>
          </p:cNvPr>
          <p:cNvSpPr txBox="1">
            <a:spLocks/>
          </p:cNvSpPr>
          <p:nvPr/>
        </p:nvSpPr>
        <p:spPr>
          <a:xfrm>
            <a:off x="799254" y="4277865"/>
            <a:ext cx="3403094" cy="402688"/>
          </a:xfrm>
          <a:prstGeom prst="rect">
            <a:avLst/>
          </a:prstGeom>
          <a:ln w="6350">
            <a:noFill/>
          </a:ln>
        </p:spPr>
        <p:txBody>
          <a:bodyPr vert="horz" lIns="0" tIns="0" rIns="0" bIns="0" rtlCol="0" anchor="t" anchorCtr="0">
            <a:noAutofit/>
          </a:bodyPr>
          <a:lstStyle>
            <a:lvl1pPr marL="0" indent="0" algn="l" defTabSz="1007943" rtl="0" eaLnBrk="1" latinLnBrk="0" hangingPunct="1">
              <a:lnSpc>
                <a:spcPts val="27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2500" i="0" kern="1200" cap="none" baseline="0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350" indent="0" algn="l" defTabSz="1007943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2pPr>
            <a:lvl3pPr marL="184150" indent="-184150" algn="l" defTabSz="1007943" rtl="0" eaLnBrk="1" latinLnBrk="0" hangingPunct="1">
              <a:lnSpc>
                <a:spcPts val="1300"/>
              </a:lnSpc>
              <a:spcBef>
                <a:spcPts val="551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100" b="0" i="0" kern="1200">
                <a:solidFill>
                  <a:schemeClr val="tx1"/>
                </a:solidFill>
                <a:latin typeface="Azo Sans Light" panose="020B0403030503020204" pitchFamily="34" charset="77"/>
                <a:ea typeface="+mn-ea"/>
                <a:cs typeface="+mn-cs"/>
              </a:defRPr>
            </a:lvl3pPr>
            <a:lvl4pPr marL="6350" indent="0" algn="l" defTabSz="1007943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1200"/>
              </a:spcAft>
              <a:buFont typeface="Arial" panose="020B0604020202020204" pitchFamily="34" charset="0"/>
              <a:buNone/>
              <a:tabLst/>
              <a:defRPr sz="1500" b="1" i="0" kern="1200">
                <a:solidFill>
                  <a:schemeClr val="accent1"/>
                </a:solidFill>
                <a:latin typeface="Azo Sans" panose="020B0603030503090204" pitchFamily="34" charset="77"/>
                <a:ea typeface="+mn-ea"/>
                <a:cs typeface="+mn-cs"/>
              </a:defRPr>
            </a:lvl4pPr>
            <a:lvl5pPr marL="2267872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i="0" kern="1200">
                <a:solidFill>
                  <a:schemeClr val="tx1"/>
                </a:solidFill>
                <a:latin typeface="Azo Sans" panose="020B0603030503090204" pitchFamily="34" charset="77"/>
                <a:ea typeface="+mn-ea"/>
                <a:cs typeface="+mn-cs"/>
              </a:defRPr>
            </a:lvl5pPr>
            <a:lvl6pPr marL="2771844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75815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79787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83758" indent="-251986" algn="l" defTabSz="1007943" rtl="0" eaLnBrk="1" latinLnBrk="0" hangingPunct="1">
              <a:lnSpc>
                <a:spcPct val="90000"/>
              </a:lnSpc>
              <a:spcBef>
                <a:spcPts val="551"/>
              </a:spcBef>
              <a:buFont typeface="Arial" panose="020B0604020202020204" pitchFamily="34" charset="0"/>
              <a:buChar char="•"/>
              <a:defRPr sz="198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800" dirty="0" smtClean="0">
                <a:solidFill>
                  <a:schemeClr val="accent3"/>
                </a:solidFill>
              </a:rPr>
              <a:t>Remplissage</a:t>
            </a:r>
            <a:endParaRPr lang="fr-FR" sz="1800" dirty="0">
              <a:solidFill>
                <a:schemeClr val="accent3"/>
              </a:solidFill>
            </a:endParaRPr>
          </a:p>
        </p:txBody>
      </p:sp>
      <p:pic>
        <p:nvPicPr>
          <p:cNvPr id="146" name="Graphique 64">
            <a:extLst>
              <a:ext uri="{FF2B5EF4-FFF2-40B4-BE49-F238E27FC236}">
                <a16:creationId xmlns:a16="http://schemas.microsoft.com/office/drawing/2014/main" id="{6871F985-BC9D-64E4-EB53-56D1DCFB90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rcRect l="43211" t="48197" r="45260" b="44049"/>
          <a:stretch>
            <a:fillRect/>
          </a:stretch>
        </p:blipFill>
        <p:spPr>
          <a:xfrm>
            <a:off x="203854" y="4079115"/>
            <a:ext cx="738882" cy="7020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59999" y="4736518"/>
            <a:ext cx="9935061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 defTabSz="685800">
              <a:spcBef>
                <a:spcPts val="750"/>
              </a:spcBef>
              <a:buClr>
                <a:srgbClr val="34615A"/>
              </a:buClr>
              <a:buFont typeface="Courier New" panose="02070309020205020404" pitchFamily="49" charset="0"/>
              <a:buChar char="o"/>
            </a:pPr>
            <a:r>
              <a:rPr lang="fr-FR" sz="1100" dirty="0">
                <a:solidFill>
                  <a:prstClr val="black">
                    <a:lumMod val="85000"/>
                    <a:lumOff val="15000"/>
                  </a:prstClr>
                </a:solidFill>
                <a:latin typeface="Helvetica Light"/>
              </a:rPr>
              <a:t>Pour compléter la colonne "Date(s) de relance du patient" il est recommandé de compléter une ligne par relance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59999" y="6218969"/>
            <a:ext cx="974850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à"/>
            </a:pP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Une 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version 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Excel 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de de cette fiche est 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disponible en téléchargement sur la page « 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Outils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 » du site DQO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302642060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CNOP">
      <a:dk1>
        <a:srgbClr val="000000"/>
      </a:dk1>
      <a:lt1>
        <a:srgbClr val="FFFFFF"/>
      </a:lt1>
      <a:dk2>
        <a:srgbClr val="239B38"/>
      </a:dk2>
      <a:lt2>
        <a:srgbClr val="D25D30"/>
      </a:lt2>
      <a:accent1>
        <a:srgbClr val="248BA3"/>
      </a:accent1>
      <a:accent2>
        <a:srgbClr val="832A4E"/>
      </a:accent2>
      <a:accent3>
        <a:srgbClr val="376159"/>
      </a:accent3>
      <a:accent4>
        <a:srgbClr val="FFFFFF"/>
      </a:accent4>
      <a:accent5>
        <a:srgbClr val="FFFFFF"/>
      </a:accent5>
      <a:accent6>
        <a:srgbClr val="FFFFFF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738</TotalTime>
  <Words>426</Words>
  <Application>Microsoft Office PowerPoint</Application>
  <PresentationFormat>Personnalisé</PresentationFormat>
  <Paragraphs>118</Paragraphs>
  <Slides>2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12" baseType="lpstr">
      <vt:lpstr>Aptos</vt:lpstr>
      <vt:lpstr>Arial</vt:lpstr>
      <vt:lpstr>Azo Sans</vt:lpstr>
      <vt:lpstr>Azo Sans Light</vt:lpstr>
      <vt:lpstr>Calibri</vt:lpstr>
      <vt:lpstr>Courier New</vt:lpstr>
      <vt:lpstr>Helvetica Light</vt:lpstr>
      <vt:lpstr>Times New Roman</vt:lpstr>
      <vt:lpstr>Wingdings</vt:lpstr>
      <vt:lpstr>Thème Office</vt:lpstr>
      <vt:lpstr>enregistrement</vt:lpstr>
      <vt:lpstr>enregistrement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enregistrement</dc:title>
  <dc:creator>Sébastien QUESSON</dc:creator>
  <cp:lastModifiedBy>Cécile LUGAND</cp:lastModifiedBy>
  <cp:revision>144</cp:revision>
  <dcterms:created xsi:type="dcterms:W3CDTF">2025-12-16T10:16:15Z</dcterms:created>
  <dcterms:modified xsi:type="dcterms:W3CDTF">2026-10-02T09:20:32Z</dcterms:modified>
</cp:coreProperties>
</file>