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4558"/>
  </p:normalViewPr>
  <p:slideViewPr>
    <p:cSldViewPr snapToGrid="0">
      <p:cViewPr varScale="1">
        <p:scale>
          <a:sx n="53" d="100"/>
          <a:sy n="53" d="100"/>
        </p:scale>
        <p:origin x="3053" y="82"/>
      </p:cViewPr>
      <p:guideLst>
        <p:guide orient="horz" pos="706"/>
        <p:guide pos="2381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43146-8646-4440-8AE6-AAF59580FB8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387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2131033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3493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2796639" y="10050383"/>
            <a:ext cx="0" cy="287088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6639" y="9983386"/>
            <a:ext cx="2737506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accent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espharm.fr/prevention-sante/catalogue/Carnet-de-vaccination-des-adolescents-et-des-adultes-brochure4" TargetMode="External"/><Relationship Id="rId5" Type="http://schemas.openxmlformats.org/officeDocument/2006/relationships/hyperlink" Target="vaccination-info-service.fr" TargetMode="Externa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499" y="1923356"/>
            <a:ext cx="6484014" cy="274200"/>
          </a:xfrm>
        </p:spPr>
        <p:txBody>
          <a:bodyPr/>
          <a:lstStyle/>
          <a:p>
            <a:r>
              <a:rPr lang="fr-FR" dirty="0" smtClean="0"/>
              <a:t>Informations du patient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 smtClean="0"/>
              <a:t>/2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E.25 </a:t>
            </a:r>
            <a:r>
              <a:rPr lang="fr-FR" dirty="0"/>
              <a:t>Information du patient sur la vaccination en officine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3.1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2026 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</a:t>
            </a:r>
            <a:r>
              <a:rPr lang="en-US" dirty="0" err="1" smtClean="0"/>
              <a:t>thème</a:t>
            </a:r>
            <a:r>
              <a:rPr lang="en-US" dirty="0" smtClean="0"/>
              <a:t> : </a:t>
            </a:r>
          </a:p>
          <a:p>
            <a:r>
              <a:rPr lang="fr-FR" b="0" dirty="0"/>
              <a:t>3.4</a:t>
            </a:r>
            <a:r>
              <a:rPr lang="fr-FR" dirty="0"/>
              <a:t> </a:t>
            </a:r>
            <a:r>
              <a:rPr lang="fr-FR" b="0" dirty="0"/>
              <a:t>Missions de vaccination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1873641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648057" y="2288624"/>
            <a:ext cx="2995935" cy="8540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Nom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……………………………….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Prénom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Date de naissance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981506" y="2288624"/>
            <a:ext cx="3289147" cy="8540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Adresse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………………………………..……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Numéro de téléphone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499" y="3362880"/>
            <a:ext cx="6484014" cy="27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Informations sur la vaccination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3313165"/>
            <a:ext cx="290053" cy="292100"/>
            <a:chOff x="225503" y="2443266"/>
            <a:chExt cx="290053" cy="292100"/>
          </a:xfrm>
        </p:grpSpPr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Connecteur droit 52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637856" y="3761940"/>
            <a:ext cx="4479867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Type de vaccin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Nom du vaccin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Numéro de lot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………………………………………………………..…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Date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………………………………………………………………….……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CIP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……………………………………………………………..…………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320972" y="3870158"/>
            <a:ext cx="1949681" cy="1131114"/>
          </a:xfrm>
          <a:prstGeom prst="rect">
            <a:avLst/>
          </a:prstGeom>
          <a:noFill/>
          <a:ln w="9525">
            <a:solidFill>
              <a:schemeClr val="accent3"/>
            </a:solidFill>
          </a:ln>
        </p:spPr>
        <p:txBody>
          <a:bodyPr wrap="square" lIns="180000" tIns="108000" anchor="t">
            <a:noAutofit/>
          </a:bodyPr>
          <a:lstStyle/>
          <a:p>
            <a:pPr algn="just"/>
            <a:r>
              <a:rPr lang="fr-FR" sz="11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Signature et cachet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48057" y="5136117"/>
            <a:ext cx="54099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toute information sur les maladies et leurs vaccins: </a:t>
            </a:r>
            <a:r>
              <a:rPr lang="fr-FR" sz="1100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file"/>
              </a:rPr>
              <a:t>vaccination-info-service.fr</a:t>
            </a:r>
            <a:endParaRPr lang="fr-FR" sz="1100" i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499" y="5584118"/>
            <a:ext cx="6484014" cy="27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Traçabilité de l’acte de vaccination</a:t>
            </a: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5534403"/>
            <a:ext cx="290053" cy="292100"/>
            <a:chOff x="225503" y="2443266"/>
            <a:chExt cx="290053" cy="292100"/>
          </a:xfrm>
        </p:grpSpPr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3" name="Rectangle à coins arrondis 20">
            <a:extLst>
              <a:ext uri="{FF2B5EF4-FFF2-40B4-BE49-F238E27FC236}">
                <a16:creationId xmlns:a16="http://schemas.microsoft.com/office/drawing/2014/main" id="{B89028DA-0989-4171-B8B9-E580470160A6}"/>
              </a:ext>
            </a:extLst>
          </p:cNvPr>
          <p:cNvSpPr/>
          <p:nvPr/>
        </p:nvSpPr>
        <p:spPr>
          <a:xfrm>
            <a:off x="637856" y="5935731"/>
            <a:ext cx="6632797" cy="109356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51200" lvl="1" indent="-152984" algn="just" defTabSz="755934">
              <a:lnSpc>
                <a:spcPts val="1520"/>
              </a:lnSpc>
              <a:buClr>
                <a:schemeClr val="accent3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pharmacien inscrit l’acte vaccinal dans le carnet de santé, le 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undefined"/>
              </a:rPr>
              <a:t>carnet de vaccination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 dossier médical partagé ou « Mon Espace santé » de la personne vaccinée. Si l’information n’a pas pu être inscrite dans l’un de ces outils, le pharmacien vous délivre cette attestation de vaccination</a:t>
            </a:r>
            <a:r>
              <a:rPr lang="fr-FR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200" lvl="1" indent="-152984" algn="just" defTabSz="755934">
              <a:lnSpc>
                <a:spcPts val="1520"/>
              </a:lnSpc>
              <a:buClr>
                <a:schemeClr val="accent3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l’absence de DMP, et sous réserve de votre consentement, le pharmacien transmet ces informations à votre médecin traitant par messagerie sécurisée de </a:t>
            </a:r>
            <a:r>
              <a:rPr lang="fr-FR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santé.</a:t>
            </a:r>
            <a:endParaRPr lang="fr-FR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499" y="7294846"/>
            <a:ext cx="6484014" cy="27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Conduite à tenir en cas d’effets indésirables</a:t>
            </a: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7245131"/>
            <a:ext cx="290053" cy="292100"/>
            <a:chOff x="225503" y="2443266"/>
            <a:chExt cx="290053" cy="292100"/>
          </a:xfrm>
        </p:grpSpPr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8" name="Connecteur droit 67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9" name="Rectangle à coins arrondis 20">
            <a:extLst>
              <a:ext uri="{FF2B5EF4-FFF2-40B4-BE49-F238E27FC236}">
                <a16:creationId xmlns:a16="http://schemas.microsoft.com/office/drawing/2014/main" id="{B89028DA-0989-4171-B8B9-E580470160A6}"/>
              </a:ext>
            </a:extLst>
          </p:cNvPr>
          <p:cNvSpPr/>
          <p:nvPr/>
        </p:nvSpPr>
        <p:spPr>
          <a:xfrm>
            <a:off x="4610099" y="8118733"/>
            <a:ext cx="2774854" cy="180827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</a:t>
            </a:r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tous les médicaments, les vaccins précités peuvent provoquer des effets indésirables, mais ils ne surviennent pas systématiquement chez tout le monde. La plupart des effets indésirables surviennent dans les 1 à 2 jours suivant la vaccination.</a:t>
            </a:r>
          </a:p>
          <a:p>
            <a:pPr algn="just"/>
            <a:endParaRPr lang="fr-F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Ainsi, en cas d’apparition de tout autre symptôme ou en cas de doute, n’hésitez pas à en parler avec votre pharmacien qui saura vous conseiller et vous orienter.</a:t>
            </a:r>
          </a:p>
        </p:txBody>
      </p:sp>
      <p:sp>
        <p:nvSpPr>
          <p:cNvPr id="74" name="Rectangle à coins arrondis 20">
            <a:extLst>
              <a:ext uri="{FF2B5EF4-FFF2-40B4-BE49-F238E27FC236}">
                <a16:creationId xmlns:a16="http://schemas.microsoft.com/office/drawing/2014/main" id="{B89028DA-0989-4171-B8B9-E580470160A6}"/>
              </a:ext>
            </a:extLst>
          </p:cNvPr>
          <p:cNvSpPr/>
          <p:nvPr/>
        </p:nvSpPr>
        <p:spPr>
          <a:xfrm>
            <a:off x="227117" y="8064441"/>
            <a:ext cx="2250934" cy="169140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Consultez un médecin en urgence si vous présentez l’un des signes et symptômes suivants d’une réaction allergique :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sensation d’évanouissement ou de tête qui tourne ; 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changements dans vos battements cardiaques ;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essoufflement ;</a:t>
            </a:r>
          </a:p>
          <a:p>
            <a:pPr marL="171450" indent="-171450" algn="just">
              <a:buFontTx/>
              <a:buChar char="-"/>
            </a:pPr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sifflement </a:t>
            </a:r>
            <a:r>
              <a:rPr lang="fr-FR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fr-FR" sz="10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1E6DDBA5-393D-9827-774C-5B565C4BA051}"/>
              </a:ext>
            </a:extLst>
          </p:cNvPr>
          <p:cNvSpPr txBox="1"/>
          <p:nvPr/>
        </p:nvSpPr>
        <p:spPr>
          <a:xfrm>
            <a:off x="227118" y="7776791"/>
            <a:ext cx="2250934" cy="277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cas de réaction allergique</a:t>
            </a:r>
            <a:endParaRPr lang="fr-FR" sz="1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1E6DDBA5-393D-9827-774C-5B565C4BA051}"/>
              </a:ext>
            </a:extLst>
          </p:cNvPr>
          <p:cNvSpPr txBox="1"/>
          <p:nvPr/>
        </p:nvSpPr>
        <p:spPr>
          <a:xfrm>
            <a:off x="2632825" y="7790294"/>
            <a:ext cx="1977274" cy="277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cas de paralysie faciale</a:t>
            </a:r>
            <a:endParaRPr lang="fr-FR" sz="1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32825" y="8162726"/>
            <a:ext cx="1977274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En cas de paralysie faciale, prenez immédiatement contact avec un professionnel de santé (médecin ou le 15) pour être pris en charge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1E6DDBA5-393D-9827-774C-5B565C4BA051}"/>
              </a:ext>
            </a:extLst>
          </p:cNvPr>
          <p:cNvSpPr txBox="1"/>
          <p:nvPr/>
        </p:nvSpPr>
        <p:spPr>
          <a:xfrm>
            <a:off x="4720996" y="7776791"/>
            <a:ext cx="2663958" cy="2773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Autres symptômes</a:t>
            </a:r>
            <a:endParaRPr lang="fr-FR" sz="1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B0EB0-AD3B-C866-2814-31C4B3C5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DD5E1-9C80-E60B-7B3E-E00628A6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enregistrement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0B98D-C35E-1BE7-D3C3-CAE18BD1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A451F5-2E7A-61AC-2D5A-B143875883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E.25 </a:t>
            </a:r>
            <a:r>
              <a:rPr lang="fr-FR" dirty="0"/>
              <a:t>Information du patient sur la vaccination en officine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547D4-1EFE-2F55-F077-BB55E895FA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F833AC8-DDE9-6665-AF9B-353D4B93F0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46B25CAB-7192-AF1E-13F4-A611BCD7822F}"/>
              </a:ext>
            </a:extLst>
          </p:cNvPr>
          <p:cNvSpPr txBox="1">
            <a:spLocks/>
          </p:cNvSpPr>
          <p:nvPr/>
        </p:nvSpPr>
        <p:spPr>
          <a:xfrm>
            <a:off x="752014" y="2221301"/>
            <a:ext cx="53388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Commentaires pour un bon usage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CB50C5BE-5A43-3A9B-802B-F0E7E1AE52BE}"/>
              </a:ext>
            </a:extLst>
          </p:cNvPr>
          <p:cNvGrpSpPr/>
          <p:nvPr/>
        </p:nvGrpSpPr>
        <p:grpSpPr>
          <a:xfrm>
            <a:off x="377102" y="2171586"/>
            <a:ext cx="290053" cy="292100"/>
            <a:chOff x="225503" y="2443266"/>
            <a:chExt cx="290053" cy="292100"/>
          </a:xfrm>
        </p:grpSpPr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9A13B3F2-8B2F-850A-0F91-A4397DCC2339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0337E093-04CD-718E-D42D-DD2BBE5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7CF0611A-621D-49BD-317A-CFC483527CD2}"/>
              </a:ext>
            </a:extLst>
          </p:cNvPr>
          <p:cNvSpPr txBox="1">
            <a:spLocks/>
          </p:cNvSpPr>
          <p:nvPr/>
        </p:nvSpPr>
        <p:spPr>
          <a:xfrm>
            <a:off x="784859" y="2880378"/>
            <a:ext cx="6438653" cy="26669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RCP </a:t>
            </a:r>
            <a:r>
              <a:rPr lang="fr-FR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« Résumé des </a:t>
            </a:r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 du Produit » Un modèle du recto de ce document est disponible et peut être directement imprimé : « Modèle information du patient sur la vaccination </a:t>
            </a:r>
            <a:r>
              <a:rPr lang="fr-FR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fr-FR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document possède </a:t>
            </a:r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trois usages </a:t>
            </a:r>
            <a:r>
              <a:rPr lang="fr-FR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Rassurer le patient sur la sécurité du vaccin </a:t>
            </a:r>
          </a:p>
          <a:p>
            <a: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Noter la date de rendez vous pour la seconde injection</a:t>
            </a:r>
          </a:p>
          <a:p>
            <a: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Informer la personne de la conduite à tenir en cas d’apparition de certains effets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indésirables</a:t>
            </a:r>
          </a:p>
          <a:p>
            <a: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</a:pPr>
            <a:r>
              <a:rPr lang="fr-FR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moment </a:t>
            </a:r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remettre ce document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discuter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conduite à tenir en cas de d’apparition d’effets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indésirables</a:t>
            </a:r>
          </a:p>
          <a:p>
            <a:pPr>
              <a:buClr>
                <a:schemeClr val="accent3"/>
              </a:buClr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</a:pPr>
            <a:r>
              <a:rPr lang="fr-FR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cas d’effet indésirable suspecté d’être en lien avec la vaccination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professionnels de santé et les usagers peuvent signaler en quelques clics aux autorités sanitaires tout événement indésirable sur le site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signalement-sante.gouv.fr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A2A33E71-DAD3-A845-91F9-634F9D078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7420" y="9998444"/>
            <a:ext cx="316255" cy="431258"/>
          </a:xfrm>
          <a:prstGeom prst="rect">
            <a:avLst/>
          </a:prstGeom>
        </p:spPr>
      </p:pic>
      <p:sp>
        <p:nvSpPr>
          <p:cNvPr id="59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</a:t>
            </a:r>
            <a:r>
              <a:rPr lang="en-US" dirty="0" err="1" smtClean="0"/>
              <a:t>thème</a:t>
            </a:r>
            <a:r>
              <a:rPr lang="en-US" dirty="0" smtClean="0"/>
              <a:t> : </a:t>
            </a:r>
          </a:p>
          <a:p>
            <a:r>
              <a:rPr lang="fr-FR" b="0" dirty="0"/>
              <a:t>3.4</a:t>
            </a:r>
            <a:r>
              <a:rPr lang="fr-FR" dirty="0"/>
              <a:t> </a:t>
            </a:r>
            <a:r>
              <a:rPr lang="fr-FR" b="0" dirty="0"/>
              <a:t>Missions de vaccination</a:t>
            </a:r>
            <a:endParaRPr lang="en-US" dirty="0"/>
          </a:p>
        </p:txBody>
      </p:sp>
      <p:sp>
        <p:nvSpPr>
          <p:cNvPr id="60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824" y="10401255"/>
            <a:ext cx="1700927" cy="161841"/>
          </a:xfrm>
        </p:spPr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3.1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2026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882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742</TotalTime>
  <Words>509</Words>
  <Application>Microsoft Office PowerPoint</Application>
  <PresentationFormat>Personnalisé</PresentationFormat>
  <Paragraphs>64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Azo Sans</vt:lpstr>
      <vt:lpstr>Courier New</vt:lpstr>
      <vt:lpstr>Thème Office</vt:lpstr>
      <vt:lpstr>enregistrement</vt:lpstr>
      <vt:lpstr>enregistrement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</dc:title>
  <dc:creator>Sébastien QUESSON</dc:creator>
  <cp:lastModifiedBy>Cécile LUGAND</cp:lastModifiedBy>
  <cp:revision>140</cp:revision>
  <dcterms:created xsi:type="dcterms:W3CDTF">2025-12-16T10:16:15Z</dcterms:created>
  <dcterms:modified xsi:type="dcterms:W3CDTF">2026-01-28T12:05:53Z</dcterms:modified>
</cp:coreProperties>
</file>