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258BA4"/>
    <a:srgbClr val="9BBA28"/>
    <a:srgbClr val="455F51"/>
    <a:srgbClr val="2C6672"/>
    <a:srgbClr val="4AB5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 autoAdjust="0"/>
    <p:restoredTop sz="94660"/>
  </p:normalViewPr>
  <p:slideViewPr>
    <p:cSldViewPr snapToGrid="0">
      <p:cViewPr>
        <p:scale>
          <a:sx n="50" d="100"/>
          <a:sy n="50" d="100"/>
        </p:scale>
        <p:origin x="2236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402366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3.0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Septembre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2024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2.0– Novembre 2020</a:t>
            </a:r>
            <a:endParaRPr lang="fr-FR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1518077" y="195556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3.0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– Septembre 2024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297844" y="1150483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206734" y="3297876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3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7320" y="3950596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310151" y="1593714"/>
            <a:ext cx="599197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05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05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05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5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5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5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5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5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05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34183" y="155059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163211" y="3700330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6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25/09/2024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5" r:id="rId4"/>
    <p:sldLayoutId id="2147483674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vaccination-info-service.fr" TargetMode="External"/><Relationship Id="rId2" Type="http://schemas.openxmlformats.org/officeDocument/2006/relationships/hyperlink" Target="https://www.cespharm.fr/prevention-sante/catalogue/Carnet-de-vaccination-des-adolescents-et-des-adultes-brochure4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3185" y="77893"/>
            <a:ext cx="5874815" cy="702365"/>
          </a:xfrm>
        </p:spPr>
        <p:txBody>
          <a:bodyPr>
            <a:noAutofit/>
          </a:bodyPr>
          <a:lstStyle/>
          <a:p>
            <a:pPr algn="ctr"/>
            <a:r>
              <a:rPr lang="fr-FR" sz="1800" dirty="0" smtClean="0">
                <a:solidFill>
                  <a:schemeClr val="bg1"/>
                </a:solidFill>
              </a:rPr>
              <a:t>INFORMATION DU PATIENT SUR LA VACCINATION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4412" y="975076"/>
            <a:ext cx="68778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100" dirty="0" smtClean="0"/>
              <a:t>Vous avez </a:t>
            </a:r>
            <a:r>
              <a:rPr lang="fr-FR" sz="1100" dirty="0"/>
              <a:t>reçu un vaccin</a:t>
            </a:r>
            <a:r>
              <a:rPr lang="fr-FR" sz="1100" dirty="0" smtClean="0"/>
              <a:t>, </a:t>
            </a:r>
            <a:r>
              <a:rPr lang="fr-FR" sz="1100" dirty="0"/>
              <a:t>vous trouverez ci-dessous des informations relatives à cette </a:t>
            </a:r>
            <a:r>
              <a:rPr lang="fr-FR" sz="1100" dirty="0" smtClean="0"/>
              <a:t>vaccination</a:t>
            </a:r>
            <a:endParaRPr lang="fr-FR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9FC970-2B08-449C-AF35-4D1795D3837F}"/>
              </a:ext>
            </a:extLst>
          </p:cNvPr>
          <p:cNvSpPr/>
          <p:nvPr/>
        </p:nvSpPr>
        <p:spPr>
          <a:xfrm>
            <a:off x="0" y="2528077"/>
            <a:ext cx="6877882" cy="182326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782" tIns="34891" rIns="69782" bIns="34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/>
              <a:t>INFORMATIONS SUR </a:t>
            </a:r>
            <a:r>
              <a:rPr lang="fr-FR" sz="1200" b="1" dirty="0" smtClean="0"/>
              <a:t>LA VACCINATION</a:t>
            </a:r>
            <a:endParaRPr lang="fr-FR" sz="1400" dirty="0">
              <a:latin typeface="Helvetica Light" panose="020B0403020202020204" pitchFamily="34" charset="0"/>
            </a:endParaRPr>
          </a:p>
        </p:txBody>
      </p:sp>
      <p:sp>
        <p:nvSpPr>
          <p:cNvPr id="19" name="Rectangle à coins arrondis 20">
            <a:extLst>
              <a:ext uri="{FF2B5EF4-FFF2-40B4-BE49-F238E27FC236}">
                <a16:creationId xmlns:a16="http://schemas.microsoft.com/office/drawing/2014/main" id="{B89028DA-0989-4171-B8B9-E580470160A6}"/>
              </a:ext>
            </a:extLst>
          </p:cNvPr>
          <p:cNvSpPr/>
          <p:nvPr/>
        </p:nvSpPr>
        <p:spPr>
          <a:xfrm>
            <a:off x="105158" y="2798620"/>
            <a:ext cx="6648240" cy="141324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94B718-813F-4B35-B78D-833E144F0481}"/>
              </a:ext>
            </a:extLst>
          </p:cNvPr>
          <p:cNvSpPr/>
          <p:nvPr/>
        </p:nvSpPr>
        <p:spPr>
          <a:xfrm>
            <a:off x="-5945" y="4430925"/>
            <a:ext cx="6870031" cy="152659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782" tIns="34891" rIns="69782" bIns="34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/>
              <a:t>Traçabilité de l’acte de vaccination</a:t>
            </a:r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id="{B89028DA-0989-4171-B8B9-E580470160A6}"/>
              </a:ext>
            </a:extLst>
          </p:cNvPr>
          <p:cNvSpPr/>
          <p:nvPr/>
        </p:nvSpPr>
        <p:spPr>
          <a:xfrm>
            <a:off x="84934" y="4734290"/>
            <a:ext cx="6668464" cy="10935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fr-FR" sz="1000" dirty="0" smtClean="0">
                <a:solidFill>
                  <a:srgbClr val="9BBA28"/>
                </a:solidFill>
              </a:rPr>
              <a:t>Le </a:t>
            </a:r>
            <a:r>
              <a:rPr lang="fr-FR" sz="1000" dirty="0">
                <a:solidFill>
                  <a:srgbClr val="9BBA28"/>
                </a:solidFill>
              </a:rPr>
              <a:t>pharmacien inscrit l’acte vaccinal dans le carnet de santé, le </a:t>
            </a:r>
            <a:r>
              <a:rPr lang="fr-FR" sz="1000" u="sng" dirty="0">
                <a:solidFill>
                  <a:srgbClr val="9BBA28"/>
                </a:solidFill>
                <a:hlinkClick r:id="rId2" tooltip="undefined"/>
              </a:rPr>
              <a:t>carnet de vaccination</a:t>
            </a:r>
            <a:r>
              <a:rPr lang="fr-FR" sz="1000" dirty="0">
                <a:solidFill>
                  <a:srgbClr val="9BBA28"/>
                </a:solidFill>
              </a:rPr>
              <a:t>, </a:t>
            </a:r>
            <a:r>
              <a:rPr lang="fr-FR" sz="1000" b="1" dirty="0">
                <a:solidFill>
                  <a:srgbClr val="9BBA28"/>
                </a:solidFill>
              </a:rPr>
              <a:t>le dossier médical partagé </a:t>
            </a:r>
            <a:r>
              <a:rPr lang="fr-FR" sz="1000" dirty="0">
                <a:solidFill>
                  <a:srgbClr val="9BBA28"/>
                </a:solidFill>
              </a:rPr>
              <a:t>ou « Mon Espace santé » de la personne vaccinée. Si l’information n’a pas pu être inscrite dans l’un de ces outils, le pharmacien </a:t>
            </a:r>
            <a:r>
              <a:rPr lang="fr-FR" sz="1000" dirty="0" smtClean="0">
                <a:solidFill>
                  <a:srgbClr val="9BBA28"/>
                </a:solidFill>
              </a:rPr>
              <a:t>vous délivre cette </a:t>
            </a:r>
            <a:r>
              <a:rPr lang="fr-FR" sz="1000" dirty="0">
                <a:solidFill>
                  <a:srgbClr val="9BBA28"/>
                </a:solidFill>
              </a:rPr>
              <a:t>attestation de </a:t>
            </a:r>
            <a:r>
              <a:rPr lang="fr-FR" sz="1000" dirty="0" smtClean="0">
                <a:solidFill>
                  <a:srgbClr val="9BBA28"/>
                </a:solidFill>
              </a:rPr>
              <a:t>vaccination.</a:t>
            </a:r>
          </a:p>
          <a:p>
            <a:pPr algn="just">
              <a:buClr>
                <a:schemeClr val="accent6"/>
              </a:buClr>
            </a:pPr>
            <a:endParaRPr lang="fr-FR" sz="1000" dirty="0">
              <a:solidFill>
                <a:srgbClr val="9BBA28"/>
              </a:solidFill>
            </a:endParaRPr>
          </a:p>
          <a:p>
            <a:pPr marL="171450" indent="-171450" algn="just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srgbClr val="9BBA28"/>
                </a:solidFill>
              </a:rPr>
              <a:t>En l’absence de DMP, et sous réserve </a:t>
            </a:r>
            <a:r>
              <a:rPr lang="fr-FR" sz="1000" dirty="0" smtClean="0">
                <a:solidFill>
                  <a:srgbClr val="9BBA28"/>
                </a:solidFill>
              </a:rPr>
              <a:t>de votre consentement, </a:t>
            </a:r>
            <a:r>
              <a:rPr lang="fr-FR" sz="1000" dirty="0">
                <a:solidFill>
                  <a:srgbClr val="9BBA28"/>
                </a:solidFill>
              </a:rPr>
              <a:t>le pharmacien transmet ces informations à </a:t>
            </a:r>
            <a:r>
              <a:rPr lang="fr-FR" sz="1000" dirty="0" smtClean="0">
                <a:solidFill>
                  <a:srgbClr val="9BBA28"/>
                </a:solidFill>
              </a:rPr>
              <a:t>votre </a:t>
            </a:r>
            <a:r>
              <a:rPr lang="fr-FR" sz="1000" dirty="0">
                <a:solidFill>
                  <a:srgbClr val="9BBA28"/>
                </a:solidFill>
              </a:rPr>
              <a:t>médecin traitant par messagerie sécurisée de santé</a:t>
            </a:r>
            <a:endParaRPr lang="fr-FR" sz="1000" dirty="0" smtClean="0">
              <a:solidFill>
                <a:srgbClr val="9BBA28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94B718-813F-4B35-B78D-833E144F0481}"/>
              </a:ext>
            </a:extLst>
          </p:cNvPr>
          <p:cNvSpPr/>
          <p:nvPr/>
        </p:nvSpPr>
        <p:spPr>
          <a:xfrm>
            <a:off x="-14412" y="6037093"/>
            <a:ext cx="6892294" cy="2844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782" tIns="34891" rIns="69782" bIns="34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CONDUITE A TENIR EN CAS D’EFFETS INDESIRABLES</a:t>
            </a:r>
            <a:endParaRPr lang="fr-FR" sz="1200" dirty="0">
              <a:latin typeface="Helvetica Light" panose="020B0403020202020204" pitchFamily="34" charset="0"/>
            </a:endParaRPr>
          </a:p>
        </p:txBody>
      </p:sp>
      <p:sp>
        <p:nvSpPr>
          <p:cNvPr id="24" name="Rectangle à coins arrondis 20">
            <a:extLst>
              <a:ext uri="{FF2B5EF4-FFF2-40B4-BE49-F238E27FC236}">
                <a16:creationId xmlns:a16="http://schemas.microsoft.com/office/drawing/2014/main" id="{B89028DA-0989-4171-B8B9-E580470160A6}"/>
              </a:ext>
            </a:extLst>
          </p:cNvPr>
          <p:cNvSpPr/>
          <p:nvPr/>
        </p:nvSpPr>
        <p:spPr>
          <a:xfrm>
            <a:off x="105158" y="6321478"/>
            <a:ext cx="6656932" cy="24242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000" dirty="0">
                <a:solidFill>
                  <a:schemeClr val="tx1"/>
                </a:solidFill>
              </a:rPr>
              <a:t>Consultez un médecin </a:t>
            </a:r>
            <a:r>
              <a:rPr lang="fr-FR" sz="1000" b="1" u="sng" dirty="0">
                <a:solidFill>
                  <a:schemeClr val="tx1"/>
                </a:solidFill>
              </a:rPr>
              <a:t>en urgence </a:t>
            </a:r>
            <a:r>
              <a:rPr lang="fr-FR" sz="1000" dirty="0">
                <a:solidFill>
                  <a:schemeClr val="tx1"/>
                </a:solidFill>
              </a:rPr>
              <a:t>si vous présentez l’un des signes et symptômes suivants d’une réaction allergique </a:t>
            </a:r>
            <a:r>
              <a:rPr lang="fr-FR" sz="1000" dirty="0" smtClean="0">
                <a:solidFill>
                  <a:schemeClr val="tx1"/>
                </a:solidFill>
              </a:rPr>
              <a:t>:</a:t>
            </a:r>
            <a:endParaRPr lang="fr-FR" sz="1000" dirty="0">
              <a:solidFill>
                <a:schemeClr val="tx1"/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fr-FR" sz="1000" dirty="0" smtClean="0">
                <a:solidFill>
                  <a:schemeClr val="tx1"/>
                </a:solidFill>
              </a:rPr>
              <a:t>sensation </a:t>
            </a:r>
            <a:r>
              <a:rPr lang="fr-FR" sz="1000" dirty="0">
                <a:solidFill>
                  <a:schemeClr val="tx1"/>
                </a:solidFill>
              </a:rPr>
              <a:t>d’évanouissement ou de tête qui tourne ; 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changements dans vos battements cardiaques ;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essoufflement ;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sifflement </a:t>
            </a:r>
            <a:r>
              <a:rPr lang="fr-FR" sz="10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fr-FR" sz="800" dirty="0">
              <a:solidFill>
                <a:schemeClr val="tx1"/>
              </a:solidFill>
            </a:endParaRPr>
          </a:p>
          <a:p>
            <a:pPr algn="just"/>
            <a:r>
              <a:rPr lang="fr-FR" sz="1000" dirty="0" smtClean="0">
                <a:solidFill>
                  <a:schemeClr val="tx1"/>
                </a:solidFill>
              </a:rPr>
              <a:t>En cas de </a:t>
            </a:r>
            <a:r>
              <a:rPr lang="fr-FR" sz="1000" dirty="0">
                <a:solidFill>
                  <a:schemeClr val="tx1"/>
                </a:solidFill>
              </a:rPr>
              <a:t>paralysie faciale, </a:t>
            </a:r>
            <a:r>
              <a:rPr lang="fr-FR" sz="1000" b="1" u="sng" dirty="0" smtClean="0">
                <a:solidFill>
                  <a:schemeClr val="tx1"/>
                </a:solidFill>
              </a:rPr>
              <a:t>prenez </a:t>
            </a:r>
            <a:r>
              <a:rPr lang="fr-FR" sz="1000" b="1" u="sng" dirty="0">
                <a:solidFill>
                  <a:schemeClr val="tx1"/>
                </a:solidFill>
              </a:rPr>
              <a:t>immédiatement contact </a:t>
            </a:r>
            <a:r>
              <a:rPr lang="fr-FR" sz="1000" dirty="0">
                <a:solidFill>
                  <a:schemeClr val="tx1"/>
                </a:solidFill>
              </a:rPr>
              <a:t>avec un professionnel de santé (médecin ou le 15) pour être pris en </a:t>
            </a:r>
            <a:r>
              <a:rPr lang="fr-FR" sz="1000" dirty="0" smtClean="0">
                <a:solidFill>
                  <a:schemeClr val="tx1"/>
                </a:solidFill>
              </a:rPr>
              <a:t>charge.</a:t>
            </a:r>
            <a:endParaRPr lang="fr-FR" sz="1000" dirty="0">
              <a:solidFill>
                <a:schemeClr val="tx1"/>
              </a:solidFill>
            </a:endParaRPr>
          </a:p>
          <a:p>
            <a:pPr algn="just"/>
            <a:endParaRPr lang="fr-FR" sz="500" dirty="0" smtClean="0">
              <a:solidFill>
                <a:schemeClr val="tx1"/>
              </a:solidFill>
            </a:endParaRPr>
          </a:p>
          <a:p>
            <a:pPr algn="just"/>
            <a:r>
              <a:rPr lang="fr-FR" sz="1000" dirty="0" smtClean="0">
                <a:solidFill>
                  <a:schemeClr val="tx1"/>
                </a:solidFill>
              </a:rPr>
              <a:t>Comme </a:t>
            </a:r>
            <a:r>
              <a:rPr lang="fr-FR" sz="1000" dirty="0">
                <a:solidFill>
                  <a:schemeClr val="tx1"/>
                </a:solidFill>
              </a:rPr>
              <a:t>tous les médicaments, </a:t>
            </a:r>
            <a:r>
              <a:rPr lang="fr-FR" sz="1000" dirty="0" smtClean="0">
                <a:solidFill>
                  <a:schemeClr val="tx1"/>
                </a:solidFill>
              </a:rPr>
              <a:t>les vaccins précités peuvent provoquer </a:t>
            </a:r>
            <a:r>
              <a:rPr lang="fr-FR" sz="1000" dirty="0">
                <a:solidFill>
                  <a:schemeClr val="tx1"/>
                </a:solidFill>
              </a:rPr>
              <a:t>des effets indésirables, mais ils ne surviennent pas systématiquement chez tout le monde. La plupart des effets indésirables surviennent dans les 1 à 2 jours suivant la vaccination</a:t>
            </a:r>
            <a:r>
              <a:rPr lang="fr-FR" sz="1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sz="500" dirty="0">
              <a:solidFill>
                <a:schemeClr val="tx1"/>
              </a:solidFill>
            </a:endParaRPr>
          </a:p>
          <a:p>
            <a:pPr algn="just"/>
            <a:r>
              <a:rPr lang="fr-FR" sz="1000" b="1" dirty="0" smtClean="0">
                <a:solidFill>
                  <a:schemeClr val="tx1"/>
                </a:solidFill>
              </a:rPr>
              <a:t>Ainsi</a:t>
            </a:r>
            <a:r>
              <a:rPr lang="fr-FR" sz="1000" b="1" dirty="0">
                <a:solidFill>
                  <a:schemeClr val="tx1"/>
                </a:solidFill>
              </a:rPr>
              <a:t>, en cas d’apparition de tout autre symptôme ou en cas de doute, n’hésitez pas à en parler avec votre pharmacien qui saura vous conseiller et vous orienter</a:t>
            </a:r>
            <a:r>
              <a:rPr lang="fr-FR" sz="1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17296" y="6565408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1000" dirty="0"/>
              <a:t>gonflement des lèvres, du visage ou de la gorge ;</a:t>
            </a:r>
          </a:p>
          <a:p>
            <a:pPr marL="171450" indent="-171450" algn="just">
              <a:buFontTx/>
              <a:buChar char="-"/>
            </a:pPr>
            <a:r>
              <a:rPr lang="fr-FR" sz="1000" dirty="0"/>
              <a:t>urticaire ou éruption cutanée ;</a:t>
            </a:r>
          </a:p>
          <a:p>
            <a:pPr marL="171450" indent="-171450" algn="just">
              <a:buFontTx/>
              <a:buChar char="-"/>
            </a:pPr>
            <a:r>
              <a:rPr lang="fr-FR" sz="1000" dirty="0"/>
              <a:t>nausées ou vomissements ;</a:t>
            </a:r>
          </a:p>
          <a:p>
            <a:pPr marL="171450" indent="-171450" algn="just">
              <a:buFontTx/>
              <a:buChar char="-"/>
            </a:pPr>
            <a:r>
              <a:rPr lang="fr-FR" sz="1000" dirty="0"/>
              <a:t>douleur à l’estomac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7833" y="2768158"/>
            <a:ext cx="447986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Type de vaccin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…………………………………………………………………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Nom du vaccin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…………………………………………………………………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Numéro de lot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…………………………………………………………………..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Date : ………………………………………………………………………………. </a:t>
            </a:r>
          </a:p>
          <a:p>
            <a:pPr algn="just">
              <a:lnSpc>
                <a:spcPct val="150000"/>
              </a:lnSpc>
            </a:pPr>
            <a:r>
              <a:rPr lang="fr-FR" sz="1000" b="1" smtClean="0">
                <a:solidFill>
                  <a:srgbClr val="009999"/>
                </a:solidFill>
                <a:latin typeface="Helvetica Light" panose="020B0403020202020204" pitchFamily="34" charset="0"/>
              </a:rPr>
              <a:t>CIP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: ………………………………………………………………………………..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09926" y="2925129"/>
            <a:ext cx="1902541" cy="945144"/>
          </a:xfrm>
          <a:prstGeom prst="rect">
            <a:avLst/>
          </a:prstGeom>
          <a:solidFill>
            <a:schemeClr val="bg1"/>
          </a:solidFill>
          <a:ln>
            <a:solidFill>
              <a:srgbClr val="258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782" tIns="34891" rIns="69782" bIns="34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b="1" dirty="0">
                <a:solidFill>
                  <a:srgbClr val="009999"/>
                </a:solidFill>
              </a:rPr>
              <a:t>Signature et cachet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9FC970-2B08-449C-AF35-4D1795D3837F}"/>
              </a:ext>
            </a:extLst>
          </p:cNvPr>
          <p:cNvSpPr/>
          <p:nvPr/>
        </p:nvSpPr>
        <p:spPr>
          <a:xfrm>
            <a:off x="0" y="1271756"/>
            <a:ext cx="6877882" cy="117265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782" tIns="34891" rIns="69782" bIns="34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/>
              <a:t>INFORMATIONS </a:t>
            </a:r>
            <a:r>
              <a:rPr lang="fr-FR" sz="1200" b="1" dirty="0" smtClean="0"/>
              <a:t>DU PATIENT</a:t>
            </a:r>
            <a:endParaRPr lang="fr-FR" sz="1400" dirty="0">
              <a:latin typeface="Helvetica Light" panose="020B0403020202020204" pitchFamily="34" charset="0"/>
            </a:endParaRPr>
          </a:p>
        </p:txBody>
      </p:sp>
      <p:sp>
        <p:nvSpPr>
          <p:cNvPr id="32" name="Rectangle à coins arrondis 20">
            <a:extLst>
              <a:ext uri="{FF2B5EF4-FFF2-40B4-BE49-F238E27FC236}">
                <a16:creationId xmlns:a16="http://schemas.microsoft.com/office/drawing/2014/main" id="{B89028DA-0989-4171-B8B9-E580470160A6}"/>
              </a:ext>
            </a:extLst>
          </p:cNvPr>
          <p:cNvSpPr/>
          <p:nvPr/>
        </p:nvSpPr>
        <p:spPr>
          <a:xfrm>
            <a:off x="96050" y="1539433"/>
            <a:ext cx="6666040" cy="7869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833" y="1519129"/>
            <a:ext cx="3307364" cy="7562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Nom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……………………………………………………….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Prénom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Date de naissance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4934" y="3965647"/>
            <a:ext cx="540993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i="1" dirty="0"/>
              <a:t>Pour toute information sur les maladies et leurs </a:t>
            </a:r>
            <a:r>
              <a:rPr lang="fr-FR" sz="1000" i="1" dirty="0" smtClean="0"/>
              <a:t>vaccins: </a:t>
            </a:r>
            <a:r>
              <a:rPr lang="fr-FR" sz="1000" i="1" dirty="0">
                <a:hlinkClick r:id="rId3" action="ppaction://hlinkfile"/>
              </a:rPr>
              <a:t>vaccination-info-service.fr</a:t>
            </a:r>
            <a:endParaRPr lang="fr-FR" sz="1000" i="1" dirty="0"/>
          </a:p>
        </p:txBody>
      </p:sp>
      <p:sp>
        <p:nvSpPr>
          <p:cNvPr id="45" name="Rectangle 44"/>
          <p:cNvSpPr/>
          <p:nvPr/>
        </p:nvSpPr>
        <p:spPr>
          <a:xfrm>
            <a:off x="3464251" y="1504350"/>
            <a:ext cx="3289147" cy="7562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Adresse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…………………………………………………..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……………………………………………………………….</a:t>
            </a:r>
          </a:p>
          <a:p>
            <a:pPr algn="just">
              <a:lnSpc>
                <a:spcPct val="150000"/>
              </a:lnSpc>
            </a:pP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Numéro de téléphone </a:t>
            </a:r>
            <a:r>
              <a:rPr lang="fr-FR" sz="1000" b="1" dirty="0">
                <a:solidFill>
                  <a:srgbClr val="009999"/>
                </a:solidFill>
                <a:latin typeface="Helvetica Light" panose="020B0403020202020204" pitchFamily="34" charset="0"/>
              </a:rPr>
              <a:t>: </a:t>
            </a:r>
            <a:r>
              <a:rPr lang="fr-FR" sz="1000" b="1" dirty="0" smtClean="0">
                <a:solidFill>
                  <a:srgbClr val="009999"/>
                </a:solidFill>
                <a:latin typeface="Helvetica Light" panose="020B0403020202020204" pitchFamily="34" charset="0"/>
              </a:rPr>
              <a:t>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(alter)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334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Light</vt:lpstr>
      <vt:lpstr>Helvetica Neue</vt:lpstr>
      <vt:lpstr>Wingdings</vt:lpstr>
      <vt:lpstr>Thème Office</vt:lpstr>
      <vt:lpstr>INFORMATION DU PATIENT SUR LA VACCINATION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235</cp:revision>
  <dcterms:created xsi:type="dcterms:W3CDTF">2019-09-09T06:31:24Z</dcterms:created>
  <dcterms:modified xsi:type="dcterms:W3CDTF">2024-09-25T09:41:36Z</dcterms:modified>
</cp:coreProperties>
</file>