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258BA4"/>
    <a:srgbClr val="9BBA28"/>
    <a:srgbClr val="455F51"/>
    <a:srgbClr val="2C6672"/>
    <a:srgbClr val="4AB5C4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0" autoAdjust="0"/>
    <p:restoredTop sz="94660"/>
  </p:normalViewPr>
  <p:slideViewPr>
    <p:cSldViewPr snapToGrid="0">
      <p:cViewPr>
        <p:scale>
          <a:sx n="50" d="100"/>
          <a:sy n="50" d="100"/>
        </p:scale>
        <p:origin x="2236" y="-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74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87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432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24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6566FE0-0408-4DF8-8660-3B93BA33825F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A6842CA-939B-45E3-AAA1-31ADB02DFCC0}"/>
              </a:ext>
            </a:extLst>
          </p:cNvPr>
          <p:cNvSpPr/>
          <p:nvPr userDrawn="1"/>
        </p:nvSpPr>
        <p:spPr>
          <a:xfrm>
            <a:off x="0" y="9402366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970EFD89-CA78-45E5-8EA6-3B905209DC7E}"/>
              </a:ext>
            </a:extLst>
          </p:cNvPr>
          <p:cNvSpPr/>
          <p:nvPr userDrawn="1"/>
        </p:nvSpPr>
        <p:spPr>
          <a:xfrm>
            <a:off x="3878505" y="9239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</a:rPr>
              <a:t>Pharmacie :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35713B96-5E26-A642-8229-5F2BC3FF78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789843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DDA1EFBA-8714-CA41-A099-24CEC752A32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DBB8C7E0-AAB3-E444-BEDA-8AEA4F080F5E}"/>
              </a:ext>
            </a:extLst>
          </p:cNvPr>
          <p:cNvSpPr/>
          <p:nvPr userDrawn="1"/>
        </p:nvSpPr>
        <p:spPr>
          <a:xfrm>
            <a:off x="677313" y="9397295"/>
            <a:ext cx="230961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  <a:endParaRPr lang="fr-FR" sz="1000" dirty="0">
              <a:solidFill>
                <a:schemeClr val="bg1"/>
              </a:solidFill>
              <a:latin typeface="Helvetica Neue" panose="020B0604020202020204" pitchFamily="34" charset="0"/>
              <a:ea typeface="Helvetica Neue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FCA32A-866C-294A-B10D-EBC5A818CA60}"/>
              </a:ext>
            </a:extLst>
          </p:cNvPr>
          <p:cNvSpPr/>
          <p:nvPr userDrawn="1"/>
        </p:nvSpPr>
        <p:spPr>
          <a:xfrm>
            <a:off x="677313" y="9594204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Version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3.0</a:t>
            </a:r>
            <a:r>
              <a:rPr lang="fr-FR" sz="900" baseline="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–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Septembre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2024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17" name="Flèche : pentagone 15">
            <a:extLst>
              <a:ext uri="{FF2B5EF4-FFF2-40B4-BE49-F238E27FC236}">
                <a16:creationId xmlns:a16="http://schemas.microsoft.com/office/drawing/2014/main" id="{6BB9B956-11E2-554A-BD88-07281162395A}"/>
              </a:ext>
            </a:extLst>
          </p:cNvPr>
          <p:cNvSpPr/>
          <p:nvPr userDrawn="1"/>
        </p:nvSpPr>
        <p:spPr>
          <a:xfrm>
            <a:off x="0" y="9093451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CE4794B9-C7C4-0B44-BE27-0CF339F6C6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9122024"/>
            <a:ext cx="364000" cy="48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57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9B24B5D-9DFA-0D4D-953A-9A55B1BBE32E}"/>
              </a:ext>
            </a:extLst>
          </p:cNvPr>
          <p:cNvSpPr/>
          <p:nvPr userDrawn="1"/>
        </p:nvSpPr>
        <p:spPr>
          <a:xfrm>
            <a:off x="0" y="790634"/>
            <a:ext cx="6858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566FE0-0408-4DF8-8660-3B93BA33825F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CBD6099D-0642-4D9C-930D-133E479D5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35713B96-5E26-A642-8229-5F2BC3FF78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789843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DDA1EFBA-8714-CA41-A099-24CEC752A32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97FCA32A-866C-294A-B10D-EBC5A818CA60}"/>
              </a:ext>
            </a:extLst>
          </p:cNvPr>
          <p:cNvSpPr/>
          <p:nvPr userDrawn="1"/>
        </p:nvSpPr>
        <p:spPr>
          <a:xfrm>
            <a:off x="677313" y="9594204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Version 2.0– Novembre 2020</a:t>
            </a:r>
            <a:endParaRPr lang="fr-FR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2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9B24B5D-9DFA-0D4D-953A-9A55B1BBE32E}"/>
              </a:ext>
            </a:extLst>
          </p:cNvPr>
          <p:cNvSpPr/>
          <p:nvPr userDrawn="1"/>
        </p:nvSpPr>
        <p:spPr>
          <a:xfrm>
            <a:off x="0" y="790634"/>
            <a:ext cx="6858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566FE0-0408-4DF8-8660-3B93BA33825F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1518077" y="195556"/>
            <a:ext cx="5339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44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ENREGISTREMENT</a:t>
            </a:r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CBD6099D-0642-4D9C-930D-133E479D5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A6842CA-939B-45E3-AAA1-31ADB02DFCC0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970EFD89-CA78-45E5-8EA6-3B905209DC7E}"/>
              </a:ext>
            </a:extLst>
          </p:cNvPr>
          <p:cNvSpPr/>
          <p:nvPr userDrawn="1"/>
        </p:nvSpPr>
        <p:spPr>
          <a:xfrm>
            <a:off x="3878505" y="9239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</a:rPr>
              <a:t>Pharmacie :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35713B96-5E26-A642-8229-5F2BC3FF78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239"/>
            <a:ext cx="951058" cy="789843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DDA1EFBA-8714-CA41-A099-24CEC752A32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5320" y="86643"/>
            <a:ext cx="654747" cy="60573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DBB8C7E0-AAB3-E444-BEDA-8AEA4F080F5E}"/>
              </a:ext>
            </a:extLst>
          </p:cNvPr>
          <p:cNvSpPr/>
          <p:nvPr userDrawn="1"/>
        </p:nvSpPr>
        <p:spPr>
          <a:xfrm>
            <a:off x="677313" y="9397295"/>
            <a:ext cx="230961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  <a:endParaRPr lang="fr-FR" sz="1000" dirty="0">
              <a:solidFill>
                <a:schemeClr val="bg1"/>
              </a:solidFill>
              <a:latin typeface="Helvetica Neue" panose="020B0604020202020204" pitchFamily="34" charset="0"/>
              <a:ea typeface="Helvetica Neue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FCA32A-866C-294A-B10D-EBC5A818CA60}"/>
              </a:ext>
            </a:extLst>
          </p:cNvPr>
          <p:cNvSpPr/>
          <p:nvPr userDrawn="1"/>
        </p:nvSpPr>
        <p:spPr>
          <a:xfrm>
            <a:off x="677313" y="9594204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Version 3.0</a:t>
            </a:r>
            <a:r>
              <a:rPr lang="fr-FR" sz="900" baseline="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– Septembre 2024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17" name="Flèche : pentagone 15">
            <a:extLst>
              <a:ext uri="{FF2B5EF4-FFF2-40B4-BE49-F238E27FC236}">
                <a16:creationId xmlns:a16="http://schemas.microsoft.com/office/drawing/2014/main" id="{6BB9B956-11E2-554A-BD88-07281162395A}"/>
              </a:ext>
            </a:extLst>
          </p:cNvPr>
          <p:cNvSpPr/>
          <p:nvPr userDrawn="1"/>
        </p:nvSpPr>
        <p:spPr>
          <a:xfrm>
            <a:off x="0" y="9093451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CE4794B9-C7C4-0B44-BE27-0CF339F6C6A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9122024"/>
            <a:ext cx="364000" cy="487072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8E7F17DA-F1BB-4FD8-8862-29C29981F4E7}"/>
              </a:ext>
            </a:extLst>
          </p:cNvPr>
          <p:cNvSpPr txBox="1"/>
          <p:nvPr userDrawn="1"/>
        </p:nvSpPr>
        <p:spPr>
          <a:xfrm>
            <a:off x="297844" y="1150483"/>
            <a:ext cx="3466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L’enregistrement : principes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6379F7F-3C65-4A6B-ACA6-0A13D579B0AC}"/>
              </a:ext>
            </a:extLst>
          </p:cNvPr>
          <p:cNvSpPr txBox="1"/>
          <p:nvPr userDrawn="1"/>
        </p:nvSpPr>
        <p:spPr>
          <a:xfrm>
            <a:off x="206734" y="3297876"/>
            <a:ext cx="4208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34615A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Commentaires pour un bon usage</a:t>
            </a:r>
          </a:p>
        </p:txBody>
      </p:sp>
      <p:sp>
        <p:nvSpPr>
          <p:cNvPr id="23" name="Espace réservé du texte 3">
            <a:extLst>
              <a:ext uri="{FF2B5EF4-FFF2-40B4-BE49-F238E27FC236}">
                <a16:creationId xmlns:a16="http://schemas.microsoft.com/office/drawing/2014/main" id="{AB11144D-E44B-458C-90B0-43A3F21BF3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7320" y="3950596"/>
            <a:ext cx="5522257" cy="4014910"/>
          </a:xfrm>
          <a:noFill/>
        </p:spPr>
        <p:txBody>
          <a:bodyPr wrap="square" rtlCol="0">
            <a:noAutofit/>
          </a:bodyPr>
          <a:lstStyle>
            <a:lvl1pPr marL="0" indent="0">
              <a:buNone/>
              <a:defRPr lang="fr-FR" sz="110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 Light" panose="020B0403020202020204" pitchFamily="34" charset="0"/>
              </a:defRPr>
            </a:lvl1pPr>
            <a:lvl2pPr>
              <a:defRPr lang="fr-FR" smtClean="0">
                <a:solidFill>
                  <a:schemeClr val="tx1"/>
                </a:solidFill>
              </a:defRPr>
            </a:lvl2pPr>
            <a:lvl3pPr>
              <a:defRPr lang="fr-FR" sz="2600" smtClean="0">
                <a:solidFill>
                  <a:schemeClr val="tx1"/>
                </a:solidFill>
              </a:defRPr>
            </a:lvl3pPr>
            <a:lvl4pPr>
              <a:defRPr lang="fr-FR" sz="2600" smtClean="0">
                <a:solidFill>
                  <a:schemeClr val="tx1"/>
                </a:solidFill>
              </a:defRPr>
            </a:lvl4pPr>
            <a:lvl5pPr>
              <a:defRPr lang="fr-FR" sz="2600">
                <a:solidFill>
                  <a:schemeClr val="tx1"/>
                </a:solidFill>
              </a:defRPr>
            </a:lvl5pPr>
          </a:lstStyle>
          <a:p>
            <a:pPr lvl="0" defTabSz="660380"/>
            <a:r>
              <a:rPr lang="fr-FR" dirty="0"/>
              <a:t>Cliquez pour modifier les styles du texte du masque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DB2BC31B-535D-4F41-8A14-79D214ACCE01}"/>
              </a:ext>
            </a:extLst>
          </p:cNvPr>
          <p:cNvSpPr txBox="1"/>
          <p:nvPr userDrawn="1"/>
        </p:nvSpPr>
        <p:spPr>
          <a:xfrm>
            <a:off x="310151" y="1593714"/>
            <a:ext cx="5991976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05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Dans un système qualité la traçabilité est une des composantes clefs pour garantir une surveillance des pratiques et permettre l’amélioration continue.</a:t>
            </a:r>
          </a:p>
          <a:p>
            <a:pPr>
              <a:defRPr/>
            </a:pPr>
            <a:endParaRPr lang="fr-FR" sz="105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  <a:p>
            <a:r>
              <a:rPr lang="fr-FR" sz="105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 Light"/>
              </a:rPr>
              <a:t>L’enregistrement est un document qui permet de conserver des données en lien avec les activités. Les données renseignées peuvent avoir plusieurs fonctions :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050" dirty="0">
                <a:solidFill>
                  <a:prstClr val="black"/>
                </a:solidFill>
                <a:latin typeface="Helvetica Light"/>
              </a:rPr>
              <a:t>Permettre le suivi dans le temps d’éléments essentiels au bon fonctionnement de l’officine,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050" dirty="0">
                <a:solidFill>
                  <a:prstClr val="black"/>
                </a:solidFill>
                <a:latin typeface="Helvetica Light"/>
              </a:rPr>
              <a:t>Vérifier la réalisation effective de certaines tâches,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050" dirty="0">
                <a:solidFill>
                  <a:prstClr val="black"/>
                </a:solidFill>
                <a:latin typeface="Helvetica Light"/>
              </a:rPr>
              <a:t>Permettre le relevé des incidents,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050" dirty="0">
                <a:solidFill>
                  <a:prstClr val="black"/>
                </a:solidFill>
                <a:latin typeface="Helvetica Light"/>
              </a:rPr>
              <a:t>Conserver un historique des activités,</a:t>
            </a:r>
          </a:p>
          <a:p>
            <a:pPr marL="171450" indent="-171450">
              <a:buClr>
                <a:srgbClr val="34615A"/>
              </a:buClr>
              <a:buFont typeface="Wingdings" panose="05000000000000000000" pitchFamily="2" charset="2"/>
              <a:buChar char="l"/>
            </a:pPr>
            <a:r>
              <a:rPr lang="fr-FR" sz="1050" dirty="0">
                <a:solidFill>
                  <a:prstClr val="black"/>
                </a:solidFill>
                <a:latin typeface="Helvetica Light"/>
              </a:rPr>
              <a:t>Servir de preuves pour répondre à des exigences réglementaires.</a:t>
            </a:r>
          </a:p>
          <a:p>
            <a:endParaRPr lang="fr-FR" sz="1050" dirty="0">
              <a:solidFill>
                <a:prstClr val="black">
                  <a:lumMod val="85000"/>
                  <a:lumOff val="15000"/>
                </a:prstClr>
              </a:solidFill>
              <a:latin typeface="Helvetica Light"/>
            </a:endParaRP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2DF368A9-1466-4D75-A702-9D21E756D8DD}"/>
              </a:ext>
            </a:extLst>
          </p:cNvPr>
          <p:cNvCxnSpPr>
            <a:cxnSpLocks/>
          </p:cNvCxnSpPr>
          <p:nvPr userDrawn="1"/>
        </p:nvCxnSpPr>
        <p:spPr>
          <a:xfrm>
            <a:off x="234183" y="1550593"/>
            <a:ext cx="64087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2DF368A9-1466-4D75-A702-9D21E756D8DD}"/>
              </a:ext>
            </a:extLst>
          </p:cNvPr>
          <p:cNvCxnSpPr>
            <a:cxnSpLocks/>
          </p:cNvCxnSpPr>
          <p:nvPr userDrawn="1"/>
        </p:nvCxnSpPr>
        <p:spPr>
          <a:xfrm>
            <a:off x="163211" y="3700330"/>
            <a:ext cx="640875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463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54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038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28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27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FAF59C5-48D9-475B-9CF6-C1EC75048466}" type="datetimeFigureOut">
              <a:rPr lang="fr-FR" smtClean="0"/>
              <a:pPr/>
              <a:t>25/09/2024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5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3" r:id="rId3"/>
    <p:sldLayoutId id="2147483675" r:id="rId4"/>
    <p:sldLayoutId id="2147483674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Helvetica Neue" panose="020B0604020202020204" pitchFamily="34" charset="0"/>
          <a:ea typeface="Helvetica Neue" panose="020B0604020202020204" pitchFamily="34" charset="0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1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vaccination-info-service.fr" TargetMode="External"/><Relationship Id="rId2" Type="http://schemas.openxmlformats.org/officeDocument/2006/relationships/hyperlink" Target="https://www.cespharm.fr/prevention-sante/catalogue/Carnet-de-vaccination-des-adolescents-et-des-adultes-brochure4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3182BC45-0983-42BB-80FB-B0486D23C87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83185" y="77893"/>
            <a:ext cx="5874815" cy="702365"/>
          </a:xfrm>
        </p:spPr>
        <p:txBody>
          <a:bodyPr>
            <a:noAutofit/>
          </a:bodyPr>
          <a:lstStyle/>
          <a:p>
            <a:pPr algn="ctr"/>
            <a:r>
              <a:rPr lang="fr-FR" sz="1800" dirty="0" smtClean="0">
                <a:solidFill>
                  <a:schemeClr val="bg1"/>
                </a:solidFill>
              </a:rPr>
              <a:t>INFORMATION DU PATIENT SUR LA VACCINATION</a:t>
            </a:r>
            <a:endParaRPr lang="fr-FR" sz="1800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14412" y="975076"/>
            <a:ext cx="687788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100" dirty="0" smtClean="0"/>
              <a:t>Vous avez </a:t>
            </a:r>
            <a:r>
              <a:rPr lang="fr-FR" sz="1100" dirty="0"/>
              <a:t>reçu un vaccin</a:t>
            </a:r>
            <a:r>
              <a:rPr lang="fr-FR" sz="1100" dirty="0" smtClean="0"/>
              <a:t>, </a:t>
            </a:r>
            <a:r>
              <a:rPr lang="fr-FR" sz="1100" dirty="0"/>
              <a:t>vous trouverez ci-dessous des informations relatives à cette </a:t>
            </a:r>
            <a:r>
              <a:rPr lang="fr-FR" sz="1100" dirty="0" smtClean="0"/>
              <a:t>vaccination</a:t>
            </a:r>
            <a:endParaRPr lang="fr-FR" sz="11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9FC970-2B08-449C-AF35-4D1795D3837F}"/>
              </a:ext>
            </a:extLst>
          </p:cNvPr>
          <p:cNvSpPr/>
          <p:nvPr/>
        </p:nvSpPr>
        <p:spPr>
          <a:xfrm>
            <a:off x="0" y="2528077"/>
            <a:ext cx="6877882" cy="1823269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9782" tIns="34891" rIns="69782" bIns="3489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b="1" dirty="0"/>
              <a:t>INFORMATIONS SUR </a:t>
            </a:r>
            <a:r>
              <a:rPr lang="fr-FR" sz="1200" b="1" dirty="0" smtClean="0"/>
              <a:t>LA VACCINATION</a:t>
            </a:r>
            <a:endParaRPr lang="fr-FR" sz="1400" dirty="0">
              <a:latin typeface="Helvetica Light" panose="020B0403020202020204" pitchFamily="34" charset="0"/>
            </a:endParaRPr>
          </a:p>
        </p:txBody>
      </p:sp>
      <p:sp>
        <p:nvSpPr>
          <p:cNvPr id="19" name="Rectangle à coins arrondis 20">
            <a:extLst>
              <a:ext uri="{FF2B5EF4-FFF2-40B4-BE49-F238E27FC236}">
                <a16:creationId xmlns:a16="http://schemas.microsoft.com/office/drawing/2014/main" id="{B89028DA-0989-4171-B8B9-E580470160A6}"/>
              </a:ext>
            </a:extLst>
          </p:cNvPr>
          <p:cNvSpPr/>
          <p:nvPr/>
        </p:nvSpPr>
        <p:spPr>
          <a:xfrm>
            <a:off x="105158" y="2798620"/>
            <a:ext cx="6648240" cy="141324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 sz="1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94B718-813F-4B35-B78D-833E144F0481}"/>
              </a:ext>
            </a:extLst>
          </p:cNvPr>
          <p:cNvSpPr/>
          <p:nvPr/>
        </p:nvSpPr>
        <p:spPr>
          <a:xfrm>
            <a:off x="-5945" y="4430925"/>
            <a:ext cx="6870031" cy="152659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9782" tIns="34891" rIns="69782" bIns="3489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b="1" dirty="0"/>
              <a:t>Traçabilité de l’acte de vaccination</a:t>
            </a:r>
          </a:p>
        </p:txBody>
      </p:sp>
      <p:sp>
        <p:nvSpPr>
          <p:cNvPr id="21" name="Rectangle à coins arrondis 20">
            <a:extLst>
              <a:ext uri="{FF2B5EF4-FFF2-40B4-BE49-F238E27FC236}">
                <a16:creationId xmlns:a16="http://schemas.microsoft.com/office/drawing/2014/main" id="{B89028DA-0989-4171-B8B9-E580470160A6}"/>
              </a:ext>
            </a:extLst>
          </p:cNvPr>
          <p:cNvSpPr/>
          <p:nvPr/>
        </p:nvSpPr>
        <p:spPr>
          <a:xfrm>
            <a:off x="84934" y="4734290"/>
            <a:ext cx="6668464" cy="109356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Clr>
                <a:schemeClr val="accent6"/>
              </a:buClr>
              <a:buFont typeface="Wingdings" panose="05000000000000000000" pitchFamily="2" charset="2"/>
              <a:buChar char="l"/>
            </a:pPr>
            <a:r>
              <a:rPr lang="fr-FR" sz="1000" dirty="0" smtClean="0">
                <a:solidFill>
                  <a:srgbClr val="9BBA28"/>
                </a:solidFill>
              </a:rPr>
              <a:t>Le </a:t>
            </a:r>
            <a:r>
              <a:rPr lang="fr-FR" sz="1000" dirty="0">
                <a:solidFill>
                  <a:srgbClr val="9BBA28"/>
                </a:solidFill>
              </a:rPr>
              <a:t>pharmacien inscrit l’acte vaccinal dans le carnet de santé, le </a:t>
            </a:r>
            <a:r>
              <a:rPr lang="fr-FR" sz="1000" u="sng" dirty="0">
                <a:solidFill>
                  <a:srgbClr val="9BBA28"/>
                </a:solidFill>
                <a:hlinkClick r:id="rId2" tooltip="undefined"/>
              </a:rPr>
              <a:t>carnet de vaccination</a:t>
            </a:r>
            <a:r>
              <a:rPr lang="fr-FR" sz="1000" dirty="0">
                <a:solidFill>
                  <a:srgbClr val="9BBA28"/>
                </a:solidFill>
              </a:rPr>
              <a:t>, </a:t>
            </a:r>
            <a:r>
              <a:rPr lang="fr-FR" sz="1000" b="1" dirty="0">
                <a:solidFill>
                  <a:srgbClr val="9BBA28"/>
                </a:solidFill>
              </a:rPr>
              <a:t>le dossier médical partagé </a:t>
            </a:r>
            <a:r>
              <a:rPr lang="fr-FR" sz="1000" dirty="0">
                <a:solidFill>
                  <a:srgbClr val="9BBA28"/>
                </a:solidFill>
              </a:rPr>
              <a:t>ou « Mon Espace santé » de la personne vaccinée. Si l’information n’a pas pu être inscrite dans l’un de ces outils, le pharmacien </a:t>
            </a:r>
            <a:r>
              <a:rPr lang="fr-FR" sz="1000" dirty="0" smtClean="0">
                <a:solidFill>
                  <a:srgbClr val="9BBA28"/>
                </a:solidFill>
              </a:rPr>
              <a:t>vous délivre cette </a:t>
            </a:r>
            <a:r>
              <a:rPr lang="fr-FR" sz="1000" dirty="0">
                <a:solidFill>
                  <a:srgbClr val="9BBA28"/>
                </a:solidFill>
              </a:rPr>
              <a:t>attestation de </a:t>
            </a:r>
            <a:r>
              <a:rPr lang="fr-FR" sz="1000" dirty="0" smtClean="0">
                <a:solidFill>
                  <a:srgbClr val="9BBA28"/>
                </a:solidFill>
              </a:rPr>
              <a:t>vaccination.</a:t>
            </a:r>
          </a:p>
          <a:p>
            <a:pPr algn="just">
              <a:buClr>
                <a:schemeClr val="accent6"/>
              </a:buClr>
            </a:pPr>
            <a:endParaRPr lang="fr-FR" sz="1000" dirty="0">
              <a:solidFill>
                <a:srgbClr val="9BBA28"/>
              </a:solidFill>
            </a:endParaRPr>
          </a:p>
          <a:p>
            <a:pPr marL="171450" indent="-171450" algn="just">
              <a:buClr>
                <a:schemeClr val="accent6"/>
              </a:buClr>
              <a:buFont typeface="Wingdings" panose="05000000000000000000" pitchFamily="2" charset="2"/>
              <a:buChar char="l"/>
            </a:pPr>
            <a:r>
              <a:rPr lang="fr-FR" sz="1000" dirty="0">
                <a:solidFill>
                  <a:srgbClr val="9BBA28"/>
                </a:solidFill>
              </a:rPr>
              <a:t>En l’absence de DMP, et sous réserve </a:t>
            </a:r>
            <a:r>
              <a:rPr lang="fr-FR" sz="1000" dirty="0" smtClean="0">
                <a:solidFill>
                  <a:srgbClr val="9BBA28"/>
                </a:solidFill>
              </a:rPr>
              <a:t>de votre consentement, </a:t>
            </a:r>
            <a:r>
              <a:rPr lang="fr-FR" sz="1000" dirty="0">
                <a:solidFill>
                  <a:srgbClr val="9BBA28"/>
                </a:solidFill>
              </a:rPr>
              <a:t>le pharmacien transmet ces informations à </a:t>
            </a:r>
            <a:r>
              <a:rPr lang="fr-FR" sz="1000" dirty="0" smtClean="0">
                <a:solidFill>
                  <a:srgbClr val="9BBA28"/>
                </a:solidFill>
              </a:rPr>
              <a:t>votre </a:t>
            </a:r>
            <a:r>
              <a:rPr lang="fr-FR" sz="1000" dirty="0">
                <a:solidFill>
                  <a:srgbClr val="9BBA28"/>
                </a:solidFill>
              </a:rPr>
              <a:t>médecin traitant par messagerie sécurisée de santé</a:t>
            </a:r>
            <a:endParaRPr lang="fr-FR" sz="1000" dirty="0" smtClean="0">
              <a:solidFill>
                <a:srgbClr val="9BBA28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F94B718-813F-4B35-B78D-833E144F0481}"/>
              </a:ext>
            </a:extLst>
          </p:cNvPr>
          <p:cNvSpPr/>
          <p:nvPr/>
        </p:nvSpPr>
        <p:spPr>
          <a:xfrm>
            <a:off x="-14412" y="6037093"/>
            <a:ext cx="6892294" cy="284408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9782" tIns="34891" rIns="69782" bIns="3489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b="1" dirty="0" smtClean="0"/>
              <a:t>CONDUITE A TENIR EN CAS D’EFFETS INDESIRABLES</a:t>
            </a:r>
            <a:endParaRPr lang="fr-FR" sz="1200" dirty="0">
              <a:latin typeface="Helvetica Light" panose="020B0403020202020204" pitchFamily="34" charset="0"/>
            </a:endParaRPr>
          </a:p>
        </p:txBody>
      </p:sp>
      <p:sp>
        <p:nvSpPr>
          <p:cNvPr id="24" name="Rectangle à coins arrondis 20">
            <a:extLst>
              <a:ext uri="{FF2B5EF4-FFF2-40B4-BE49-F238E27FC236}">
                <a16:creationId xmlns:a16="http://schemas.microsoft.com/office/drawing/2014/main" id="{B89028DA-0989-4171-B8B9-E580470160A6}"/>
              </a:ext>
            </a:extLst>
          </p:cNvPr>
          <p:cNvSpPr/>
          <p:nvPr/>
        </p:nvSpPr>
        <p:spPr>
          <a:xfrm>
            <a:off x="105158" y="6321478"/>
            <a:ext cx="6656932" cy="242422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1000" dirty="0">
                <a:solidFill>
                  <a:schemeClr val="tx1"/>
                </a:solidFill>
              </a:rPr>
              <a:t>Consultez un médecin </a:t>
            </a:r>
            <a:r>
              <a:rPr lang="fr-FR" sz="1000" b="1" u="sng" dirty="0">
                <a:solidFill>
                  <a:schemeClr val="tx1"/>
                </a:solidFill>
              </a:rPr>
              <a:t>en urgence </a:t>
            </a:r>
            <a:r>
              <a:rPr lang="fr-FR" sz="1000" dirty="0">
                <a:solidFill>
                  <a:schemeClr val="tx1"/>
                </a:solidFill>
              </a:rPr>
              <a:t>si vous présentez l’un des signes et symptômes suivants d’une réaction allergique </a:t>
            </a:r>
            <a:r>
              <a:rPr lang="fr-FR" sz="1000" dirty="0" smtClean="0">
                <a:solidFill>
                  <a:schemeClr val="tx1"/>
                </a:solidFill>
              </a:rPr>
              <a:t>:</a:t>
            </a:r>
            <a:endParaRPr lang="fr-FR" sz="1000" dirty="0">
              <a:solidFill>
                <a:schemeClr val="tx1"/>
              </a:solidFill>
            </a:endParaRPr>
          </a:p>
          <a:p>
            <a:pPr marL="171450" indent="-171450" algn="just">
              <a:buFontTx/>
              <a:buChar char="-"/>
            </a:pPr>
            <a:r>
              <a:rPr lang="fr-FR" sz="1000" dirty="0" smtClean="0">
                <a:solidFill>
                  <a:schemeClr val="tx1"/>
                </a:solidFill>
              </a:rPr>
              <a:t>sensation </a:t>
            </a:r>
            <a:r>
              <a:rPr lang="fr-FR" sz="1000" dirty="0">
                <a:solidFill>
                  <a:schemeClr val="tx1"/>
                </a:solidFill>
              </a:rPr>
              <a:t>d’évanouissement ou de tête qui tourne ; </a:t>
            </a:r>
          </a:p>
          <a:p>
            <a:pPr marL="171450" indent="-171450" algn="just">
              <a:buFontTx/>
              <a:buChar char="-"/>
            </a:pPr>
            <a:r>
              <a:rPr lang="fr-FR" sz="1000" dirty="0">
                <a:solidFill>
                  <a:schemeClr val="tx1"/>
                </a:solidFill>
              </a:rPr>
              <a:t>changements dans vos battements cardiaques ;</a:t>
            </a:r>
          </a:p>
          <a:p>
            <a:pPr marL="171450" indent="-171450" algn="just">
              <a:buFontTx/>
              <a:buChar char="-"/>
            </a:pPr>
            <a:r>
              <a:rPr lang="fr-FR" sz="1000" dirty="0">
                <a:solidFill>
                  <a:schemeClr val="tx1"/>
                </a:solidFill>
              </a:rPr>
              <a:t>essoufflement ;</a:t>
            </a:r>
          </a:p>
          <a:p>
            <a:pPr marL="171450" indent="-171450" algn="just">
              <a:buFontTx/>
              <a:buChar char="-"/>
            </a:pPr>
            <a:r>
              <a:rPr lang="fr-FR" sz="1000" dirty="0">
                <a:solidFill>
                  <a:schemeClr val="tx1"/>
                </a:solidFill>
              </a:rPr>
              <a:t>sifflement </a:t>
            </a:r>
            <a:r>
              <a:rPr lang="fr-FR" sz="1000" dirty="0" smtClean="0">
                <a:solidFill>
                  <a:schemeClr val="tx1"/>
                </a:solidFill>
              </a:rPr>
              <a:t>;</a:t>
            </a:r>
          </a:p>
          <a:p>
            <a:pPr algn="just"/>
            <a:endParaRPr lang="fr-FR" sz="800" dirty="0">
              <a:solidFill>
                <a:schemeClr val="tx1"/>
              </a:solidFill>
            </a:endParaRPr>
          </a:p>
          <a:p>
            <a:pPr algn="just"/>
            <a:r>
              <a:rPr lang="fr-FR" sz="1000" dirty="0" smtClean="0">
                <a:solidFill>
                  <a:schemeClr val="tx1"/>
                </a:solidFill>
              </a:rPr>
              <a:t>En cas de </a:t>
            </a:r>
            <a:r>
              <a:rPr lang="fr-FR" sz="1000" dirty="0">
                <a:solidFill>
                  <a:schemeClr val="tx1"/>
                </a:solidFill>
              </a:rPr>
              <a:t>paralysie faciale, </a:t>
            </a:r>
            <a:r>
              <a:rPr lang="fr-FR" sz="1000" b="1" u="sng" dirty="0" smtClean="0">
                <a:solidFill>
                  <a:schemeClr val="tx1"/>
                </a:solidFill>
              </a:rPr>
              <a:t>prenez </a:t>
            </a:r>
            <a:r>
              <a:rPr lang="fr-FR" sz="1000" b="1" u="sng" dirty="0">
                <a:solidFill>
                  <a:schemeClr val="tx1"/>
                </a:solidFill>
              </a:rPr>
              <a:t>immédiatement contact </a:t>
            </a:r>
            <a:r>
              <a:rPr lang="fr-FR" sz="1000" dirty="0">
                <a:solidFill>
                  <a:schemeClr val="tx1"/>
                </a:solidFill>
              </a:rPr>
              <a:t>avec un professionnel de santé (médecin ou le 15) pour être pris en </a:t>
            </a:r>
            <a:r>
              <a:rPr lang="fr-FR" sz="1000" dirty="0" smtClean="0">
                <a:solidFill>
                  <a:schemeClr val="tx1"/>
                </a:solidFill>
              </a:rPr>
              <a:t>charge.</a:t>
            </a:r>
            <a:endParaRPr lang="fr-FR" sz="1000" dirty="0">
              <a:solidFill>
                <a:schemeClr val="tx1"/>
              </a:solidFill>
            </a:endParaRPr>
          </a:p>
          <a:p>
            <a:pPr algn="just"/>
            <a:endParaRPr lang="fr-FR" sz="500" dirty="0" smtClean="0">
              <a:solidFill>
                <a:schemeClr val="tx1"/>
              </a:solidFill>
            </a:endParaRPr>
          </a:p>
          <a:p>
            <a:pPr algn="just"/>
            <a:r>
              <a:rPr lang="fr-FR" sz="1000" dirty="0" smtClean="0">
                <a:solidFill>
                  <a:schemeClr val="tx1"/>
                </a:solidFill>
              </a:rPr>
              <a:t>Comme </a:t>
            </a:r>
            <a:r>
              <a:rPr lang="fr-FR" sz="1000" dirty="0">
                <a:solidFill>
                  <a:schemeClr val="tx1"/>
                </a:solidFill>
              </a:rPr>
              <a:t>tous les médicaments, </a:t>
            </a:r>
            <a:r>
              <a:rPr lang="fr-FR" sz="1000" dirty="0" smtClean="0">
                <a:solidFill>
                  <a:schemeClr val="tx1"/>
                </a:solidFill>
              </a:rPr>
              <a:t>les vaccins précités peuvent provoquer </a:t>
            </a:r>
            <a:r>
              <a:rPr lang="fr-FR" sz="1000" dirty="0">
                <a:solidFill>
                  <a:schemeClr val="tx1"/>
                </a:solidFill>
              </a:rPr>
              <a:t>des effets indésirables, mais ils ne surviennent pas systématiquement chez tout le monde. La plupart des effets indésirables surviennent dans les 1 à 2 jours suivant la vaccination</a:t>
            </a:r>
            <a:r>
              <a:rPr lang="fr-FR" sz="10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fr-FR" sz="500" dirty="0">
              <a:solidFill>
                <a:schemeClr val="tx1"/>
              </a:solidFill>
            </a:endParaRPr>
          </a:p>
          <a:p>
            <a:pPr algn="just"/>
            <a:r>
              <a:rPr lang="fr-FR" sz="1000" b="1" dirty="0" smtClean="0">
                <a:solidFill>
                  <a:schemeClr val="tx1"/>
                </a:solidFill>
              </a:rPr>
              <a:t>Ainsi</a:t>
            </a:r>
            <a:r>
              <a:rPr lang="fr-FR" sz="1000" b="1" dirty="0">
                <a:solidFill>
                  <a:schemeClr val="tx1"/>
                </a:solidFill>
              </a:rPr>
              <a:t>, en cas d’apparition de tout autre symptôme ou en cas de doute, n’hésitez pas à en parler avec votre pharmacien qui saura vous conseiller et vous orienter</a:t>
            </a:r>
            <a:r>
              <a:rPr lang="fr-FR" sz="10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317296" y="6565408"/>
            <a:ext cx="3429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fr-FR" sz="1000" dirty="0"/>
              <a:t>gonflement des lèvres, du visage ou de la gorge ;</a:t>
            </a:r>
          </a:p>
          <a:p>
            <a:pPr marL="171450" indent="-171450" algn="just">
              <a:buFontTx/>
              <a:buChar char="-"/>
            </a:pPr>
            <a:r>
              <a:rPr lang="fr-FR" sz="1000" dirty="0"/>
              <a:t>urticaire ou éruption cutanée ;</a:t>
            </a:r>
          </a:p>
          <a:p>
            <a:pPr marL="171450" indent="-171450" algn="just">
              <a:buFontTx/>
              <a:buChar char="-"/>
            </a:pPr>
            <a:r>
              <a:rPr lang="fr-FR" sz="1000" dirty="0"/>
              <a:t>nausées ou vomissements ;</a:t>
            </a:r>
          </a:p>
          <a:p>
            <a:pPr marL="171450" indent="-171450" algn="just">
              <a:buFontTx/>
              <a:buChar char="-"/>
            </a:pPr>
            <a:r>
              <a:rPr lang="fr-FR" sz="1000" dirty="0"/>
              <a:t>douleur à l’estomac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7833" y="2768158"/>
            <a:ext cx="4479867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Type de vaccin </a:t>
            </a:r>
            <a:r>
              <a:rPr lang="fr-FR" sz="1000" b="1" dirty="0">
                <a:solidFill>
                  <a:srgbClr val="009999"/>
                </a:solidFill>
                <a:latin typeface="Helvetica Light" panose="020B0403020202020204" pitchFamily="34" charset="0"/>
              </a:rPr>
              <a:t>: </a:t>
            </a: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…………………………………………………………………</a:t>
            </a:r>
          </a:p>
          <a:p>
            <a:pPr algn="just">
              <a:lnSpc>
                <a:spcPct val="150000"/>
              </a:lnSpc>
            </a:pP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Nom du vaccin </a:t>
            </a:r>
            <a:r>
              <a:rPr lang="fr-FR" sz="1000" b="1" dirty="0">
                <a:solidFill>
                  <a:srgbClr val="009999"/>
                </a:solidFill>
                <a:latin typeface="Helvetica Light" panose="020B0403020202020204" pitchFamily="34" charset="0"/>
              </a:rPr>
              <a:t>: </a:t>
            </a: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…………………………………………………………………</a:t>
            </a:r>
          </a:p>
          <a:p>
            <a:pPr algn="just">
              <a:lnSpc>
                <a:spcPct val="150000"/>
              </a:lnSpc>
            </a:pP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Numéro de lot </a:t>
            </a:r>
            <a:r>
              <a:rPr lang="fr-FR" sz="1000" b="1" dirty="0">
                <a:solidFill>
                  <a:srgbClr val="009999"/>
                </a:solidFill>
                <a:latin typeface="Helvetica Light" panose="020B0403020202020204" pitchFamily="34" charset="0"/>
              </a:rPr>
              <a:t>: </a:t>
            </a: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…………………………………………………………………..</a:t>
            </a:r>
          </a:p>
          <a:p>
            <a:pPr algn="just">
              <a:lnSpc>
                <a:spcPct val="150000"/>
              </a:lnSpc>
            </a:pP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Date : ………………………………………………………………………………. </a:t>
            </a:r>
          </a:p>
          <a:p>
            <a:pPr algn="just">
              <a:lnSpc>
                <a:spcPct val="150000"/>
              </a:lnSpc>
            </a:pPr>
            <a:r>
              <a:rPr lang="fr-FR" sz="1000" b="1" smtClean="0">
                <a:solidFill>
                  <a:srgbClr val="009999"/>
                </a:solidFill>
                <a:latin typeface="Helvetica Light" panose="020B0403020202020204" pitchFamily="34" charset="0"/>
              </a:rPr>
              <a:t>CIP </a:t>
            </a: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: ………………………………………………………………………………..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709926" y="2925129"/>
            <a:ext cx="1902541" cy="945144"/>
          </a:xfrm>
          <a:prstGeom prst="rect">
            <a:avLst/>
          </a:prstGeom>
          <a:solidFill>
            <a:schemeClr val="bg1"/>
          </a:solidFill>
          <a:ln>
            <a:solidFill>
              <a:srgbClr val="25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9782" tIns="34891" rIns="69782" bIns="3489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900" b="1" dirty="0">
                <a:solidFill>
                  <a:srgbClr val="009999"/>
                </a:solidFill>
              </a:rPr>
              <a:t>Signature et cachet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59FC970-2B08-449C-AF35-4D1795D3837F}"/>
              </a:ext>
            </a:extLst>
          </p:cNvPr>
          <p:cNvSpPr/>
          <p:nvPr/>
        </p:nvSpPr>
        <p:spPr>
          <a:xfrm>
            <a:off x="0" y="1271756"/>
            <a:ext cx="6877882" cy="1172659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9782" tIns="34891" rIns="69782" bIns="34891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b="1" dirty="0"/>
              <a:t>INFORMATIONS </a:t>
            </a:r>
            <a:r>
              <a:rPr lang="fr-FR" sz="1200" b="1" dirty="0" smtClean="0"/>
              <a:t>DU PATIENT</a:t>
            </a:r>
            <a:endParaRPr lang="fr-FR" sz="1400" dirty="0">
              <a:latin typeface="Helvetica Light" panose="020B0403020202020204" pitchFamily="34" charset="0"/>
            </a:endParaRPr>
          </a:p>
        </p:txBody>
      </p:sp>
      <p:sp>
        <p:nvSpPr>
          <p:cNvPr id="32" name="Rectangle à coins arrondis 20">
            <a:extLst>
              <a:ext uri="{FF2B5EF4-FFF2-40B4-BE49-F238E27FC236}">
                <a16:creationId xmlns:a16="http://schemas.microsoft.com/office/drawing/2014/main" id="{B89028DA-0989-4171-B8B9-E580470160A6}"/>
              </a:ext>
            </a:extLst>
          </p:cNvPr>
          <p:cNvSpPr/>
          <p:nvPr/>
        </p:nvSpPr>
        <p:spPr>
          <a:xfrm>
            <a:off x="96050" y="1539433"/>
            <a:ext cx="6666040" cy="78690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fr-FR" sz="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7833" y="1519129"/>
            <a:ext cx="3307364" cy="7562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Nom </a:t>
            </a:r>
            <a:r>
              <a:rPr lang="fr-FR" sz="1000" b="1" dirty="0">
                <a:solidFill>
                  <a:srgbClr val="009999"/>
                </a:solidFill>
                <a:latin typeface="Helvetica Light" panose="020B0403020202020204" pitchFamily="34" charset="0"/>
              </a:rPr>
              <a:t>: </a:t>
            </a: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……………………………………………………….</a:t>
            </a:r>
          </a:p>
          <a:p>
            <a:pPr algn="just">
              <a:lnSpc>
                <a:spcPct val="150000"/>
              </a:lnSpc>
            </a:pP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Prénom </a:t>
            </a:r>
            <a:r>
              <a:rPr lang="fr-FR" sz="1000" b="1" dirty="0">
                <a:solidFill>
                  <a:srgbClr val="009999"/>
                </a:solidFill>
                <a:latin typeface="Helvetica Light" panose="020B0403020202020204" pitchFamily="34" charset="0"/>
              </a:rPr>
              <a:t>: </a:t>
            </a: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……………………………………………………</a:t>
            </a:r>
          </a:p>
          <a:p>
            <a:pPr algn="just">
              <a:lnSpc>
                <a:spcPct val="150000"/>
              </a:lnSpc>
            </a:pP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Date de naissance </a:t>
            </a:r>
            <a:r>
              <a:rPr lang="fr-FR" sz="1000" b="1" dirty="0">
                <a:solidFill>
                  <a:srgbClr val="009999"/>
                </a:solidFill>
                <a:latin typeface="Helvetica Light" panose="020B0403020202020204" pitchFamily="34" charset="0"/>
              </a:rPr>
              <a:t>: </a:t>
            </a: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………………………………………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4934" y="3965647"/>
            <a:ext cx="540993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i="1" dirty="0"/>
              <a:t>Pour toute information sur les maladies et leurs </a:t>
            </a:r>
            <a:r>
              <a:rPr lang="fr-FR" sz="1000" i="1" dirty="0" smtClean="0"/>
              <a:t>vaccins: </a:t>
            </a:r>
            <a:r>
              <a:rPr lang="fr-FR" sz="1000" i="1" dirty="0">
                <a:hlinkClick r:id="rId3" action="ppaction://hlinkfile"/>
              </a:rPr>
              <a:t>vaccination-info-service.fr</a:t>
            </a:r>
            <a:endParaRPr lang="fr-FR" sz="1000" i="1" dirty="0"/>
          </a:p>
        </p:txBody>
      </p:sp>
      <p:sp>
        <p:nvSpPr>
          <p:cNvPr id="45" name="Rectangle 44"/>
          <p:cNvSpPr/>
          <p:nvPr/>
        </p:nvSpPr>
        <p:spPr>
          <a:xfrm>
            <a:off x="3464251" y="1504350"/>
            <a:ext cx="3289147" cy="7562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Adresse </a:t>
            </a:r>
            <a:r>
              <a:rPr lang="fr-FR" sz="1000" b="1" dirty="0">
                <a:solidFill>
                  <a:srgbClr val="009999"/>
                </a:solidFill>
                <a:latin typeface="Helvetica Light" panose="020B0403020202020204" pitchFamily="34" charset="0"/>
              </a:rPr>
              <a:t>: </a:t>
            </a: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…………………………………………………..</a:t>
            </a:r>
          </a:p>
          <a:p>
            <a:pPr algn="just">
              <a:lnSpc>
                <a:spcPct val="150000"/>
              </a:lnSpc>
            </a:pP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……………………………………………………………….</a:t>
            </a:r>
          </a:p>
          <a:p>
            <a:pPr algn="just">
              <a:lnSpc>
                <a:spcPct val="150000"/>
              </a:lnSpc>
            </a:pP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Numéro de téléphone </a:t>
            </a:r>
            <a:r>
              <a:rPr lang="fr-FR" sz="1000" b="1" dirty="0">
                <a:solidFill>
                  <a:srgbClr val="009999"/>
                </a:solidFill>
                <a:latin typeface="Helvetica Light" panose="020B0403020202020204" pitchFamily="34" charset="0"/>
              </a:rPr>
              <a:t>: </a:t>
            </a:r>
            <a:r>
              <a:rPr lang="fr-FR" sz="1000" b="1" dirty="0" smtClean="0">
                <a:solidFill>
                  <a:srgbClr val="009999"/>
                </a:solidFill>
                <a:latin typeface="Helvetica Light" panose="020B0403020202020204" pitchFamily="34" charset="0"/>
              </a:rPr>
              <a:t>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26950930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NOP (alter)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3CADF2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Standard">
      <a:majorFont>
        <a:latin typeface="Helvetica Light"/>
        <a:ea typeface=""/>
        <a:cs typeface=""/>
      </a:majorFont>
      <a:minorFont>
        <a:latin typeface="Helvetica Light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1539</TotalTime>
  <Words>334</Words>
  <Application>Microsoft Office PowerPoint</Application>
  <PresentationFormat>Format A4 (210 x 297 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 Light</vt:lpstr>
      <vt:lpstr>Helvetica Neue</vt:lpstr>
      <vt:lpstr>Wingdings</vt:lpstr>
      <vt:lpstr>Thème Office</vt:lpstr>
      <vt:lpstr>INFORMATION DU PATIENT SUR LA VACCINATION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Cécile LUGAND</cp:lastModifiedBy>
  <cp:revision>235</cp:revision>
  <dcterms:created xsi:type="dcterms:W3CDTF">2019-09-09T06:31:24Z</dcterms:created>
  <dcterms:modified xsi:type="dcterms:W3CDTF">2024-09-25T09:41:36Z</dcterms:modified>
</cp:coreProperties>
</file>