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3" r:id="rId1"/>
  </p:sldMasterIdLst>
  <p:notesMasterIdLst>
    <p:notesMasterId r:id="rId4"/>
  </p:notesMasterIdLst>
  <p:sldIdLst>
    <p:sldId id="259" r:id="rId2"/>
    <p:sldId id="260" r:id="rId3"/>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06" userDrawn="1">
          <p15:clr>
            <a:srgbClr val="A4A3A4"/>
          </p15:clr>
        </p15:guide>
        <p15:guide id="2" pos="238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écile LUGAND" initials="CL" lastIdx="3" clrIdx="0">
    <p:extLst>
      <p:ext uri="{19B8F6BF-5375-455C-9EA6-DF929625EA0E}">
        <p15:presenceInfo xmlns:p15="http://schemas.microsoft.com/office/powerpoint/2012/main" userId="Cécile LUGAN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94558"/>
  </p:normalViewPr>
  <p:slideViewPr>
    <p:cSldViewPr snapToGrid="0">
      <p:cViewPr>
        <p:scale>
          <a:sx n="66" d="100"/>
          <a:sy n="66" d="100"/>
        </p:scale>
        <p:origin x="2736" y="-826"/>
      </p:cViewPr>
      <p:guideLst>
        <p:guide orient="horz" pos="706"/>
        <p:guide pos="23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notesMaster" Target="notesMasters/notesMaster1.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F89E7D-7BD7-2140-936A-F37B5FC833D0}" type="datetimeFigureOut">
              <a:rPr lang="fr-FR" smtClean="0"/>
              <a:t>02/10/2026</a:t>
            </a:fld>
            <a:endParaRPr lang="fr-FR"/>
          </a:p>
        </p:txBody>
      </p:sp>
      <p:sp>
        <p:nvSpPr>
          <p:cNvPr id="4" name="Espace réservé de l'image des diapositives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543146-8646-4440-8AE6-AAF59580FB8D}" type="slidenum">
              <a:rPr lang="fr-FR" smtClean="0"/>
              <a:t>‹N°›</a:t>
            </a:fld>
            <a:endParaRPr lang="fr-FR"/>
          </a:p>
        </p:txBody>
      </p:sp>
    </p:spTree>
    <p:extLst>
      <p:ext uri="{BB962C8B-B14F-4D97-AF65-F5344CB8AC3E}">
        <p14:creationId xmlns:p14="http://schemas.microsoft.com/office/powerpoint/2010/main" val="3476110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4586" y="468000"/>
            <a:ext cx="5929058" cy="499917"/>
          </a:xfrm>
        </p:spPr>
        <p:txBody>
          <a:bodyPr/>
          <a:lstStyle>
            <a:lvl1pPr>
              <a:defRPr>
                <a:latin typeface="Arial" panose="020B0604020202020204" pitchFamily="34" charset="0"/>
                <a:cs typeface="Arial" panose="020B0604020202020204" pitchFamily="34" charset="0"/>
              </a:defRPr>
            </a:lvl1pPr>
          </a:lstStyle>
          <a:p>
            <a:r>
              <a:rPr lang="fr-FR" dirty="0"/>
              <a:t>MÉMO</a:t>
            </a:r>
            <a:endParaRPr lang="en-US" dirty="0"/>
          </a:p>
        </p:txBody>
      </p:sp>
      <p:sp>
        <p:nvSpPr>
          <p:cNvPr id="3" name="Content Placeholder 2"/>
          <p:cNvSpPr>
            <a:spLocks noGrp="1"/>
          </p:cNvSpPr>
          <p:nvPr>
            <p:ph idx="1"/>
          </p:nvPr>
        </p:nvSpPr>
        <p:spPr>
          <a:xfrm>
            <a:off x="756619" y="2627705"/>
            <a:ext cx="6046437" cy="1787956"/>
          </a:xfrm>
          <a:prstGeom prst="rect">
            <a:avLst/>
          </a:prstGeom>
        </p:spPr>
        <p:txBody>
          <a:bodyPr lIns="0" tIns="0" rIns="0" bIns="0">
            <a:noAutofit/>
          </a:bodyPr>
          <a:lstStyle>
            <a:lvl1pPr>
              <a:buFontTx/>
              <a:buNone/>
              <a:defRPr sz="2400" b="0" i="0">
                <a:solidFill>
                  <a:schemeClr val="accent2"/>
                </a:solidFill>
                <a:latin typeface="Arial" panose="020B0604020202020204" pitchFamily="34" charset="0"/>
                <a:cs typeface="Arial" panose="020B0604020202020204" pitchFamily="34" charset="0"/>
              </a:defRPr>
            </a:lvl1pPr>
            <a:lvl2pPr marL="151200" indent="-152984" algn="ctr">
              <a:lnSpc>
                <a:spcPts val="1320"/>
              </a:lnSpc>
              <a:spcBef>
                <a:spcPts val="0"/>
              </a:spcBef>
              <a:buClr>
                <a:schemeClr val="accent2"/>
              </a:buClr>
              <a:buFontTx/>
              <a:buNone/>
              <a:defRPr sz="1100" b="1" i="0">
                <a:solidFill>
                  <a:schemeClr val="accent2"/>
                </a:solidFill>
                <a:latin typeface="Arial" panose="020B0604020202020204" pitchFamily="34" charset="0"/>
                <a:cs typeface="Arial" panose="020B0604020202020204" pitchFamily="34" charset="0"/>
              </a:defRPr>
            </a:lvl2pPr>
            <a:lvl3pPr marL="288000" indent="-97200">
              <a:lnSpc>
                <a:spcPts val="1320"/>
              </a:lnSpc>
              <a:spcBef>
                <a:spcPts val="0"/>
              </a:spcBef>
              <a:buFont typeface="Arial" panose="020B0604020202020204" pitchFamily="34" charset="0"/>
              <a:buChar char="•"/>
              <a:defRPr sz="1100" b="0" i="0">
                <a:latin typeface="Arial" panose="020B0604020202020204" pitchFamily="34" charset="0"/>
                <a:cs typeface="Arial" panose="020B0604020202020204" pitchFamily="34" charset="0"/>
              </a:defRPr>
            </a:lvl3pPr>
            <a:lvl4pPr marL="180000">
              <a:lnSpc>
                <a:spcPts val="1320"/>
              </a:lnSpc>
              <a:spcBef>
                <a:spcPts val="0"/>
              </a:spcBef>
              <a:buFontTx/>
              <a:buNone/>
              <a:defRPr sz="1100" b="0" i="0">
                <a:latin typeface="Arial" panose="020B0604020202020204" pitchFamily="34" charset="0"/>
                <a:cs typeface="Arial" panose="020B0604020202020204" pitchFamily="34" charset="0"/>
              </a:defRPr>
            </a:lvl4pPr>
            <a:lvl5pPr>
              <a:buFontTx/>
              <a:buNone/>
              <a:defRPr sz="1100">
                <a:latin typeface="Azo Sans" panose="020B0603030503020204" pitchFamily="34" charset="77"/>
              </a:defRPr>
            </a:lvl5p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p:txBody>
      </p:sp>
      <p:sp>
        <p:nvSpPr>
          <p:cNvPr id="4" name="Date Placeholder 3"/>
          <p:cNvSpPr>
            <a:spLocks noGrp="1"/>
          </p:cNvSpPr>
          <p:nvPr>
            <p:ph type="dt" sz="half" idx="10"/>
          </p:nvPr>
        </p:nvSpPr>
        <p:spPr/>
        <p:txBody>
          <a:bodyPr/>
          <a:lstStyle/>
          <a:p>
            <a:r>
              <a:rPr lang="fr-FR" dirty="0"/>
              <a:t>Version </a:t>
            </a:r>
            <a:r>
              <a:rPr lang="fr-FR" dirty="0">
                <a:latin typeface="Arial" panose="020B0604020202020204" pitchFamily="34" charset="0"/>
                <a:cs typeface="Arial" panose="020B0604020202020204" pitchFamily="34" charset="0"/>
              </a:rPr>
              <a:t>2.2</a:t>
            </a:r>
            <a:r>
              <a:rPr lang="fr-FR" dirty="0"/>
              <a:t> </a:t>
            </a:r>
            <a:r>
              <a:rPr lang="fr-FR" dirty="0">
                <a:solidFill>
                  <a:schemeClr val="tx1"/>
                </a:solidFill>
              </a:rPr>
              <a:t>/</a:t>
            </a:r>
            <a:r>
              <a:rPr lang="fr-FR" dirty="0"/>
              <a:t> Mois année </a:t>
            </a:r>
            <a:endParaRPr lang="en-US" dirty="0"/>
          </a:p>
        </p:txBody>
      </p:sp>
      <p:sp>
        <p:nvSpPr>
          <p:cNvPr id="5" name="Footer Placeholder 4"/>
          <p:cNvSpPr>
            <a:spLocks noGrp="1"/>
          </p:cNvSpPr>
          <p:nvPr>
            <p:ph type="ftr" sz="quarter" idx="11"/>
          </p:nvPr>
        </p:nvSpPr>
        <p:spPr>
          <a:xfrm>
            <a:off x="665603" y="9979818"/>
            <a:ext cx="2131036" cy="409702"/>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lvl1pPr>
              <a:defRPr>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‹N°›</a:t>
            </a:fld>
            <a:r>
              <a:rPr lang="en-US" dirty="0"/>
              <a:t>/2</a:t>
            </a:r>
            <a:endParaRPr lang="en-US" dirty="0">
              <a:latin typeface="Arial" panose="020B0604020202020204" pitchFamily="34" charset="0"/>
              <a:cs typeface="Arial" panose="020B0604020202020204" pitchFamily="34" charset="0"/>
            </a:endParaRPr>
          </a:p>
        </p:txBody>
      </p:sp>
      <p:sp>
        <p:nvSpPr>
          <p:cNvPr id="8" name="Espace réservé du texte 7">
            <a:extLst>
              <a:ext uri="{FF2B5EF4-FFF2-40B4-BE49-F238E27FC236}">
                <a16:creationId xmlns:a16="http://schemas.microsoft.com/office/drawing/2014/main" id="{7FB36146-7DD3-D62B-56A5-D59463281CD5}"/>
              </a:ext>
            </a:extLst>
          </p:cNvPr>
          <p:cNvSpPr>
            <a:spLocks noGrp="1"/>
          </p:cNvSpPr>
          <p:nvPr>
            <p:ph type="body" sz="quarter" idx="13" hasCustomPrompt="1"/>
          </p:nvPr>
        </p:nvSpPr>
        <p:spPr>
          <a:xfrm>
            <a:off x="365126" y="938026"/>
            <a:ext cx="4878388" cy="720000"/>
          </a:xfrm>
          <a:prstGeom prst="rect">
            <a:avLst/>
          </a:prstGeom>
          <a:ln w="3175">
            <a:solidFill>
              <a:schemeClr val="accent2"/>
            </a:solidFill>
          </a:ln>
        </p:spPr>
        <p:txBody>
          <a:bodyPr lIns="72000" tIns="0" rIns="0" bIns="0" anchor="ctr">
            <a:noAutofit/>
          </a:bodyPr>
          <a:lstStyle>
            <a:lvl1pPr>
              <a:buFontTx/>
              <a:buNone/>
              <a:defRPr sz="1600" b="0">
                <a:solidFill>
                  <a:schemeClr val="accent2"/>
                </a:solidFill>
                <a:latin typeface="Arial" panose="020B0604020202020204" pitchFamily="34" charset="0"/>
                <a:cs typeface="Arial" panose="020B0604020202020204" pitchFamily="34" charset="0"/>
              </a:defRPr>
            </a:lvl1pPr>
            <a:lvl2pPr>
              <a:buFontTx/>
              <a:buNone/>
              <a:defRPr>
                <a:latin typeface="Azo Sans" panose="020B0603030503020204" pitchFamily="34" charset="77"/>
              </a:defRPr>
            </a:lvl2pPr>
            <a:lvl3pPr>
              <a:buFontTx/>
              <a:buNone/>
              <a:defRPr>
                <a:latin typeface="Azo Sans" panose="020B0603030503020204" pitchFamily="34" charset="77"/>
              </a:defRPr>
            </a:lvl3pPr>
            <a:lvl4pPr>
              <a:buFontTx/>
              <a:buNone/>
              <a:defRPr>
                <a:latin typeface="Azo Sans" panose="020B0603030503020204" pitchFamily="34" charset="77"/>
              </a:defRPr>
            </a:lvl4pPr>
            <a:lvl5pPr>
              <a:buFontTx/>
              <a:buNone/>
              <a:defRPr>
                <a:latin typeface="Azo Sans" panose="020B0603030503020204" pitchFamily="34" charset="77"/>
              </a:defRPr>
            </a:lvl5pPr>
          </a:lstStyle>
          <a:p>
            <a:pPr lvl="0"/>
            <a:r>
              <a:rPr lang="fr-FR" dirty="0"/>
              <a:t>C09. Le Double contrôle, en pratique :</a:t>
            </a:r>
          </a:p>
        </p:txBody>
      </p:sp>
      <p:sp>
        <p:nvSpPr>
          <p:cNvPr id="10" name="Espace réservé du texte 9">
            <a:extLst>
              <a:ext uri="{FF2B5EF4-FFF2-40B4-BE49-F238E27FC236}">
                <a16:creationId xmlns:a16="http://schemas.microsoft.com/office/drawing/2014/main" id="{0148CBA0-6226-CE1E-2226-4E116497AEE6}"/>
              </a:ext>
            </a:extLst>
          </p:cNvPr>
          <p:cNvSpPr>
            <a:spLocks noGrp="1"/>
          </p:cNvSpPr>
          <p:nvPr>
            <p:ph type="body" sz="quarter" idx="14" hasCustomPrompt="1"/>
          </p:nvPr>
        </p:nvSpPr>
        <p:spPr>
          <a:xfrm>
            <a:off x="5243513" y="938026"/>
            <a:ext cx="1980000" cy="720000"/>
          </a:xfrm>
          <a:prstGeom prst="rect">
            <a:avLst/>
          </a:prstGeom>
          <a:ln w="3175">
            <a:solidFill>
              <a:schemeClr val="accent2"/>
            </a:solidFill>
          </a:ln>
        </p:spPr>
        <p:txBody>
          <a:bodyPr tIns="72000" rIns="0" bIns="0">
            <a:noAutofit/>
          </a:bodyPr>
          <a:lstStyle>
            <a:lvl1pPr>
              <a:buFontTx/>
              <a:buNone/>
              <a:defRPr sz="700">
                <a:solidFill>
                  <a:schemeClr val="accent2"/>
                </a:solidFill>
                <a:latin typeface="Arial" panose="020B0604020202020204" pitchFamily="34" charset="0"/>
                <a:cs typeface="Arial" panose="020B0604020202020204" pitchFamily="34" charset="0"/>
              </a:defRPr>
            </a:lvl1pPr>
            <a:lvl2pPr>
              <a:buFontTx/>
              <a:buNone/>
              <a:defRPr sz="800">
                <a:solidFill>
                  <a:schemeClr val="accent2"/>
                </a:solidFill>
                <a:latin typeface="Azo Sans" panose="020B0603030503020204" pitchFamily="34" charset="77"/>
              </a:defRPr>
            </a:lvl2pPr>
            <a:lvl3pPr>
              <a:buFontTx/>
              <a:buNone/>
              <a:defRPr sz="800">
                <a:solidFill>
                  <a:schemeClr val="accent2"/>
                </a:solidFill>
                <a:latin typeface="Azo Sans" panose="020B0603030503020204" pitchFamily="34" charset="77"/>
              </a:defRPr>
            </a:lvl3pPr>
            <a:lvl4pPr>
              <a:buFontTx/>
              <a:buNone/>
              <a:defRPr sz="800">
                <a:solidFill>
                  <a:schemeClr val="accent2"/>
                </a:solidFill>
                <a:latin typeface="Azo Sans" panose="020B0603030503020204" pitchFamily="34" charset="77"/>
              </a:defRPr>
            </a:lvl4pPr>
            <a:lvl5pPr>
              <a:buFontTx/>
              <a:buNone/>
              <a:defRPr sz="800">
                <a:solidFill>
                  <a:schemeClr val="accent2"/>
                </a:solidFill>
                <a:latin typeface="Azo Sans" panose="020B0603030503020204" pitchFamily="34" charset="77"/>
              </a:defRPr>
            </a:lvl5pPr>
          </a:lstStyle>
          <a:p>
            <a:pPr lvl="0"/>
            <a:r>
              <a:rPr lang="fr-FR" dirty="0"/>
              <a:t>Pharmacie :</a:t>
            </a:r>
          </a:p>
        </p:txBody>
      </p:sp>
      <p:sp>
        <p:nvSpPr>
          <p:cNvPr id="11" name="Espace réservé du texte 9">
            <a:extLst>
              <a:ext uri="{FF2B5EF4-FFF2-40B4-BE49-F238E27FC236}">
                <a16:creationId xmlns:a16="http://schemas.microsoft.com/office/drawing/2014/main" id="{AC9BA212-F7B9-DE76-EF9B-39E211483347}"/>
              </a:ext>
            </a:extLst>
          </p:cNvPr>
          <p:cNvSpPr>
            <a:spLocks noGrp="1"/>
          </p:cNvSpPr>
          <p:nvPr>
            <p:ph type="body" sz="quarter" idx="15" hasCustomPrompt="1"/>
          </p:nvPr>
        </p:nvSpPr>
        <p:spPr>
          <a:xfrm>
            <a:off x="5243513" y="1675672"/>
            <a:ext cx="1980000" cy="188847"/>
          </a:xfrm>
          <a:prstGeom prst="rect">
            <a:avLst/>
          </a:prstGeom>
          <a:ln w="3175">
            <a:noFill/>
          </a:ln>
        </p:spPr>
        <p:txBody>
          <a:bodyPr tIns="36000" rIns="0" bIns="0">
            <a:noAutofit/>
          </a:bodyPr>
          <a:lstStyle>
            <a:lvl1pPr>
              <a:buFontTx/>
              <a:buNone/>
              <a:defRPr sz="700" i="1">
                <a:solidFill>
                  <a:schemeClr val="accent2"/>
                </a:solidFill>
                <a:latin typeface="Arial" panose="020B0604020202020204" pitchFamily="34" charset="0"/>
                <a:cs typeface="Arial" panose="020B0604020202020204" pitchFamily="34" charset="0"/>
              </a:defRPr>
            </a:lvl1pPr>
            <a:lvl2pPr>
              <a:buFontTx/>
              <a:buNone/>
              <a:defRPr sz="800">
                <a:solidFill>
                  <a:schemeClr val="accent2"/>
                </a:solidFill>
                <a:latin typeface="Azo Sans" panose="020B0603030503020204" pitchFamily="34" charset="77"/>
              </a:defRPr>
            </a:lvl2pPr>
            <a:lvl3pPr>
              <a:buFontTx/>
              <a:buNone/>
              <a:defRPr sz="800">
                <a:solidFill>
                  <a:schemeClr val="accent2"/>
                </a:solidFill>
                <a:latin typeface="Azo Sans" panose="020B0603030503020204" pitchFamily="34" charset="77"/>
              </a:defRPr>
            </a:lvl3pPr>
            <a:lvl4pPr>
              <a:buFontTx/>
              <a:buNone/>
              <a:defRPr sz="800">
                <a:solidFill>
                  <a:schemeClr val="accent2"/>
                </a:solidFill>
                <a:latin typeface="Azo Sans" panose="020B0603030503020204" pitchFamily="34" charset="77"/>
              </a:defRPr>
            </a:lvl4pPr>
            <a:lvl5pPr>
              <a:buFontTx/>
              <a:buNone/>
              <a:defRPr sz="800">
                <a:solidFill>
                  <a:schemeClr val="accent2"/>
                </a:solidFill>
                <a:latin typeface="Azo Sans" panose="020B0603030503020204" pitchFamily="34" charset="77"/>
              </a:defRPr>
            </a:lvl5pPr>
          </a:lstStyle>
          <a:p>
            <a:pPr lvl="0"/>
            <a:r>
              <a:rPr lang="fr-FR" dirty="0"/>
              <a:t>Personnaliser l’en-tête</a:t>
            </a:r>
          </a:p>
        </p:txBody>
      </p:sp>
      <p:sp>
        <p:nvSpPr>
          <p:cNvPr id="12" name="Footer Placeholder 4">
            <a:extLst>
              <a:ext uri="{FF2B5EF4-FFF2-40B4-BE49-F238E27FC236}">
                <a16:creationId xmlns:a16="http://schemas.microsoft.com/office/drawing/2014/main" id="{14855720-B7EE-7E2C-4646-76E2F9F892AF}"/>
              </a:ext>
            </a:extLst>
          </p:cNvPr>
          <p:cNvSpPr txBox="1">
            <a:spLocks/>
          </p:cNvSpPr>
          <p:nvPr userDrawn="1"/>
        </p:nvSpPr>
        <p:spPr>
          <a:xfrm>
            <a:off x="3005042" y="9979818"/>
            <a:ext cx="2131036"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25809183"/>
      </p:ext>
    </p:extLst>
  </p:cSld>
  <p:clrMapOvr>
    <a:masterClrMapping/>
  </p:clrMapOvr>
  <p:extLst>
    <p:ext uri="{DCECCB84-F9BA-43D5-87BE-67443E8EF086}">
      <p15:sldGuideLst xmlns:p15="http://schemas.microsoft.com/office/powerpoint/2012/main">
        <p15:guide id="1" orient="horz" pos="3367">
          <p15:clr>
            <a:srgbClr val="FBAE40"/>
          </p15:clr>
        </p15:guide>
        <p15:guide id="2" pos="238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64586" y="468000"/>
            <a:ext cx="3091850" cy="499917"/>
          </a:xfrm>
          <a:prstGeom prst="rect">
            <a:avLst/>
          </a:prstGeom>
        </p:spPr>
        <p:txBody>
          <a:bodyPr vert="horz" lIns="0" tIns="0" rIns="0" bIns="0" rtlCol="0" anchor="ctr">
            <a:noAutofit/>
          </a:bodyPr>
          <a:lstStyle/>
          <a:p>
            <a:r>
              <a:rPr lang="fr-FR" dirty="0"/>
              <a:t>MÉMO</a:t>
            </a:r>
            <a:endParaRPr lang="en-US" dirty="0"/>
          </a:p>
        </p:txBody>
      </p:sp>
      <p:sp>
        <p:nvSpPr>
          <p:cNvPr id="4" name="Date Placeholder 3"/>
          <p:cNvSpPr>
            <a:spLocks noGrp="1"/>
          </p:cNvSpPr>
          <p:nvPr>
            <p:ph type="dt" sz="half" idx="2"/>
          </p:nvPr>
        </p:nvSpPr>
        <p:spPr>
          <a:xfrm>
            <a:off x="662824" y="10401255"/>
            <a:ext cx="1700927" cy="161841"/>
          </a:xfrm>
          <a:prstGeom prst="rect">
            <a:avLst/>
          </a:prstGeom>
        </p:spPr>
        <p:txBody>
          <a:bodyPr vert="horz" lIns="0" tIns="36000" rIns="0" bIns="0" rtlCol="0" anchor="t"/>
          <a:lstStyle>
            <a:lvl1pPr algn="l">
              <a:defRPr sz="700">
                <a:solidFill>
                  <a:schemeClr val="accent2"/>
                </a:solidFill>
                <a:latin typeface="Arial" panose="020B0604020202020204" pitchFamily="34" charset="0"/>
                <a:cs typeface="Arial" panose="020B0604020202020204" pitchFamily="34" charset="0"/>
              </a:defRPr>
            </a:lvl1pPr>
          </a:lstStyle>
          <a:p>
            <a:r>
              <a:rPr lang="fr-FR" dirty="0"/>
              <a:t>Version 2.2 </a:t>
            </a:r>
            <a:r>
              <a:rPr lang="fr-FR" dirty="0">
                <a:solidFill>
                  <a:schemeClr val="tx1"/>
                </a:solidFill>
              </a:rPr>
              <a:t>/ </a:t>
            </a:r>
            <a:r>
              <a:rPr lang="fr-FR" dirty="0"/>
              <a:t>Mois année </a:t>
            </a:r>
            <a:endParaRPr lang="en-US" dirty="0"/>
          </a:p>
        </p:txBody>
      </p:sp>
      <p:sp>
        <p:nvSpPr>
          <p:cNvPr id="5" name="Footer Placeholder 4"/>
          <p:cNvSpPr>
            <a:spLocks noGrp="1"/>
          </p:cNvSpPr>
          <p:nvPr>
            <p:ph type="ftr" sz="quarter" idx="3"/>
          </p:nvPr>
        </p:nvSpPr>
        <p:spPr>
          <a:xfrm>
            <a:off x="665603" y="9979818"/>
            <a:ext cx="2033147" cy="409702"/>
          </a:xfrm>
          <a:prstGeom prst="rect">
            <a:avLst/>
          </a:prstGeom>
        </p:spPr>
        <p:txBody>
          <a:bodyPr vert="horz" lIns="0" tIns="46800" rIns="0" bIns="0" rtlCol="0" anchor="t"/>
          <a:lstStyle>
            <a:lvl1pPr algn="l">
              <a:defRPr sz="700" b="1" i="0">
                <a:solidFill>
                  <a:schemeClr val="tx1"/>
                </a:solidFill>
                <a:latin typeface="Arial" panose="020B0604020202020204" pitchFamily="34" charset="0"/>
                <a:cs typeface="Arial" panose="020B0604020202020204" pitchFamily="34" charset="0"/>
              </a:defRPr>
            </a:lvl1pPr>
          </a:lstStyle>
          <a:p>
            <a:endParaRPr lang="en-US" b="1"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626431" y="10395457"/>
            <a:ext cx="587829" cy="177501"/>
          </a:xfrm>
          <a:prstGeom prst="rect">
            <a:avLst/>
          </a:prstGeom>
        </p:spPr>
        <p:txBody>
          <a:bodyPr vert="horz" lIns="0" tIns="36000" rIns="0" bIns="0" rtlCol="0" anchor="t"/>
          <a:lstStyle>
            <a:lvl1pPr algn="r">
              <a:defRPr sz="700" b="1" i="0">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‹N°›</a:t>
            </a:fld>
            <a:r>
              <a:rPr lang="en-US" dirty="0"/>
              <a:t>/2</a:t>
            </a:r>
            <a:endParaRPr lang="en-US" dirty="0">
              <a:latin typeface="Arial" panose="020B0604020202020204" pitchFamily="34" charset="0"/>
              <a:cs typeface="Arial" panose="020B0604020202020204" pitchFamily="34" charset="0"/>
            </a:endParaRPr>
          </a:p>
        </p:txBody>
      </p:sp>
      <p:pic>
        <p:nvPicPr>
          <p:cNvPr id="10" name="Image 9">
            <a:extLst>
              <a:ext uri="{FF2B5EF4-FFF2-40B4-BE49-F238E27FC236}">
                <a16:creationId xmlns:a16="http://schemas.microsoft.com/office/drawing/2014/main" id="{0A061ADE-C662-5848-4D24-73ABEE516F00}"/>
              </a:ext>
            </a:extLst>
          </p:cNvPr>
          <p:cNvPicPr>
            <a:picLocks noChangeAspect="1"/>
          </p:cNvPicPr>
          <p:nvPr userDrawn="1"/>
        </p:nvPicPr>
        <p:blipFill>
          <a:blip r:embed="rId3"/>
          <a:stretch>
            <a:fillRect/>
          </a:stretch>
        </p:blipFill>
        <p:spPr>
          <a:xfrm>
            <a:off x="6189483" y="423493"/>
            <a:ext cx="1066800" cy="457200"/>
          </a:xfrm>
          <a:prstGeom prst="rect">
            <a:avLst/>
          </a:prstGeom>
        </p:spPr>
      </p:pic>
      <p:cxnSp>
        <p:nvCxnSpPr>
          <p:cNvPr id="12" name="Connecteur droit 11">
            <a:extLst>
              <a:ext uri="{FF2B5EF4-FFF2-40B4-BE49-F238E27FC236}">
                <a16:creationId xmlns:a16="http://schemas.microsoft.com/office/drawing/2014/main" id="{A6D05801-FC9C-BDA2-75CB-72ADB9C6AA5A}"/>
              </a:ext>
            </a:extLst>
          </p:cNvPr>
          <p:cNvCxnSpPr>
            <a:cxnSpLocks/>
          </p:cNvCxnSpPr>
          <p:nvPr userDrawn="1"/>
        </p:nvCxnSpPr>
        <p:spPr>
          <a:xfrm>
            <a:off x="650948" y="9979821"/>
            <a:ext cx="6563312"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1" name="Connecteur droit 20">
            <a:extLst>
              <a:ext uri="{FF2B5EF4-FFF2-40B4-BE49-F238E27FC236}">
                <a16:creationId xmlns:a16="http://schemas.microsoft.com/office/drawing/2014/main" id="{6E0DDFF9-EDA2-C9E9-CFDD-E556AFD2A828}"/>
              </a:ext>
            </a:extLst>
          </p:cNvPr>
          <p:cNvCxnSpPr>
            <a:cxnSpLocks/>
          </p:cNvCxnSpPr>
          <p:nvPr userDrawn="1"/>
        </p:nvCxnSpPr>
        <p:spPr>
          <a:xfrm>
            <a:off x="650948" y="10389519"/>
            <a:ext cx="6563312" cy="0"/>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23" name="Connecteur droit 22">
            <a:extLst>
              <a:ext uri="{FF2B5EF4-FFF2-40B4-BE49-F238E27FC236}">
                <a16:creationId xmlns:a16="http://schemas.microsoft.com/office/drawing/2014/main" id="{8FBEEB2C-90AF-7E0A-956E-AA06CC259101}"/>
              </a:ext>
            </a:extLst>
          </p:cNvPr>
          <p:cNvCxnSpPr>
            <a:cxnSpLocks/>
          </p:cNvCxnSpPr>
          <p:nvPr userDrawn="1"/>
        </p:nvCxnSpPr>
        <p:spPr>
          <a:xfrm>
            <a:off x="3158589" y="10031333"/>
            <a:ext cx="0" cy="287088"/>
          </a:xfrm>
          <a:prstGeom prst="line">
            <a:avLst/>
          </a:prstGeom>
          <a:ln w="6350">
            <a:solidFill>
              <a:schemeClr val="accent2"/>
            </a:solidFill>
          </a:ln>
        </p:spPr>
        <p:style>
          <a:lnRef idx="2">
            <a:schemeClr val="accent1"/>
          </a:lnRef>
          <a:fillRef idx="0">
            <a:schemeClr val="accent1"/>
          </a:fillRef>
          <a:effectRef idx="1">
            <a:schemeClr val="accent1"/>
          </a:effectRef>
          <a:fontRef idx="minor">
            <a:schemeClr val="tx1"/>
          </a:fontRef>
        </p:style>
      </p:cxnSp>
      <p:sp>
        <p:nvSpPr>
          <p:cNvPr id="27" name="Espace réservé du texte 26">
            <a:extLst>
              <a:ext uri="{FF2B5EF4-FFF2-40B4-BE49-F238E27FC236}">
                <a16:creationId xmlns:a16="http://schemas.microsoft.com/office/drawing/2014/main" id="{593E12C0-24B4-C04C-A10A-F9BFD7F6BC96}"/>
              </a:ext>
            </a:extLst>
          </p:cNvPr>
          <p:cNvSpPr>
            <a:spLocks noGrp="1"/>
          </p:cNvSpPr>
          <p:nvPr>
            <p:ph type="body" idx="1"/>
          </p:nvPr>
        </p:nvSpPr>
        <p:spPr>
          <a:xfrm>
            <a:off x="3402529" y="9983386"/>
            <a:ext cx="2131616" cy="406131"/>
          </a:xfrm>
          <a:prstGeom prst="rect">
            <a:avLst/>
          </a:prstGeom>
        </p:spPr>
        <p:txBody>
          <a:bodyPr vert="horz" lIns="72000" tIns="46800" rIns="0" bIns="0" rtlCol="0">
            <a:noAutofit/>
          </a:bodyPr>
          <a:lstStyle/>
          <a:p>
            <a:pPr lvl="0"/>
            <a:r>
              <a:rPr lang="fr-FR" dirty="0"/>
              <a:t>Cliquez pour modifier les styles du texte du masque</a:t>
            </a:r>
          </a:p>
          <a:p>
            <a:pPr lvl="1"/>
            <a:r>
              <a:rPr lang="fr-FR" dirty="0"/>
              <a:t>Deuxième niveau</a:t>
            </a:r>
          </a:p>
        </p:txBody>
      </p:sp>
    </p:spTree>
    <p:extLst>
      <p:ext uri="{BB962C8B-B14F-4D97-AF65-F5344CB8AC3E}">
        <p14:creationId xmlns:p14="http://schemas.microsoft.com/office/powerpoint/2010/main" val="2102396325"/>
      </p:ext>
    </p:extLst>
  </p:cSld>
  <p:clrMap bg1="lt1" tx1="dk1" bg2="lt2" tx2="dk2" accent1="accent1" accent2="accent2" accent3="accent3" accent4="accent4" accent5="accent5" accent6="accent6" hlink="hlink" folHlink="folHlink"/>
  <p:sldLayoutIdLst>
    <p:sldLayoutId id="2147483665" r:id="rId1"/>
  </p:sldLayoutIdLst>
  <p:hf hdr="0"/>
  <p:txStyles>
    <p:titleStyle>
      <a:lvl1pPr algn="l" defTabSz="755934" rtl="0" eaLnBrk="1" latinLnBrk="0" hangingPunct="1">
        <a:lnSpc>
          <a:spcPct val="90000"/>
        </a:lnSpc>
        <a:spcBef>
          <a:spcPct val="0"/>
        </a:spcBef>
        <a:buNone/>
        <a:defRPr sz="4000" b="1" i="0" kern="1200" cap="all" baseline="0">
          <a:solidFill>
            <a:schemeClr val="accent2"/>
          </a:solidFill>
          <a:latin typeface="Arial" panose="020B0604020202020204" pitchFamily="34" charset="0"/>
          <a:ea typeface="+mj-ea"/>
          <a:cs typeface="Arial" panose="020B0604020202020204" pitchFamily="34" charset="0"/>
        </a:defRPr>
      </a:lvl1pPr>
    </p:titleStyle>
    <p:bodyStyle>
      <a:lvl1pPr marL="0" indent="0" algn="l" defTabSz="755934" rtl="0" eaLnBrk="1" latinLnBrk="0" hangingPunct="1">
        <a:lnSpc>
          <a:spcPct val="90000"/>
        </a:lnSpc>
        <a:spcBef>
          <a:spcPts val="0"/>
        </a:spcBef>
        <a:spcAft>
          <a:spcPts val="300"/>
        </a:spcAft>
        <a:buFontTx/>
        <a:buNone/>
        <a:defRPr sz="700" b="1" kern="1200">
          <a:solidFill>
            <a:schemeClr val="tx1"/>
          </a:solidFill>
          <a:latin typeface="Arial" panose="020B0604020202020204" pitchFamily="34" charset="0"/>
          <a:ea typeface="+mn-ea"/>
          <a:cs typeface="Arial" panose="020B0604020202020204" pitchFamily="34" charset="0"/>
        </a:defRPr>
      </a:lvl1pPr>
      <a:lvl2pPr marL="0" indent="0" algn="l" defTabSz="755934" rtl="0" eaLnBrk="1" latinLnBrk="0" hangingPunct="1">
        <a:lnSpc>
          <a:spcPct val="90000"/>
        </a:lnSpc>
        <a:spcBef>
          <a:spcPts val="0"/>
        </a:spcBef>
        <a:buFontTx/>
        <a:buNone/>
        <a:defRPr sz="700" b="0" i="0" kern="1200">
          <a:solidFill>
            <a:schemeClr val="tx1"/>
          </a:solidFill>
          <a:latin typeface="Arial" panose="020B0604020202020204" pitchFamily="34" charset="0"/>
          <a:ea typeface="+mn-ea"/>
          <a:cs typeface="Arial" panose="020B0604020202020204" pitchFamily="34" charset="0"/>
        </a:defRPr>
      </a:lvl2pPr>
      <a:lvl3pPr marL="755934"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3pPr>
      <a:lvl4pPr marL="1133901"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4pPr>
      <a:lvl5pPr marL="1511869" indent="0" algn="l" defTabSz="755934" rtl="0" eaLnBrk="1" latinLnBrk="0" hangingPunct="1">
        <a:lnSpc>
          <a:spcPct val="90000"/>
        </a:lnSpc>
        <a:spcBef>
          <a:spcPts val="413"/>
        </a:spcBef>
        <a:buFontTx/>
        <a:buNone/>
        <a:defRPr sz="7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555"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www.medicaments.gouv.fr/" TargetMode="External"/><Relationship Id="rId13" Type="http://schemas.openxmlformats.org/officeDocument/2006/relationships/hyperlink" Target="https://www.economie.gouv.fr/dgccrf/laction-de-la-dgccrf/les-enquetes/information-du-consommateur-sur-le-prix-des-medicaments" TargetMode="External"/><Relationship Id="rId3" Type="http://schemas.openxmlformats.org/officeDocument/2006/relationships/image" Target="../media/image3.svg"/><Relationship Id="rId7" Type="http://schemas.openxmlformats.org/officeDocument/2006/relationships/hyperlink" Target="http://www.meddispar.fr/Medicaments-en-acces-direct" TargetMode="External"/><Relationship Id="rId12" Type="http://schemas.openxmlformats.org/officeDocument/2006/relationships/hyperlink" Target="https://www.economie.gouv.fr/dgccrf/les-fiches-pratiques/affichage-des-prix-des-medicaments-en-pharmacie-les-regles-connaitre"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www.ordre.pharmacien.fr/mediatheque/fichiers/documents-pages/affichette-3-affichage-prix-medicaments-non-exposes-non-etiquetes-honoraires-non-affiches" TargetMode="External"/><Relationship Id="rId11" Type="http://schemas.openxmlformats.org/officeDocument/2006/relationships/hyperlink" Target="https://www.legifrance.gouv.fr/jorf/id/JORFTEXT000031400977" TargetMode="External"/><Relationship Id="rId5" Type="http://schemas.openxmlformats.org/officeDocument/2006/relationships/hyperlink" Target="https://www.ordre.pharmacien.fr/mediatheque/fichiers/documents-pages/affichette-2-affichage-prix-medicaments-non-exposes-non-etiquetes-honoraires-affiches" TargetMode="External"/><Relationship Id="rId15" Type="http://schemas.openxmlformats.org/officeDocument/2006/relationships/hyperlink" Target="https://www.legifrance.gouv.fr/jorf/id/JORFTEXT000045538155" TargetMode="External"/><Relationship Id="rId10" Type="http://schemas.openxmlformats.org/officeDocument/2006/relationships/hyperlink" Target="https://www.legifrance.gouv.fr/codes/article_lc/LEGIARTI000006913703" TargetMode="External"/><Relationship Id="rId4" Type="http://schemas.openxmlformats.org/officeDocument/2006/relationships/hyperlink" Target="https://www.ordre.pharmacien.fr/mediatheque/fichiers/documents-pages/affichette-1-affichage-prix-medicaments-non-exposes-etiquetes" TargetMode="External"/><Relationship Id="rId9" Type="http://schemas.openxmlformats.org/officeDocument/2006/relationships/hyperlink" Target="https://www.legifrance.gouv.fr/loda/id/JORFTEXT000030189026/" TargetMode="External"/><Relationship Id="rId14" Type="http://schemas.openxmlformats.org/officeDocument/2006/relationships/hyperlink" Target="https://www.economie.gouv.fr/dgccrf/les-fiches-pratiques/annonces-de-reduction-de-prix-ce-que-vous-devez-savoir"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7" Type="http://schemas.openxmlformats.org/officeDocument/2006/relationships/hyperlink" Target="https://www.legifrance.gouv.fr/jorf/article_jo/JORFARTI000041553814?r=n2hLtBGgw2"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www.economie.gouv.fr/dgccrf/Publications/Vie-pratique/Fiches-pratiques/mediation-de-la-consommation" TargetMode="External"/><Relationship Id="rId5" Type="http://schemas.openxmlformats.org/officeDocument/2006/relationships/hyperlink" Target="https://www.legifrance.gouv.fr/codes/section_lc/LEGITEXT000006069565/LEGISCTA000032220897/#LEGISCTA000032227358" TargetMode="External"/><Relationship Id="rId4" Type="http://schemas.openxmlformats.org/officeDocument/2006/relationships/hyperlink" Target="https://www.legifrance.gouv.fr/jorf/id/JORFTEXT00003489103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2A6561-608E-EFA5-6E3F-28BF3FD6F58C}"/>
              </a:ext>
            </a:extLst>
          </p:cNvPr>
          <p:cNvSpPr>
            <a:spLocks noGrp="1"/>
          </p:cNvSpPr>
          <p:nvPr>
            <p:ph type="title"/>
          </p:nvPr>
        </p:nvSpPr>
        <p:spPr/>
        <p:txBody>
          <a:bodyPr/>
          <a:lstStyle/>
          <a:p>
            <a:r>
              <a:rPr lang="fr-FR" dirty="0"/>
              <a:t>mémo</a:t>
            </a:r>
          </a:p>
        </p:txBody>
      </p:sp>
      <p:sp>
        <p:nvSpPr>
          <p:cNvPr id="3" name="Espace réservé du contenu 2">
            <a:extLst>
              <a:ext uri="{FF2B5EF4-FFF2-40B4-BE49-F238E27FC236}">
                <a16:creationId xmlns:a16="http://schemas.microsoft.com/office/drawing/2014/main" id="{6B22F8DC-FE66-F0E9-108A-5CE9C2F7E4EB}"/>
              </a:ext>
            </a:extLst>
          </p:cNvPr>
          <p:cNvSpPr>
            <a:spLocks noGrp="1"/>
          </p:cNvSpPr>
          <p:nvPr>
            <p:ph idx="1"/>
          </p:nvPr>
        </p:nvSpPr>
        <p:spPr>
          <a:xfrm>
            <a:off x="731324" y="1954722"/>
            <a:ext cx="5562320" cy="399096"/>
          </a:xfrm>
        </p:spPr>
        <p:txBody>
          <a:bodyPr/>
          <a:lstStyle/>
          <a:p>
            <a:r>
              <a:rPr lang="fr-FR" dirty="0" smtClean="0"/>
              <a:t>Affichage des prix public TTC</a:t>
            </a:r>
            <a:endParaRPr lang="fr-FR" dirty="0"/>
          </a:p>
        </p:txBody>
      </p:sp>
      <p:sp>
        <p:nvSpPr>
          <p:cNvPr id="4" name="Espace réservé du numéro de diapositive 3">
            <a:extLst>
              <a:ext uri="{FF2B5EF4-FFF2-40B4-BE49-F238E27FC236}">
                <a16:creationId xmlns:a16="http://schemas.microsoft.com/office/drawing/2014/main" id="{5C19CDE4-F5E8-F1BB-443D-044C5A04F6C2}"/>
              </a:ext>
            </a:extLst>
          </p:cNvPr>
          <p:cNvSpPr>
            <a:spLocks noGrp="1"/>
          </p:cNvSpPr>
          <p:nvPr>
            <p:ph type="sldNum" sz="quarter" idx="12"/>
          </p:nvPr>
        </p:nvSpPr>
        <p:spPr/>
        <p:txBody>
          <a:bodyPr/>
          <a:lstStyle/>
          <a:p>
            <a:fld id="{48F63A3B-78C7-47BE-AE5E-E10140E04643}" type="slidenum">
              <a:rPr lang="en-US" smtClean="0"/>
              <a:pPr/>
              <a:t>1</a:t>
            </a:fld>
            <a:r>
              <a:rPr lang="en-US" dirty="0"/>
              <a:t>/2</a:t>
            </a:r>
          </a:p>
        </p:txBody>
      </p:sp>
      <p:sp>
        <p:nvSpPr>
          <p:cNvPr id="5" name="Espace réservé du texte 4">
            <a:extLst>
              <a:ext uri="{FF2B5EF4-FFF2-40B4-BE49-F238E27FC236}">
                <a16:creationId xmlns:a16="http://schemas.microsoft.com/office/drawing/2014/main" id="{F476FF2F-64DC-76CB-7A2D-98B44E0F163B}"/>
              </a:ext>
            </a:extLst>
          </p:cNvPr>
          <p:cNvSpPr>
            <a:spLocks noGrp="1"/>
          </p:cNvSpPr>
          <p:nvPr>
            <p:ph type="body" sz="quarter" idx="13"/>
          </p:nvPr>
        </p:nvSpPr>
        <p:spPr/>
        <p:txBody>
          <a:bodyPr/>
          <a:lstStyle/>
          <a:p>
            <a:r>
              <a:rPr lang="fr-FR" b="1" dirty="0" smtClean="0"/>
              <a:t>M.27 </a:t>
            </a:r>
            <a:r>
              <a:rPr lang="fr-FR" dirty="0" smtClean="0"/>
              <a:t>Affichage </a:t>
            </a:r>
            <a:r>
              <a:rPr lang="fr-FR" dirty="0"/>
              <a:t>des prix des médicaments et information du consommateur</a:t>
            </a:r>
          </a:p>
        </p:txBody>
      </p:sp>
      <p:sp>
        <p:nvSpPr>
          <p:cNvPr id="6" name="Espace réservé du texte 5">
            <a:extLst>
              <a:ext uri="{FF2B5EF4-FFF2-40B4-BE49-F238E27FC236}">
                <a16:creationId xmlns:a16="http://schemas.microsoft.com/office/drawing/2014/main" id="{44EBF844-3015-7D8F-607C-C8D2D2B12022}"/>
              </a:ext>
            </a:extLst>
          </p:cNvPr>
          <p:cNvSpPr>
            <a:spLocks noGrp="1"/>
          </p:cNvSpPr>
          <p:nvPr>
            <p:ph type="body" sz="quarter" idx="14"/>
          </p:nvPr>
        </p:nvSpPr>
        <p:spPr/>
        <p:txBody>
          <a:bodyPr/>
          <a:lstStyle/>
          <a:p>
            <a:r>
              <a:rPr lang="fr-FR" dirty="0"/>
              <a:t>Pharmacie :</a:t>
            </a:r>
          </a:p>
        </p:txBody>
      </p:sp>
      <p:sp>
        <p:nvSpPr>
          <p:cNvPr id="7" name="Espace réservé du texte 6">
            <a:extLst>
              <a:ext uri="{FF2B5EF4-FFF2-40B4-BE49-F238E27FC236}">
                <a16:creationId xmlns:a16="http://schemas.microsoft.com/office/drawing/2014/main" id="{F602130F-85FB-5806-6A54-BC1EE03F7936}"/>
              </a:ext>
            </a:extLst>
          </p:cNvPr>
          <p:cNvSpPr>
            <a:spLocks noGrp="1"/>
          </p:cNvSpPr>
          <p:nvPr>
            <p:ph type="body" sz="quarter" idx="15"/>
          </p:nvPr>
        </p:nvSpPr>
        <p:spPr/>
        <p:txBody>
          <a:bodyPr/>
          <a:lstStyle/>
          <a:p>
            <a:r>
              <a:rPr lang="fr-FR" b="0" dirty="0"/>
              <a:t>Personnaliser l’en-tête</a:t>
            </a:r>
          </a:p>
        </p:txBody>
      </p:sp>
      <p:sp>
        <p:nvSpPr>
          <p:cNvPr id="29" name="Espace réservé de la date 28">
            <a:extLst>
              <a:ext uri="{FF2B5EF4-FFF2-40B4-BE49-F238E27FC236}">
                <a16:creationId xmlns:a16="http://schemas.microsoft.com/office/drawing/2014/main" id="{1984E629-75CB-E67F-64B3-41EB75180F3E}"/>
              </a:ext>
            </a:extLst>
          </p:cNvPr>
          <p:cNvSpPr>
            <a:spLocks noGrp="1"/>
          </p:cNvSpPr>
          <p:nvPr>
            <p:ph type="dt" sz="half" idx="10"/>
          </p:nvPr>
        </p:nvSpPr>
        <p:spPr/>
        <p:txBody>
          <a:bodyPr/>
          <a:lstStyle/>
          <a:p>
            <a:r>
              <a:rPr lang="fr-FR" dirty="0"/>
              <a:t>Version </a:t>
            </a:r>
            <a:r>
              <a:rPr lang="fr-FR" dirty="0" smtClean="0"/>
              <a:t>1.1</a:t>
            </a:r>
            <a:r>
              <a:rPr lang="fr-FR" dirty="0" smtClean="0">
                <a:solidFill>
                  <a:schemeClr val="tx1"/>
                </a:solidFill>
              </a:rPr>
              <a:t> </a:t>
            </a:r>
            <a:r>
              <a:rPr lang="fr-FR" dirty="0">
                <a:solidFill>
                  <a:schemeClr val="tx1"/>
                </a:solidFill>
              </a:rPr>
              <a:t>/</a:t>
            </a:r>
            <a:r>
              <a:rPr lang="fr-FR" dirty="0"/>
              <a:t> </a:t>
            </a:r>
            <a:r>
              <a:rPr lang="fr-FR" dirty="0" smtClean="0"/>
              <a:t>Octobre 2026</a:t>
            </a:r>
            <a:endParaRPr lang="en-US" dirty="0"/>
          </a:p>
        </p:txBody>
      </p:sp>
      <p:sp>
        <p:nvSpPr>
          <p:cNvPr id="30" name="Espace réservé du pied de page 29">
            <a:extLst>
              <a:ext uri="{FF2B5EF4-FFF2-40B4-BE49-F238E27FC236}">
                <a16:creationId xmlns:a16="http://schemas.microsoft.com/office/drawing/2014/main" id="{6D1954D0-F1E8-BC9A-14A1-A49C9365635C}"/>
              </a:ext>
            </a:extLst>
          </p:cNvPr>
          <p:cNvSpPr>
            <a:spLocks noGrp="1"/>
          </p:cNvSpPr>
          <p:nvPr>
            <p:ph type="ftr" sz="quarter" idx="11"/>
          </p:nvPr>
        </p:nvSpPr>
        <p:spPr>
          <a:xfrm>
            <a:off x="665603" y="9979818"/>
            <a:ext cx="2411604" cy="409702"/>
          </a:xfrm>
        </p:spPr>
        <p:txBody>
          <a:bodyPr/>
          <a:lstStyle/>
          <a:p>
            <a:r>
              <a:rPr lang="en-US" dirty="0" smtClean="0"/>
              <a:t>Sous-theme : </a:t>
            </a:r>
          </a:p>
          <a:p>
            <a:r>
              <a:rPr lang="fr-FR" dirty="0"/>
              <a:t>1.1 </a:t>
            </a:r>
            <a:r>
              <a:rPr lang="fr-FR" b="0" dirty="0"/>
              <a:t>Accueil et identification de l’usager du système de santé</a:t>
            </a:r>
            <a:endParaRPr lang="en-US" dirty="0"/>
          </a:p>
        </p:txBody>
      </p:sp>
      <p:pic>
        <p:nvPicPr>
          <p:cNvPr id="41" name="Graphique 40">
            <a:extLst>
              <a:ext uri="{FF2B5EF4-FFF2-40B4-BE49-F238E27FC236}">
                <a16:creationId xmlns:a16="http://schemas.microsoft.com/office/drawing/2014/main" id="{DCD27629-E795-ACB4-3E21-EAE224419228}"/>
              </a:ext>
            </a:extLst>
          </p:cNvPr>
          <p:cNvPicPr>
            <a:picLocks noChangeAspect="1"/>
          </p:cNvPicPr>
          <p:nvPr/>
        </p:nvPicPr>
        <p:blipFill>
          <a:blip r:embed="rId2">
            <a:extLst>
              <a:ext uri="{96DAC541-7B7A-43D3-8B79-37D633B846F1}">
                <asvg:svgBlip xmlns:asvg="http://schemas.microsoft.com/office/drawing/2016/SVG/main" xmlns="" r:embed="rId3"/>
              </a:ext>
            </a:extLst>
          </a:blip>
          <a:srcRect/>
          <a:stretch/>
        </p:blipFill>
        <p:spPr>
          <a:xfrm>
            <a:off x="141220" y="9939635"/>
            <a:ext cx="408389" cy="490067"/>
          </a:xfrm>
          <a:prstGeom prst="rect">
            <a:avLst/>
          </a:prstGeom>
        </p:spPr>
      </p:pic>
      <p:sp>
        <p:nvSpPr>
          <p:cNvPr id="47" name="Espace réservé du pied de page 29">
            <a:extLst>
              <a:ext uri="{FF2B5EF4-FFF2-40B4-BE49-F238E27FC236}">
                <a16:creationId xmlns:a16="http://schemas.microsoft.com/office/drawing/2014/main" id="{D3434E79-A65F-A99C-4B77-9B29037F4446}"/>
              </a:ext>
            </a:extLst>
          </p:cNvPr>
          <p:cNvSpPr txBox="1">
            <a:spLocks/>
          </p:cNvSpPr>
          <p:nvPr/>
        </p:nvSpPr>
        <p:spPr>
          <a:xfrm>
            <a:off x="3282950" y="9979818"/>
            <a:ext cx="3776368"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smtClean="0">
                <a:latin typeface="Arial" panose="020B0604020202020204" pitchFamily="34" charset="0"/>
                <a:cs typeface="Arial" panose="020B0604020202020204" pitchFamily="34" charset="0"/>
              </a:rPr>
              <a:t>Principe </a:t>
            </a:r>
            <a:r>
              <a:rPr lang="en-US" b="1" dirty="0">
                <a:latin typeface="Arial" panose="020B0604020202020204" pitchFamily="34" charset="0"/>
                <a:cs typeface="Arial" panose="020B0604020202020204" pitchFamily="34" charset="0"/>
              </a:rPr>
              <a:t>: </a:t>
            </a:r>
          </a:p>
          <a:p>
            <a:r>
              <a:rPr lang="en-US" dirty="0" smtClean="0">
                <a:latin typeface="Arial" panose="020B0604020202020204" pitchFamily="34" charset="0"/>
                <a:cs typeface="Arial" panose="020B0604020202020204" pitchFamily="34" charset="0"/>
              </a:rPr>
              <a:t>Principe 1 : </a:t>
            </a:r>
            <a:r>
              <a:rPr lang="en-US" dirty="0" err="1" smtClean="0">
                <a:latin typeface="Arial" panose="020B0604020202020204" pitchFamily="34" charset="0"/>
                <a:cs typeface="Arial" panose="020B0604020202020204" pitchFamily="34" charset="0"/>
              </a:rPr>
              <a:t>Accueil</a:t>
            </a:r>
            <a:r>
              <a:rPr lang="en-US" dirty="0" smtClean="0">
                <a:latin typeface="Arial" panose="020B0604020202020204" pitchFamily="34" charset="0"/>
                <a:cs typeface="Arial" panose="020B0604020202020204" pitchFamily="34" charset="0"/>
              </a:rPr>
              <a:t> de </a:t>
            </a:r>
            <a:r>
              <a:rPr lang="en-US" dirty="0" err="1" smtClean="0">
                <a:latin typeface="Arial" panose="020B0604020202020204" pitchFamily="34" charset="0"/>
                <a:cs typeface="Arial" panose="020B0604020202020204" pitchFamily="34" charset="0"/>
              </a:rPr>
              <a:t>l’usager</a:t>
            </a:r>
            <a:r>
              <a:rPr lang="en-US" dirty="0" smtClean="0">
                <a:latin typeface="Arial" panose="020B0604020202020204" pitchFamily="34" charset="0"/>
                <a:cs typeface="Arial" panose="020B0604020202020204" pitchFamily="34" charset="0"/>
              </a:rPr>
              <a:t> du </a:t>
            </a:r>
            <a:r>
              <a:rPr lang="en-US" dirty="0" err="1" smtClean="0">
                <a:latin typeface="Arial" panose="020B0604020202020204" pitchFamily="34" charset="0"/>
                <a:cs typeface="Arial" panose="020B0604020202020204" pitchFamily="34" charset="0"/>
              </a:rPr>
              <a:t>système</a:t>
            </a:r>
            <a:r>
              <a:rPr lang="en-US" dirty="0" smtClean="0">
                <a:latin typeface="Arial" panose="020B0604020202020204" pitchFamily="34" charset="0"/>
                <a:cs typeface="Arial" panose="020B0604020202020204" pitchFamily="34" charset="0"/>
              </a:rPr>
              <a:t> de santé</a:t>
            </a:r>
            <a:endParaRPr lang="en-US" dirty="0">
              <a:latin typeface="Arial" panose="020B0604020202020204" pitchFamily="34" charset="0"/>
              <a:cs typeface="Arial" panose="020B0604020202020204" pitchFamily="34" charset="0"/>
            </a:endParaRPr>
          </a:p>
        </p:txBody>
      </p:sp>
      <p:grpSp>
        <p:nvGrpSpPr>
          <p:cNvPr id="66" name="Groupe 65">
            <a:extLst>
              <a:ext uri="{FF2B5EF4-FFF2-40B4-BE49-F238E27FC236}">
                <a16:creationId xmlns:a16="http://schemas.microsoft.com/office/drawing/2014/main" id="{9B992498-C5B4-B27E-FC66-A74B208603E1}"/>
              </a:ext>
            </a:extLst>
          </p:cNvPr>
          <p:cNvGrpSpPr/>
          <p:nvPr/>
        </p:nvGrpSpPr>
        <p:grpSpPr>
          <a:xfrm>
            <a:off x="356411" y="1905007"/>
            <a:ext cx="290053" cy="292100"/>
            <a:chOff x="225503" y="2443266"/>
            <a:chExt cx="290053" cy="292100"/>
          </a:xfrm>
        </p:grpSpPr>
        <p:cxnSp>
          <p:nvCxnSpPr>
            <p:cNvPr id="58" name="Connecteur droit 57">
              <a:extLst>
                <a:ext uri="{FF2B5EF4-FFF2-40B4-BE49-F238E27FC236}">
                  <a16:creationId xmlns:a16="http://schemas.microsoft.com/office/drawing/2014/main" id="{11A44A79-ABDA-C96B-FD50-500457ABEDE1}"/>
                </a:ext>
              </a:extLst>
            </p:cNvPr>
            <p:cNvCxnSpPr>
              <a:cxnSpLocks/>
            </p:cNvCxnSpPr>
            <p:nvPr/>
          </p:nvCxnSpPr>
          <p:spPr>
            <a:xfrm>
              <a:off x="225503" y="2443266"/>
              <a:ext cx="290053" cy="185496"/>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2" name="Connecteur droit 61">
              <a:extLst>
                <a:ext uri="{FF2B5EF4-FFF2-40B4-BE49-F238E27FC236}">
                  <a16:creationId xmlns:a16="http://schemas.microsoft.com/office/drawing/2014/main" id="{CCEDE5B1-3562-A804-982A-9D36E507189E}"/>
                </a:ext>
              </a:extLst>
            </p:cNvPr>
            <p:cNvCxnSpPr>
              <a:cxnSpLocks/>
            </p:cNvCxnSpPr>
            <p:nvPr/>
          </p:nvCxnSpPr>
          <p:spPr>
            <a:xfrm flipV="1">
              <a:off x="350588" y="2629157"/>
              <a:ext cx="158386" cy="106209"/>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27" name="Espace réservé du contenu 2">
            <a:extLst>
              <a:ext uri="{FF2B5EF4-FFF2-40B4-BE49-F238E27FC236}">
                <a16:creationId xmlns:a16="http://schemas.microsoft.com/office/drawing/2014/main" id="{6B22F8DC-FE66-F0E9-108A-5CE9C2F7E4EB}"/>
              </a:ext>
            </a:extLst>
          </p:cNvPr>
          <p:cNvSpPr txBox="1">
            <a:spLocks/>
          </p:cNvSpPr>
          <p:nvPr/>
        </p:nvSpPr>
        <p:spPr>
          <a:xfrm>
            <a:off x="364586" y="3102783"/>
            <a:ext cx="3001971" cy="3688697"/>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r>
              <a:rPr lang="fr-FR" sz="1100" dirty="0" smtClean="0"/>
              <a:t>Mise en place d’un catalogue à l’officine :</a:t>
            </a:r>
          </a:p>
          <a:p>
            <a:pPr marL="169666" lvl="1" indent="-171450" algn="just">
              <a:buFont typeface="Courier New" panose="02070309020205020404" pitchFamily="49" charset="0"/>
              <a:buChar char="o"/>
            </a:pPr>
            <a:r>
              <a:rPr lang="fr-FR" sz="1050" b="0" dirty="0" smtClean="0">
                <a:solidFill>
                  <a:schemeClr val="tx1"/>
                </a:solidFill>
              </a:rPr>
              <a:t>Il </a:t>
            </a:r>
            <a:r>
              <a:rPr lang="fr-FR" sz="1050" b="0" dirty="0">
                <a:solidFill>
                  <a:schemeClr val="tx1"/>
                </a:solidFill>
              </a:rPr>
              <a:t>est établi sur un support matériel ou un support électronique. Il est librement accessible par le consommateur. Lorsqu’il repose sur un support matériel, les médicaments sont classés par ordre alphabétique de dénomination commune </a:t>
            </a:r>
            <a:r>
              <a:rPr lang="fr-FR" sz="1050" b="0" dirty="0" smtClean="0">
                <a:solidFill>
                  <a:schemeClr val="tx1"/>
                </a:solidFill>
              </a:rPr>
              <a:t>internationale.</a:t>
            </a:r>
          </a:p>
          <a:p>
            <a:pPr marL="169666" lvl="1" indent="-171450" algn="just">
              <a:buFont typeface="Courier New" panose="02070309020205020404" pitchFamily="49" charset="0"/>
              <a:buChar char="o"/>
            </a:pPr>
            <a:r>
              <a:rPr lang="fr-FR" sz="1050" dirty="0" smtClean="0"/>
              <a:t>La </a:t>
            </a:r>
            <a:r>
              <a:rPr lang="fr-FR" sz="1050" dirty="0"/>
              <a:t>mise à jour du catalogue est effectuée à chaque changement de prix</a:t>
            </a:r>
            <a:r>
              <a:rPr lang="fr-FR" sz="1050" dirty="0">
                <a:solidFill>
                  <a:schemeClr val="tx1"/>
                </a:solidFill>
              </a:rPr>
              <a:t> </a:t>
            </a:r>
            <a:r>
              <a:rPr lang="fr-FR" sz="1050" b="0" dirty="0">
                <a:solidFill>
                  <a:schemeClr val="tx1"/>
                </a:solidFill>
              </a:rPr>
              <a:t>pour les médicaments dont le prix est fixé par le pharmacien et </a:t>
            </a:r>
            <a:r>
              <a:rPr lang="fr-FR" sz="1050" u="sng" dirty="0">
                <a:solidFill>
                  <a:schemeClr val="tx1"/>
                </a:solidFill>
              </a:rPr>
              <a:t>au moins une fois tous les mois</a:t>
            </a:r>
            <a:r>
              <a:rPr lang="fr-FR" sz="1050" dirty="0">
                <a:solidFill>
                  <a:schemeClr val="tx1"/>
                </a:solidFill>
              </a:rPr>
              <a:t> </a:t>
            </a:r>
            <a:r>
              <a:rPr lang="fr-FR" sz="1050" b="0" dirty="0">
                <a:solidFill>
                  <a:schemeClr val="tx1"/>
                </a:solidFill>
              </a:rPr>
              <a:t>pour les médicaments dont le prix est réglementé. La date de la mise à jour est indiquée sur le catalogue. En cas de mise à jour automatique</a:t>
            </a:r>
            <a:r>
              <a:rPr lang="fr-FR" sz="1050" dirty="0">
                <a:solidFill>
                  <a:schemeClr val="tx1"/>
                </a:solidFill>
              </a:rPr>
              <a:t>, </a:t>
            </a:r>
            <a:r>
              <a:rPr lang="fr-FR" sz="1050" dirty="0"/>
              <a:t>s’assurer de cette mise à jour sur tous les supports mis à disposition du </a:t>
            </a:r>
            <a:r>
              <a:rPr lang="fr-FR" sz="1050" dirty="0" smtClean="0"/>
              <a:t>public.</a:t>
            </a:r>
          </a:p>
          <a:p>
            <a:pPr marL="169666" lvl="1" indent="-171450" algn="just">
              <a:buFont typeface="Courier New" panose="02070309020205020404" pitchFamily="49" charset="0"/>
              <a:buChar char="o"/>
            </a:pPr>
            <a:r>
              <a:rPr lang="fr-FR" sz="1050" b="0" dirty="0" smtClean="0">
                <a:solidFill>
                  <a:schemeClr val="tx1"/>
                </a:solidFill>
              </a:rPr>
              <a:t>Lorsque </a:t>
            </a:r>
            <a:r>
              <a:rPr lang="fr-FR" sz="1050" b="0" dirty="0">
                <a:solidFill>
                  <a:schemeClr val="tx1"/>
                </a:solidFill>
              </a:rPr>
              <a:t>le prix réglementé d'un médicament non immédiatement disponible à l'officine est différent du prix figurant sur le catalogue, le pharmacien informe le consommateur de cette différence de prix </a:t>
            </a:r>
            <a:r>
              <a:rPr lang="fr-FR" sz="1050" dirty="0"/>
              <a:t>avant la vente</a:t>
            </a:r>
            <a:r>
              <a:rPr lang="fr-FR" sz="1050" b="0" dirty="0">
                <a:solidFill>
                  <a:schemeClr val="tx1"/>
                </a:solidFill>
              </a:rPr>
              <a:t>.</a:t>
            </a:r>
          </a:p>
        </p:txBody>
      </p:sp>
      <p:grpSp>
        <p:nvGrpSpPr>
          <p:cNvPr id="28" name="Groupe 27">
            <a:extLst>
              <a:ext uri="{FF2B5EF4-FFF2-40B4-BE49-F238E27FC236}">
                <a16:creationId xmlns:a16="http://schemas.microsoft.com/office/drawing/2014/main" id="{0BC287A3-EBBD-0228-38D9-E6CAFA8F1FC8}"/>
              </a:ext>
            </a:extLst>
          </p:cNvPr>
          <p:cNvGrpSpPr/>
          <p:nvPr/>
        </p:nvGrpSpPr>
        <p:grpSpPr>
          <a:xfrm>
            <a:off x="411156" y="2746188"/>
            <a:ext cx="1140562" cy="211541"/>
            <a:chOff x="4820850" y="4231021"/>
            <a:chExt cx="1140562" cy="211541"/>
          </a:xfrm>
        </p:grpSpPr>
        <p:sp>
          <p:nvSpPr>
            <p:cNvPr id="31" name="Ellipse 30">
              <a:extLst>
                <a:ext uri="{FF2B5EF4-FFF2-40B4-BE49-F238E27FC236}">
                  <a16:creationId xmlns:a16="http://schemas.microsoft.com/office/drawing/2014/main" id="{D9F7976B-4464-F641-5CD2-F0F17114BEA1}"/>
                </a:ext>
              </a:extLst>
            </p:cNvPr>
            <p:cNvSpPr/>
            <p:nvPr/>
          </p:nvSpPr>
          <p:spPr>
            <a:xfrm>
              <a:off x="5371514" y="4392162"/>
              <a:ext cx="50400" cy="50400"/>
            </a:xfrm>
            <a:prstGeom prst="ellipse">
              <a:avLst/>
            </a:prstGeom>
            <a:solidFill>
              <a:schemeClr val="accent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fr-FR">
                <a:latin typeface="Arial" panose="020B0604020202020204" pitchFamily="34" charset="0"/>
                <a:cs typeface="Arial" panose="020B0604020202020204" pitchFamily="34" charset="0"/>
              </a:endParaRPr>
            </a:p>
          </p:txBody>
        </p:sp>
        <p:sp>
          <p:nvSpPr>
            <p:cNvPr id="32" name="Ellipse 31">
              <a:extLst>
                <a:ext uri="{FF2B5EF4-FFF2-40B4-BE49-F238E27FC236}">
                  <a16:creationId xmlns:a16="http://schemas.microsoft.com/office/drawing/2014/main" id="{86726D8B-6B02-78D7-7809-9A01E9EAF0B1}"/>
                </a:ext>
              </a:extLst>
            </p:cNvPr>
            <p:cNvSpPr/>
            <p:nvPr/>
          </p:nvSpPr>
          <p:spPr>
            <a:xfrm>
              <a:off x="5371514" y="4328662"/>
              <a:ext cx="50400" cy="50400"/>
            </a:xfrm>
            <a:prstGeom prst="ellipse">
              <a:avLst/>
            </a:prstGeom>
            <a:solidFill>
              <a:schemeClr val="accent2">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fr-FR" dirty="0">
                <a:latin typeface="Arial" panose="020B0604020202020204" pitchFamily="34" charset="0"/>
                <a:cs typeface="Arial" panose="020B0604020202020204" pitchFamily="34" charset="0"/>
              </a:endParaRPr>
            </a:p>
          </p:txBody>
        </p:sp>
        <p:sp>
          <p:nvSpPr>
            <p:cNvPr id="33" name="Forme libre 32">
              <a:extLst>
                <a:ext uri="{FF2B5EF4-FFF2-40B4-BE49-F238E27FC236}">
                  <a16:creationId xmlns:a16="http://schemas.microsoft.com/office/drawing/2014/main" id="{481D8B6D-48B2-E93A-4E6C-B502871B36A1}"/>
                </a:ext>
              </a:extLst>
            </p:cNvPr>
            <p:cNvSpPr/>
            <p:nvPr/>
          </p:nvSpPr>
          <p:spPr>
            <a:xfrm>
              <a:off x="4820850" y="4231021"/>
              <a:ext cx="1140562" cy="56057"/>
            </a:xfrm>
            <a:custGeom>
              <a:avLst/>
              <a:gdLst>
                <a:gd name="csX0" fmla="*/ 0 w 1140562"/>
                <a:gd name="csY0" fmla="*/ 0 h 404053"/>
                <a:gd name="csX1" fmla="*/ 1140562 w 1140562"/>
                <a:gd name="csY1" fmla="*/ 0 h 404053"/>
                <a:gd name="csX2" fmla="*/ 1140562 w 1140562"/>
                <a:gd name="csY2" fmla="*/ 347996 h 404053"/>
                <a:gd name="csX3" fmla="*/ 611262 w 1140562"/>
                <a:gd name="csY3" fmla="*/ 347996 h 404053"/>
                <a:gd name="csX4" fmla="*/ 570300 w 1140562"/>
                <a:gd name="csY4" fmla="*/ 404053 h 404053"/>
                <a:gd name="csX5" fmla="*/ 529339 w 1140562"/>
                <a:gd name="csY5" fmla="*/ 347996 h 404053"/>
                <a:gd name="csX6" fmla="*/ 0 w 1140562"/>
                <a:gd name="csY6" fmla="*/ 347996 h 404053"/>
                <a:gd name="csX0" fmla="*/ 1140562 w 1232002"/>
                <a:gd name="csY0" fmla="*/ 0 h 404053"/>
                <a:gd name="csX1" fmla="*/ 1140562 w 1232002"/>
                <a:gd name="csY1" fmla="*/ 347996 h 404053"/>
                <a:gd name="csX2" fmla="*/ 611262 w 1232002"/>
                <a:gd name="csY2" fmla="*/ 347996 h 404053"/>
                <a:gd name="csX3" fmla="*/ 570300 w 1232002"/>
                <a:gd name="csY3" fmla="*/ 404053 h 404053"/>
                <a:gd name="csX4" fmla="*/ 529339 w 1232002"/>
                <a:gd name="csY4" fmla="*/ 347996 h 404053"/>
                <a:gd name="csX5" fmla="*/ 0 w 1232002"/>
                <a:gd name="csY5" fmla="*/ 347996 h 404053"/>
                <a:gd name="csX6" fmla="*/ 0 w 1232002"/>
                <a:gd name="csY6" fmla="*/ 0 h 404053"/>
                <a:gd name="csX7" fmla="*/ 1232002 w 1232002"/>
                <a:gd name="csY7" fmla="*/ 91440 h 404053"/>
                <a:gd name="csX0" fmla="*/ 1140562 w 1140562"/>
                <a:gd name="csY0" fmla="*/ 0 h 404053"/>
                <a:gd name="csX1" fmla="*/ 1140562 w 1140562"/>
                <a:gd name="csY1" fmla="*/ 347996 h 404053"/>
                <a:gd name="csX2" fmla="*/ 611262 w 1140562"/>
                <a:gd name="csY2" fmla="*/ 347996 h 404053"/>
                <a:gd name="csX3" fmla="*/ 570300 w 1140562"/>
                <a:gd name="csY3" fmla="*/ 404053 h 404053"/>
                <a:gd name="csX4" fmla="*/ 529339 w 1140562"/>
                <a:gd name="csY4" fmla="*/ 347996 h 404053"/>
                <a:gd name="csX5" fmla="*/ 0 w 1140562"/>
                <a:gd name="csY5" fmla="*/ 347996 h 404053"/>
                <a:gd name="csX6" fmla="*/ 0 w 1140562"/>
                <a:gd name="csY6" fmla="*/ 0 h 404053"/>
                <a:gd name="csX0" fmla="*/ 1140562 w 1140562"/>
                <a:gd name="csY0" fmla="*/ 347996 h 404053"/>
                <a:gd name="csX1" fmla="*/ 611262 w 1140562"/>
                <a:gd name="csY1" fmla="*/ 347996 h 404053"/>
                <a:gd name="csX2" fmla="*/ 570300 w 1140562"/>
                <a:gd name="csY2" fmla="*/ 404053 h 404053"/>
                <a:gd name="csX3" fmla="*/ 529339 w 1140562"/>
                <a:gd name="csY3" fmla="*/ 347996 h 404053"/>
                <a:gd name="csX4" fmla="*/ 0 w 1140562"/>
                <a:gd name="csY4" fmla="*/ 347996 h 404053"/>
                <a:gd name="csX5" fmla="*/ 0 w 1140562"/>
                <a:gd name="csY5" fmla="*/ 0 h 404053"/>
                <a:gd name="csX0" fmla="*/ 1140562 w 1140562"/>
                <a:gd name="csY0" fmla="*/ 0 h 56057"/>
                <a:gd name="csX1" fmla="*/ 611262 w 1140562"/>
                <a:gd name="csY1" fmla="*/ 0 h 56057"/>
                <a:gd name="csX2" fmla="*/ 570300 w 1140562"/>
                <a:gd name="csY2" fmla="*/ 56057 h 56057"/>
                <a:gd name="csX3" fmla="*/ 529339 w 1140562"/>
                <a:gd name="csY3" fmla="*/ 0 h 56057"/>
                <a:gd name="csX4" fmla="*/ 0 w 1140562"/>
                <a:gd name="csY4" fmla="*/ 0 h 56057"/>
              </a:gdLst>
              <a:ahLst/>
              <a:cxnLst>
                <a:cxn ang="0">
                  <a:pos x="csX0" y="csY0"/>
                </a:cxn>
                <a:cxn ang="0">
                  <a:pos x="csX1" y="csY1"/>
                </a:cxn>
                <a:cxn ang="0">
                  <a:pos x="csX2" y="csY2"/>
                </a:cxn>
                <a:cxn ang="0">
                  <a:pos x="csX3" y="csY3"/>
                </a:cxn>
                <a:cxn ang="0">
                  <a:pos x="csX4" y="csY4"/>
                </a:cxn>
              </a:cxnLst>
              <a:rect l="l" t="t" r="r" b="b"/>
              <a:pathLst>
                <a:path w="1140562" h="56057">
                  <a:moveTo>
                    <a:pt x="1140562" y="0"/>
                  </a:moveTo>
                  <a:lnTo>
                    <a:pt x="611262" y="0"/>
                  </a:lnTo>
                  <a:lnTo>
                    <a:pt x="570300" y="56057"/>
                  </a:lnTo>
                  <a:lnTo>
                    <a:pt x="529339" y="0"/>
                  </a:lnTo>
                  <a:lnTo>
                    <a:pt x="0" y="0"/>
                  </a:lnTo>
                </a:path>
              </a:pathLst>
            </a:cu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just"/>
              <a:endParaRPr lang="fr-FR">
                <a:latin typeface="Arial" panose="020B0604020202020204" pitchFamily="34" charset="0"/>
                <a:cs typeface="Arial" panose="020B0604020202020204" pitchFamily="34" charset="0"/>
              </a:endParaRPr>
            </a:p>
          </p:txBody>
        </p:sp>
      </p:grpSp>
      <p:sp>
        <p:nvSpPr>
          <p:cNvPr id="34" name="Espace réservé du contenu 2">
            <a:extLst>
              <a:ext uri="{FF2B5EF4-FFF2-40B4-BE49-F238E27FC236}">
                <a16:creationId xmlns:a16="http://schemas.microsoft.com/office/drawing/2014/main" id="{6B22F8DC-FE66-F0E9-108A-5CE9C2F7E4EB}"/>
              </a:ext>
            </a:extLst>
          </p:cNvPr>
          <p:cNvSpPr txBox="1">
            <a:spLocks/>
          </p:cNvSpPr>
          <p:nvPr/>
        </p:nvSpPr>
        <p:spPr>
          <a:xfrm>
            <a:off x="3747401" y="3102785"/>
            <a:ext cx="3476111" cy="353314"/>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r>
              <a:rPr lang="fr-FR" sz="1100" dirty="0" smtClean="0"/>
              <a:t>Modalités </a:t>
            </a:r>
            <a:r>
              <a:rPr lang="fr-FR" sz="1100" dirty="0"/>
              <a:t>pratiques d‘information sur le prix </a:t>
            </a:r>
            <a:r>
              <a:rPr lang="fr-FR" sz="1100" dirty="0" smtClean="0"/>
              <a:t>public TTC des médicaments :</a:t>
            </a:r>
            <a:endParaRPr lang="fr-FR" sz="1100" dirty="0"/>
          </a:p>
        </p:txBody>
      </p:sp>
      <p:grpSp>
        <p:nvGrpSpPr>
          <p:cNvPr id="35" name="Groupe 34">
            <a:extLst>
              <a:ext uri="{FF2B5EF4-FFF2-40B4-BE49-F238E27FC236}">
                <a16:creationId xmlns:a16="http://schemas.microsoft.com/office/drawing/2014/main" id="{0BC287A3-EBBD-0228-38D9-E6CAFA8F1FC8}"/>
              </a:ext>
            </a:extLst>
          </p:cNvPr>
          <p:cNvGrpSpPr/>
          <p:nvPr/>
        </p:nvGrpSpPr>
        <p:grpSpPr>
          <a:xfrm>
            <a:off x="3793971" y="2774216"/>
            <a:ext cx="1140562" cy="211541"/>
            <a:chOff x="4820850" y="4231021"/>
            <a:chExt cx="1140562" cy="211541"/>
          </a:xfrm>
        </p:grpSpPr>
        <p:sp>
          <p:nvSpPr>
            <p:cNvPr id="36" name="Ellipse 35">
              <a:extLst>
                <a:ext uri="{FF2B5EF4-FFF2-40B4-BE49-F238E27FC236}">
                  <a16:creationId xmlns:a16="http://schemas.microsoft.com/office/drawing/2014/main" id="{D9F7976B-4464-F641-5CD2-F0F17114BEA1}"/>
                </a:ext>
              </a:extLst>
            </p:cNvPr>
            <p:cNvSpPr/>
            <p:nvPr/>
          </p:nvSpPr>
          <p:spPr>
            <a:xfrm>
              <a:off x="5371514" y="4392162"/>
              <a:ext cx="50400" cy="50400"/>
            </a:xfrm>
            <a:prstGeom prst="ellipse">
              <a:avLst/>
            </a:prstGeom>
            <a:solidFill>
              <a:schemeClr val="accent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Arial" panose="020B0604020202020204" pitchFamily="34" charset="0"/>
                <a:cs typeface="Arial" panose="020B0604020202020204" pitchFamily="34" charset="0"/>
              </a:endParaRPr>
            </a:p>
          </p:txBody>
        </p:sp>
        <p:sp>
          <p:nvSpPr>
            <p:cNvPr id="37" name="Ellipse 36">
              <a:extLst>
                <a:ext uri="{FF2B5EF4-FFF2-40B4-BE49-F238E27FC236}">
                  <a16:creationId xmlns:a16="http://schemas.microsoft.com/office/drawing/2014/main" id="{86726D8B-6B02-78D7-7809-9A01E9EAF0B1}"/>
                </a:ext>
              </a:extLst>
            </p:cNvPr>
            <p:cNvSpPr/>
            <p:nvPr/>
          </p:nvSpPr>
          <p:spPr>
            <a:xfrm>
              <a:off x="5371514" y="4328662"/>
              <a:ext cx="50400" cy="50400"/>
            </a:xfrm>
            <a:prstGeom prst="ellipse">
              <a:avLst/>
            </a:prstGeom>
            <a:solidFill>
              <a:schemeClr val="accent2">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sp>
          <p:nvSpPr>
            <p:cNvPr id="38" name="Forme libre 37">
              <a:extLst>
                <a:ext uri="{FF2B5EF4-FFF2-40B4-BE49-F238E27FC236}">
                  <a16:creationId xmlns:a16="http://schemas.microsoft.com/office/drawing/2014/main" id="{481D8B6D-48B2-E93A-4E6C-B502871B36A1}"/>
                </a:ext>
              </a:extLst>
            </p:cNvPr>
            <p:cNvSpPr/>
            <p:nvPr/>
          </p:nvSpPr>
          <p:spPr>
            <a:xfrm>
              <a:off x="4820850" y="4231021"/>
              <a:ext cx="1140562" cy="56057"/>
            </a:xfrm>
            <a:custGeom>
              <a:avLst/>
              <a:gdLst>
                <a:gd name="csX0" fmla="*/ 0 w 1140562"/>
                <a:gd name="csY0" fmla="*/ 0 h 404053"/>
                <a:gd name="csX1" fmla="*/ 1140562 w 1140562"/>
                <a:gd name="csY1" fmla="*/ 0 h 404053"/>
                <a:gd name="csX2" fmla="*/ 1140562 w 1140562"/>
                <a:gd name="csY2" fmla="*/ 347996 h 404053"/>
                <a:gd name="csX3" fmla="*/ 611262 w 1140562"/>
                <a:gd name="csY3" fmla="*/ 347996 h 404053"/>
                <a:gd name="csX4" fmla="*/ 570300 w 1140562"/>
                <a:gd name="csY4" fmla="*/ 404053 h 404053"/>
                <a:gd name="csX5" fmla="*/ 529339 w 1140562"/>
                <a:gd name="csY5" fmla="*/ 347996 h 404053"/>
                <a:gd name="csX6" fmla="*/ 0 w 1140562"/>
                <a:gd name="csY6" fmla="*/ 347996 h 404053"/>
                <a:gd name="csX0" fmla="*/ 1140562 w 1232002"/>
                <a:gd name="csY0" fmla="*/ 0 h 404053"/>
                <a:gd name="csX1" fmla="*/ 1140562 w 1232002"/>
                <a:gd name="csY1" fmla="*/ 347996 h 404053"/>
                <a:gd name="csX2" fmla="*/ 611262 w 1232002"/>
                <a:gd name="csY2" fmla="*/ 347996 h 404053"/>
                <a:gd name="csX3" fmla="*/ 570300 w 1232002"/>
                <a:gd name="csY3" fmla="*/ 404053 h 404053"/>
                <a:gd name="csX4" fmla="*/ 529339 w 1232002"/>
                <a:gd name="csY4" fmla="*/ 347996 h 404053"/>
                <a:gd name="csX5" fmla="*/ 0 w 1232002"/>
                <a:gd name="csY5" fmla="*/ 347996 h 404053"/>
                <a:gd name="csX6" fmla="*/ 0 w 1232002"/>
                <a:gd name="csY6" fmla="*/ 0 h 404053"/>
                <a:gd name="csX7" fmla="*/ 1232002 w 1232002"/>
                <a:gd name="csY7" fmla="*/ 91440 h 404053"/>
                <a:gd name="csX0" fmla="*/ 1140562 w 1140562"/>
                <a:gd name="csY0" fmla="*/ 0 h 404053"/>
                <a:gd name="csX1" fmla="*/ 1140562 w 1140562"/>
                <a:gd name="csY1" fmla="*/ 347996 h 404053"/>
                <a:gd name="csX2" fmla="*/ 611262 w 1140562"/>
                <a:gd name="csY2" fmla="*/ 347996 h 404053"/>
                <a:gd name="csX3" fmla="*/ 570300 w 1140562"/>
                <a:gd name="csY3" fmla="*/ 404053 h 404053"/>
                <a:gd name="csX4" fmla="*/ 529339 w 1140562"/>
                <a:gd name="csY4" fmla="*/ 347996 h 404053"/>
                <a:gd name="csX5" fmla="*/ 0 w 1140562"/>
                <a:gd name="csY5" fmla="*/ 347996 h 404053"/>
                <a:gd name="csX6" fmla="*/ 0 w 1140562"/>
                <a:gd name="csY6" fmla="*/ 0 h 404053"/>
                <a:gd name="csX0" fmla="*/ 1140562 w 1140562"/>
                <a:gd name="csY0" fmla="*/ 347996 h 404053"/>
                <a:gd name="csX1" fmla="*/ 611262 w 1140562"/>
                <a:gd name="csY1" fmla="*/ 347996 h 404053"/>
                <a:gd name="csX2" fmla="*/ 570300 w 1140562"/>
                <a:gd name="csY2" fmla="*/ 404053 h 404053"/>
                <a:gd name="csX3" fmla="*/ 529339 w 1140562"/>
                <a:gd name="csY3" fmla="*/ 347996 h 404053"/>
                <a:gd name="csX4" fmla="*/ 0 w 1140562"/>
                <a:gd name="csY4" fmla="*/ 347996 h 404053"/>
                <a:gd name="csX5" fmla="*/ 0 w 1140562"/>
                <a:gd name="csY5" fmla="*/ 0 h 404053"/>
                <a:gd name="csX0" fmla="*/ 1140562 w 1140562"/>
                <a:gd name="csY0" fmla="*/ 0 h 56057"/>
                <a:gd name="csX1" fmla="*/ 611262 w 1140562"/>
                <a:gd name="csY1" fmla="*/ 0 h 56057"/>
                <a:gd name="csX2" fmla="*/ 570300 w 1140562"/>
                <a:gd name="csY2" fmla="*/ 56057 h 56057"/>
                <a:gd name="csX3" fmla="*/ 529339 w 1140562"/>
                <a:gd name="csY3" fmla="*/ 0 h 56057"/>
                <a:gd name="csX4" fmla="*/ 0 w 1140562"/>
                <a:gd name="csY4" fmla="*/ 0 h 56057"/>
              </a:gdLst>
              <a:ahLst/>
              <a:cxnLst>
                <a:cxn ang="0">
                  <a:pos x="csX0" y="csY0"/>
                </a:cxn>
                <a:cxn ang="0">
                  <a:pos x="csX1" y="csY1"/>
                </a:cxn>
                <a:cxn ang="0">
                  <a:pos x="csX2" y="csY2"/>
                </a:cxn>
                <a:cxn ang="0">
                  <a:pos x="csX3" y="csY3"/>
                </a:cxn>
                <a:cxn ang="0">
                  <a:pos x="csX4" y="csY4"/>
                </a:cxn>
              </a:cxnLst>
              <a:rect l="l" t="t" r="r" b="b"/>
              <a:pathLst>
                <a:path w="1140562" h="56057">
                  <a:moveTo>
                    <a:pt x="1140562" y="0"/>
                  </a:moveTo>
                  <a:lnTo>
                    <a:pt x="611262" y="0"/>
                  </a:lnTo>
                  <a:lnTo>
                    <a:pt x="570300" y="56057"/>
                  </a:lnTo>
                  <a:lnTo>
                    <a:pt x="529339" y="0"/>
                  </a:lnTo>
                  <a:lnTo>
                    <a:pt x="0" y="0"/>
                  </a:lnTo>
                </a:path>
              </a:pathLst>
            </a:cu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latin typeface="Arial" panose="020B0604020202020204" pitchFamily="34" charset="0"/>
                <a:cs typeface="Arial" panose="020B0604020202020204" pitchFamily="34" charset="0"/>
              </a:endParaRPr>
            </a:p>
          </p:txBody>
        </p:sp>
      </p:grpSp>
      <p:sp>
        <p:nvSpPr>
          <p:cNvPr id="39" name="Espace réservé du contenu 2">
            <a:extLst>
              <a:ext uri="{FF2B5EF4-FFF2-40B4-BE49-F238E27FC236}">
                <a16:creationId xmlns:a16="http://schemas.microsoft.com/office/drawing/2014/main" id="{6B22F8DC-FE66-F0E9-108A-5CE9C2F7E4EB}"/>
              </a:ext>
            </a:extLst>
          </p:cNvPr>
          <p:cNvSpPr txBox="1">
            <a:spLocks/>
          </p:cNvSpPr>
          <p:nvPr/>
        </p:nvSpPr>
        <p:spPr>
          <a:xfrm>
            <a:off x="3793971" y="7693977"/>
            <a:ext cx="3330222" cy="1998800"/>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r>
              <a:rPr lang="fr-FR" sz="1100" dirty="0" smtClean="0"/>
              <a:t>Information sur les modalités de </a:t>
            </a:r>
            <a:r>
              <a:rPr lang="fr-FR" sz="1100" dirty="0"/>
              <a:t>fixation de prix public TTC des médicaments :</a:t>
            </a:r>
          </a:p>
          <a:p>
            <a:pPr>
              <a:buClr>
                <a:schemeClr val="accent6"/>
              </a:buClr>
            </a:pPr>
            <a:r>
              <a:rPr lang="fr-FR" sz="1050" dirty="0">
                <a:solidFill>
                  <a:schemeClr val="tx1"/>
                </a:solidFill>
              </a:rPr>
              <a:t>Doit être apposé sur un support visible et lisible par le consommateur, selon les 3 cas de figure :</a:t>
            </a:r>
          </a:p>
          <a:p>
            <a:pPr marL="171450" indent="-171450">
              <a:buClr>
                <a:schemeClr val="accent2"/>
              </a:buClr>
              <a:buFont typeface="Courier New" panose="02070309020205020404" pitchFamily="49" charset="0"/>
              <a:buChar char="o"/>
            </a:pPr>
            <a:r>
              <a:rPr lang="fr-FR" sz="1050" dirty="0">
                <a:solidFill>
                  <a:schemeClr val="tx1"/>
                </a:solidFill>
              </a:rPr>
              <a:t>SI </a:t>
            </a:r>
            <a:r>
              <a:rPr lang="fr-FR" sz="1050" dirty="0">
                <a:solidFill>
                  <a:schemeClr val="tx1"/>
                </a:solidFill>
                <a:hlinkClick r:id="rId4"/>
              </a:rPr>
              <a:t>Les médicaments non exposés à la vue du public sont étiquetés</a:t>
            </a:r>
            <a:endParaRPr lang="fr-FR" sz="1050" dirty="0">
              <a:solidFill>
                <a:schemeClr val="tx1"/>
              </a:solidFill>
            </a:endParaRPr>
          </a:p>
          <a:p>
            <a:pPr marL="171450" indent="-171450">
              <a:buClr>
                <a:schemeClr val="accent2"/>
              </a:buClr>
              <a:buFont typeface="Courier New" panose="02070309020205020404" pitchFamily="49" charset="0"/>
              <a:buChar char="o"/>
            </a:pPr>
            <a:r>
              <a:rPr lang="fr-FR" sz="1050" dirty="0">
                <a:solidFill>
                  <a:schemeClr val="tx1"/>
                </a:solidFill>
              </a:rPr>
              <a:t>SI </a:t>
            </a:r>
            <a:r>
              <a:rPr lang="fr-FR" sz="1050" dirty="0">
                <a:solidFill>
                  <a:schemeClr val="tx1"/>
                </a:solidFill>
                <a:hlinkClick r:id="rId5"/>
              </a:rPr>
              <a:t>Les médicaments non exposés à la vue du public ne sont pas étiquetés et que le tarif des honoraires est affiché </a:t>
            </a:r>
            <a:endParaRPr lang="fr-FR" sz="1050" dirty="0">
              <a:solidFill>
                <a:schemeClr val="tx1"/>
              </a:solidFill>
            </a:endParaRPr>
          </a:p>
          <a:p>
            <a:pPr marL="171450" indent="-171450">
              <a:buClr>
                <a:schemeClr val="accent2"/>
              </a:buClr>
              <a:buFont typeface="Courier New" panose="02070309020205020404" pitchFamily="49" charset="0"/>
              <a:buChar char="o"/>
            </a:pPr>
            <a:r>
              <a:rPr lang="fr-FR" sz="1050" dirty="0">
                <a:solidFill>
                  <a:schemeClr val="tx1"/>
                </a:solidFill>
              </a:rPr>
              <a:t>SI </a:t>
            </a:r>
            <a:r>
              <a:rPr lang="fr-FR" sz="1050" dirty="0">
                <a:solidFill>
                  <a:schemeClr val="tx1"/>
                </a:solidFill>
                <a:hlinkClick r:id="rId6"/>
              </a:rPr>
              <a:t>Les médicaments non exposés à la vue du public ne sont pas étiquetés et que le tarif des honoraires n'est pas affiché</a:t>
            </a:r>
            <a:endParaRPr lang="fr-FR" sz="1050" dirty="0">
              <a:solidFill>
                <a:schemeClr val="tx1"/>
              </a:solidFill>
            </a:endParaRPr>
          </a:p>
        </p:txBody>
      </p:sp>
      <p:grpSp>
        <p:nvGrpSpPr>
          <p:cNvPr id="40" name="Groupe 39">
            <a:extLst>
              <a:ext uri="{FF2B5EF4-FFF2-40B4-BE49-F238E27FC236}">
                <a16:creationId xmlns:a16="http://schemas.microsoft.com/office/drawing/2014/main" id="{0BC287A3-EBBD-0228-38D9-E6CAFA8F1FC8}"/>
              </a:ext>
            </a:extLst>
          </p:cNvPr>
          <p:cNvGrpSpPr/>
          <p:nvPr/>
        </p:nvGrpSpPr>
        <p:grpSpPr>
          <a:xfrm>
            <a:off x="3840540" y="7409950"/>
            <a:ext cx="1140562" cy="211541"/>
            <a:chOff x="4820850" y="4231021"/>
            <a:chExt cx="1140562" cy="211541"/>
          </a:xfrm>
        </p:grpSpPr>
        <p:sp>
          <p:nvSpPr>
            <p:cNvPr id="42" name="Ellipse 41">
              <a:extLst>
                <a:ext uri="{FF2B5EF4-FFF2-40B4-BE49-F238E27FC236}">
                  <a16:creationId xmlns:a16="http://schemas.microsoft.com/office/drawing/2014/main" id="{D9F7976B-4464-F641-5CD2-F0F17114BEA1}"/>
                </a:ext>
              </a:extLst>
            </p:cNvPr>
            <p:cNvSpPr/>
            <p:nvPr/>
          </p:nvSpPr>
          <p:spPr>
            <a:xfrm>
              <a:off x="5371514" y="4392162"/>
              <a:ext cx="50400" cy="50400"/>
            </a:xfrm>
            <a:prstGeom prst="ellipse">
              <a:avLst/>
            </a:prstGeom>
            <a:solidFill>
              <a:schemeClr val="accent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Arial" panose="020B0604020202020204" pitchFamily="34" charset="0"/>
                <a:cs typeface="Arial" panose="020B0604020202020204" pitchFamily="34" charset="0"/>
              </a:endParaRPr>
            </a:p>
          </p:txBody>
        </p:sp>
        <p:sp>
          <p:nvSpPr>
            <p:cNvPr id="43" name="Ellipse 42">
              <a:extLst>
                <a:ext uri="{FF2B5EF4-FFF2-40B4-BE49-F238E27FC236}">
                  <a16:creationId xmlns:a16="http://schemas.microsoft.com/office/drawing/2014/main" id="{86726D8B-6B02-78D7-7809-9A01E9EAF0B1}"/>
                </a:ext>
              </a:extLst>
            </p:cNvPr>
            <p:cNvSpPr/>
            <p:nvPr/>
          </p:nvSpPr>
          <p:spPr>
            <a:xfrm>
              <a:off x="5371514" y="4328662"/>
              <a:ext cx="50400" cy="50400"/>
            </a:xfrm>
            <a:prstGeom prst="ellipse">
              <a:avLst/>
            </a:prstGeom>
            <a:solidFill>
              <a:schemeClr val="accent2">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sp>
          <p:nvSpPr>
            <p:cNvPr id="44" name="Forme libre 43">
              <a:extLst>
                <a:ext uri="{FF2B5EF4-FFF2-40B4-BE49-F238E27FC236}">
                  <a16:creationId xmlns:a16="http://schemas.microsoft.com/office/drawing/2014/main" id="{481D8B6D-48B2-E93A-4E6C-B502871B36A1}"/>
                </a:ext>
              </a:extLst>
            </p:cNvPr>
            <p:cNvSpPr/>
            <p:nvPr/>
          </p:nvSpPr>
          <p:spPr>
            <a:xfrm>
              <a:off x="4820850" y="4231021"/>
              <a:ext cx="1140562" cy="56057"/>
            </a:xfrm>
            <a:custGeom>
              <a:avLst/>
              <a:gdLst>
                <a:gd name="csX0" fmla="*/ 0 w 1140562"/>
                <a:gd name="csY0" fmla="*/ 0 h 404053"/>
                <a:gd name="csX1" fmla="*/ 1140562 w 1140562"/>
                <a:gd name="csY1" fmla="*/ 0 h 404053"/>
                <a:gd name="csX2" fmla="*/ 1140562 w 1140562"/>
                <a:gd name="csY2" fmla="*/ 347996 h 404053"/>
                <a:gd name="csX3" fmla="*/ 611262 w 1140562"/>
                <a:gd name="csY3" fmla="*/ 347996 h 404053"/>
                <a:gd name="csX4" fmla="*/ 570300 w 1140562"/>
                <a:gd name="csY4" fmla="*/ 404053 h 404053"/>
                <a:gd name="csX5" fmla="*/ 529339 w 1140562"/>
                <a:gd name="csY5" fmla="*/ 347996 h 404053"/>
                <a:gd name="csX6" fmla="*/ 0 w 1140562"/>
                <a:gd name="csY6" fmla="*/ 347996 h 404053"/>
                <a:gd name="csX0" fmla="*/ 1140562 w 1232002"/>
                <a:gd name="csY0" fmla="*/ 0 h 404053"/>
                <a:gd name="csX1" fmla="*/ 1140562 w 1232002"/>
                <a:gd name="csY1" fmla="*/ 347996 h 404053"/>
                <a:gd name="csX2" fmla="*/ 611262 w 1232002"/>
                <a:gd name="csY2" fmla="*/ 347996 h 404053"/>
                <a:gd name="csX3" fmla="*/ 570300 w 1232002"/>
                <a:gd name="csY3" fmla="*/ 404053 h 404053"/>
                <a:gd name="csX4" fmla="*/ 529339 w 1232002"/>
                <a:gd name="csY4" fmla="*/ 347996 h 404053"/>
                <a:gd name="csX5" fmla="*/ 0 w 1232002"/>
                <a:gd name="csY5" fmla="*/ 347996 h 404053"/>
                <a:gd name="csX6" fmla="*/ 0 w 1232002"/>
                <a:gd name="csY6" fmla="*/ 0 h 404053"/>
                <a:gd name="csX7" fmla="*/ 1232002 w 1232002"/>
                <a:gd name="csY7" fmla="*/ 91440 h 404053"/>
                <a:gd name="csX0" fmla="*/ 1140562 w 1140562"/>
                <a:gd name="csY0" fmla="*/ 0 h 404053"/>
                <a:gd name="csX1" fmla="*/ 1140562 w 1140562"/>
                <a:gd name="csY1" fmla="*/ 347996 h 404053"/>
                <a:gd name="csX2" fmla="*/ 611262 w 1140562"/>
                <a:gd name="csY2" fmla="*/ 347996 h 404053"/>
                <a:gd name="csX3" fmla="*/ 570300 w 1140562"/>
                <a:gd name="csY3" fmla="*/ 404053 h 404053"/>
                <a:gd name="csX4" fmla="*/ 529339 w 1140562"/>
                <a:gd name="csY4" fmla="*/ 347996 h 404053"/>
                <a:gd name="csX5" fmla="*/ 0 w 1140562"/>
                <a:gd name="csY5" fmla="*/ 347996 h 404053"/>
                <a:gd name="csX6" fmla="*/ 0 w 1140562"/>
                <a:gd name="csY6" fmla="*/ 0 h 404053"/>
                <a:gd name="csX0" fmla="*/ 1140562 w 1140562"/>
                <a:gd name="csY0" fmla="*/ 347996 h 404053"/>
                <a:gd name="csX1" fmla="*/ 611262 w 1140562"/>
                <a:gd name="csY1" fmla="*/ 347996 h 404053"/>
                <a:gd name="csX2" fmla="*/ 570300 w 1140562"/>
                <a:gd name="csY2" fmla="*/ 404053 h 404053"/>
                <a:gd name="csX3" fmla="*/ 529339 w 1140562"/>
                <a:gd name="csY3" fmla="*/ 347996 h 404053"/>
                <a:gd name="csX4" fmla="*/ 0 w 1140562"/>
                <a:gd name="csY4" fmla="*/ 347996 h 404053"/>
                <a:gd name="csX5" fmla="*/ 0 w 1140562"/>
                <a:gd name="csY5" fmla="*/ 0 h 404053"/>
                <a:gd name="csX0" fmla="*/ 1140562 w 1140562"/>
                <a:gd name="csY0" fmla="*/ 0 h 56057"/>
                <a:gd name="csX1" fmla="*/ 611262 w 1140562"/>
                <a:gd name="csY1" fmla="*/ 0 h 56057"/>
                <a:gd name="csX2" fmla="*/ 570300 w 1140562"/>
                <a:gd name="csY2" fmla="*/ 56057 h 56057"/>
                <a:gd name="csX3" fmla="*/ 529339 w 1140562"/>
                <a:gd name="csY3" fmla="*/ 0 h 56057"/>
                <a:gd name="csX4" fmla="*/ 0 w 1140562"/>
                <a:gd name="csY4" fmla="*/ 0 h 56057"/>
              </a:gdLst>
              <a:ahLst/>
              <a:cxnLst>
                <a:cxn ang="0">
                  <a:pos x="csX0" y="csY0"/>
                </a:cxn>
                <a:cxn ang="0">
                  <a:pos x="csX1" y="csY1"/>
                </a:cxn>
                <a:cxn ang="0">
                  <a:pos x="csX2" y="csY2"/>
                </a:cxn>
                <a:cxn ang="0">
                  <a:pos x="csX3" y="csY3"/>
                </a:cxn>
                <a:cxn ang="0">
                  <a:pos x="csX4" y="csY4"/>
                </a:cxn>
              </a:cxnLst>
              <a:rect l="l" t="t" r="r" b="b"/>
              <a:pathLst>
                <a:path w="1140562" h="56057">
                  <a:moveTo>
                    <a:pt x="1140562" y="0"/>
                  </a:moveTo>
                  <a:lnTo>
                    <a:pt x="611262" y="0"/>
                  </a:lnTo>
                  <a:lnTo>
                    <a:pt x="570300" y="56057"/>
                  </a:lnTo>
                  <a:lnTo>
                    <a:pt x="529339" y="0"/>
                  </a:lnTo>
                  <a:lnTo>
                    <a:pt x="0" y="0"/>
                  </a:lnTo>
                </a:path>
              </a:pathLst>
            </a:cu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latin typeface="Arial" panose="020B0604020202020204" pitchFamily="34" charset="0"/>
                <a:cs typeface="Arial" panose="020B0604020202020204" pitchFamily="34" charset="0"/>
              </a:endParaRPr>
            </a:p>
          </p:txBody>
        </p:sp>
      </p:grpSp>
      <p:sp>
        <p:nvSpPr>
          <p:cNvPr id="8" name="Rectangle 7"/>
          <p:cNvSpPr/>
          <p:nvPr/>
        </p:nvSpPr>
        <p:spPr>
          <a:xfrm>
            <a:off x="3676091" y="3399304"/>
            <a:ext cx="3547422" cy="938719"/>
          </a:xfrm>
          <a:prstGeom prst="rect">
            <a:avLst/>
          </a:prstGeom>
        </p:spPr>
        <p:txBody>
          <a:bodyPr wrap="square">
            <a:spAutoFit/>
          </a:bodyPr>
          <a:lstStyle/>
          <a:p>
            <a:pPr marL="171450" indent="-171450" algn="just">
              <a:buClr>
                <a:srgbClr val="812A4D"/>
              </a:buClr>
              <a:buFont typeface="Courier New" panose="02070309020205020404" pitchFamily="49" charset="0"/>
              <a:buChar char="o"/>
            </a:pPr>
            <a:r>
              <a:rPr lang="fr-FR" sz="1100" dirty="0">
                <a:latin typeface="Arial" panose="020B0604020202020204" pitchFamily="34" charset="0"/>
                <a:cs typeface="Arial" panose="020B0604020202020204" pitchFamily="34" charset="0"/>
              </a:rPr>
              <a:t>Médicaments</a:t>
            </a:r>
            <a:r>
              <a:rPr lang="fr-FR" sz="1100" dirty="0" smtClean="0">
                <a:latin typeface="Arial" panose="020B0604020202020204" pitchFamily="34" charset="0"/>
                <a:cs typeface="Arial" panose="020B0604020202020204" pitchFamily="34" charset="0"/>
              </a:rPr>
              <a:t> </a:t>
            </a:r>
            <a:r>
              <a:rPr lang="fr-FR" sz="1100" b="1" dirty="0">
                <a:solidFill>
                  <a:srgbClr val="812A4D"/>
                </a:solidFill>
                <a:latin typeface="Arial" panose="020B0604020202020204" pitchFamily="34" charset="0"/>
                <a:cs typeface="Arial" panose="020B0604020202020204" pitchFamily="34" charset="0"/>
              </a:rPr>
              <a:t>EXPOSÉS</a:t>
            </a:r>
            <a:r>
              <a:rPr lang="fr-FR" sz="1100" dirty="0">
                <a:latin typeface="Arial" panose="020B0604020202020204" pitchFamily="34" charset="0"/>
                <a:cs typeface="Arial" panose="020B0604020202020204" pitchFamily="34" charset="0"/>
              </a:rPr>
              <a:t> </a:t>
            </a:r>
            <a:r>
              <a:rPr lang="fr-FR" sz="1100" dirty="0" smtClean="0">
                <a:latin typeface="Arial" panose="020B0604020202020204" pitchFamily="34" charset="0"/>
                <a:cs typeface="Arial" panose="020B0604020202020204" pitchFamily="34" charset="0"/>
              </a:rPr>
              <a:t>à la vue du public :</a:t>
            </a:r>
            <a:endParaRPr lang="fr-FR" sz="1100" dirty="0" smtClean="0">
              <a:solidFill>
                <a:srgbClr val="FF0000"/>
              </a:solidFill>
              <a:latin typeface="Arial" panose="020B0604020202020204" pitchFamily="34" charset="0"/>
              <a:cs typeface="Arial" panose="020B0604020202020204" pitchFamily="34" charset="0"/>
            </a:endParaRPr>
          </a:p>
          <a:p>
            <a:pPr marL="360000" lvl="1" indent="-171450" algn="just">
              <a:buClr>
                <a:srgbClr val="812A4D"/>
              </a:buClr>
              <a:buFont typeface="Arial" panose="020B0604020202020204" pitchFamily="34" charset="0"/>
              <a:buChar char="•"/>
            </a:pPr>
            <a:r>
              <a:rPr lang="fr-FR" sz="1100" dirty="0" smtClean="0">
                <a:latin typeface="Arial" panose="020B0604020202020204" pitchFamily="34" charset="0"/>
                <a:cs typeface="Arial" panose="020B0604020202020204" pitchFamily="34" charset="0"/>
              </a:rPr>
              <a:t>derrière </a:t>
            </a:r>
            <a:r>
              <a:rPr lang="fr-FR" sz="1100" dirty="0">
                <a:latin typeface="Arial" panose="020B0604020202020204" pitchFamily="34" charset="0"/>
                <a:cs typeface="Arial" panose="020B0604020202020204" pitchFamily="34" charset="0"/>
              </a:rPr>
              <a:t>le comptoir : Affichage visible et </a:t>
            </a:r>
            <a:r>
              <a:rPr lang="fr-FR" sz="1100" dirty="0" smtClean="0">
                <a:latin typeface="Arial" panose="020B0604020202020204" pitchFamily="34" charset="0"/>
                <a:cs typeface="Arial" panose="020B0604020202020204" pitchFamily="34" charset="0"/>
              </a:rPr>
              <a:t>lisible</a:t>
            </a:r>
          </a:p>
          <a:p>
            <a:pPr marL="360000" lvl="1" indent="-171450" algn="just">
              <a:buClr>
                <a:srgbClr val="812A4D"/>
              </a:buClr>
              <a:buFont typeface="Arial" panose="020B0604020202020204" pitchFamily="34" charset="0"/>
              <a:buChar char="•"/>
            </a:pPr>
            <a:r>
              <a:rPr lang="fr-FR" sz="1100" dirty="0" smtClean="0">
                <a:latin typeface="Arial" panose="020B0604020202020204" pitchFamily="34" charset="0"/>
                <a:cs typeface="Arial" panose="020B0604020202020204" pitchFamily="34" charset="0"/>
                <a:hlinkClick r:id="rId7"/>
              </a:rPr>
              <a:t>en </a:t>
            </a:r>
            <a:r>
              <a:rPr lang="fr-FR" sz="1100" dirty="0">
                <a:latin typeface="Arial" panose="020B0604020202020204" pitchFamily="34" charset="0"/>
                <a:cs typeface="Arial" panose="020B0604020202020204" pitchFamily="34" charset="0"/>
                <a:hlinkClick r:id="rId7"/>
              </a:rPr>
              <a:t>accès direct au public</a:t>
            </a:r>
            <a:r>
              <a:rPr lang="fr-FR" sz="1100" dirty="0">
                <a:latin typeface="Arial" panose="020B0604020202020204" pitchFamily="34" charset="0"/>
                <a:cs typeface="Arial" panose="020B0604020202020204" pitchFamily="34" charset="0"/>
              </a:rPr>
              <a:t> (liste sur le site </a:t>
            </a:r>
            <a:r>
              <a:rPr lang="fr-FR" sz="1100" dirty="0" err="1">
                <a:latin typeface="Arial" panose="020B0604020202020204" pitchFamily="34" charset="0"/>
                <a:cs typeface="Arial" panose="020B0604020202020204" pitchFamily="34" charset="0"/>
              </a:rPr>
              <a:t>Meddispar</a:t>
            </a:r>
            <a:r>
              <a:rPr lang="fr-FR" sz="1100" dirty="0">
                <a:latin typeface="Arial" panose="020B0604020202020204" pitchFamily="34" charset="0"/>
                <a:cs typeface="Arial" panose="020B0604020202020204" pitchFamily="34" charset="0"/>
              </a:rPr>
              <a:t>) : Étiquetage de chaque boite </a:t>
            </a:r>
            <a:r>
              <a:rPr lang="fr-FR" sz="1100" b="1" dirty="0">
                <a:solidFill>
                  <a:srgbClr val="812A4D"/>
                </a:solidFill>
                <a:latin typeface="Arial" panose="020B0604020202020204" pitchFamily="34" charset="0"/>
                <a:cs typeface="Arial" panose="020B0604020202020204" pitchFamily="34" charset="0"/>
              </a:rPr>
              <a:t>OU</a:t>
            </a:r>
            <a:r>
              <a:rPr lang="fr-FR" sz="1100" dirty="0">
                <a:latin typeface="Arial" panose="020B0604020202020204" pitchFamily="34" charset="0"/>
                <a:cs typeface="Arial" panose="020B0604020202020204" pitchFamily="34" charset="0"/>
              </a:rPr>
              <a:t> </a:t>
            </a:r>
            <a:r>
              <a:rPr lang="fr-FR" sz="1100" dirty="0" smtClean="0">
                <a:latin typeface="Arial" panose="020B0604020202020204" pitchFamily="34" charset="0"/>
                <a:cs typeface="Arial" panose="020B0604020202020204" pitchFamily="34" charset="0"/>
              </a:rPr>
              <a:t>Affichage </a:t>
            </a:r>
            <a:r>
              <a:rPr lang="fr-FR" sz="1100" dirty="0">
                <a:latin typeface="Arial" panose="020B0604020202020204" pitchFamily="34" charset="0"/>
                <a:cs typeface="Arial" panose="020B0604020202020204" pitchFamily="34" charset="0"/>
              </a:rPr>
              <a:t>visible et lisible</a:t>
            </a:r>
          </a:p>
        </p:txBody>
      </p:sp>
      <p:sp>
        <p:nvSpPr>
          <p:cNvPr id="45" name="Rectangle 44"/>
          <p:cNvSpPr/>
          <p:nvPr/>
        </p:nvSpPr>
        <p:spPr>
          <a:xfrm>
            <a:off x="3676090" y="4326241"/>
            <a:ext cx="3547423" cy="1954381"/>
          </a:xfrm>
          <a:prstGeom prst="rect">
            <a:avLst/>
          </a:prstGeom>
        </p:spPr>
        <p:txBody>
          <a:bodyPr wrap="square">
            <a:spAutoFit/>
          </a:bodyPr>
          <a:lstStyle/>
          <a:p>
            <a:pPr marL="171450" indent="-171450" algn="just">
              <a:buClr>
                <a:srgbClr val="812A4D"/>
              </a:buClr>
              <a:buFont typeface="Courier New" panose="02070309020205020404" pitchFamily="49" charset="0"/>
              <a:buChar char="o"/>
            </a:pPr>
            <a:r>
              <a:rPr lang="fr-FR" sz="1100" dirty="0" smtClean="0">
                <a:latin typeface="Arial" panose="020B0604020202020204" pitchFamily="34" charset="0"/>
                <a:cs typeface="Arial" panose="020B0604020202020204" pitchFamily="34" charset="0"/>
              </a:rPr>
              <a:t>Médicaments </a:t>
            </a:r>
            <a:r>
              <a:rPr lang="fr-FR" sz="1100" b="1" dirty="0" smtClean="0">
                <a:solidFill>
                  <a:schemeClr val="accent2"/>
                </a:solidFill>
                <a:latin typeface="Arial" panose="020B0604020202020204" pitchFamily="34" charset="0"/>
                <a:cs typeface="Arial" panose="020B0604020202020204" pitchFamily="34" charset="0"/>
              </a:rPr>
              <a:t>NON</a:t>
            </a:r>
            <a:r>
              <a:rPr lang="fr-FR" sz="1100" dirty="0" smtClean="0">
                <a:latin typeface="Arial" panose="020B0604020202020204" pitchFamily="34" charset="0"/>
                <a:cs typeface="Arial" panose="020B0604020202020204" pitchFamily="34" charset="0"/>
              </a:rPr>
              <a:t> </a:t>
            </a:r>
            <a:r>
              <a:rPr lang="fr-FR" sz="1100" b="1" dirty="0">
                <a:solidFill>
                  <a:srgbClr val="812A4D"/>
                </a:solidFill>
                <a:latin typeface="Arial" panose="020B0604020202020204" pitchFamily="34" charset="0"/>
                <a:cs typeface="Arial" panose="020B0604020202020204" pitchFamily="34" charset="0"/>
              </a:rPr>
              <a:t>EXPOSÉS</a:t>
            </a:r>
            <a:r>
              <a:rPr lang="fr-FR" sz="1100" dirty="0">
                <a:latin typeface="Arial" panose="020B0604020202020204" pitchFamily="34" charset="0"/>
                <a:cs typeface="Arial" panose="020B0604020202020204" pitchFamily="34" charset="0"/>
              </a:rPr>
              <a:t> à la vue du public </a:t>
            </a:r>
            <a:r>
              <a:rPr lang="fr-FR" sz="1100" dirty="0" smtClean="0">
                <a:latin typeface="Arial" panose="020B0604020202020204" pitchFamily="34" charset="0"/>
                <a:cs typeface="Arial" panose="020B0604020202020204" pitchFamily="34" charset="0"/>
              </a:rPr>
              <a:t>:</a:t>
            </a:r>
            <a:endParaRPr lang="fr-FR" sz="1100" dirty="0" smtClean="0">
              <a:solidFill>
                <a:srgbClr val="FF0000"/>
              </a:solidFill>
              <a:latin typeface="Arial" panose="020B0604020202020204" pitchFamily="34" charset="0"/>
              <a:cs typeface="Arial" panose="020B0604020202020204" pitchFamily="34" charset="0"/>
            </a:endParaRPr>
          </a:p>
          <a:p>
            <a:pPr marL="360000" lvl="1" indent="-171450" algn="just">
              <a:buClr>
                <a:srgbClr val="812A4D"/>
              </a:buClr>
              <a:buFont typeface="Arial" panose="020B0604020202020204" pitchFamily="34" charset="0"/>
              <a:buChar char="•"/>
            </a:pPr>
            <a:r>
              <a:rPr lang="fr-FR" sz="1100" b="1" dirty="0">
                <a:latin typeface="Arial" panose="020B0604020202020204" pitchFamily="34" charset="0"/>
                <a:cs typeface="Arial" panose="020B0604020202020204" pitchFamily="34" charset="0"/>
              </a:rPr>
              <a:t>Remboursables</a:t>
            </a:r>
            <a:r>
              <a:rPr lang="fr-FR" sz="1100" dirty="0">
                <a:latin typeface="Arial" panose="020B0604020202020204" pitchFamily="34" charset="0"/>
                <a:cs typeface="Arial" panose="020B0604020202020204" pitchFamily="34" charset="0"/>
              </a:rPr>
              <a:t> : Étiquetage </a:t>
            </a:r>
            <a:r>
              <a:rPr lang="fr-FR" sz="1100" b="1" dirty="0">
                <a:solidFill>
                  <a:srgbClr val="812A4D"/>
                </a:solidFill>
                <a:latin typeface="Arial" panose="020B0604020202020204" pitchFamily="34" charset="0"/>
                <a:cs typeface="Arial" panose="020B0604020202020204" pitchFamily="34" charset="0"/>
              </a:rPr>
              <a:t>OU</a:t>
            </a:r>
            <a:r>
              <a:rPr lang="fr-FR" sz="1100" dirty="0">
                <a:latin typeface="Arial" panose="020B0604020202020204" pitchFamily="34" charset="0"/>
                <a:cs typeface="Arial" panose="020B0604020202020204" pitchFamily="34" charset="0"/>
              </a:rPr>
              <a:t> Catalogue librement accessible pour le consommateur </a:t>
            </a:r>
            <a:r>
              <a:rPr lang="fr-FR" sz="1100" b="1" dirty="0">
                <a:solidFill>
                  <a:srgbClr val="812A4D"/>
                </a:solidFill>
                <a:latin typeface="Arial" panose="020B0604020202020204" pitchFamily="34" charset="0"/>
                <a:cs typeface="Arial" panose="020B0604020202020204" pitchFamily="34" charset="0"/>
              </a:rPr>
              <a:t>OU</a:t>
            </a:r>
            <a:r>
              <a:rPr lang="fr-FR" sz="1100" dirty="0">
                <a:latin typeface="Arial" panose="020B0604020202020204" pitchFamily="34" charset="0"/>
                <a:cs typeface="Arial" panose="020B0604020202020204" pitchFamily="34" charset="0"/>
              </a:rPr>
              <a:t> Accès libre et immédiat depuis la pharmacie, notamment par Internet, au site d’une base de données publique, administrée par l’autorité administrative et comportant le prix public des médicaments (</a:t>
            </a:r>
            <a:r>
              <a:rPr lang="fr-FR" sz="1100" dirty="0" smtClean="0">
                <a:latin typeface="Arial" panose="020B0604020202020204" pitchFamily="34" charset="0"/>
                <a:cs typeface="Arial" panose="020B0604020202020204" pitchFamily="34" charset="0"/>
                <a:hlinkClick r:id="rId8"/>
              </a:rPr>
              <a:t>www.medicaments.gouv.fr</a:t>
            </a:r>
            <a:r>
              <a:rPr lang="fr-FR" sz="1100" dirty="0" smtClean="0">
                <a:latin typeface="Arial" panose="020B0604020202020204" pitchFamily="34" charset="0"/>
                <a:cs typeface="Arial" panose="020B0604020202020204" pitchFamily="34" charset="0"/>
              </a:rPr>
              <a:t>)</a:t>
            </a:r>
          </a:p>
          <a:p>
            <a:pPr marL="360000" lvl="1" indent="-171450" algn="just">
              <a:buClr>
                <a:srgbClr val="812A4D"/>
              </a:buClr>
              <a:buFont typeface="Arial" panose="020B0604020202020204" pitchFamily="34" charset="0"/>
              <a:buChar char="•"/>
            </a:pPr>
            <a:r>
              <a:rPr lang="fr-FR" sz="1100" b="1" dirty="0">
                <a:latin typeface="Arial" panose="020B0604020202020204" pitchFamily="34" charset="0"/>
                <a:cs typeface="Arial" panose="020B0604020202020204" pitchFamily="34" charset="0"/>
              </a:rPr>
              <a:t>Non remboursables :</a:t>
            </a:r>
            <a:r>
              <a:rPr lang="fr-FR" sz="1100" dirty="0">
                <a:latin typeface="Arial" panose="020B0604020202020204" pitchFamily="34" charset="0"/>
                <a:cs typeface="Arial" panose="020B0604020202020204" pitchFamily="34" charset="0"/>
              </a:rPr>
              <a:t> Étiquetage </a:t>
            </a:r>
            <a:r>
              <a:rPr lang="fr-FR" sz="1100" b="1" dirty="0">
                <a:solidFill>
                  <a:srgbClr val="812A4D"/>
                </a:solidFill>
                <a:latin typeface="Arial" panose="020B0604020202020204" pitchFamily="34" charset="0"/>
                <a:cs typeface="Arial" panose="020B0604020202020204" pitchFamily="34" charset="0"/>
              </a:rPr>
              <a:t>OU</a:t>
            </a:r>
            <a:r>
              <a:rPr lang="fr-FR" sz="1100" dirty="0">
                <a:latin typeface="Arial" panose="020B0604020202020204" pitchFamily="34" charset="0"/>
                <a:cs typeface="Arial" panose="020B0604020202020204" pitchFamily="34" charset="0"/>
              </a:rPr>
              <a:t> Catalogue librement accessible pour le consommateur</a:t>
            </a:r>
          </a:p>
        </p:txBody>
      </p:sp>
      <p:sp>
        <p:nvSpPr>
          <p:cNvPr id="46" name="Rectangle 45"/>
          <p:cNvSpPr/>
          <p:nvPr/>
        </p:nvSpPr>
        <p:spPr>
          <a:xfrm>
            <a:off x="3829404" y="6206806"/>
            <a:ext cx="3382973" cy="746358"/>
          </a:xfrm>
          <a:prstGeom prst="rect">
            <a:avLst/>
          </a:prstGeom>
        </p:spPr>
        <p:txBody>
          <a:bodyPr wrap="square">
            <a:spAutoFit/>
          </a:bodyPr>
          <a:lstStyle/>
          <a:p>
            <a:pPr algn="just"/>
            <a:r>
              <a:rPr lang="fr-FR" sz="1050" dirty="0" smtClean="0">
                <a:latin typeface="Arial" panose="020B0604020202020204" pitchFamily="34" charset="0"/>
                <a:cs typeface="Arial" panose="020B0604020202020204" pitchFamily="34" charset="0"/>
              </a:rPr>
              <a:t>&gt; </a:t>
            </a:r>
            <a:r>
              <a:rPr lang="fr-FR" sz="1050" b="1" dirty="0" smtClean="0">
                <a:latin typeface="Arial" panose="020B0604020202020204" pitchFamily="34" charset="0"/>
                <a:cs typeface="Arial" panose="020B0604020202020204" pitchFamily="34" charset="0"/>
              </a:rPr>
              <a:t>Pour les </a:t>
            </a:r>
            <a:r>
              <a:rPr lang="fr-FR" sz="1100" b="1" dirty="0" smtClean="0">
                <a:latin typeface="Arial" panose="020B0604020202020204" pitchFamily="34" charset="0"/>
                <a:cs typeface="Arial" panose="020B0604020202020204" pitchFamily="34" charset="0"/>
              </a:rPr>
              <a:t>médicaments</a:t>
            </a:r>
            <a:r>
              <a:rPr lang="fr-FR" sz="1050" b="1" dirty="0" smtClean="0">
                <a:latin typeface="Arial" panose="020B0604020202020204" pitchFamily="34" charset="0"/>
                <a:cs typeface="Arial" panose="020B0604020202020204" pitchFamily="34" charset="0"/>
              </a:rPr>
              <a:t> non exposés à la vue du public </a:t>
            </a:r>
            <a:r>
              <a:rPr lang="fr-FR" sz="1050" dirty="0" smtClean="0">
                <a:latin typeface="Arial" panose="020B0604020202020204" pitchFamily="34" charset="0"/>
                <a:cs typeface="Arial" panose="020B0604020202020204" pitchFamily="34" charset="0"/>
              </a:rPr>
              <a:t>: Mentionner </a:t>
            </a:r>
            <a:r>
              <a:rPr lang="fr-FR" sz="1050" dirty="0">
                <a:latin typeface="Arial" panose="020B0604020202020204" pitchFamily="34" charset="0"/>
                <a:cs typeface="Arial" panose="020B0604020202020204" pitchFamily="34" charset="0"/>
              </a:rPr>
              <a:t>le taux de prise en charge par les régimes obligatoires de base de la sécurité sociale au titre de l’assurance maladie</a:t>
            </a:r>
          </a:p>
        </p:txBody>
      </p:sp>
      <p:sp>
        <p:nvSpPr>
          <p:cNvPr id="48" name="Espace réservé du texte 2">
            <a:extLst>
              <a:ext uri="{FF2B5EF4-FFF2-40B4-BE49-F238E27FC236}">
                <a16:creationId xmlns:a16="http://schemas.microsoft.com/office/drawing/2014/main" id="{4BB1ED3C-820D-46A8-9A3C-10166A6E59AC}"/>
              </a:ext>
            </a:extLst>
          </p:cNvPr>
          <p:cNvSpPr txBox="1">
            <a:spLocks/>
          </p:cNvSpPr>
          <p:nvPr/>
        </p:nvSpPr>
        <p:spPr>
          <a:xfrm>
            <a:off x="411156" y="7202021"/>
            <a:ext cx="3010146" cy="2621086"/>
          </a:xfrm>
          <a:prstGeom prst="rect">
            <a:avLst/>
          </a:prstGeom>
          <a:noFill/>
          <a:ln>
            <a:solidFill>
              <a:schemeClr val="accent2"/>
            </a:solidFill>
          </a:ln>
        </p:spPr>
        <p:txBody>
          <a:bodyPr/>
          <a:lstStyle>
            <a:lvl1pPr marL="0" indent="0" algn="l" defTabSz="685800" rtl="0" eaLnBrk="1" latinLnBrk="0" hangingPunct="1">
              <a:lnSpc>
                <a:spcPct val="90000"/>
              </a:lnSpc>
              <a:spcBef>
                <a:spcPts val="750"/>
              </a:spcBef>
              <a:buFont typeface="Arial" panose="020B0604020202020204" pitchFamily="34" charset="0"/>
              <a:buNone/>
              <a:defRPr sz="1100" kern="1200">
                <a:solidFill>
                  <a:schemeClr val="tx1">
                    <a:lumMod val="85000"/>
                    <a:lumOff val="15000"/>
                  </a:schemeClr>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lumMod val="85000"/>
                    <a:lumOff val="15000"/>
                  </a:schemeClr>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85000"/>
                    <a:lumOff val="15000"/>
                  </a:schemeClr>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lumMod val="85000"/>
                    <a:lumOff val="1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0"/>
              </a:spcBef>
            </a:pPr>
            <a:r>
              <a:rPr lang="fr-FR" sz="1050" b="1" dirty="0">
                <a:solidFill>
                  <a:schemeClr val="tx1"/>
                </a:solidFill>
                <a:latin typeface="Arial" panose="020B0604020202020204" pitchFamily="34" charset="0"/>
                <a:cs typeface="Arial" panose="020B0604020202020204" pitchFamily="34" charset="0"/>
              </a:rPr>
              <a:t>Références : </a:t>
            </a:r>
            <a:endParaRPr lang="fr-FR" sz="1050" b="1" dirty="0" smtClean="0">
              <a:solidFill>
                <a:schemeClr val="tx1"/>
              </a:solidFill>
              <a:latin typeface="Arial" panose="020B0604020202020204" pitchFamily="34" charset="0"/>
              <a:cs typeface="Arial" panose="020B0604020202020204" pitchFamily="34" charset="0"/>
            </a:endParaRPr>
          </a:p>
          <a:p>
            <a:pPr marL="171450" indent="-171450">
              <a:spcBef>
                <a:spcPts val="0"/>
              </a:spcBef>
              <a:buFont typeface="Arial" panose="020B0604020202020204" pitchFamily="34" charset="0"/>
              <a:buChar char="•"/>
            </a:pPr>
            <a:r>
              <a:rPr lang="fr-FR" sz="1050" dirty="0" smtClean="0">
                <a:solidFill>
                  <a:schemeClr val="tx1"/>
                </a:solidFill>
                <a:latin typeface="Arial" panose="020B0604020202020204" pitchFamily="34" charset="0"/>
                <a:cs typeface="Arial" panose="020B0604020202020204" pitchFamily="34" charset="0"/>
                <a:hlinkClick r:id="rId9"/>
              </a:rPr>
              <a:t>Arrêté </a:t>
            </a:r>
            <a:r>
              <a:rPr lang="fr-FR" sz="1050" dirty="0">
                <a:solidFill>
                  <a:schemeClr val="tx1"/>
                </a:solidFill>
                <a:latin typeface="Arial" panose="020B0604020202020204" pitchFamily="34" charset="0"/>
                <a:cs typeface="Arial" panose="020B0604020202020204" pitchFamily="34" charset="0"/>
                <a:hlinkClick r:id="rId9"/>
              </a:rPr>
              <a:t>du 28 novembre 2014 </a:t>
            </a:r>
            <a:endParaRPr lang="fr-FR" sz="1050" dirty="0" smtClean="0">
              <a:solidFill>
                <a:schemeClr val="tx1"/>
              </a:solidFill>
              <a:latin typeface="Arial" panose="020B0604020202020204" pitchFamily="34" charset="0"/>
              <a:cs typeface="Arial" panose="020B0604020202020204" pitchFamily="34" charset="0"/>
            </a:endParaRPr>
          </a:p>
          <a:p>
            <a:pPr marL="171450" indent="-171450">
              <a:spcBef>
                <a:spcPts val="0"/>
              </a:spcBef>
              <a:buFont typeface="Arial" panose="020B0604020202020204" pitchFamily="34" charset="0"/>
              <a:buChar char="•"/>
            </a:pPr>
            <a:r>
              <a:rPr lang="fr-FR" sz="1050" dirty="0" smtClean="0">
                <a:solidFill>
                  <a:schemeClr val="tx1"/>
                </a:solidFill>
                <a:latin typeface="Arial" panose="020B0604020202020204" pitchFamily="34" charset="0"/>
                <a:cs typeface="Arial" panose="020B0604020202020204" pitchFamily="34" charset="0"/>
                <a:hlinkClick r:id="rId10"/>
              </a:rPr>
              <a:t>Article </a:t>
            </a:r>
            <a:r>
              <a:rPr lang="fr-FR" sz="1050" dirty="0">
                <a:solidFill>
                  <a:schemeClr val="tx1"/>
                </a:solidFill>
                <a:latin typeface="Arial" panose="020B0604020202020204" pitchFamily="34" charset="0"/>
                <a:cs typeface="Arial" panose="020B0604020202020204" pitchFamily="34" charset="0"/>
                <a:hlinkClick r:id="rId10"/>
              </a:rPr>
              <a:t>R4235-48</a:t>
            </a:r>
            <a:r>
              <a:rPr lang="fr-FR" sz="1050" dirty="0">
                <a:solidFill>
                  <a:schemeClr val="tx1"/>
                </a:solidFill>
                <a:latin typeface="Arial" panose="020B0604020202020204" pitchFamily="34" charset="0"/>
                <a:cs typeface="Arial" panose="020B0604020202020204" pitchFamily="34" charset="0"/>
              </a:rPr>
              <a:t> </a:t>
            </a:r>
            <a:r>
              <a:rPr lang="fr-FR" sz="1050" dirty="0" smtClean="0">
                <a:solidFill>
                  <a:schemeClr val="tx1"/>
                </a:solidFill>
                <a:latin typeface="Arial" panose="020B0604020202020204" pitchFamily="34" charset="0"/>
                <a:cs typeface="Arial" panose="020B0604020202020204" pitchFamily="34" charset="0"/>
              </a:rPr>
              <a:t>du </a:t>
            </a:r>
            <a:r>
              <a:rPr lang="fr-FR" sz="1050" dirty="0">
                <a:solidFill>
                  <a:schemeClr val="tx1"/>
                </a:solidFill>
                <a:latin typeface="Arial" panose="020B0604020202020204" pitchFamily="34" charset="0"/>
                <a:cs typeface="Arial" panose="020B0604020202020204" pitchFamily="34" charset="0"/>
              </a:rPr>
              <a:t>code de la santé </a:t>
            </a:r>
            <a:r>
              <a:rPr lang="fr-FR" sz="1050" dirty="0" smtClean="0">
                <a:solidFill>
                  <a:schemeClr val="tx1"/>
                </a:solidFill>
                <a:latin typeface="Arial" panose="020B0604020202020204" pitchFamily="34" charset="0"/>
                <a:cs typeface="Arial" panose="020B0604020202020204" pitchFamily="34" charset="0"/>
              </a:rPr>
              <a:t>publique.</a:t>
            </a:r>
          </a:p>
          <a:p>
            <a:pPr marL="171450" indent="-171450">
              <a:spcBef>
                <a:spcPts val="0"/>
              </a:spcBef>
              <a:buFont typeface="Arial" panose="020B0604020202020204" pitchFamily="34" charset="0"/>
              <a:buChar char="•"/>
            </a:pPr>
            <a:r>
              <a:rPr lang="fr-FR" sz="1050" dirty="0">
                <a:solidFill>
                  <a:schemeClr val="tx1"/>
                </a:solidFill>
                <a:latin typeface="Arial" panose="020B0604020202020204" pitchFamily="34" charset="0"/>
                <a:cs typeface="Arial" panose="020B0604020202020204" pitchFamily="34" charset="0"/>
                <a:hlinkClick r:id="rId11"/>
              </a:rPr>
              <a:t>Décret n° 2015-1382 du 30 octobre 2015</a:t>
            </a:r>
            <a:r>
              <a:rPr lang="fr-FR" sz="1050" dirty="0">
                <a:solidFill>
                  <a:schemeClr val="tx1"/>
                </a:solidFill>
                <a:latin typeface="Arial" panose="020B0604020202020204" pitchFamily="34" charset="0"/>
                <a:cs typeface="Arial" panose="020B0604020202020204" pitchFamily="34" charset="0"/>
              </a:rPr>
              <a:t> relatif à la médiation des litiges de la </a:t>
            </a:r>
            <a:r>
              <a:rPr lang="fr-FR" sz="1050" dirty="0" smtClean="0">
                <a:solidFill>
                  <a:schemeClr val="tx1"/>
                </a:solidFill>
                <a:latin typeface="Arial" panose="020B0604020202020204" pitchFamily="34" charset="0"/>
                <a:cs typeface="Arial" panose="020B0604020202020204" pitchFamily="34" charset="0"/>
              </a:rPr>
              <a:t>consommation</a:t>
            </a:r>
          </a:p>
          <a:p>
            <a:pPr marL="171450" indent="-171450">
              <a:spcBef>
                <a:spcPts val="0"/>
              </a:spcBef>
              <a:buFont typeface="Arial" panose="020B0604020202020204" pitchFamily="34" charset="0"/>
              <a:buChar char="•"/>
            </a:pPr>
            <a:r>
              <a:rPr lang="fr-FR" sz="1050" dirty="0">
                <a:solidFill>
                  <a:schemeClr val="tx1"/>
                </a:solidFill>
                <a:latin typeface="Arial" panose="020B0604020202020204" pitchFamily="34" charset="0"/>
                <a:cs typeface="Arial" panose="020B0604020202020204" pitchFamily="34" charset="0"/>
              </a:rPr>
              <a:t>Affichage des prix des médicaments en pharmacie : </a:t>
            </a:r>
            <a:r>
              <a:rPr lang="fr-FR" sz="1050" dirty="0">
                <a:solidFill>
                  <a:schemeClr val="tx1"/>
                </a:solidFill>
                <a:latin typeface="Arial" panose="020B0604020202020204" pitchFamily="34" charset="0"/>
                <a:cs typeface="Arial" panose="020B0604020202020204" pitchFamily="34" charset="0"/>
                <a:hlinkClick r:id="rId12"/>
              </a:rPr>
              <a:t>les règles à </a:t>
            </a:r>
            <a:r>
              <a:rPr lang="fr-FR" sz="1050" dirty="0" smtClean="0">
                <a:solidFill>
                  <a:schemeClr val="tx1"/>
                </a:solidFill>
                <a:latin typeface="Arial" panose="020B0604020202020204" pitchFamily="34" charset="0"/>
                <a:cs typeface="Arial" panose="020B0604020202020204" pitchFamily="34" charset="0"/>
                <a:hlinkClick r:id="rId12"/>
              </a:rPr>
              <a:t>connaître</a:t>
            </a:r>
            <a:r>
              <a:rPr lang="fr-FR" sz="1050" dirty="0" smtClean="0">
                <a:solidFill>
                  <a:schemeClr val="tx1"/>
                </a:solidFill>
                <a:latin typeface="Arial" panose="020B0604020202020204" pitchFamily="34" charset="0"/>
                <a:cs typeface="Arial" panose="020B0604020202020204" pitchFamily="34" charset="0"/>
              </a:rPr>
              <a:t> – DGCCRF (20.03.2026)</a:t>
            </a:r>
            <a:endParaRPr lang="fr-FR" sz="1050" dirty="0">
              <a:solidFill>
                <a:schemeClr val="tx1"/>
              </a:solidFill>
              <a:latin typeface="Arial" panose="020B0604020202020204" pitchFamily="34" charset="0"/>
              <a:cs typeface="Arial" panose="020B0604020202020204" pitchFamily="34" charset="0"/>
            </a:endParaRPr>
          </a:p>
          <a:p>
            <a:pPr marL="171450" indent="-171450">
              <a:spcBef>
                <a:spcPts val="0"/>
              </a:spcBef>
              <a:buFont typeface="Arial" panose="020B0604020202020204" pitchFamily="34" charset="0"/>
              <a:buChar char="•"/>
            </a:pPr>
            <a:r>
              <a:rPr lang="fr-FR" sz="1050" dirty="0" smtClean="0">
                <a:solidFill>
                  <a:schemeClr val="tx1"/>
                </a:solidFill>
                <a:latin typeface="Arial" panose="020B0604020202020204" pitchFamily="34" charset="0"/>
                <a:cs typeface="Arial" panose="020B0604020202020204" pitchFamily="34" charset="0"/>
              </a:rPr>
              <a:t>Information </a:t>
            </a:r>
            <a:r>
              <a:rPr lang="fr-FR" sz="1050" dirty="0">
                <a:solidFill>
                  <a:schemeClr val="tx1"/>
                </a:solidFill>
                <a:latin typeface="Arial" panose="020B0604020202020204" pitchFamily="34" charset="0"/>
                <a:cs typeface="Arial" panose="020B0604020202020204" pitchFamily="34" charset="0"/>
              </a:rPr>
              <a:t>du consommateur sur le </a:t>
            </a:r>
            <a:r>
              <a:rPr lang="fr-FR" sz="1050" dirty="0">
                <a:solidFill>
                  <a:schemeClr val="tx1"/>
                </a:solidFill>
                <a:latin typeface="Arial" panose="020B0604020202020204" pitchFamily="34" charset="0"/>
                <a:cs typeface="Arial" panose="020B0604020202020204" pitchFamily="34" charset="0"/>
                <a:hlinkClick r:id="rId13"/>
              </a:rPr>
              <a:t>prix des médicaments vendus en </a:t>
            </a:r>
            <a:r>
              <a:rPr lang="fr-FR" sz="1050" dirty="0" smtClean="0">
                <a:solidFill>
                  <a:schemeClr val="tx1"/>
                </a:solidFill>
                <a:latin typeface="Arial" panose="020B0604020202020204" pitchFamily="34" charset="0"/>
                <a:cs typeface="Arial" panose="020B0604020202020204" pitchFamily="34" charset="0"/>
                <a:hlinkClick r:id="rId13"/>
              </a:rPr>
              <a:t>pharmacie</a:t>
            </a:r>
            <a:r>
              <a:rPr lang="fr-FR" sz="1050" dirty="0" smtClean="0">
                <a:solidFill>
                  <a:schemeClr val="tx1"/>
                </a:solidFill>
                <a:latin typeface="Arial" panose="020B0604020202020204" pitchFamily="34" charset="0"/>
                <a:cs typeface="Arial" panose="020B0604020202020204" pitchFamily="34" charset="0"/>
              </a:rPr>
              <a:t> </a:t>
            </a:r>
            <a:r>
              <a:rPr lang="fr-FR" sz="1050" dirty="0">
                <a:solidFill>
                  <a:schemeClr val="tx1"/>
                </a:solidFill>
                <a:latin typeface="Arial" panose="020B0604020202020204" pitchFamily="34" charset="0"/>
                <a:cs typeface="Arial" panose="020B0604020202020204" pitchFamily="34" charset="0"/>
              </a:rPr>
              <a:t>– DGCCRF (</a:t>
            </a:r>
            <a:r>
              <a:rPr lang="fr-FR" sz="1050" dirty="0" smtClean="0">
                <a:solidFill>
                  <a:schemeClr val="tx1"/>
                </a:solidFill>
                <a:latin typeface="Arial" panose="020B0604020202020204" pitchFamily="34" charset="0"/>
                <a:cs typeface="Arial" panose="020B0604020202020204" pitchFamily="34" charset="0"/>
              </a:rPr>
              <a:t>20.06.2017)</a:t>
            </a:r>
            <a:endParaRPr lang="fr-FR" sz="1050" dirty="0">
              <a:solidFill>
                <a:schemeClr val="tx1"/>
              </a:solidFill>
              <a:latin typeface="Arial" panose="020B0604020202020204" pitchFamily="34" charset="0"/>
              <a:cs typeface="Arial" panose="020B0604020202020204" pitchFamily="34" charset="0"/>
            </a:endParaRPr>
          </a:p>
          <a:p>
            <a:pPr marL="171450" indent="-171450">
              <a:spcBef>
                <a:spcPts val="0"/>
              </a:spcBef>
              <a:buFont typeface="Arial" panose="020B0604020202020204" pitchFamily="34" charset="0"/>
              <a:buChar char="•"/>
            </a:pPr>
            <a:r>
              <a:rPr lang="fr-FR" sz="1050" dirty="0">
                <a:solidFill>
                  <a:schemeClr val="tx1"/>
                </a:solidFill>
                <a:latin typeface="Arial" panose="020B0604020202020204" pitchFamily="34" charset="0"/>
                <a:cs typeface="Arial" panose="020B0604020202020204" pitchFamily="34" charset="0"/>
              </a:rPr>
              <a:t>Annonces de réduction de prix : </a:t>
            </a:r>
            <a:r>
              <a:rPr lang="fr-FR" sz="1050" dirty="0">
                <a:solidFill>
                  <a:schemeClr val="tx1"/>
                </a:solidFill>
                <a:latin typeface="Arial" panose="020B0604020202020204" pitchFamily="34" charset="0"/>
                <a:cs typeface="Arial" panose="020B0604020202020204" pitchFamily="34" charset="0"/>
                <a:hlinkClick r:id="rId14"/>
              </a:rPr>
              <a:t>ce que vous devez savoir </a:t>
            </a:r>
            <a:r>
              <a:rPr lang="fr-FR" sz="1050" dirty="0" smtClean="0">
                <a:solidFill>
                  <a:schemeClr val="tx1"/>
                </a:solidFill>
                <a:latin typeface="Arial" panose="020B0604020202020204" pitchFamily="34" charset="0"/>
                <a:cs typeface="Arial" panose="020B0604020202020204" pitchFamily="34" charset="0"/>
              </a:rPr>
              <a:t>! – DGCCRF (25.08.2026)</a:t>
            </a:r>
          </a:p>
          <a:p>
            <a:pPr marL="171450" indent="-171450">
              <a:spcBef>
                <a:spcPts val="0"/>
              </a:spcBef>
              <a:buFont typeface="Arial" panose="020B0604020202020204" pitchFamily="34" charset="0"/>
              <a:buChar char="•"/>
            </a:pPr>
            <a:r>
              <a:rPr lang="fr-FR" sz="1050" dirty="0" smtClean="0">
                <a:solidFill>
                  <a:schemeClr val="tx1"/>
                </a:solidFill>
                <a:latin typeface="Arial" panose="020B0604020202020204" pitchFamily="34" charset="0"/>
                <a:cs typeface="Arial" panose="020B0604020202020204" pitchFamily="34" charset="0"/>
                <a:hlinkClick r:id="rId15"/>
              </a:rPr>
              <a:t>Arrêté </a:t>
            </a:r>
            <a:r>
              <a:rPr lang="fr-FR" sz="1050" dirty="0">
                <a:solidFill>
                  <a:schemeClr val="tx1"/>
                </a:solidFill>
                <a:latin typeface="Arial" panose="020B0604020202020204" pitchFamily="34" charset="0"/>
                <a:cs typeface="Arial" panose="020B0604020202020204" pitchFamily="34" charset="0"/>
                <a:hlinkClick r:id="rId15"/>
              </a:rPr>
              <a:t>du 31 mars </a:t>
            </a:r>
            <a:r>
              <a:rPr lang="fr-FR" sz="1050" dirty="0" smtClean="0">
                <a:solidFill>
                  <a:schemeClr val="tx1"/>
                </a:solidFill>
                <a:latin typeface="Arial" panose="020B0604020202020204" pitchFamily="34" charset="0"/>
                <a:cs typeface="Arial" panose="020B0604020202020204" pitchFamily="34" charset="0"/>
                <a:hlinkClick r:id="rId15"/>
              </a:rPr>
              <a:t>2022</a:t>
            </a:r>
            <a:r>
              <a:rPr lang="fr-FR" sz="1050" dirty="0" smtClean="0">
                <a:solidFill>
                  <a:schemeClr val="tx1"/>
                </a:solidFill>
                <a:latin typeface="Arial" panose="020B0604020202020204" pitchFamily="34" charset="0"/>
                <a:cs typeface="Arial" panose="020B0604020202020204" pitchFamily="34" charset="0"/>
              </a:rPr>
              <a:t> – Convention </a:t>
            </a:r>
            <a:r>
              <a:rPr lang="fr-FR" sz="1050" dirty="0" err="1" smtClean="0">
                <a:solidFill>
                  <a:schemeClr val="tx1"/>
                </a:solidFill>
                <a:latin typeface="Arial" panose="020B0604020202020204" pitchFamily="34" charset="0"/>
                <a:cs typeface="Arial" panose="020B0604020202020204" pitchFamily="34" charset="0"/>
              </a:rPr>
              <a:t>natiale</a:t>
            </a:r>
            <a:endParaRPr lang="fr-FR" sz="105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13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82A6561-608E-EFA5-6E3F-28BF3FD6F58C}"/>
              </a:ext>
            </a:extLst>
          </p:cNvPr>
          <p:cNvSpPr>
            <a:spLocks noGrp="1"/>
          </p:cNvSpPr>
          <p:nvPr>
            <p:ph type="title"/>
          </p:nvPr>
        </p:nvSpPr>
        <p:spPr/>
        <p:txBody>
          <a:bodyPr/>
          <a:lstStyle/>
          <a:p>
            <a:r>
              <a:rPr lang="fr-FR" dirty="0"/>
              <a:t>mémo</a:t>
            </a:r>
          </a:p>
        </p:txBody>
      </p:sp>
      <p:sp>
        <p:nvSpPr>
          <p:cNvPr id="3" name="Espace réservé du contenu 2">
            <a:extLst>
              <a:ext uri="{FF2B5EF4-FFF2-40B4-BE49-F238E27FC236}">
                <a16:creationId xmlns:a16="http://schemas.microsoft.com/office/drawing/2014/main" id="{6B22F8DC-FE66-F0E9-108A-5CE9C2F7E4EB}"/>
              </a:ext>
            </a:extLst>
          </p:cNvPr>
          <p:cNvSpPr>
            <a:spLocks noGrp="1"/>
          </p:cNvSpPr>
          <p:nvPr>
            <p:ph idx="1"/>
          </p:nvPr>
        </p:nvSpPr>
        <p:spPr>
          <a:xfrm>
            <a:off x="731324" y="2019706"/>
            <a:ext cx="5562320" cy="399096"/>
          </a:xfrm>
        </p:spPr>
        <p:txBody>
          <a:bodyPr/>
          <a:lstStyle/>
          <a:p>
            <a:r>
              <a:rPr lang="fr-FR" dirty="0" smtClean="0"/>
              <a:t>Information du consommateur</a:t>
            </a:r>
            <a:endParaRPr lang="fr-FR" dirty="0"/>
          </a:p>
        </p:txBody>
      </p:sp>
      <p:sp>
        <p:nvSpPr>
          <p:cNvPr id="4" name="Espace réservé du numéro de diapositive 3">
            <a:extLst>
              <a:ext uri="{FF2B5EF4-FFF2-40B4-BE49-F238E27FC236}">
                <a16:creationId xmlns:a16="http://schemas.microsoft.com/office/drawing/2014/main" id="{5C19CDE4-F5E8-F1BB-443D-044C5A04F6C2}"/>
              </a:ext>
            </a:extLst>
          </p:cNvPr>
          <p:cNvSpPr>
            <a:spLocks noGrp="1"/>
          </p:cNvSpPr>
          <p:nvPr>
            <p:ph type="sldNum" sz="quarter" idx="12"/>
          </p:nvPr>
        </p:nvSpPr>
        <p:spPr/>
        <p:txBody>
          <a:bodyPr/>
          <a:lstStyle/>
          <a:p>
            <a:fld id="{48F63A3B-78C7-47BE-AE5E-E10140E04643}" type="slidenum">
              <a:rPr lang="en-US" smtClean="0"/>
              <a:pPr/>
              <a:t>2</a:t>
            </a:fld>
            <a:r>
              <a:rPr lang="en-US" dirty="0"/>
              <a:t>/2</a:t>
            </a:r>
          </a:p>
        </p:txBody>
      </p:sp>
      <p:sp>
        <p:nvSpPr>
          <p:cNvPr id="5" name="Espace réservé du texte 4">
            <a:extLst>
              <a:ext uri="{FF2B5EF4-FFF2-40B4-BE49-F238E27FC236}">
                <a16:creationId xmlns:a16="http://schemas.microsoft.com/office/drawing/2014/main" id="{F476FF2F-64DC-76CB-7A2D-98B44E0F163B}"/>
              </a:ext>
            </a:extLst>
          </p:cNvPr>
          <p:cNvSpPr>
            <a:spLocks noGrp="1"/>
          </p:cNvSpPr>
          <p:nvPr>
            <p:ph type="body" sz="quarter" idx="13"/>
          </p:nvPr>
        </p:nvSpPr>
        <p:spPr/>
        <p:txBody>
          <a:bodyPr/>
          <a:lstStyle/>
          <a:p>
            <a:r>
              <a:rPr lang="fr-FR" b="1" dirty="0" smtClean="0"/>
              <a:t>M.27 </a:t>
            </a:r>
            <a:r>
              <a:rPr lang="fr-FR" dirty="0" smtClean="0"/>
              <a:t>Affichage </a:t>
            </a:r>
            <a:r>
              <a:rPr lang="fr-FR" dirty="0"/>
              <a:t>des prix des médicaments et information du consommateur</a:t>
            </a:r>
          </a:p>
        </p:txBody>
      </p:sp>
      <p:sp>
        <p:nvSpPr>
          <p:cNvPr id="6" name="Espace réservé du texte 5">
            <a:extLst>
              <a:ext uri="{FF2B5EF4-FFF2-40B4-BE49-F238E27FC236}">
                <a16:creationId xmlns:a16="http://schemas.microsoft.com/office/drawing/2014/main" id="{44EBF844-3015-7D8F-607C-C8D2D2B12022}"/>
              </a:ext>
            </a:extLst>
          </p:cNvPr>
          <p:cNvSpPr>
            <a:spLocks noGrp="1"/>
          </p:cNvSpPr>
          <p:nvPr>
            <p:ph type="body" sz="quarter" idx="14"/>
          </p:nvPr>
        </p:nvSpPr>
        <p:spPr/>
        <p:txBody>
          <a:bodyPr/>
          <a:lstStyle/>
          <a:p>
            <a:r>
              <a:rPr lang="fr-FR" dirty="0"/>
              <a:t>Pharmacie :</a:t>
            </a:r>
          </a:p>
        </p:txBody>
      </p:sp>
      <p:sp>
        <p:nvSpPr>
          <p:cNvPr id="7" name="Espace réservé du texte 6">
            <a:extLst>
              <a:ext uri="{FF2B5EF4-FFF2-40B4-BE49-F238E27FC236}">
                <a16:creationId xmlns:a16="http://schemas.microsoft.com/office/drawing/2014/main" id="{F602130F-85FB-5806-6A54-BC1EE03F7936}"/>
              </a:ext>
            </a:extLst>
          </p:cNvPr>
          <p:cNvSpPr>
            <a:spLocks noGrp="1"/>
          </p:cNvSpPr>
          <p:nvPr>
            <p:ph type="body" sz="quarter" idx="15"/>
          </p:nvPr>
        </p:nvSpPr>
        <p:spPr/>
        <p:txBody>
          <a:bodyPr/>
          <a:lstStyle/>
          <a:p>
            <a:r>
              <a:rPr lang="fr-FR" b="0" dirty="0"/>
              <a:t>Personnaliser l’en-tête</a:t>
            </a:r>
          </a:p>
        </p:txBody>
      </p:sp>
      <p:sp>
        <p:nvSpPr>
          <p:cNvPr id="29" name="Espace réservé de la date 28">
            <a:extLst>
              <a:ext uri="{FF2B5EF4-FFF2-40B4-BE49-F238E27FC236}">
                <a16:creationId xmlns:a16="http://schemas.microsoft.com/office/drawing/2014/main" id="{1984E629-75CB-E67F-64B3-41EB75180F3E}"/>
              </a:ext>
            </a:extLst>
          </p:cNvPr>
          <p:cNvSpPr>
            <a:spLocks noGrp="1"/>
          </p:cNvSpPr>
          <p:nvPr>
            <p:ph type="dt" sz="half" idx="10"/>
          </p:nvPr>
        </p:nvSpPr>
        <p:spPr/>
        <p:txBody>
          <a:bodyPr/>
          <a:lstStyle/>
          <a:p>
            <a:r>
              <a:rPr lang="fr-FR" dirty="0"/>
              <a:t>Version 1.1</a:t>
            </a:r>
            <a:r>
              <a:rPr lang="fr-FR" dirty="0">
                <a:solidFill>
                  <a:schemeClr val="tx1"/>
                </a:solidFill>
              </a:rPr>
              <a:t> /</a:t>
            </a:r>
            <a:r>
              <a:rPr lang="fr-FR" dirty="0"/>
              <a:t> Octobre 2026</a:t>
            </a:r>
            <a:endParaRPr lang="en-US" dirty="0"/>
          </a:p>
        </p:txBody>
      </p:sp>
      <p:sp>
        <p:nvSpPr>
          <p:cNvPr id="30" name="Espace réservé du pied de page 29">
            <a:extLst>
              <a:ext uri="{FF2B5EF4-FFF2-40B4-BE49-F238E27FC236}">
                <a16:creationId xmlns:a16="http://schemas.microsoft.com/office/drawing/2014/main" id="{6D1954D0-F1E8-BC9A-14A1-A49C9365635C}"/>
              </a:ext>
            </a:extLst>
          </p:cNvPr>
          <p:cNvSpPr>
            <a:spLocks noGrp="1"/>
          </p:cNvSpPr>
          <p:nvPr>
            <p:ph type="ftr" sz="quarter" idx="11"/>
          </p:nvPr>
        </p:nvSpPr>
        <p:spPr>
          <a:xfrm>
            <a:off x="665603" y="9979818"/>
            <a:ext cx="2411604" cy="409702"/>
          </a:xfrm>
        </p:spPr>
        <p:txBody>
          <a:bodyPr/>
          <a:lstStyle/>
          <a:p>
            <a:r>
              <a:rPr lang="en-US" dirty="0" smtClean="0"/>
              <a:t>Sous-theme : </a:t>
            </a:r>
          </a:p>
          <a:p>
            <a:r>
              <a:rPr lang="fr-FR" dirty="0"/>
              <a:t>1.1 </a:t>
            </a:r>
            <a:r>
              <a:rPr lang="fr-FR" b="0" dirty="0"/>
              <a:t>Accueil et identification de l’usager du système de santé</a:t>
            </a:r>
            <a:endParaRPr lang="en-US" dirty="0"/>
          </a:p>
        </p:txBody>
      </p:sp>
      <p:pic>
        <p:nvPicPr>
          <p:cNvPr id="41" name="Graphique 40">
            <a:extLst>
              <a:ext uri="{FF2B5EF4-FFF2-40B4-BE49-F238E27FC236}">
                <a16:creationId xmlns:a16="http://schemas.microsoft.com/office/drawing/2014/main" id="{DCD27629-E795-ACB4-3E21-EAE224419228}"/>
              </a:ext>
            </a:extLst>
          </p:cNvPr>
          <p:cNvPicPr>
            <a:picLocks noChangeAspect="1"/>
          </p:cNvPicPr>
          <p:nvPr/>
        </p:nvPicPr>
        <p:blipFill>
          <a:blip r:embed="rId2">
            <a:extLst>
              <a:ext uri="{96DAC541-7B7A-43D3-8B79-37D633B846F1}">
                <asvg:svgBlip xmlns:asvg="http://schemas.microsoft.com/office/drawing/2016/SVG/main" xmlns="" r:embed="rId3"/>
              </a:ext>
            </a:extLst>
          </a:blip>
          <a:srcRect/>
          <a:stretch/>
        </p:blipFill>
        <p:spPr>
          <a:xfrm>
            <a:off x="141220" y="9939635"/>
            <a:ext cx="408389" cy="490067"/>
          </a:xfrm>
          <a:prstGeom prst="rect">
            <a:avLst/>
          </a:prstGeom>
        </p:spPr>
      </p:pic>
      <p:sp>
        <p:nvSpPr>
          <p:cNvPr id="47" name="Espace réservé du pied de page 29">
            <a:extLst>
              <a:ext uri="{FF2B5EF4-FFF2-40B4-BE49-F238E27FC236}">
                <a16:creationId xmlns:a16="http://schemas.microsoft.com/office/drawing/2014/main" id="{D3434E79-A65F-A99C-4B77-9B29037F4446}"/>
              </a:ext>
            </a:extLst>
          </p:cNvPr>
          <p:cNvSpPr txBox="1">
            <a:spLocks/>
          </p:cNvSpPr>
          <p:nvPr/>
        </p:nvSpPr>
        <p:spPr>
          <a:xfrm>
            <a:off x="3282950" y="9979818"/>
            <a:ext cx="3776368" cy="409702"/>
          </a:xfrm>
          <a:prstGeom prst="rect">
            <a:avLst/>
          </a:prstGeom>
        </p:spPr>
        <p:txBody>
          <a:bodyPr vert="horz" lIns="0" tIns="46800" rIns="0" bIns="0" rtlCol="0" anchor="t"/>
          <a:lstStyle>
            <a:defPPr>
              <a:defRPr lang="en-US"/>
            </a:defPPr>
            <a:lvl1pPr marL="0" algn="l" defTabSz="457200" rtl="0" eaLnBrk="1" latinLnBrk="0" hangingPunct="1">
              <a:defRPr sz="700" kern="1200">
                <a:solidFill>
                  <a:schemeClr val="tx1"/>
                </a:solidFill>
                <a:latin typeface="Azo Sans" panose="020B0603030503020204" pitchFamily="34"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b="1" dirty="0" smtClean="0">
                <a:latin typeface="Arial" panose="020B0604020202020204" pitchFamily="34" charset="0"/>
                <a:cs typeface="Arial" panose="020B0604020202020204" pitchFamily="34" charset="0"/>
              </a:rPr>
              <a:t>Principe </a:t>
            </a:r>
            <a:r>
              <a:rPr lang="en-US" b="1" dirty="0">
                <a:latin typeface="Arial" panose="020B0604020202020204" pitchFamily="34" charset="0"/>
                <a:cs typeface="Arial" panose="020B0604020202020204" pitchFamily="34" charset="0"/>
              </a:rPr>
              <a:t>: </a:t>
            </a:r>
          </a:p>
          <a:p>
            <a:r>
              <a:rPr lang="en-US" dirty="0" smtClean="0">
                <a:latin typeface="Arial" panose="020B0604020202020204" pitchFamily="34" charset="0"/>
                <a:cs typeface="Arial" panose="020B0604020202020204" pitchFamily="34" charset="0"/>
              </a:rPr>
              <a:t>Principe 1 : </a:t>
            </a:r>
            <a:r>
              <a:rPr lang="en-US" dirty="0" err="1" smtClean="0">
                <a:latin typeface="Arial" panose="020B0604020202020204" pitchFamily="34" charset="0"/>
                <a:cs typeface="Arial" panose="020B0604020202020204" pitchFamily="34" charset="0"/>
              </a:rPr>
              <a:t>Accueil</a:t>
            </a:r>
            <a:r>
              <a:rPr lang="en-US" dirty="0" smtClean="0">
                <a:latin typeface="Arial" panose="020B0604020202020204" pitchFamily="34" charset="0"/>
                <a:cs typeface="Arial" panose="020B0604020202020204" pitchFamily="34" charset="0"/>
              </a:rPr>
              <a:t> de </a:t>
            </a:r>
            <a:r>
              <a:rPr lang="en-US" dirty="0" err="1" smtClean="0">
                <a:latin typeface="Arial" panose="020B0604020202020204" pitchFamily="34" charset="0"/>
                <a:cs typeface="Arial" panose="020B0604020202020204" pitchFamily="34" charset="0"/>
              </a:rPr>
              <a:t>l’usager</a:t>
            </a:r>
            <a:r>
              <a:rPr lang="en-US" dirty="0" smtClean="0">
                <a:latin typeface="Arial" panose="020B0604020202020204" pitchFamily="34" charset="0"/>
                <a:cs typeface="Arial" panose="020B0604020202020204" pitchFamily="34" charset="0"/>
              </a:rPr>
              <a:t> du </a:t>
            </a:r>
            <a:r>
              <a:rPr lang="en-US" dirty="0" err="1" smtClean="0">
                <a:latin typeface="Arial" panose="020B0604020202020204" pitchFamily="34" charset="0"/>
                <a:cs typeface="Arial" panose="020B0604020202020204" pitchFamily="34" charset="0"/>
              </a:rPr>
              <a:t>système</a:t>
            </a:r>
            <a:r>
              <a:rPr lang="en-US" dirty="0" smtClean="0">
                <a:latin typeface="Arial" panose="020B0604020202020204" pitchFamily="34" charset="0"/>
                <a:cs typeface="Arial" panose="020B0604020202020204" pitchFamily="34" charset="0"/>
              </a:rPr>
              <a:t> de santé</a:t>
            </a:r>
            <a:endParaRPr lang="en-US" dirty="0">
              <a:latin typeface="Arial" panose="020B0604020202020204" pitchFamily="34" charset="0"/>
              <a:cs typeface="Arial" panose="020B0604020202020204" pitchFamily="34" charset="0"/>
            </a:endParaRPr>
          </a:p>
        </p:txBody>
      </p:sp>
      <p:grpSp>
        <p:nvGrpSpPr>
          <p:cNvPr id="66" name="Groupe 65">
            <a:extLst>
              <a:ext uri="{FF2B5EF4-FFF2-40B4-BE49-F238E27FC236}">
                <a16:creationId xmlns:a16="http://schemas.microsoft.com/office/drawing/2014/main" id="{9B992498-C5B4-B27E-FC66-A74B208603E1}"/>
              </a:ext>
            </a:extLst>
          </p:cNvPr>
          <p:cNvGrpSpPr/>
          <p:nvPr/>
        </p:nvGrpSpPr>
        <p:grpSpPr>
          <a:xfrm>
            <a:off x="356411" y="1969991"/>
            <a:ext cx="290053" cy="292100"/>
            <a:chOff x="225503" y="2443266"/>
            <a:chExt cx="290053" cy="292100"/>
          </a:xfrm>
        </p:grpSpPr>
        <p:cxnSp>
          <p:nvCxnSpPr>
            <p:cNvPr id="58" name="Connecteur droit 57">
              <a:extLst>
                <a:ext uri="{FF2B5EF4-FFF2-40B4-BE49-F238E27FC236}">
                  <a16:creationId xmlns:a16="http://schemas.microsoft.com/office/drawing/2014/main" id="{11A44A79-ABDA-C96B-FD50-500457ABEDE1}"/>
                </a:ext>
              </a:extLst>
            </p:cNvPr>
            <p:cNvCxnSpPr>
              <a:cxnSpLocks/>
            </p:cNvCxnSpPr>
            <p:nvPr/>
          </p:nvCxnSpPr>
          <p:spPr>
            <a:xfrm>
              <a:off x="225503" y="2443266"/>
              <a:ext cx="290053" cy="185496"/>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2" name="Connecteur droit 61">
              <a:extLst>
                <a:ext uri="{FF2B5EF4-FFF2-40B4-BE49-F238E27FC236}">
                  <a16:creationId xmlns:a16="http://schemas.microsoft.com/office/drawing/2014/main" id="{CCEDE5B1-3562-A804-982A-9D36E507189E}"/>
                </a:ext>
              </a:extLst>
            </p:cNvPr>
            <p:cNvCxnSpPr>
              <a:cxnSpLocks/>
            </p:cNvCxnSpPr>
            <p:nvPr/>
          </p:nvCxnSpPr>
          <p:spPr>
            <a:xfrm flipV="1">
              <a:off x="350588" y="2629157"/>
              <a:ext cx="158386" cy="106209"/>
            </a:xfrm>
            <a:prstGeom prst="line">
              <a:avLst/>
            </a:prstGeom>
            <a:ln w="12700">
              <a:solidFill>
                <a:schemeClr val="accent2"/>
              </a:solidFill>
            </a:ln>
          </p:spPr>
          <p:style>
            <a:lnRef idx="2">
              <a:schemeClr val="accent1"/>
            </a:lnRef>
            <a:fillRef idx="0">
              <a:schemeClr val="accent1"/>
            </a:fillRef>
            <a:effectRef idx="1">
              <a:schemeClr val="accent1"/>
            </a:effectRef>
            <a:fontRef idx="minor">
              <a:schemeClr val="tx1"/>
            </a:fontRef>
          </p:style>
        </p:cxnSp>
      </p:grpSp>
      <p:sp>
        <p:nvSpPr>
          <p:cNvPr id="22" name="Espace réservé du contenu 2">
            <a:extLst>
              <a:ext uri="{FF2B5EF4-FFF2-40B4-BE49-F238E27FC236}">
                <a16:creationId xmlns:a16="http://schemas.microsoft.com/office/drawing/2014/main" id="{6B22F8DC-FE66-F0E9-108A-5CE9C2F7E4EB}"/>
              </a:ext>
            </a:extLst>
          </p:cNvPr>
          <p:cNvSpPr txBox="1">
            <a:spLocks/>
          </p:cNvSpPr>
          <p:nvPr/>
        </p:nvSpPr>
        <p:spPr>
          <a:xfrm>
            <a:off x="393563" y="2921194"/>
            <a:ext cx="6820697" cy="3019160"/>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r>
              <a:rPr lang="fr-FR" sz="1100" dirty="0" smtClean="0">
                <a:solidFill>
                  <a:srgbClr val="812A4D"/>
                </a:solidFill>
              </a:rPr>
              <a:t>L'essentiel </a:t>
            </a:r>
            <a:r>
              <a:rPr lang="fr-FR" sz="1100" dirty="0">
                <a:solidFill>
                  <a:srgbClr val="812A4D"/>
                </a:solidFill>
              </a:rPr>
              <a:t>des règles d'information du consommateur sur les prix en </a:t>
            </a:r>
            <a:r>
              <a:rPr lang="fr-FR" sz="1100" dirty="0" smtClean="0">
                <a:solidFill>
                  <a:srgbClr val="812A4D"/>
                </a:solidFill>
              </a:rPr>
              <a:t>officine</a:t>
            </a:r>
            <a:r>
              <a:rPr lang="fr-FR" sz="1100" dirty="0" smtClean="0"/>
              <a:t> :</a:t>
            </a:r>
          </a:p>
          <a:p>
            <a:pPr marL="171450" indent="-171450" algn="just">
              <a:buClr>
                <a:schemeClr val="accent2"/>
              </a:buClr>
              <a:buFont typeface="Courier New" panose="02070309020205020404" pitchFamily="49" charset="0"/>
              <a:buChar char="o"/>
            </a:pPr>
            <a:r>
              <a:rPr lang="fr-FR" sz="1100" dirty="0">
                <a:solidFill>
                  <a:schemeClr val="tx1"/>
                </a:solidFill>
              </a:rPr>
              <a:t>Les prix des médicaments remboursables sont des prix plafonds fixés par la puissance publique tandis que les prix des médicaments non remboursables sont librement fixés ;</a:t>
            </a:r>
          </a:p>
          <a:p>
            <a:pPr marL="171450" indent="-171450" algn="just">
              <a:buClr>
                <a:schemeClr val="accent2"/>
              </a:buClr>
              <a:buFont typeface="Courier New" panose="02070309020205020404" pitchFamily="49" charset="0"/>
              <a:buChar char="o"/>
            </a:pPr>
            <a:r>
              <a:rPr lang="fr-FR" sz="1100" dirty="0">
                <a:solidFill>
                  <a:schemeClr val="tx1"/>
                </a:solidFill>
              </a:rPr>
              <a:t>Les prix des médicaments et produits exposés à la vente en officine sont affichés tandis qu’un catalogue liste les prix des produits en réserve (à défaut d’étiquetage) ;</a:t>
            </a:r>
          </a:p>
          <a:p>
            <a:pPr marL="171450" indent="-171450" algn="just">
              <a:buClr>
                <a:schemeClr val="accent2"/>
              </a:buClr>
              <a:buFont typeface="Courier New" panose="02070309020205020404" pitchFamily="49" charset="0"/>
              <a:buChar char="o"/>
            </a:pPr>
            <a:r>
              <a:rPr lang="fr-FR" sz="1100" dirty="0">
                <a:solidFill>
                  <a:schemeClr val="tx1"/>
                </a:solidFill>
              </a:rPr>
              <a:t>Les médicaments, qu’ils soient ou non remboursés, peuvent faire l’objet d’une prescription obligatoire ou facultative ;</a:t>
            </a:r>
          </a:p>
          <a:p>
            <a:pPr marL="171450" indent="-171450" algn="just">
              <a:buClr>
                <a:schemeClr val="accent2"/>
              </a:buClr>
              <a:buFont typeface="Courier New" panose="02070309020205020404" pitchFamily="49" charset="0"/>
              <a:buChar char="o"/>
            </a:pPr>
            <a:r>
              <a:rPr lang="fr-FR" sz="1100" dirty="0">
                <a:solidFill>
                  <a:schemeClr val="tx1"/>
                </a:solidFill>
              </a:rPr>
              <a:t>Dans le cas des médicaments remboursables prescrits, les pharmaciens peuvent solliciter pour la délivrance de chaque boîte de médicament, comme pour les ordonnances de plus de 5 lignes, le versement d’un honoraire de dispensation ;</a:t>
            </a:r>
          </a:p>
          <a:p>
            <a:pPr marL="171450" indent="-171450" algn="just">
              <a:buClr>
                <a:schemeClr val="accent2"/>
              </a:buClr>
              <a:buFont typeface="Courier New" panose="02070309020205020404" pitchFamily="49" charset="0"/>
              <a:buChar char="o"/>
            </a:pPr>
            <a:r>
              <a:rPr lang="fr-FR" sz="1100" dirty="0">
                <a:solidFill>
                  <a:schemeClr val="tx1"/>
                </a:solidFill>
              </a:rPr>
              <a:t>Depuis une </a:t>
            </a:r>
            <a:r>
              <a:rPr lang="fr-FR" sz="1100" dirty="0">
                <a:solidFill>
                  <a:schemeClr val="tx1"/>
                </a:solidFill>
                <a:hlinkClick r:id="rId4"/>
              </a:rPr>
              <a:t>ordonnance du 8 juin 2017</a:t>
            </a:r>
            <a:r>
              <a:rPr lang="fr-FR" sz="1100" dirty="0">
                <a:solidFill>
                  <a:schemeClr val="tx1"/>
                </a:solidFill>
              </a:rPr>
              <a:t>, s’ajoute au prix de vente des médicaments remboursables des honoraires de dispensation ;</a:t>
            </a:r>
          </a:p>
          <a:p>
            <a:pPr marL="171450" indent="-171450" algn="just">
              <a:buClr>
                <a:schemeClr val="accent2"/>
              </a:buClr>
              <a:buFont typeface="Courier New" panose="02070309020205020404" pitchFamily="49" charset="0"/>
              <a:buChar char="o"/>
            </a:pPr>
            <a:r>
              <a:rPr lang="fr-FR" sz="1100" dirty="0">
                <a:solidFill>
                  <a:schemeClr val="tx1"/>
                </a:solidFill>
              </a:rPr>
              <a:t>En cas de réalisation de promotions sur les prix, se référer au </a:t>
            </a:r>
            <a:r>
              <a:rPr lang="fr-FR" sz="1100" dirty="0">
                <a:solidFill>
                  <a:schemeClr val="tx1"/>
                </a:solidFill>
                <a:hlinkClick r:id="rId5"/>
              </a:rPr>
              <a:t>Code de la consommation</a:t>
            </a:r>
            <a:r>
              <a:rPr lang="fr-FR" sz="1100" dirty="0">
                <a:solidFill>
                  <a:schemeClr val="tx1"/>
                </a:solidFill>
              </a:rPr>
              <a:t> et penser, à minima, à mettre une date de fin de promotion </a:t>
            </a:r>
          </a:p>
          <a:p>
            <a:pPr marL="171450" indent="-171450" algn="just">
              <a:buClr>
                <a:schemeClr val="accent2"/>
              </a:buClr>
              <a:buFont typeface="Courier New" panose="02070309020205020404" pitchFamily="49" charset="0"/>
              <a:buChar char="o"/>
            </a:pPr>
            <a:r>
              <a:rPr lang="fr-FR" sz="1100" dirty="0">
                <a:solidFill>
                  <a:schemeClr val="tx1"/>
                </a:solidFill>
              </a:rPr>
              <a:t>Informer, par voie d’affichage (</a:t>
            </a:r>
            <a:r>
              <a:rPr lang="fr-FR" sz="1100" i="1" dirty="0">
                <a:solidFill>
                  <a:schemeClr val="tx1"/>
                </a:solidFill>
              </a:rPr>
              <a:t>«  A.02 - Affichette d information sur la médiation »)</a:t>
            </a:r>
            <a:r>
              <a:rPr lang="fr-FR" sz="1100" dirty="0">
                <a:solidFill>
                  <a:schemeClr val="tx1"/>
                </a:solidFill>
              </a:rPr>
              <a:t>, que le consommateur peut faire appel à un médiateur en cas de litige: </a:t>
            </a:r>
            <a:r>
              <a:rPr lang="fr-FR" sz="1100" dirty="0">
                <a:solidFill>
                  <a:schemeClr val="tx1"/>
                </a:solidFill>
                <a:hlinkClick r:id="rId6"/>
              </a:rPr>
              <a:t>https://www.economie.gouv.fr/dgccrf/Publications/Vie-pratique/Fiches-pratiques/mediation-de-la-consommation</a:t>
            </a:r>
            <a:r>
              <a:rPr lang="fr-FR" sz="1100" dirty="0">
                <a:solidFill>
                  <a:schemeClr val="tx1"/>
                </a:solidFill>
              </a:rPr>
              <a:t> </a:t>
            </a:r>
          </a:p>
        </p:txBody>
      </p:sp>
      <p:grpSp>
        <p:nvGrpSpPr>
          <p:cNvPr id="23" name="Groupe 22">
            <a:extLst>
              <a:ext uri="{FF2B5EF4-FFF2-40B4-BE49-F238E27FC236}">
                <a16:creationId xmlns:a16="http://schemas.microsoft.com/office/drawing/2014/main" id="{0BC287A3-EBBD-0228-38D9-E6CAFA8F1FC8}"/>
              </a:ext>
            </a:extLst>
          </p:cNvPr>
          <p:cNvGrpSpPr/>
          <p:nvPr/>
        </p:nvGrpSpPr>
        <p:grpSpPr>
          <a:xfrm>
            <a:off x="393564" y="2637168"/>
            <a:ext cx="1140562" cy="211541"/>
            <a:chOff x="4820850" y="4231021"/>
            <a:chExt cx="1140562" cy="211541"/>
          </a:xfrm>
        </p:grpSpPr>
        <p:sp>
          <p:nvSpPr>
            <p:cNvPr id="24" name="Ellipse 23">
              <a:extLst>
                <a:ext uri="{FF2B5EF4-FFF2-40B4-BE49-F238E27FC236}">
                  <a16:creationId xmlns:a16="http://schemas.microsoft.com/office/drawing/2014/main" id="{D9F7976B-4464-F641-5CD2-F0F17114BEA1}"/>
                </a:ext>
              </a:extLst>
            </p:cNvPr>
            <p:cNvSpPr/>
            <p:nvPr/>
          </p:nvSpPr>
          <p:spPr>
            <a:xfrm>
              <a:off x="5371514" y="4392162"/>
              <a:ext cx="50400" cy="50400"/>
            </a:xfrm>
            <a:prstGeom prst="ellipse">
              <a:avLst/>
            </a:prstGeom>
            <a:solidFill>
              <a:schemeClr val="accent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Arial" panose="020B0604020202020204" pitchFamily="34" charset="0"/>
                <a:cs typeface="Arial" panose="020B0604020202020204" pitchFamily="34" charset="0"/>
              </a:endParaRPr>
            </a:p>
          </p:txBody>
        </p:sp>
        <p:sp>
          <p:nvSpPr>
            <p:cNvPr id="25" name="Ellipse 24">
              <a:extLst>
                <a:ext uri="{FF2B5EF4-FFF2-40B4-BE49-F238E27FC236}">
                  <a16:creationId xmlns:a16="http://schemas.microsoft.com/office/drawing/2014/main" id="{86726D8B-6B02-78D7-7809-9A01E9EAF0B1}"/>
                </a:ext>
              </a:extLst>
            </p:cNvPr>
            <p:cNvSpPr/>
            <p:nvPr/>
          </p:nvSpPr>
          <p:spPr>
            <a:xfrm>
              <a:off x="5371514" y="4328662"/>
              <a:ext cx="50400" cy="50400"/>
            </a:xfrm>
            <a:prstGeom prst="ellipse">
              <a:avLst/>
            </a:prstGeom>
            <a:solidFill>
              <a:schemeClr val="accent2">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sp>
          <p:nvSpPr>
            <p:cNvPr id="26" name="Forme libre 25">
              <a:extLst>
                <a:ext uri="{FF2B5EF4-FFF2-40B4-BE49-F238E27FC236}">
                  <a16:creationId xmlns:a16="http://schemas.microsoft.com/office/drawing/2014/main" id="{481D8B6D-48B2-E93A-4E6C-B502871B36A1}"/>
                </a:ext>
              </a:extLst>
            </p:cNvPr>
            <p:cNvSpPr/>
            <p:nvPr/>
          </p:nvSpPr>
          <p:spPr>
            <a:xfrm>
              <a:off x="4820850" y="4231021"/>
              <a:ext cx="1140562" cy="56057"/>
            </a:xfrm>
            <a:custGeom>
              <a:avLst/>
              <a:gdLst>
                <a:gd name="csX0" fmla="*/ 0 w 1140562"/>
                <a:gd name="csY0" fmla="*/ 0 h 404053"/>
                <a:gd name="csX1" fmla="*/ 1140562 w 1140562"/>
                <a:gd name="csY1" fmla="*/ 0 h 404053"/>
                <a:gd name="csX2" fmla="*/ 1140562 w 1140562"/>
                <a:gd name="csY2" fmla="*/ 347996 h 404053"/>
                <a:gd name="csX3" fmla="*/ 611262 w 1140562"/>
                <a:gd name="csY3" fmla="*/ 347996 h 404053"/>
                <a:gd name="csX4" fmla="*/ 570300 w 1140562"/>
                <a:gd name="csY4" fmla="*/ 404053 h 404053"/>
                <a:gd name="csX5" fmla="*/ 529339 w 1140562"/>
                <a:gd name="csY5" fmla="*/ 347996 h 404053"/>
                <a:gd name="csX6" fmla="*/ 0 w 1140562"/>
                <a:gd name="csY6" fmla="*/ 347996 h 404053"/>
                <a:gd name="csX0" fmla="*/ 1140562 w 1232002"/>
                <a:gd name="csY0" fmla="*/ 0 h 404053"/>
                <a:gd name="csX1" fmla="*/ 1140562 w 1232002"/>
                <a:gd name="csY1" fmla="*/ 347996 h 404053"/>
                <a:gd name="csX2" fmla="*/ 611262 w 1232002"/>
                <a:gd name="csY2" fmla="*/ 347996 h 404053"/>
                <a:gd name="csX3" fmla="*/ 570300 w 1232002"/>
                <a:gd name="csY3" fmla="*/ 404053 h 404053"/>
                <a:gd name="csX4" fmla="*/ 529339 w 1232002"/>
                <a:gd name="csY4" fmla="*/ 347996 h 404053"/>
                <a:gd name="csX5" fmla="*/ 0 w 1232002"/>
                <a:gd name="csY5" fmla="*/ 347996 h 404053"/>
                <a:gd name="csX6" fmla="*/ 0 w 1232002"/>
                <a:gd name="csY6" fmla="*/ 0 h 404053"/>
                <a:gd name="csX7" fmla="*/ 1232002 w 1232002"/>
                <a:gd name="csY7" fmla="*/ 91440 h 404053"/>
                <a:gd name="csX0" fmla="*/ 1140562 w 1140562"/>
                <a:gd name="csY0" fmla="*/ 0 h 404053"/>
                <a:gd name="csX1" fmla="*/ 1140562 w 1140562"/>
                <a:gd name="csY1" fmla="*/ 347996 h 404053"/>
                <a:gd name="csX2" fmla="*/ 611262 w 1140562"/>
                <a:gd name="csY2" fmla="*/ 347996 h 404053"/>
                <a:gd name="csX3" fmla="*/ 570300 w 1140562"/>
                <a:gd name="csY3" fmla="*/ 404053 h 404053"/>
                <a:gd name="csX4" fmla="*/ 529339 w 1140562"/>
                <a:gd name="csY4" fmla="*/ 347996 h 404053"/>
                <a:gd name="csX5" fmla="*/ 0 w 1140562"/>
                <a:gd name="csY5" fmla="*/ 347996 h 404053"/>
                <a:gd name="csX6" fmla="*/ 0 w 1140562"/>
                <a:gd name="csY6" fmla="*/ 0 h 404053"/>
                <a:gd name="csX0" fmla="*/ 1140562 w 1140562"/>
                <a:gd name="csY0" fmla="*/ 347996 h 404053"/>
                <a:gd name="csX1" fmla="*/ 611262 w 1140562"/>
                <a:gd name="csY1" fmla="*/ 347996 h 404053"/>
                <a:gd name="csX2" fmla="*/ 570300 w 1140562"/>
                <a:gd name="csY2" fmla="*/ 404053 h 404053"/>
                <a:gd name="csX3" fmla="*/ 529339 w 1140562"/>
                <a:gd name="csY3" fmla="*/ 347996 h 404053"/>
                <a:gd name="csX4" fmla="*/ 0 w 1140562"/>
                <a:gd name="csY4" fmla="*/ 347996 h 404053"/>
                <a:gd name="csX5" fmla="*/ 0 w 1140562"/>
                <a:gd name="csY5" fmla="*/ 0 h 404053"/>
                <a:gd name="csX0" fmla="*/ 1140562 w 1140562"/>
                <a:gd name="csY0" fmla="*/ 0 h 56057"/>
                <a:gd name="csX1" fmla="*/ 611262 w 1140562"/>
                <a:gd name="csY1" fmla="*/ 0 h 56057"/>
                <a:gd name="csX2" fmla="*/ 570300 w 1140562"/>
                <a:gd name="csY2" fmla="*/ 56057 h 56057"/>
                <a:gd name="csX3" fmla="*/ 529339 w 1140562"/>
                <a:gd name="csY3" fmla="*/ 0 h 56057"/>
                <a:gd name="csX4" fmla="*/ 0 w 1140562"/>
                <a:gd name="csY4" fmla="*/ 0 h 56057"/>
              </a:gdLst>
              <a:ahLst/>
              <a:cxnLst>
                <a:cxn ang="0">
                  <a:pos x="csX0" y="csY0"/>
                </a:cxn>
                <a:cxn ang="0">
                  <a:pos x="csX1" y="csY1"/>
                </a:cxn>
                <a:cxn ang="0">
                  <a:pos x="csX2" y="csY2"/>
                </a:cxn>
                <a:cxn ang="0">
                  <a:pos x="csX3" y="csY3"/>
                </a:cxn>
                <a:cxn ang="0">
                  <a:pos x="csX4" y="csY4"/>
                </a:cxn>
              </a:cxnLst>
              <a:rect l="l" t="t" r="r" b="b"/>
              <a:pathLst>
                <a:path w="1140562" h="56057">
                  <a:moveTo>
                    <a:pt x="1140562" y="0"/>
                  </a:moveTo>
                  <a:lnTo>
                    <a:pt x="611262" y="0"/>
                  </a:lnTo>
                  <a:lnTo>
                    <a:pt x="570300" y="56057"/>
                  </a:lnTo>
                  <a:lnTo>
                    <a:pt x="529339" y="0"/>
                  </a:lnTo>
                  <a:lnTo>
                    <a:pt x="0" y="0"/>
                  </a:lnTo>
                </a:path>
              </a:pathLst>
            </a:cu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latin typeface="Arial" panose="020B0604020202020204" pitchFamily="34" charset="0"/>
                <a:cs typeface="Arial" panose="020B0604020202020204" pitchFamily="34" charset="0"/>
              </a:endParaRPr>
            </a:p>
          </p:txBody>
        </p:sp>
      </p:grpSp>
      <p:sp>
        <p:nvSpPr>
          <p:cNvPr id="27" name="Espace réservé du contenu 2">
            <a:extLst>
              <a:ext uri="{FF2B5EF4-FFF2-40B4-BE49-F238E27FC236}">
                <a16:creationId xmlns:a16="http://schemas.microsoft.com/office/drawing/2014/main" id="{6B22F8DC-FE66-F0E9-108A-5CE9C2F7E4EB}"/>
              </a:ext>
            </a:extLst>
          </p:cNvPr>
          <p:cNvSpPr txBox="1">
            <a:spLocks/>
          </p:cNvSpPr>
          <p:nvPr/>
        </p:nvSpPr>
        <p:spPr>
          <a:xfrm>
            <a:off x="402815" y="6452684"/>
            <a:ext cx="2369414" cy="3048237"/>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r>
              <a:rPr lang="fr-FR" sz="1100" dirty="0"/>
              <a:t>Les modalités pratiques d’information sur le tarif des honoraires </a:t>
            </a:r>
            <a:r>
              <a:rPr lang="fr-FR" sz="1100" dirty="0" smtClean="0"/>
              <a:t>:</a:t>
            </a:r>
            <a:endParaRPr lang="fr-FR" sz="1100" dirty="0"/>
          </a:p>
          <a:p>
            <a:pPr algn="just">
              <a:buClr>
                <a:schemeClr val="accent6"/>
              </a:buClr>
            </a:pPr>
            <a:r>
              <a:rPr lang="fr-FR" sz="1100" dirty="0">
                <a:solidFill>
                  <a:schemeClr val="tx1"/>
                </a:solidFill>
              </a:rPr>
              <a:t>Le tarif ou le prix des honoraires de dispensation fait l’objet de :</a:t>
            </a:r>
          </a:p>
          <a:p>
            <a:pPr marL="171450" indent="-171450" algn="just">
              <a:buClr>
                <a:schemeClr val="accent2"/>
              </a:buClr>
              <a:buFont typeface="Courier New" panose="02070309020205020404" pitchFamily="49" charset="0"/>
              <a:buChar char="o"/>
            </a:pPr>
            <a:r>
              <a:rPr lang="fr-FR" sz="1100" dirty="0">
                <a:solidFill>
                  <a:schemeClr val="tx1"/>
                </a:solidFill>
              </a:rPr>
              <a:t>Un affichage visible et lisible doit informer le consommateur : </a:t>
            </a:r>
            <a:r>
              <a:rPr lang="fr-FR" sz="1100" i="1" dirty="0">
                <a:solidFill>
                  <a:schemeClr val="tx1"/>
                </a:solidFill>
              </a:rPr>
              <a:t>« A.03 - Affichette sur le tarif des honoraires »</a:t>
            </a:r>
          </a:p>
          <a:p>
            <a:pPr marL="171450" indent="-171450" algn="just">
              <a:buClr>
                <a:schemeClr val="accent2"/>
              </a:buClr>
              <a:buFont typeface="Courier New" panose="02070309020205020404" pitchFamily="49" charset="0"/>
              <a:buChar char="o"/>
            </a:pPr>
            <a:r>
              <a:rPr lang="fr-FR" sz="1100" dirty="0">
                <a:solidFill>
                  <a:schemeClr val="tx1"/>
                </a:solidFill>
              </a:rPr>
              <a:t>Une information détaillée dans le catalogue</a:t>
            </a:r>
          </a:p>
          <a:p>
            <a:pPr marL="171450" indent="-171450" algn="just">
              <a:buClr>
                <a:schemeClr val="accent2"/>
              </a:buClr>
              <a:buFont typeface="Courier New" panose="02070309020205020404" pitchFamily="49" charset="0"/>
              <a:buChar char="o"/>
            </a:pPr>
            <a:r>
              <a:rPr lang="fr-FR" sz="1100" dirty="0">
                <a:solidFill>
                  <a:schemeClr val="tx1"/>
                </a:solidFill>
              </a:rPr>
              <a:t>Un accès libre et immédiat depuis la pharmacie, notamment par Internet, au site d’une base de données publique, administrée par l’autorité administrative et comportant le prix public des médicaments (www.medicaments.gouv.fr)</a:t>
            </a:r>
          </a:p>
        </p:txBody>
      </p:sp>
      <p:grpSp>
        <p:nvGrpSpPr>
          <p:cNvPr id="28" name="Groupe 27">
            <a:extLst>
              <a:ext uri="{FF2B5EF4-FFF2-40B4-BE49-F238E27FC236}">
                <a16:creationId xmlns:a16="http://schemas.microsoft.com/office/drawing/2014/main" id="{0BC287A3-EBBD-0228-38D9-E6CAFA8F1FC8}"/>
              </a:ext>
            </a:extLst>
          </p:cNvPr>
          <p:cNvGrpSpPr/>
          <p:nvPr/>
        </p:nvGrpSpPr>
        <p:grpSpPr>
          <a:xfrm>
            <a:off x="421118" y="6131697"/>
            <a:ext cx="1140562" cy="211541"/>
            <a:chOff x="4820850" y="4231021"/>
            <a:chExt cx="1140562" cy="211541"/>
          </a:xfrm>
        </p:grpSpPr>
        <p:sp>
          <p:nvSpPr>
            <p:cNvPr id="31" name="Ellipse 30">
              <a:extLst>
                <a:ext uri="{FF2B5EF4-FFF2-40B4-BE49-F238E27FC236}">
                  <a16:creationId xmlns:a16="http://schemas.microsoft.com/office/drawing/2014/main" id="{D9F7976B-4464-F641-5CD2-F0F17114BEA1}"/>
                </a:ext>
              </a:extLst>
            </p:cNvPr>
            <p:cNvSpPr/>
            <p:nvPr/>
          </p:nvSpPr>
          <p:spPr>
            <a:xfrm>
              <a:off x="5371514" y="4392162"/>
              <a:ext cx="50400" cy="50400"/>
            </a:xfrm>
            <a:prstGeom prst="ellipse">
              <a:avLst/>
            </a:prstGeom>
            <a:solidFill>
              <a:schemeClr val="accent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Arial" panose="020B0604020202020204" pitchFamily="34" charset="0"/>
                <a:cs typeface="Arial" panose="020B0604020202020204" pitchFamily="34" charset="0"/>
              </a:endParaRPr>
            </a:p>
          </p:txBody>
        </p:sp>
        <p:sp>
          <p:nvSpPr>
            <p:cNvPr id="32" name="Ellipse 31">
              <a:extLst>
                <a:ext uri="{FF2B5EF4-FFF2-40B4-BE49-F238E27FC236}">
                  <a16:creationId xmlns:a16="http://schemas.microsoft.com/office/drawing/2014/main" id="{86726D8B-6B02-78D7-7809-9A01E9EAF0B1}"/>
                </a:ext>
              </a:extLst>
            </p:cNvPr>
            <p:cNvSpPr/>
            <p:nvPr/>
          </p:nvSpPr>
          <p:spPr>
            <a:xfrm>
              <a:off x="5371514" y="4328662"/>
              <a:ext cx="50400" cy="50400"/>
            </a:xfrm>
            <a:prstGeom prst="ellipse">
              <a:avLst/>
            </a:prstGeom>
            <a:solidFill>
              <a:schemeClr val="accent2">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sp>
          <p:nvSpPr>
            <p:cNvPr id="33" name="Forme libre 32">
              <a:extLst>
                <a:ext uri="{FF2B5EF4-FFF2-40B4-BE49-F238E27FC236}">
                  <a16:creationId xmlns:a16="http://schemas.microsoft.com/office/drawing/2014/main" id="{481D8B6D-48B2-E93A-4E6C-B502871B36A1}"/>
                </a:ext>
              </a:extLst>
            </p:cNvPr>
            <p:cNvSpPr/>
            <p:nvPr/>
          </p:nvSpPr>
          <p:spPr>
            <a:xfrm>
              <a:off x="4820850" y="4231021"/>
              <a:ext cx="1140562" cy="56057"/>
            </a:xfrm>
            <a:custGeom>
              <a:avLst/>
              <a:gdLst>
                <a:gd name="csX0" fmla="*/ 0 w 1140562"/>
                <a:gd name="csY0" fmla="*/ 0 h 404053"/>
                <a:gd name="csX1" fmla="*/ 1140562 w 1140562"/>
                <a:gd name="csY1" fmla="*/ 0 h 404053"/>
                <a:gd name="csX2" fmla="*/ 1140562 w 1140562"/>
                <a:gd name="csY2" fmla="*/ 347996 h 404053"/>
                <a:gd name="csX3" fmla="*/ 611262 w 1140562"/>
                <a:gd name="csY3" fmla="*/ 347996 h 404053"/>
                <a:gd name="csX4" fmla="*/ 570300 w 1140562"/>
                <a:gd name="csY4" fmla="*/ 404053 h 404053"/>
                <a:gd name="csX5" fmla="*/ 529339 w 1140562"/>
                <a:gd name="csY5" fmla="*/ 347996 h 404053"/>
                <a:gd name="csX6" fmla="*/ 0 w 1140562"/>
                <a:gd name="csY6" fmla="*/ 347996 h 404053"/>
                <a:gd name="csX0" fmla="*/ 1140562 w 1232002"/>
                <a:gd name="csY0" fmla="*/ 0 h 404053"/>
                <a:gd name="csX1" fmla="*/ 1140562 w 1232002"/>
                <a:gd name="csY1" fmla="*/ 347996 h 404053"/>
                <a:gd name="csX2" fmla="*/ 611262 w 1232002"/>
                <a:gd name="csY2" fmla="*/ 347996 h 404053"/>
                <a:gd name="csX3" fmla="*/ 570300 w 1232002"/>
                <a:gd name="csY3" fmla="*/ 404053 h 404053"/>
                <a:gd name="csX4" fmla="*/ 529339 w 1232002"/>
                <a:gd name="csY4" fmla="*/ 347996 h 404053"/>
                <a:gd name="csX5" fmla="*/ 0 w 1232002"/>
                <a:gd name="csY5" fmla="*/ 347996 h 404053"/>
                <a:gd name="csX6" fmla="*/ 0 w 1232002"/>
                <a:gd name="csY6" fmla="*/ 0 h 404053"/>
                <a:gd name="csX7" fmla="*/ 1232002 w 1232002"/>
                <a:gd name="csY7" fmla="*/ 91440 h 404053"/>
                <a:gd name="csX0" fmla="*/ 1140562 w 1140562"/>
                <a:gd name="csY0" fmla="*/ 0 h 404053"/>
                <a:gd name="csX1" fmla="*/ 1140562 w 1140562"/>
                <a:gd name="csY1" fmla="*/ 347996 h 404053"/>
                <a:gd name="csX2" fmla="*/ 611262 w 1140562"/>
                <a:gd name="csY2" fmla="*/ 347996 h 404053"/>
                <a:gd name="csX3" fmla="*/ 570300 w 1140562"/>
                <a:gd name="csY3" fmla="*/ 404053 h 404053"/>
                <a:gd name="csX4" fmla="*/ 529339 w 1140562"/>
                <a:gd name="csY4" fmla="*/ 347996 h 404053"/>
                <a:gd name="csX5" fmla="*/ 0 w 1140562"/>
                <a:gd name="csY5" fmla="*/ 347996 h 404053"/>
                <a:gd name="csX6" fmla="*/ 0 w 1140562"/>
                <a:gd name="csY6" fmla="*/ 0 h 404053"/>
                <a:gd name="csX0" fmla="*/ 1140562 w 1140562"/>
                <a:gd name="csY0" fmla="*/ 347996 h 404053"/>
                <a:gd name="csX1" fmla="*/ 611262 w 1140562"/>
                <a:gd name="csY1" fmla="*/ 347996 h 404053"/>
                <a:gd name="csX2" fmla="*/ 570300 w 1140562"/>
                <a:gd name="csY2" fmla="*/ 404053 h 404053"/>
                <a:gd name="csX3" fmla="*/ 529339 w 1140562"/>
                <a:gd name="csY3" fmla="*/ 347996 h 404053"/>
                <a:gd name="csX4" fmla="*/ 0 w 1140562"/>
                <a:gd name="csY4" fmla="*/ 347996 h 404053"/>
                <a:gd name="csX5" fmla="*/ 0 w 1140562"/>
                <a:gd name="csY5" fmla="*/ 0 h 404053"/>
                <a:gd name="csX0" fmla="*/ 1140562 w 1140562"/>
                <a:gd name="csY0" fmla="*/ 0 h 56057"/>
                <a:gd name="csX1" fmla="*/ 611262 w 1140562"/>
                <a:gd name="csY1" fmla="*/ 0 h 56057"/>
                <a:gd name="csX2" fmla="*/ 570300 w 1140562"/>
                <a:gd name="csY2" fmla="*/ 56057 h 56057"/>
                <a:gd name="csX3" fmla="*/ 529339 w 1140562"/>
                <a:gd name="csY3" fmla="*/ 0 h 56057"/>
                <a:gd name="csX4" fmla="*/ 0 w 1140562"/>
                <a:gd name="csY4" fmla="*/ 0 h 56057"/>
              </a:gdLst>
              <a:ahLst/>
              <a:cxnLst>
                <a:cxn ang="0">
                  <a:pos x="csX0" y="csY0"/>
                </a:cxn>
                <a:cxn ang="0">
                  <a:pos x="csX1" y="csY1"/>
                </a:cxn>
                <a:cxn ang="0">
                  <a:pos x="csX2" y="csY2"/>
                </a:cxn>
                <a:cxn ang="0">
                  <a:pos x="csX3" y="csY3"/>
                </a:cxn>
                <a:cxn ang="0">
                  <a:pos x="csX4" y="csY4"/>
                </a:cxn>
              </a:cxnLst>
              <a:rect l="l" t="t" r="r" b="b"/>
              <a:pathLst>
                <a:path w="1140562" h="56057">
                  <a:moveTo>
                    <a:pt x="1140562" y="0"/>
                  </a:moveTo>
                  <a:lnTo>
                    <a:pt x="611262" y="0"/>
                  </a:lnTo>
                  <a:lnTo>
                    <a:pt x="570300" y="56057"/>
                  </a:lnTo>
                  <a:lnTo>
                    <a:pt x="529339" y="0"/>
                  </a:lnTo>
                  <a:lnTo>
                    <a:pt x="0" y="0"/>
                  </a:lnTo>
                </a:path>
              </a:pathLst>
            </a:cu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latin typeface="Arial" panose="020B0604020202020204" pitchFamily="34" charset="0"/>
                <a:cs typeface="Arial" panose="020B0604020202020204" pitchFamily="34" charset="0"/>
              </a:endParaRPr>
            </a:p>
          </p:txBody>
        </p:sp>
      </p:grpSp>
      <p:sp>
        <p:nvSpPr>
          <p:cNvPr id="39" name="Espace réservé du contenu 2">
            <a:extLst>
              <a:ext uri="{FF2B5EF4-FFF2-40B4-BE49-F238E27FC236}">
                <a16:creationId xmlns:a16="http://schemas.microsoft.com/office/drawing/2014/main" id="{6B22F8DC-FE66-F0E9-108A-5CE9C2F7E4EB}"/>
              </a:ext>
            </a:extLst>
          </p:cNvPr>
          <p:cNvSpPr txBox="1">
            <a:spLocks/>
          </p:cNvSpPr>
          <p:nvPr/>
        </p:nvSpPr>
        <p:spPr>
          <a:xfrm>
            <a:off x="3282949" y="6464772"/>
            <a:ext cx="4003675" cy="3344760"/>
          </a:xfrm>
          <a:prstGeom prst="rect">
            <a:avLst/>
          </a:prstGeom>
        </p:spPr>
        <p:txBody>
          <a:bodyPr vert="horz" lIns="0" tIns="0" rIns="0" bIns="0" rtlCol="0">
            <a:noAutofit/>
          </a:bodyPr>
          <a:lstStyle>
            <a:lvl1pPr marL="0" indent="0" algn="l" defTabSz="755934" rtl="0" eaLnBrk="1" latinLnBrk="0" hangingPunct="1">
              <a:lnSpc>
                <a:spcPct val="90000"/>
              </a:lnSpc>
              <a:spcBef>
                <a:spcPts val="0"/>
              </a:spcBef>
              <a:spcAft>
                <a:spcPts val="300"/>
              </a:spcAft>
              <a:buFontTx/>
              <a:buNone/>
              <a:defRPr sz="2400" b="0" i="0" kern="1200">
                <a:solidFill>
                  <a:schemeClr val="accent2"/>
                </a:solidFill>
                <a:latin typeface="Arial" panose="020B0604020202020204" pitchFamily="34" charset="0"/>
                <a:ea typeface="+mn-ea"/>
                <a:cs typeface="Arial" panose="020B0604020202020204" pitchFamily="34" charset="0"/>
              </a:defRPr>
            </a:lvl1pPr>
            <a:lvl2pPr marL="151200" indent="-152984" algn="ctr" defTabSz="755934" rtl="0" eaLnBrk="1" latinLnBrk="0" hangingPunct="1">
              <a:lnSpc>
                <a:spcPts val="1320"/>
              </a:lnSpc>
              <a:spcBef>
                <a:spcPts val="0"/>
              </a:spcBef>
              <a:buClr>
                <a:schemeClr val="accent2"/>
              </a:buClr>
              <a:buFontTx/>
              <a:buNone/>
              <a:defRPr sz="1100" b="1" i="0" kern="1200">
                <a:solidFill>
                  <a:schemeClr val="accent2"/>
                </a:solidFill>
                <a:latin typeface="Arial" panose="020B0604020202020204" pitchFamily="34" charset="0"/>
                <a:ea typeface="+mn-ea"/>
                <a:cs typeface="Arial" panose="020B0604020202020204" pitchFamily="34" charset="0"/>
              </a:defRPr>
            </a:lvl2pPr>
            <a:lvl3pPr marL="288000" indent="-97200" algn="l" defTabSz="755934" rtl="0" eaLnBrk="1" latinLnBrk="0" hangingPunct="1">
              <a:lnSpc>
                <a:spcPts val="1320"/>
              </a:lnSpc>
              <a:spcBef>
                <a:spcPts val="0"/>
              </a:spcBef>
              <a:buFont typeface="Arial" panose="020B0604020202020204" pitchFamily="34" charset="0"/>
              <a:buChar char="•"/>
              <a:defRPr sz="1100" b="0" i="0" kern="1200">
                <a:solidFill>
                  <a:schemeClr val="tx1"/>
                </a:solidFill>
                <a:latin typeface="Arial" panose="020B0604020202020204" pitchFamily="34" charset="0"/>
                <a:ea typeface="+mn-ea"/>
                <a:cs typeface="Arial" panose="020B0604020202020204" pitchFamily="34" charset="0"/>
              </a:defRPr>
            </a:lvl3pPr>
            <a:lvl4pPr marL="180000" indent="0" algn="l" defTabSz="755934" rtl="0" eaLnBrk="1" latinLnBrk="0" hangingPunct="1">
              <a:lnSpc>
                <a:spcPts val="1320"/>
              </a:lnSpc>
              <a:spcBef>
                <a:spcPts val="0"/>
              </a:spcBef>
              <a:buFontTx/>
              <a:buNone/>
              <a:defRPr sz="1100" b="0" i="0" kern="1200">
                <a:solidFill>
                  <a:schemeClr val="tx1"/>
                </a:solidFill>
                <a:latin typeface="Arial" panose="020B0604020202020204" pitchFamily="34" charset="0"/>
                <a:ea typeface="+mn-ea"/>
                <a:cs typeface="Arial" panose="020B0604020202020204" pitchFamily="34" charset="0"/>
              </a:defRPr>
            </a:lvl4pPr>
            <a:lvl5pPr marL="1511869" indent="0" algn="l" defTabSz="755934" rtl="0" eaLnBrk="1" latinLnBrk="0" hangingPunct="1">
              <a:lnSpc>
                <a:spcPct val="90000"/>
              </a:lnSpc>
              <a:spcBef>
                <a:spcPts val="413"/>
              </a:spcBef>
              <a:buFontTx/>
              <a:buNone/>
              <a:defRPr sz="1100" kern="1200">
                <a:solidFill>
                  <a:schemeClr val="tx1"/>
                </a:solidFill>
                <a:latin typeface="Azo Sans" panose="020B0603030503020204" pitchFamily="34"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just"/>
            <a:r>
              <a:rPr lang="fr-FR" sz="1100" dirty="0" smtClean="0">
                <a:ea typeface="Helvetica Neue" panose="020B0604020202020204" pitchFamily="34" charset="0"/>
              </a:rPr>
              <a:t>Justificatif </a:t>
            </a:r>
            <a:r>
              <a:rPr lang="fr-FR" sz="1100" dirty="0">
                <a:ea typeface="Helvetica Neue" panose="020B0604020202020204" pitchFamily="34" charset="0"/>
              </a:rPr>
              <a:t>de </a:t>
            </a:r>
            <a:r>
              <a:rPr lang="fr-FR" sz="1100" dirty="0" smtClean="0">
                <a:ea typeface="Helvetica Neue" panose="020B0604020202020204" pitchFamily="34" charset="0"/>
              </a:rPr>
              <a:t>paiement</a:t>
            </a:r>
            <a:r>
              <a:rPr lang="fr-FR" sz="1100" dirty="0" smtClean="0"/>
              <a:t>:</a:t>
            </a:r>
            <a:endParaRPr lang="fr-FR" sz="1100" dirty="0" smtClean="0">
              <a:solidFill>
                <a:schemeClr val="tx1"/>
              </a:solidFill>
            </a:endParaRPr>
          </a:p>
          <a:p>
            <a:pPr algn="just">
              <a:buClr>
                <a:srgbClr val="812A4D"/>
              </a:buClr>
            </a:pPr>
            <a:r>
              <a:rPr lang="fr-FR" sz="1100" b="1" dirty="0">
                <a:solidFill>
                  <a:schemeClr val="tx1"/>
                </a:solidFill>
              </a:rPr>
              <a:t>Actuellement, </a:t>
            </a:r>
            <a:r>
              <a:rPr lang="fr-FR" sz="1100" dirty="0">
                <a:solidFill>
                  <a:schemeClr val="tx1"/>
                </a:solidFill>
              </a:rPr>
              <a:t>le justificatif de paiement </a:t>
            </a:r>
            <a:r>
              <a:rPr lang="fr-FR" sz="1100" dirty="0" smtClean="0">
                <a:solidFill>
                  <a:schemeClr val="tx1"/>
                </a:solidFill>
              </a:rPr>
              <a:t>( « </a:t>
            </a:r>
            <a:r>
              <a:rPr lang="fr-FR" sz="1100" dirty="0">
                <a:solidFill>
                  <a:schemeClr val="tx1"/>
                </a:solidFill>
              </a:rPr>
              <a:t>ticket de caisse »)</a:t>
            </a:r>
          </a:p>
          <a:p>
            <a:pPr marL="171450" indent="-171450" algn="just">
              <a:buClr>
                <a:srgbClr val="812A4D"/>
              </a:buClr>
              <a:buFont typeface="Courier New" panose="02070309020205020404" pitchFamily="49" charset="0"/>
              <a:buChar char="o"/>
            </a:pPr>
            <a:r>
              <a:rPr lang="fr-FR" sz="1100" dirty="0">
                <a:solidFill>
                  <a:schemeClr val="tx1"/>
                </a:solidFill>
              </a:rPr>
              <a:t>est obligatoire pour toute préparation magistrale et officinale ; </a:t>
            </a:r>
          </a:p>
          <a:p>
            <a:pPr marL="171450" indent="-171450" algn="just">
              <a:buClr>
                <a:srgbClr val="812A4D"/>
              </a:buClr>
              <a:buFont typeface="Courier New" panose="02070309020205020404" pitchFamily="49" charset="0"/>
              <a:buChar char="o"/>
            </a:pPr>
            <a:r>
              <a:rPr lang="fr-FR" sz="1100" dirty="0">
                <a:solidFill>
                  <a:schemeClr val="tx1"/>
                </a:solidFill>
              </a:rPr>
              <a:t>à la demande du consommateur dans les autres cas : le justificatif de paiement remis par le pharmacien comporte la date de l'achat, le nom et l'adresse de l'officine, le nom et la quantité du médicament délivré et le prix toutes taxes comprises des médicaments ainsi que le montant des honoraires de dispensation.</a:t>
            </a:r>
          </a:p>
          <a:p>
            <a:pPr marL="171450" indent="-171450" algn="just">
              <a:buClr>
                <a:srgbClr val="812A4D"/>
              </a:buClr>
              <a:buFont typeface="Courier New" panose="02070309020205020404" pitchFamily="49" charset="0"/>
              <a:buChar char="o"/>
            </a:pPr>
            <a:r>
              <a:rPr lang="fr-FR" sz="1100" dirty="0">
                <a:solidFill>
                  <a:schemeClr val="tx1"/>
                </a:solidFill>
              </a:rPr>
              <a:t>en cas d’ordonnance, le ticket Vitale sur l’original de celle-ci peut le remplacer</a:t>
            </a:r>
            <a:endParaRPr lang="fr-FR" sz="1100" b="1" dirty="0">
              <a:solidFill>
                <a:schemeClr val="tx1"/>
              </a:solidFill>
            </a:endParaRPr>
          </a:p>
          <a:p>
            <a:pPr marL="171450" indent="-171450" algn="just">
              <a:buClr>
                <a:srgbClr val="812A4D"/>
              </a:buClr>
              <a:buFont typeface="Courier New" panose="02070309020205020404" pitchFamily="49" charset="0"/>
              <a:buChar char="o"/>
            </a:pPr>
            <a:r>
              <a:rPr lang="fr-FR" sz="1100" u="sng" dirty="0">
                <a:solidFill>
                  <a:schemeClr val="tx1"/>
                </a:solidFill>
                <a:hlinkClick r:id="rId7"/>
              </a:rPr>
              <a:t>LOI n° 2020-105 du 10 février 2020 relative à la lutte contre le gaspillage et à l'économie circulaire</a:t>
            </a:r>
            <a:r>
              <a:rPr lang="fr-FR" sz="1100" dirty="0">
                <a:solidFill>
                  <a:schemeClr val="tx1"/>
                </a:solidFill>
              </a:rPr>
              <a:t>. La loi prévoit notamment : (décrets d’application prévus en 2023)</a:t>
            </a:r>
          </a:p>
          <a:p>
            <a:pPr marL="360000" lvl="1" indent="-171450" algn="just" defTabSz="457200">
              <a:buClr>
                <a:srgbClr val="812A4D"/>
              </a:buClr>
              <a:buFont typeface="Arial" panose="020B0604020202020204" pitchFamily="34" charset="0"/>
              <a:buChar char="•"/>
            </a:pPr>
            <a:r>
              <a:rPr lang="fr-FR" dirty="0">
                <a:solidFill>
                  <a:schemeClr val="tx1"/>
                </a:solidFill>
              </a:rPr>
              <a:t>le ticket de caisse et ticket des cartes bancaires ne devront plus être automatiquement imprimés au format papier sauf demande contraire du client</a:t>
            </a:r>
          </a:p>
          <a:p>
            <a:pPr marL="360000" lvl="1" indent="-171450" algn="just" defTabSz="457200">
              <a:buClr>
                <a:srgbClr val="812A4D"/>
              </a:buClr>
              <a:buFont typeface="Arial" panose="020B0604020202020204" pitchFamily="34" charset="0"/>
              <a:buChar char="•"/>
            </a:pPr>
            <a:r>
              <a:rPr lang="fr-FR" dirty="0">
                <a:solidFill>
                  <a:schemeClr val="tx1"/>
                </a:solidFill>
              </a:rPr>
              <a:t>la dématérialisation du ticket de caisse</a:t>
            </a:r>
          </a:p>
        </p:txBody>
      </p:sp>
      <p:grpSp>
        <p:nvGrpSpPr>
          <p:cNvPr id="40" name="Groupe 39">
            <a:extLst>
              <a:ext uri="{FF2B5EF4-FFF2-40B4-BE49-F238E27FC236}">
                <a16:creationId xmlns:a16="http://schemas.microsoft.com/office/drawing/2014/main" id="{0BC287A3-EBBD-0228-38D9-E6CAFA8F1FC8}"/>
              </a:ext>
            </a:extLst>
          </p:cNvPr>
          <p:cNvGrpSpPr/>
          <p:nvPr/>
        </p:nvGrpSpPr>
        <p:grpSpPr>
          <a:xfrm>
            <a:off x="3282950" y="6131697"/>
            <a:ext cx="1140562" cy="211541"/>
            <a:chOff x="4820850" y="4231021"/>
            <a:chExt cx="1140562" cy="211541"/>
          </a:xfrm>
        </p:grpSpPr>
        <p:sp>
          <p:nvSpPr>
            <p:cNvPr id="42" name="Ellipse 41">
              <a:extLst>
                <a:ext uri="{FF2B5EF4-FFF2-40B4-BE49-F238E27FC236}">
                  <a16:creationId xmlns:a16="http://schemas.microsoft.com/office/drawing/2014/main" id="{D9F7976B-4464-F641-5CD2-F0F17114BEA1}"/>
                </a:ext>
              </a:extLst>
            </p:cNvPr>
            <p:cNvSpPr/>
            <p:nvPr/>
          </p:nvSpPr>
          <p:spPr>
            <a:xfrm>
              <a:off x="5371514" y="4392162"/>
              <a:ext cx="50400" cy="50400"/>
            </a:xfrm>
            <a:prstGeom prst="ellipse">
              <a:avLst/>
            </a:prstGeom>
            <a:solidFill>
              <a:schemeClr val="accent2">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latin typeface="Arial" panose="020B0604020202020204" pitchFamily="34" charset="0"/>
                <a:cs typeface="Arial" panose="020B0604020202020204" pitchFamily="34" charset="0"/>
              </a:endParaRPr>
            </a:p>
          </p:txBody>
        </p:sp>
        <p:sp>
          <p:nvSpPr>
            <p:cNvPr id="43" name="Ellipse 42">
              <a:extLst>
                <a:ext uri="{FF2B5EF4-FFF2-40B4-BE49-F238E27FC236}">
                  <a16:creationId xmlns:a16="http://schemas.microsoft.com/office/drawing/2014/main" id="{86726D8B-6B02-78D7-7809-9A01E9EAF0B1}"/>
                </a:ext>
              </a:extLst>
            </p:cNvPr>
            <p:cNvSpPr/>
            <p:nvPr/>
          </p:nvSpPr>
          <p:spPr>
            <a:xfrm>
              <a:off x="5371514" y="4328662"/>
              <a:ext cx="50400" cy="50400"/>
            </a:xfrm>
            <a:prstGeom prst="ellipse">
              <a:avLst/>
            </a:prstGeom>
            <a:solidFill>
              <a:schemeClr val="accent2">
                <a:alpha val="3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cs typeface="Arial" panose="020B0604020202020204" pitchFamily="34" charset="0"/>
              </a:endParaRPr>
            </a:p>
          </p:txBody>
        </p:sp>
        <p:sp>
          <p:nvSpPr>
            <p:cNvPr id="44" name="Forme libre 43">
              <a:extLst>
                <a:ext uri="{FF2B5EF4-FFF2-40B4-BE49-F238E27FC236}">
                  <a16:creationId xmlns:a16="http://schemas.microsoft.com/office/drawing/2014/main" id="{481D8B6D-48B2-E93A-4E6C-B502871B36A1}"/>
                </a:ext>
              </a:extLst>
            </p:cNvPr>
            <p:cNvSpPr/>
            <p:nvPr/>
          </p:nvSpPr>
          <p:spPr>
            <a:xfrm>
              <a:off x="4820850" y="4231021"/>
              <a:ext cx="1140562" cy="56057"/>
            </a:xfrm>
            <a:custGeom>
              <a:avLst/>
              <a:gdLst>
                <a:gd name="csX0" fmla="*/ 0 w 1140562"/>
                <a:gd name="csY0" fmla="*/ 0 h 404053"/>
                <a:gd name="csX1" fmla="*/ 1140562 w 1140562"/>
                <a:gd name="csY1" fmla="*/ 0 h 404053"/>
                <a:gd name="csX2" fmla="*/ 1140562 w 1140562"/>
                <a:gd name="csY2" fmla="*/ 347996 h 404053"/>
                <a:gd name="csX3" fmla="*/ 611262 w 1140562"/>
                <a:gd name="csY3" fmla="*/ 347996 h 404053"/>
                <a:gd name="csX4" fmla="*/ 570300 w 1140562"/>
                <a:gd name="csY4" fmla="*/ 404053 h 404053"/>
                <a:gd name="csX5" fmla="*/ 529339 w 1140562"/>
                <a:gd name="csY5" fmla="*/ 347996 h 404053"/>
                <a:gd name="csX6" fmla="*/ 0 w 1140562"/>
                <a:gd name="csY6" fmla="*/ 347996 h 404053"/>
                <a:gd name="csX0" fmla="*/ 1140562 w 1232002"/>
                <a:gd name="csY0" fmla="*/ 0 h 404053"/>
                <a:gd name="csX1" fmla="*/ 1140562 w 1232002"/>
                <a:gd name="csY1" fmla="*/ 347996 h 404053"/>
                <a:gd name="csX2" fmla="*/ 611262 w 1232002"/>
                <a:gd name="csY2" fmla="*/ 347996 h 404053"/>
                <a:gd name="csX3" fmla="*/ 570300 w 1232002"/>
                <a:gd name="csY3" fmla="*/ 404053 h 404053"/>
                <a:gd name="csX4" fmla="*/ 529339 w 1232002"/>
                <a:gd name="csY4" fmla="*/ 347996 h 404053"/>
                <a:gd name="csX5" fmla="*/ 0 w 1232002"/>
                <a:gd name="csY5" fmla="*/ 347996 h 404053"/>
                <a:gd name="csX6" fmla="*/ 0 w 1232002"/>
                <a:gd name="csY6" fmla="*/ 0 h 404053"/>
                <a:gd name="csX7" fmla="*/ 1232002 w 1232002"/>
                <a:gd name="csY7" fmla="*/ 91440 h 404053"/>
                <a:gd name="csX0" fmla="*/ 1140562 w 1140562"/>
                <a:gd name="csY0" fmla="*/ 0 h 404053"/>
                <a:gd name="csX1" fmla="*/ 1140562 w 1140562"/>
                <a:gd name="csY1" fmla="*/ 347996 h 404053"/>
                <a:gd name="csX2" fmla="*/ 611262 w 1140562"/>
                <a:gd name="csY2" fmla="*/ 347996 h 404053"/>
                <a:gd name="csX3" fmla="*/ 570300 w 1140562"/>
                <a:gd name="csY3" fmla="*/ 404053 h 404053"/>
                <a:gd name="csX4" fmla="*/ 529339 w 1140562"/>
                <a:gd name="csY4" fmla="*/ 347996 h 404053"/>
                <a:gd name="csX5" fmla="*/ 0 w 1140562"/>
                <a:gd name="csY5" fmla="*/ 347996 h 404053"/>
                <a:gd name="csX6" fmla="*/ 0 w 1140562"/>
                <a:gd name="csY6" fmla="*/ 0 h 404053"/>
                <a:gd name="csX0" fmla="*/ 1140562 w 1140562"/>
                <a:gd name="csY0" fmla="*/ 347996 h 404053"/>
                <a:gd name="csX1" fmla="*/ 611262 w 1140562"/>
                <a:gd name="csY1" fmla="*/ 347996 h 404053"/>
                <a:gd name="csX2" fmla="*/ 570300 w 1140562"/>
                <a:gd name="csY2" fmla="*/ 404053 h 404053"/>
                <a:gd name="csX3" fmla="*/ 529339 w 1140562"/>
                <a:gd name="csY3" fmla="*/ 347996 h 404053"/>
                <a:gd name="csX4" fmla="*/ 0 w 1140562"/>
                <a:gd name="csY4" fmla="*/ 347996 h 404053"/>
                <a:gd name="csX5" fmla="*/ 0 w 1140562"/>
                <a:gd name="csY5" fmla="*/ 0 h 404053"/>
                <a:gd name="csX0" fmla="*/ 1140562 w 1140562"/>
                <a:gd name="csY0" fmla="*/ 0 h 56057"/>
                <a:gd name="csX1" fmla="*/ 611262 w 1140562"/>
                <a:gd name="csY1" fmla="*/ 0 h 56057"/>
                <a:gd name="csX2" fmla="*/ 570300 w 1140562"/>
                <a:gd name="csY2" fmla="*/ 56057 h 56057"/>
                <a:gd name="csX3" fmla="*/ 529339 w 1140562"/>
                <a:gd name="csY3" fmla="*/ 0 h 56057"/>
                <a:gd name="csX4" fmla="*/ 0 w 1140562"/>
                <a:gd name="csY4" fmla="*/ 0 h 56057"/>
              </a:gdLst>
              <a:ahLst/>
              <a:cxnLst>
                <a:cxn ang="0">
                  <a:pos x="csX0" y="csY0"/>
                </a:cxn>
                <a:cxn ang="0">
                  <a:pos x="csX1" y="csY1"/>
                </a:cxn>
                <a:cxn ang="0">
                  <a:pos x="csX2" y="csY2"/>
                </a:cxn>
                <a:cxn ang="0">
                  <a:pos x="csX3" y="csY3"/>
                </a:cxn>
                <a:cxn ang="0">
                  <a:pos x="csX4" y="csY4"/>
                </a:cxn>
              </a:cxnLst>
              <a:rect l="l" t="t" r="r" b="b"/>
              <a:pathLst>
                <a:path w="1140562" h="56057">
                  <a:moveTo>
                    <a:pt x="1140562" y="0"/>
                  </a:moveTo>
                  <a:lnTo>
                    <a:pt x="611262" y="0"/>
                  </a:lnTo>
                  <a:lnTo>
                    <a:pt x="570300" y="56057"/>
                  </a:lnTo>
                  <a:lnTo>
                    <a:pt x="529339" y="0"/>
                  </a:lnTo>
                  <a:lnTo>
                    <a:pt x="0" y="0"/>
                  </a:lnTo>
                </a:path>
              </a:pathLst>
            </a:custGeom>
            <a:noFill/>
            <a:ln w="31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689040136"/>
      </p:ext>
    </p:extLst>
  </p:cSld>
  <p:clrMapOvr>
    <a:masterClrMapping/>
  </p:clrMapOvr>
</p:sld>
</file>

<file path=ppt/theme/theme1.xml><?xml version="1.0" encoding="utf-8"?>
<a:theme xmlns:a="http://schemas.openxmlformats.org/drawingml/2006/main" name="Thème Office">
  <a:themeElements>
    <a:clrScheme name="CNOP">
      <a:dk1>
        <a:srgbClr val="000000"/>
      </a:dk1>
      <a:lt1>
        <a:srgbClr val="FFFFFF"/>
      </a:lt1>
      <a:dk2>
        <a:srgbClr val="239B38"/>
      </a:dk2>
      <a:lt2>
        <a:srgbClr val="D25D30"/>
      </a:lt2>
      <a:accent1>
        <a:srgbClr val="248BA3"/>
      </a:accent1>
      <a:accent2>
        <a:srgbClr val="832A4E"/>
      </a:accent2>
      <a:accent3>
        <a:srgbClr val="376159"/>
      </a:accent3>
      <a:accent4>
        <a:srgbClr val="FFFFFF"/>
      </a:accent4>
      <a:accent5>
        <a:srgbClr val="FFFFFF"/>
      </a:accent5>
      <a:accent6>
        <a:srgbClr val="FFFFFF"/>
      </a:accent6>
      <a:hlink>
        <a:srgbClr val="467886"/>
      </a:hlink>
      <a:folHlink>
        <a:srgbClr val="96607D"/>
      </a:folHlink>
    </a:clrScheme>
    <a:fontScheme name="Thèm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792</TotalTime>
  <Words>1045</Words>
  <Application>Microsoft Office PowerPoint</Application>
  <PresentationFormat>Personnalisé</PresentationFormat>
  <Paragraphs>68</Paragraphs>
  <Slides>2</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vt:i4>
      </vt:variant>
    </vt:vector>
  </HeadingPairs>
  <TitlesOfParts>
    <vt:vector size="8" baseType="lpstr">
      <vt:lpstr>Aptos</vt:lpstr>
      <vt:lpstr>Arial</vt:lpstr>
      <vt:lpstr>Azo Sans</vt:lpstr>
      <vt:lpstr>Courier New</vt:lpstr>
      <vt:lpstr>Helvetica Neue</vt:lpstr>
      <vt:lpstr>Thème Office</vt:lpstr>
      <vt:lpstr>mémo</vt:lpstr>
      <vt:lpstr>mémo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mémo</dc:title>
  <dc:creator>Sébastien QUESSON</dc:creator>
  <cp:lastModifiedBy>Cécile LUGAND</cp:lastModifiedBy>
  <cp:revision>144</cp:revision>
  <dcterms:created xsi:type="dcterms:W3CDTF">2025-12-16T10:16:15Z</dcterms:created>
  <dcterms:modified xsi:type="dcterms:W3CDTF">2026-10-02T09:28:34Z</dcterms:modified>
</cp:coreProperties>
</file>