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handoutMasterIdLst>
    <p:handoutMasterId r:id="rId5"/>
  </p:handoutMasterIdLst>
  <p:sldIdLst>
    <p:sldId id="263" r:id="rId2"/>
    <p:sldId id="264"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12A4D"/>
    <a:srgbClr val="595959"/>
    <a:srgbClr val="2C6672"/>
    <a:srgbClr val="4AB5C4"/>
    <a:srgbClr val="9BBA28"/>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92" autoAdjust="0"/>
    <p:restoredTop sz="94660"/>
  </p:normalViewPr>
  <p:slideViewPr>
    <p:cSldViewPr snapToGrid="0">
      <p:cViewPr varScale="1">
        <p:scale>
          <a:sx n="80" d="100"/>
          <a:sy n="80" d="100"/>
        </p:scale>
        <p:origin x="3060" y="150"/>
      </p:cViewPr>
      <p:guideLst/>
    </p:cSldViewPr>
  </p:slideViewPr>
  <p:notesTextViewPr>
    <p:cViewPr>
      <p:scale>
        <a:sx n="1" d="1"/>
        <a:sy n="1" d="1"/>
      </p:scale>
      <p:origin x="0" y="0"/>
    </p:cViewPr>
  </p:notesTextViewPr>
  <p:notesViewPr>
    <p:cSldViewPr snapToGrid="0">
      <p:cViewPr varScale="1">
        <p:scale>
          <a:sx n="65" d="100"/>
          <a:sy n="65" d="100"/>
        </p:scale>
        <p:origin x="2811" y="45"/>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7F1E08A5-7B5B-4C7E-A086-86DECA70813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7948BDD3-CD8E-499E-9C59-108C4767CEF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4E75150-7F54-4934-883D-7B67D0F096D8}" type="datetimeFigureOut">
              <a:rPr lang="fr-FR" smtClean="0"/>
              <a:t>08/09/2022</a:t>
            </a:fld>
            <a:endParaRPr lang="fr-FR"/>
          </a:p>
        </p:txBody>
      </p:sp>
      <p:sp>
        <p:nvSpPr>
          <p:cNvPr id="4" name="Espace réservé du pied de page 3">
            <a:extLst>
              <a:ext uri="{FF2B5EF4-FFF2-40B4-BE49-F238E27FC236}">
                <a16:creationId xmlns:a16="http://schemas.microsoft.com/office/drawing/2014/main" id="{62EFFBEE-9601-4836-B41E-F3B7C50AD7B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9F45CB1A-F65A-468F-BAC3-80D64691FBB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5E9B0DF-1BC6-49E7-91E6-5CE8A5A8CD94}" type="slidenum">
              <a:rPr lang="fr-FR" smtClean="0"/>
              <a:t>‹N°›</a:t>
            </a:fld>
            <a:endParaRPr lang="fr-FR"/>
          </a:p>
        </p:txBody>
      </p:sp>
    </p:spTree>
    <p:extLst>
      <p:ext uri="{BB962C8B-B14F-4D97-AF65-F5344CB8AC3E}">
        <p14:creationId xmlns:p14="http://schemas.microsoft.com/office/powerpoint/2010/main" val="124677657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57D3CD-F430-44A6-86A4-3B623AFF0A78}" type="datetimeFigureOut">
              <a:rPr lang="fr-FR" smtClean="0"/>
              <a:t>08/09/2022</a:t>
            </a:fld>
            <a:endParaRPr lang="fr-FR"/>
          </a:p>
        </p:txBody>
      </p:sp>
      <p:sp>
        <p:nvSpPr>
          <p:cNvPr id="4" name="Espace réservé de l'image des diapositives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067B43-7F57-412C-B436-8CCBCB3770F0}" type="slidenum">
              <a:rPr lang="fr-FR" smtClean="0"/>
              <a:t>‹N°›</a:t>
            </a:fld>
            <a:endParaRPr lang="fr-FR"/>
          </a:p>
        </p:txBody>
      </p:sp>
    </p:spTree>
    <p:extLst>
      <p:ext uri="{BB962C8B-B14F-4D97-AF65-F5344CB8AC3E}">
        <p14:creationId xmlns:p14="http://schemas.microsoft.com/office/powerpoint/2010/main" val="49693990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197907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436432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8738245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178702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40908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C683328B-91A3-4612-9E60-602D5A93548D}"/>
              </a:ext>
            </a:extLst>
          </p:cNvPr>
          <p:cNvSpPr/>
          <p:nvPr userDrawn="1"/>
        </p:nvSpPr>
        <p:spPr>
          <a:xfrm>
            <a:off x="0" y="2"/>
            <a:ext cx="6858000" cy="80308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0" name="Image 29">
            <a:extLst>
              <a:ext uri="{FF2B5EF4-FFF2-40B4-BE49-F238E27FC236}">
                <a16:creationId xmlns:a16="http://schemas.microsoft.com/office/drawing/2014/main" id="{1DDC6E17-4CB3-4FFE-AF6C-B42994872F41}"/>
              </a:ext>
            </a:extLst>
          </p:cNvPr>
          <p:cNvPicPr>
            <a:picLocks noChangeAspect="1"/>
          </p:cNvPicPr>
          <p:nvPr userDrawn="1"/>
        </p:nvPicPr>
        <p:blipFill rotWithShape="1">
          <a:blip r:embed="rId2"/>
          <a:srcRect t="9053" b="6984"/>
          <a:stretch/>
        </p:blipFill>
        <p:spPr>
          <a:xfrm>
            <a:off x="111758" y="13239"/>
            <a:ext cx="951058" cy="803082"/>
          </a:xfrm>
          <a:prstGeom prst="rect">
            <a:avLst/>
          </a:prstGeom>
        </p:spPr>
      </p:pic>
      <p:sp>
        <p:nvSpPr>
          <p:cNvPr id="32" name="ZoneTexte 31">
            <a:extLst>
              <a:ext uri="{FF2B5EF4-FFF2-40B4-BE49-F238E27FC236}">
                <a16:creationId xmlns:a16="http://schemas.microsoft.com/office/drawing/2014/main" id="{87AEF924-AAEC-4696-BC75-FFE9A3F97183}"/>
              </a:ext>
            </a:extLst>
          </p:cNvPr>
          <p:cNvSpPr txBox="1"/>
          <p:nvPr userDrawn="1"/>
        </p:nvSpPr>
        <p:spPr>
          <a:xfrm>
            <a:off x="4235166" y="12344"/>
            <a:ext cx="2622834" cy="1015663"/>
          </a:xfrm>
          <a:prstGeom prst="rect">
            <a:avLst/>
          </a:prstGeom>
          <a:noFill/>
        </p:spPr>
        <p:txBody>
          <a:bodyPr wrap="none" rtlCol="0">
            <a:spAutoFit/>
          </a:bodyPr>
          <a:lstStyle/>
          <a:p>
            <a:pPr algn="r"/>
            <a:r>
              <a:rPr lang="fr-FR" sz="6000" cap="all" dirty="0">
                <a:solidFill>
                  <a:schemeClr val="bg1"/>
                </a:solidFill>
                <a:latin typeface="Helvetica Neue" panose="020B0604020202020204" pitchFamily="34" charset="0"/>
                <a:ea typeface="Helvetica Neue" panose="020B0604020202020204" pitchFamily="34" charset="0"/>
              </a:rPr>
              <a:t>Mémo</a:t>
            </a:r>
          </a:p>
        </p:txBody>
      </p:sp>
      <p:sp>
        <p:nvSpPr>
          <p:cNvPr id="17" name="Rectangle 16">
            <a:extLst>
              <a:ext uri="{FF2B5EF4-FFF2-40B4-BE49-F238E27FC236}">
                <a16:creationId xmlns:a16="http://schemas.microsoft.com/office/drawing/2014/main" id="{6B1CAA20-3B70-4D28-9B98-1A6895AA4A71}"/>
              </a:ext>
            </a:extLst>
          </p:cNvPr>
          <p:cNvSpPr/>
          <p:nvPr userDrawn="1"/>
        </p:nvSpPr>
        <p:spPr>
          <a:xfrm>
            <a:off x="0" y="803082"/>
            <a:ext cx="6858000" cy="397565"/>
          </a:xfrm>
          <a:prstGeom prst="rect">
            <a:avLst/>
          </a:prstGeom>
          <a:solidFill>
            <a:srgbClr val="812A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20" name="Groupe 19">
            <a:extLst>
              <a:ext uri="{FF2B5EF4-FFF2-40B4-BE49-F238E27FC236}">
                <a16:creationId xmlns:a16="http://schemas.microsoft.com/office/drawing/2014/main" id="{6E576744-846A-4347-AA79-D6687B774BCC}"/>
              </a:ext>
            </a:extLst>
          </p:cNvPr>
          <p:cNvGrpSpPr/>
          <p:nvPr userDrawn="1"/>
        </p:nvGrpSpPr>
        <p:grpSpPr>
          <a:xfrm>
            <a:off x="0" y="9239784"/>
            <a:ext cx="6858000" cy="666216"/>
            <a:chOff x="0" y="9239784"/>
            <a:chExt cx="6858000" cy="666216"/>
          </a:xfrm>
        </p:grpSpPr>
        <p:sp>
          <p:nvSpPr>
            <p:cNvPr id="21" name="Rectangle 20">
              <a:extLst>
                <a:ext uri="{FF2B5EF4-FFF2-40B4-BE49-F238E27FC236}">
                  <a16:creationId xmlns:a16="http://schemas.microsoft.com/office/drawing/2014/main" id="{49F1EE27-C606-4E18-9AC8-A549C663C60A}"/>
                </a:ext>
              </a:extLst>
            </p:cNvPr>
            <p:cNvSpPr/>
            <p:nvPr userDrawn="1"/>
          </p:nvSpPr>
          <p:spPr>
            <a:xfrm>
              <a:off x="0" y="9390490"/>
              <a:ext cx="6858000" cy="51551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Rectangle : coins arrondis 21">
              <a:extLst>
                <a:ext uri="{FF2B5EF4-FFF2-40B4-BE49-F238E27FC236}">
                  <a16:creationId xmlns:a16="http://schemas.microsoft.com/office/drawing/2014/main" id="{76335E0A-9BA4-454C-8F14-3D93B56BE01B}"/>
                </a:ext>
              </a:extLst>
            </p:cNvPr>
            <p:cNvSpPr/>
            <p:nvPr userDrawn="1"/>
          </p:nvSpPr>
          <p:spPr>
            <a:xfrm>
              <a:off x="3878505" y="9239784"/>
              <a:ext cx="2771905" cy="30141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fr-FR" sz="1200" dirty="0">
                  <a:solidFill>
                    <a:srgbClr val="595959"/>
                  </a:solidFill>
                </a:rPr>
                <a:t>Pharmacie :</a:t>
              </a:r>
            </a:p>
          </p:txBody>
        </p:sp>
      </p:grpSp>
      <p:sp>
        <p:nvSpPr>
          <p:cNvPr id="23" name="Flèche : pentagone 22">
            <a:extLst>
              <a:ext uri="{FF2B5EF4-FFF2-40B4-BE49-F238E27FC236}">
                <a16:creationId xmlns:a16="http://schemas.microsoft.com/office/drawing/2014/main" id="{75E1BB48-A2DF-4135-89E4-E97299DA2E0D}"/>
              </a:ext>
            </a:extLst>
          </p:cNvPr>
          <p:cNvSpPr/>
          <p:nvPr userDrawn="1"/>
        </p:nvSpPr>
        <p:spPr>
          <a:xfrm>
            <a:off x="0" y="9106989"/>
            <a:ext cx="732118" cy="580305"/>
          </a:xfrm>
          <a:prstGeom prst="homePlate">
            <a:avLst>
              <a:gd name="adj" fmla="val 31723"/>
            </a:avLst>
          </a:prstGeom>
          <a:solidFill>
            <a:srgbClr val="812A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Rectangle 23">
            <a:extLst>
              <a:ext uri="{FF2B5EF4-FFF2-40B4-BE49-F238E27FC236}">
                <a16:creationId xmlns:a16="http://schemas.microsoft.com/office/drawing/2014/main" id="{ADA106EA-898E-4C33-B8D5-4E6F5606F2DE}"/>
              </a:ext>
            </a:extLst>
          </p:cNvPr>
          <p:cNvSpPr/>
          <p:nvPr userDrawn="1"/>
        </p:nvSpPr>
        <p:spPr>
          <a:xfrm>
            <a:off x="677314" y="9350939"/>
            <a:ext cx="2040250" cy="397565"/>
          </a:xfrm>
          <a:prstGeom prst="rect">
            <a:avLst/>
          </a:prstGeom>
        </p:spPr>
        <p:txBody>
          <a:bodyPr wrap="square">
            <a:spAutoFit/>
          </a:bodyPr>
          <a:lstStyle/>
          <a:p>
            <a:r>
              <a:rPr lang="fr-FR" sz="1000" dirty="0">
                <a:solidFill>
                  <a:schemeClr val="bg1"/>
                </a:solidFill>
                <a:latin typeface="Helvetica Neue" panose="020B0604020202020204" pitchFamily="34" charset="0"/>
                <a:ea typeface="Helvetica Neue" panose="020B0604020202020204" pitchFamily="34" charset="0"/>
              </a:rPr>
              <a:t>Prise en charge et information de l’usager de santé</a:t>
            </a:r>
          </a:p>
        </p:txBody>
      </p:sp>
      <p:sp>
        <p:nvSpPr>
          <p:cNvPr id="25" name="Rectangle 24">
            <a:extLst>
              <a:ext uri="{FF2B5EF4-FFF2-40B4-BE49-F238E27FC236}">
                <a16:creationId xmlns:a16="http://schemas.microsoft.com/office/drawing/2014/main" id="{8B9DC4D5-7F68-4403-938A-26C588954C2C}"/>
              </a:ext>
            </a:extLst>
          </p:cNvPr>
          <p:cNvSpPr/>
          <p:nvPr userDrawn="1"/>
        </p:nvSpPr>
        <p:spPr>
          <a:xfrm>
            <a:off x="677313" y="9685466"/>
            <a:ext cx="5380548" cy="230832"/>
          </a:xfrm>
          <a:prstGeom prst="rect">
            <a:avLst/>
          </a:prstGeom>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fr-FR" sz="900" dirty="0">
                <a:solidFill>
                  <a:schemeClr val="bg1"/>
                </a:solidFill>
                <a:latin typeface="Helvetica Light" panose="020B0403020202020204" pitchFamily="34" charset="0"/>
              </a:rPr>
              <a:t>Version </a:t>
            </a:r>
            <a:r>
              <a:rPr lang="fr-FR" sz="900" dirty="0" smtClean="0">
                <a:solidFill>
                  <a:schemeClr val="bg1"/>
                </a:solidFill>
                <a:latin typeface="Helvetica Light" panose="020B0403020202020204" pitchFamily="34" charset="0"/>
              </a:rPr>
              <a:t>1.0 –</a:t>
            </a:r>
            <a:r>
              <a:rPr lang="fr-FR" sz="900" baseline="0" dirty="0" smtClean="0">
                <a:solidFill>
                  <a:schemeClr val="bg1"/>
                </a:solidFill>
                <a:latin typeface="Helvetica Light" panose="020B0403020202020204" pitchFamily="34" charset="0"/>
              </a:rPr>
              <a:t> </a:t>
            </a:r>
            <a:r>
              <a:rPr lang="fr-FR" sz="900" dirty="0" smtClean="0">
                <a:solidFill>
                  <a:schemeClr val="bg1"/>
                </a:solidFill>
                <a:latin typeface="Helvetica Light" panose="020B0403020202020204" pitchFamily="34" charset="0"/>
              </a:rPr>
              <a:t> Septembre 2022</a:t>
            </a:r>
            <a:endParaRPr lang="fr-FR" sz="900" dirty="0">
              <a:solidFill>
                <a:schemeClr val="bg1"/>
              </a:solidFill>
            </a:endParaRPr>
          </a:p>
        </p:txBody>
      </p:sp>
      <p:sp>
        <p:nvSpPr>
          <p:cNvPr id="26" name="Titre 4">
            <a:extLst>
              <a:ext uri="{FF2B5EF4-FFF2-40B4-BE49-F238E27FC236}">
                <a16:creationId xmlns:a16="http://schemas.microsoft.com/office/drawing/2014/main" id="{A240B0D2-CD92-4943-BDF1-B41F9773CF47}"/>
              </a:ext>
            </a:extLst>
          </p:cNvPr>
          <p:cNvSpPr>
            <a:spLocks noGrp="1"/>
          </p:cNvSpPr>
          <p:nvPr>
            <p:ph type="title"/>
          </p:nvPr>
        </p:nvSpPr>
        <p:spPr>
          <a:xfrm>
            <a:off x="142836" y="866966"/>
            <a:ext cx="6507574" cy="341632"/>
          </a:xfrm>
          <a:noFill/>
        </p:spPr>
        <p:txBody>
          <a:bodyPr vert="horz" wrap="square" lIns="91440" tIns="45720" rIns="91440" bIns="45720" rtlCol="0" anchor="ctr">
            <a:spAutoFit/>
          </a:bodyPr>
          <a:lstStyle>
            <a:lvl1pPr algn="r">
              <a:defRPr lang="fr-FR" sz="1800" cap="all">
                <a:solidFill>
                  <a:schemeClr val="bg1"/>
                </a:solidFill>
                <a:cs typeface="+mn-cs"/>
              </a:defRPr>
            </a:lvl1pPr>
          </a:lstStyle>
          <a:p>
            <a:pPr marL="0" lvl="0" defTabSz="457200"/>
            <a:r>
              <a:rPr lang="fr-FR"/>
              <a:t>Modifiez le style du titre</a:t>
            </a:r>
          </a:p>
        </p:txBody>
      </p:sp>
      <p:pic>
        <p:nvPicPr>
          <p:cNvPr id="27" name="Image 26">
            <a:extLst>
              <a:ext uri="{FF2B5EF4-FFF2-40B4-BE49-F238E27FC236}">
                <a16:creationId xmlns:a16="http://schemas.microsoft.com/office/drawing/2014/main" id="{AF6F6E18-BA4B-4FD5-9451-DB87E49BA6BD}"/>
              </a:ext>
            </a:extLst>
          </p:cNvPr>
          <p:cNvPicPr>
            <a:picLocks noChangeAspect="1"/>
          </p:cNvPicPr>
          <p:nvPr userDrawn="1"/>
        </p:nvPicPr>
        <p:blipFill>
          <a:blip r:embed="rId3"/>
          <a:stretch>
            <a:fillRect/>
          </a:stretch>
        </p:blipFill>
        <p:spPr>
          <a:xfrm>
            <a:off x="222191" y="113783"/>
            <a:ext cx="619984" cy="573293"/>
          </a:xfrm>
          <a:prstGeom prst="rect">
            <a:avLst/>
          </a:prstGeom>
        </p:spPr>
      </p:pic>
      <p:pic>
        <p:nvPicPr>
          <p:cNvPr id="15" name="Image 14">
            <a:extLst>
              <a:ext uri="{FF2B5EF4-FFF2-40B4-BE49-F238E27FC236}">
                <a16:creationId xmlns:a16="http://schemas.microsoft.com/office/drawing/2014/main" id="{FA636901-1901-4CB8-9557-6D69DCDD43B3}"/>
              </a:ext>
            </a:extLst>
          </p:cNvPr>
          <p:cNvPicPr>
            <a:picLocks noChangeAspect="1"/>
          </p:cNvPicPr>
          <p:nvPr userDrawn="1"/>
        </p:nvPicPr>
        <p:blipFill>
          <a:blip r:embed="rId4"/>
          <a:stretch>
            <a:fillRect/>
          </a:stretch>
        </p:blipFill>
        <p:spPr>
          <a:xfrm>
            <a:off x="0" y="9096691"/>
            <a:ext cx="606597" cy="606597"/>
          </a:xfrm>
          <a:prstGeom prst="rect">
            <a:avLst/>
          </a:prstGeom>
        </p:spPr>
      </p:pic>
    </p:spTree>
    <p:extLst>
      <p:ext uri="{BB962C8B-B14F-4D97-AF65-F5344CB8AC3E}">
        <p14:creationId xmlns:p14="http://schemas.microsoft.com/office/powerpoint/2010/main" val="390214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548549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454038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690280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625276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946740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034687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dirty="0"/>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dirty="0"/>
              <a:t>Cliquez pour modifier les styles du texte du masque</a:t>
            </a:r>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lumMod val="85000"/>
                    <a:lumOff val="15000"/>
                  </a:schemeClr>
                </a:solidFill>
              </a:defRPr>
            </a:lvl1pPr>
          </a:lstStyle>
          <a:p>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lumMod val="85000"/>
                    <a:lumOff val="1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lumMod val="85000"/>
                    <a:lumOff val="15000"/>
                  </a:schemeClr>
                </a:solidFill>
              </a:defRPr>
            </a:lvl1pPr>
          </a:lstStyle>
          <a:p>
            <a:fld id="{23F7F5F1-9E8F-4C52-9517-C7265C1B6F6E}" type="slidenum">
              <a:rPr lang="fr-FR" smtClean="0"/>
              <a:pPr/>
              <a:t>‹N°›</a:t>
            </a:fld>
            <a:endParaRPr lang="fr-FR"/>
          </a:p>
        </p:txBody>
      </p:sp>
    </p:spTree>
    <p:extLst>
      <p:ext uri="{BB962C8B-B14F-4D97-AF65-F5344CB8AC3E}">
        <p14:creationId xmlns:p14="http://schemas.microsoft.com/office/powerpoint/2010/main" val="25933513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hdr="0" ftr="0" dt="0"/>
  <p:txStyles>
    <p:titleStyle>
      <a:lvl1pPr algn="l" defTabSz="685800" rtl="0" eaLnBrk="1" latinLnBrk="0" hangingPunct="1">
        <a:lnSpc>
          <a:spcPct val="90000"/>
        </a:lnSpc>
        <a:spcBef>
          <a:spcPct val="0"/>
        </a:spcBef>
        <a:buNone/>
        <a:defRPr sz="3300" kern="1200">
          <a:solidFill>
            <a:schemeClr val="tx1">
              <a:lumMod val="85000"/>
              <a:lumOff val="15000"/>
            </a:schemeClr>
          </a:solidFill>
          <a:latin typeface="Helvetica Neue" panose="020B0604020202020204" pitchFamily="34" charset="0"/>
          <a:ea typeface="Helvetica Neue" panose="020B0604020202020204" pitchFamily="34" charset="0"/>
          <a:cs typeface="+mj-cs"/>
        </a:defRPr>
      </a:lvl1pPr>
    </p:titleStyle>
    <p:bodyStyle>
      <a:lvl1pPr marL="0" indent="0" algn="l" defTabSz="685800" rtl="0" eaLnBrk="1" latinLnBrk="0" hangingPunct="1">
        <a:lnSpc>
          <a:spcPct val="90000"/>
        </a:lnSpc>
        <a:spcBef>
          <a:spcPts val="750"/>
        </a:spcBef>
        <a:buFont typeface="Arial" panose="020B0604020202020204" pitchFamily="34" charset="0"/>
        <a:buNone/>
        <a:defRPr sz="1100" kern="1200">
          <a:solidFill>
            <a:schemeClr val="tx1">
              <a:lumMod val="85000"/>
              <a:lumOff val="1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lumMod val="85000"/>
              <a:lumOff val="1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hyperlink" Target="https://www.economie.gouv.fr/dgccrf/Publications/Vie-pratique/Fiches-pratiques/mediation-de-la-consommation" TargetMode="External"/><Relationship Id="rId3" Type="http://schemas.openxmlformats.org/officeDocument/2006/relationships/hyperlink" Target="https://www.legifrance.gouv.fr/loda/id/JORFTEXT000000593784/2022-01-27/" TargetMode="External"/><Relationship Id="rId7" Type="http://schemas.openxmlformats.org/officeDocument/2006/relationships/hyperlink" Target="https://www.legifrance.gouv.fr/codes/section_lc/LEGITEXT000006069565/LEGISCTA000032220897/#LEGISCTA000032227358" TargetMode="External"/><Relationship Id="rId2" Type="http://schemas.openxmlformats.org/officeDocument/2006/relationships/hyperlink" Target="https://www.legifrance.gouv.fr/jorf/id/JORFTEXT000000212306" TargetMode="External"/><Relationship Id="rId1" Type="http://schemas.openxmlformats.org/officeDocument/2006/relationships/slideLayout" Target="../slideLayouts/slideLayout3.xml"/><Relationship Id="rId6" Type="http://schemas.openxmlformats.org/officeDocument/2006/relationships/hyperlink" Target="https://www.legifrance.gouv.fr/jorf/article_jo/JORFARTI000041553814?r=n2hLtBGgw2" TargetMode="External"/><Relationship Id="rId5" Type="http://schemas.openxmlformats.org/officeDocument/2006/relationships/hyperlink" Target="https://www.economie.gouv.fr/dgccrf/Publications/Vie-pratique/Fiches-pratiques/Annonce-de-reduction-de-prix" TargetMode="External"/><Relationship Id="rId4" Type="http://schemas.openxmlformats.org/officeDocument/2006/relationships/hyperlink" Target="https://www.legifrance.gouv.fr/jorf/id/JORFTEXT00003140097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1">
            <a:extLst>
              <a:ext uri="{FF2B5EF4-FFF2-40B4-BE49-F238E27FC236}">
                <a16:creationId xmlns:a16="http://schemas.microsoft.com/office/drawing/2014/main" id="{83D98B11-E7C1-498C-AC68-68802A14A128}"/>
              </a:ext>
            </a:extLst>
          </p:cNvPr>
          <p:cNvSpPr txBox="1">
            <a:spLocks/>
          </p:cNvSpPr>
          <p:nvPr/>
        </p:nvSpPr>
        <p:spPr>
          <a:xfrm>
            <a:off x="221147" y="789243"/>
            <a:ext cx="6636853" cy="480131"/>
          </a:xfrm>
          <a:prstGeom prst="rect">
            <a:avLst/>
          </a:prstGeom>
          <a:noFill/>
        </p:spPr>
        <p:txBody>
          <a:bodyPr vert="horz" wrap="square" lIns="91440" tIns="45720" rIns="91440" bIns="45720" rtlCol="0" anchor="ctr">
            <a:spAutoFit/>
          </a:bodyPr>
          <a:lstStyle>
            <a:lvl1pPr algn="r" defTabSz="685800" rtl="0" eaLnBrk="1" latinLnBrk="0" hangingPunct="1">
              <a:lnSpc>
                <a:spcPct val="90000"/>
              </a:lnSpc>
              <a:spcBef>
                <a:spcPct val="0"/>
              </a:spcBef>
              <a:buNone/>
              <a:defRPr lang="fr-FR" sz="1800" kern="1200" cap="all">
                <a:solidFill>
                  <a:schemeClr val="bg1"/>
                </a:solidFill>
                <a:latin typeface="Helvetica Neue" panose="020B0604020202020204" pitchFamily="34" charset="0"/>
                <a:ea typeface="Helvetica Neue" panose="020B0604020202020204" pitchFamily="34" charset="0"/>
                <a:cs typeface="+mn-cs"/>
              </a:defRPr>
            </a:lvl1pPr>
          </a:lstStyle>
          <a:p>
            <a:r>
              <a:rPr lang="fr-FR" sz="1400" dirty="0" smtClean="0"/>
              <a:t>M.28 </a:t>
            </a:r>
            <a:r>
              <a:rPr lang="fr-FR" sz="1400" dirty="0"/>
              <a:t>Affichage des prix des produits autres que les MEDICAMENTS</a:t>
            </a:r>
          </a:p>
        </p:txBody>
      </p:sp>
      <p:sp>
        <p:nvSpPr>
          <p:cNvPr id="12" name="Rectangle : coins arrondis 17">
            <a:extLst>
              <a:ext uri="{FF2B5EF4-FFF2-40B4-BE49-F238E27FC236}">
                <a16:creationId xmlns:a16="http://schemas.microsoft.com/office/drawing/2014/main" id="{BE676770-0BFE-4474-A290-DBF518ED9D97}"/>
              </a:ext>
            </a:extLst>
          </p:cNvPr>
          <p:cNvSpPr/>
          <p:nvPr/>
        </p:nvSpPr>
        <p:spPr>
          <a:xfrm>
            <a:off x="205467" y="2246143"/>
            <a:ext cx="6516860" cy="2456451"/>
          </a:xfrm>
          <a:prstGeom prst="roundRect">
            <a:avLst>
              <a:gd name="adj" fmla="val 6264"/>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3" name="ZoneTexte 12">
            <a:extLst>
              <a:ext uri="{FF2B5EF4-FFF2-40B4-BE49-F238E27FC236}">
                <a16:creationId xmlns:a16="http://schemas.microsoft.com/office/drawing/2014/main" id="{021A877C-17C7-4488-8A67-BFDF9642EA36}"/>
              </a:ext>
            </a:extLst>
          </p:cNvPr>
          <p:cNvSpPr txBox="1"/>
          <p:nvPr/>
        </p:nvSpPr>
        <p:spPr>
          <a:xfrm>
            <a:off x="489940" y="2054677"/>
            <a:ext cx="3477234" cy="369332"/>
          </a:xfrm>
          <a:prstGeom prst="rect">
            <a:avLst/>
          </a:prstGeom>
          <a:solidFill>
            <a:schemeClr val="bg1"/>
          </a:solidFill>
        </p:spPr>
        <p:txBody>
          <a:bodyPr wrap="none" rtlCol="0">
            <a:spAutoFit/>
          </a:bodyPr>
          <a:lstStyle>
            <a:defPPr>
              <a:defRPr lang="en-US"/>
            </a:defPPr>
            <a:lvl1pPr>
              <a:defRPr sz="1400">
                <a:solidFill>
                  <a:schemeClr val="accent6"/>
                </a:solidFill>
                <a:latin typeface="Helvetica Neue" panose="020B0604020202020204" pitchFamily="34" charset="0"/>
                <a:ea typeface="Helvetica Neue" panose="020B0604020202020204" pitchFamily="34" charset="0"/>
              </a:defRPr>
            </a:lvl1pPr>
          </a:lstStyle>
          <a:p>
            <a:r>
              <a:rPr lang="fr-FR" sz="1800" dirty="0" smtClean="0"/>
              <a:t>Obligations pour les commerces</a:t>
            </a:r>
            <a:endParaRPr lang="fr-FR" sz="1800" dirty="0"/>
          </a:p>
        </p:txBody>
      </p:sp>
      <p:sp>
        <p:nvSpPr>
          <p:cNvPr id="15" name="Rectangle 14">
            <a:extLst>
              <a:ext uri="{FF2B5EF4-FFF2-40B4-BE49-F238E27FC236}">
                <a16:creationId xmlns:a16="http://schemas.microsoft.com/office/drawing/2014/main" id="{B74BA2A3-47FD-4842-8DCC-E11B6B43C389}"/>
              </a:ext>
            </a:extLst>
          </p:cNvPr>
          <p:cNvSpPr/>
          <p:nvPr/>
        </p:nvSpPr>
        <p:spPr>
          <a:xfrm>
            <a:off x="256745" y="2509243"/>
            <a:ext cx="6204213" cy="2092881"/>
          </a:xfrm>
          <a:prstGeom prst="rect">
            <a:avLst/>
          </a:prstGeom>
        </p:spPr>
        <p:txBody>
          <a:bodyPr wrap="square">
            <a:spAutoFit/>
          </a:bodyPr>
          <a:lstStyle/>
          <a:p>
            <a:pPr marL="171450" indent="-171450">
              <a:buClr>
                <a:schemeClr val="accent6"/>
              </a:buClr>
              <a:buFont typeface="Wingdings" panose="05000000000000000000" pitchFamily="2" charset="2"/>
              <a:buChar char="l"/>
            </a:pPr>
            <a:r>
              <a:rPr lang="fr-FR" sz="1300" dirty="0" smtClean="0"/>
              <a:t>L’affichage </a:t>
            </a:r>
            <a:r>
              <a:rPr lang="fr-FR" sz="1300" dirty="0"/>
              <a:t>du prix à l’unité de mesure (ou "affichage au litre ou au kilo") est obligatoire pour certains produits préemballés, notamment pour la </a:t>
            </a:r>
            <a:r>
              <a:rPr lang="fr-FR" sz="1300" b="1" dirty="0"/>
              <a:t>majorité des produits alimentaires et certains produits d’hygiène et d’entretien</a:t>
            </a:r>
            <a:r>
              <a:rPr lang="fr-FR" sz="1300" dirty="0" smtClean="0"/>
              <a:t>.</a:t>
            </a:r>
            <a:endParaRPr lang="fr-FR" sz="1300" dirty="0"/>
          </a:p>
          <a:p>
            <a:pPr marL="171450" indent="-171450">
              <a:buClr>
                <a:schemeClr val="accent6"/>
              </a:buClr>
              <a:buFont typeface="Wingdings" panose="05000000000000000000" pitchFamily="2" charset="2"/>
              <a:buChar char="l"/>
            </a:pPr>
            <a:r>
              <a:rPr lang="fr-FR" sz="1300" dirty="0"/>
              <a:t>Ils doivent avoir une étiquette indiquant le prix de vente au kilo, à l’hectogramme, au litre, au décilitre, la quantité nette et le prix de vente </a:t>
            </a:r>
            <a:r>
              <a:rPr lang="fr-FR" sz="1300" dirty="0" smtClean="0"/>
              <a:t>correspondant</a:t>
            </a:r>
          </a:p>
          <a:p>
            <a:pPr marL="171450" indent="-171450">
              <a:buClr>
                <a:schemeClr val="accent6"/>
              </a:buClr>
              <a:buFont typeface="Wingdings" panose="05000000000000000000" pitchFamily="2" charset="2"/>
              <a:buChar char="l"/>
            </a:pPr>
            <a:r>
              <a:rPr lang="fr-FR" sz="1300" dirty="0"/>
              <a:t>Le commerçant assujetti aux présentes dispositions peut opter pour l'étiquetage à l'hectogramme ou au kilogramme d'une part, au décilitre ou au litre d'autre part, sous réserve de n'adopter qu'une seule unité de mesure pour chaque catégorie de </a:t>
            </a:r>
            <a:r>
              <a:rPr lang="fr-FR" sz="1300" dirty="0" smtClean="0"/>
              <a:t>produits</a:t>
            </a:r>
          </a:p>
        </p:txBody>
      </p:sp>
      <p:sp>
        <p:nvSpPr>
          <p:cNvPr id="18" name="ZoneTexte 17">
            <a:extLst>
              <a:ext uri="{FF2B5EF4-FFF2-40B4-BE49-F238E27FC236}">
                <a16:creationId xmlns:a16="http://schemas.microsoft.com/office/drawing/2014/main" id="{3E7A084A-01DF-4DE7-985F-5CE19769B50A}"/>
              </a:ext>
            </a:extLst>
          </p:cNvPr>
          <p:cNvSpPr txBox="1"/>
          <p:nvPr/>
        </p:nvSpPr>
        <p:spPr>
          <a:xfrm>
            <a:off x="167199" y="1304682"/>
            <a:ext cx="4093878" cy="523220"/>
          </a:xfrm>
          <a:prstGeom prst="rect">
            <a:avLst/>
          </a:prstGeom>
          <a:noFill/>
        </p:spPr>
        <p:txBody>
          <a:bodyPr wrap="none" rtlCol="0">
            <a:spAutoFit/>
          </a:bodyPr>
          <a:lstStyle/>
          <a:p>
            <a:r>
              <a:rPr lang="fr-FR" sz="1400" b="1" dirty="0">
                <a:solidFill>
                  <a:schemeClr val="accent2"/>
                </a:solidFill>
              </a:rPr>
              <a:t>AFFICHAGE DES PRIX AU </a:t>
            </a:r>
            <a:r>
              <a:rPr lang="fr-FR" sz="1400" b="1" dirty="0" smtClean="0">
                <a:solidFill>
                  <a:schemeClr val="accent2"/>
                </a:solidFill>
              </a:rPr>
              <a:t>LITRE OU AU KILO</a:t>
            </a:r>
          </a:p>
          <a:p>
            <a:r>
              <a:rPr lang="fr-FR" sz="1400" b="1" dirty="0" smtClean="0">
                <a:solidFill>
                  <a:schemeClr val="accent2"/>
                </a:solidFill>
              </a:rPr>
              <a:t>AFFICHAGE </a:t>
            </a:r>
            <a:r>
              <a:rPr lang="fr-FR" sz="1400" b="1" dirty="0">
                <a:solidFill>
                  <a:schemeClr val="accent2"/>
                </a:solidFill>
              </a:rPr>
              <a:t>DES PRIX A l’UNITÉ DE MESURE</a:t>
            </a:r>
          </a:p>
        </p:txBody>
      </p:sp>
      <p:sp>
        <p:nvSpPr>
          <p:cNvPr id="35" name="Rectangle : coins arrondis 7">
            <a:extLst>
              <a:ext uri="{FF2B5EF4-FFF2-40B4-BE49-F238E27FC236}">
                <a16:creationId xmlns:a16="http://schemas.microsoft.com/office/drawing/2014/main" id="{AEAE1B9A-2CC2-45CF-B329-E1CA634454DA}"/>
              </a:ext>
            </a:extLst>
          </p:cNvPr>
          <p:cNvSpPr/>
          <p:nvPr/>
        </p:nvSpPr>
        <p:spPr>
          <a:xfrm>
            <a:off x="211013" y="5261122"/>
            <a:ext cx="6541232" cy="3533962"/>
          </a:xfrm>
          <a:prstGeom prst="roundRect">
            <a:avLst>
              <a:gd name="adj" fmla="val 8794"/>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solidFill>
                <a:schemeClr val="accent2">
                  <a:lumMod val="60000"/>
                  <a:lumOff val="40000"/>
                </a:schemeClr>
              </a:solidFill>
            </a:endParaRPr>
          </a:p>
        </p:txBody>
      </p:sp>
      <p:sp>
        <p:nvSpPr>
          <p:cNvPr id="36" name="ZoneTexte 35">
            <a:extLst>
              <a:ext uri="{FF2B5EF4-FFF2-40B4-BE49-F238E27FC236}">
                <a16:creationId xmlns:a16="http://schemas.microsoft.com/office/drawing/2014/main" id="{037F12DE-93C8-4DAF-BDD6-6CB9D2B0862B}"/>
              </a:ext>
            </a:extLst>
          </p:cNvPr>
          <p:cNvSpPr txBox="1"/>
          <p:nvPr/>
        </p:nvSpPr>
        <p:spPr>
          <a:xfrm>
            <a:off x="661138" y="5027123"/>
            <a:ext cx="1336104" cy="369332"/>
          </a:xfrm>
          <a:prstGeom prst="rect">
            <a:avLst/>
          </a:prstGeom>
          <a:solidFill>
            <a:schemeClr val="bg1"/>
          </a:solidFill>
        </p:spPr>
        <p:txBody>
          <a:bodyPr wrap="square" rtlCol="0">
            <a:spAutoFit/>
          </a:bodyPr>
          <a:lstStyle/>
          <a:p>
            <a:r>
              <a:rPr lang="fr-FR" dirty="0" smtClean="0">
                <a:solidFill>
                  <a:schemeClr val="accent2"/>
                </a:solidFill>
                <a:latin typeface="Helvetica Neue" panose="020B0604020202020204" pitchFamily="34" charset="0"/>
                <a:ea typeface="Helvetica Neue" panose="020B0604020202020204" pitchFamily="34" charset="0"/>
              </a:rPr>
              <a:t>En officine</a:t>
            </a:r>
            <a:endParaRPr lang="fr-FR" dirty="0">
              <a:solidFill>
                <a:schemeClr val="accent2"/>
              </a:solidFill>
              <a:latin typeface="Helvetica Neue" panose="020B0604020202020204" pitchFamily="34" charset="0"/>
              <a:ea typeface="Helvetica Neue" panose="020B0604020202020204" pitchFamily="34" charset="0"/>
            </a:endParaRPr>
          </a:p>
        </p:txBody>
      </p:sp>
      <p:sp>
        <p:nvSpPr>
          <p:cNvPr id="37" name="Rectangle 36">
            <a:extLst>
              <a:ext uri="{FF2B5EF4-FFF2-40B4-BE49-F238E27FC236}">
                <a16:creationId xmlns:a16="http://schemas.microsoft.com/office/drawing/2014/main" id="{946A01D1-8B0C-4A1B-A525-BA19B42A0241}"/>
              </a:ext>
            </a:extLst>
          </p:cNvPr>
          <p:cNvSpPr/>
          <p:nvPr/>
        </p:nvSpPr>
        <p:spPr>
          <a:xfrm>
            <a:off x="283052" y="5491053"/>
            <a:ext cx="6397154" cy="3093154"/>
          </a:xfrm>
          <a:prstGeom prst="rect">
            <a:avLst/>
          </a:prstGeom>
        </p:spPr>
        <p:txBody>
          <a:bodyPr wrap="square">
            <a:spAutoFit/>
          </a:bodyPr>
          <a:lstStyle/>
          <a:p>
            <a:pPr>
              <a:buClr>
                <a:srgbClr val="812A4D"/>
              </a:buClr>
            </a:pPr>
            <a:r>
              <a:rPr lang="fr-FR" sz="1300" dirty="0" smtClean="0"/>
              <a:t>Les </a:t>
            </a:r>
            <a:r>
              <a:rPr lang="fr-FR" sz="1300" dirty="0"/>
              <a:t>produits suivants peuvent être proposés et doivent comporter dans l’étiquetage le prix à l’unité de </a:t>
            </a:r>
            <a:r>
              <a:rPr lang="fr-FR" sz="1300" dirty="0" smtClean="0"/>
              <a:t>mesure :</a:t>
            </a:r>
            <a:endParaRPr lang="fr-FR" sz="1300" dirty="0"/>
          </a:p>
          <a:p>
            <a:pPr marL="171450" indent="-171450">
              <a:buClr>
                <a:srgbClr val="812A4D"/>
              </a:buClr>
              <a:buFont typeface="Wingdings" panose="05000000000000000000" pitchFamily="2" charset="2"/>
              <a:buChar char="l"/>
            </a:pPr>
            <a:r>
              <a:rPr lang="fr-FR" sz="1300" dirty="0"/>
              <a:t>PRODUITS NON ALIMENTAIRES </a:t>
            </a:r>
            <a:r>
              <a:rPr lang="fr-FR" sz="1300" dirty="0" smtClean="0"/>
              <a:t>préemballés</a:t>
            </a:r>
            <a:endParaRPr lang="fr-FR" sz="1300" dirty="0"/>
          </a:p>
          <a:p>
            <a:pPr marL="628650" lvl="1" indent="-171450">
              <a:buClr>
                <a:srgbClr val="812A4D"/>
              </a:buClr>
              <a:buFont typeface="Courier New" panose="02070309020205020404" pitchFamily="49" charset="0"/>
              <a:buChar char="o"/>
            </a:pPr>
            <a:r>
              <a:rPr lang="fr-FR" sz="1300" dirty="0"/>
              <a:t>Produits d'hygiène et de beauté de consommation </a:t>
            </a:r>
            <a:r>
              <a:rPr lang="fr-FR" sz="1300" dirty="0" smtClean="0"/>
              <a:t>courante</a:t>
            </a:r>
          </a:p>
          <a:p>
            <a:pPr marL="628650" lvl="1" indent="-171450">
              <a:buClr>
                <a:srgbClr val="812A4D"/>
              </a:buClr>
              <a:buFont typeface="Courier New" panose="02070309020205020404" pitchFamily="49" charset="0"/>
              <a:buChar char="o"/>
            </a:pPr>
            <a:r>
              <a:rPr lang="fr-FR" sz="1300" dirty="0" smtClean="0"/>
              <a:t>Savons </a:t>
            </a:r>
            <a:r>
              <a:rPr lang="fr-FR" sz="1300" dirty="0"/>
              <a:t>de </a:t>
            </a:r>
            <a:r>
              <a:rPr lang="fr-FR" sz="1300" dirty="0" smtClean="0"/>
              <a:t>toilette</a:t>
            </a:r>
          </a:p>
          <a:p>
            <a:pPr marL="628650" lvl="1" indent="-171450">
              <a:buClr>
                <a:srgbClr val="812A4D"/>
              </a:buClr>
              <a:buFont typeface="Courier New" panose="02070309020205020404" pitchFamily="49" charset="0"/>
              <a:buChar char="o"/>
            </a:pPr>
            <a:r>
              <a:rPr lang="fr-FR" sz="1300" dirty="0" smtClean="0"/>
              <a:t>Dentifrice, lotions dentaires</a:t>
            </a:r>
          </a:p>
          <a:p>
            <a:pPr marL="628650" lvl="1" indent="-171450">
              <a:buClr>
                <a:srgbClr val="812A4D"/>
              </a:buClr>
              <a:buFont typeface="Courier New" panose="02070309020205020404" pitchFamily="49" charset="0"/>
              <a:buChar char="o"/>
            </a:pPr>
            <a:r>
              <a:rPr lang="fr-FR" sz="1300" dirty="0" smtClean="0"/>
              <a:t>Produits </a:t>
            </a:r>
            <a:r>
              <a:rPr lang="fr-FR" sz="1300" dirty="0"/>
              <a:t>pour le bain et la </a:t>
            </a:r>
            <a:r>
              <a:rPr lang="fr-FR" sz="1300" dirty="0" smtClean="0"/>
              <a:t>douche</a:t>
            </a:r>
          </a:p>
          <a:p>
            <a:pPr marL="628650" lvl="1" indent="-171450">
              <a:buClr>
                <a:srgbClr val="812A4D"/>
              </a:buClr>
              <a:buFont typeface="Courier New" panose="02070309020205020404" pitchFamily="49" charset="0"/>
              <a:buChar char="o"/>
            </a:pPr>
            <a:r>
              <a:rPr lang="fr-FR" sz="1300" dirty="0" smtClean="0"/>
              <a:t>Soins </a:t>
            </a:r>
            <a:r>
              <a:rPr lang="fr-FR" sz="1300" dirty="0"/>
              <a:t>de la chevelure (shampooing, </a:t>
            </a:r>
            <a:r>
              <a:rPr lang="fr-FR" sz="1300" dirty="0" smtClean="0"/>
              <a:t>lotions)</a:t>
            </a:r>
          </a:p>
          <a:p>
            <a:pPr marL="628650" lvl="1" indent="-171450">
              <a:buClr>
                <a:srgbClr val="812A4D"/>
              </a:buClr>
              <a:buFont typeface="Courier New" panose="02070309020205020404" pitchFamily="49" charset="0"/>
              <a:buChar char="o"/>
            </a:pPr>
            <a:r>
              <a:rPr lang="fr-FR" sz="1300" dirty="0" smtClean="0"/>
              <a:t>Produits </a:t>
            </a:r>
            <a:r>
              <a:rPr lang="fr-FR" sz="1300" dirty="0"/>
              <a:t>pour le rasage (crèmes, </a:t>
            </a:r>
            <a:r>
              <a:rPr lang="fr-FR" sz="1300" dirty="0" smtClean="0"/>
              <a:t>lotions)</a:t>
            </a:r>
          </a:p>
          <a:p>
            <a:pPr marL="628650" lvl="1" indent="-171450">
              <a:buClr>
                <a:srgbClr val="812A4D"/>
              </a:buClr>
              <a:buFont typeface="Courier New" panose="02070309020205020404" pitchFamily="49" charset="0"/>
              <a:buChar char="o"/>
            </a:pPr>
            <a:r>
              <a:rPr lang="fr-FR" sz="1300" dirty="0" smtClean="0"/>
              <a:t>Eaux </a:t>
            </a:r>
            <a:r>
              <a:rPr lang="fr-FR" sz="1300" dirty="0"/>
              <a:t>de toilette à l'exception des extraits de parfums, eaux de Cologne, lotions d'hygiène corporelle, </a:t>
            </a:r>
            <a:r>
              <a:rPr lang="fr-FR" sz="1300" dirty="0" smtClean="0"/>
              <a:t>émulsions</a:t>
            </a:r>
          </a:p>
          <a:p>
            <a:pPr marL="628650" lvl="1" indent="-171450">
              <a:buClr>
                <a:srgbClr val="812A4D"/>
              </a:buClr>
              <a:buFont typeface="Courier New" panose="02070309020205020404" pitchFamily="49" charset="0"/>
              <a:buChar char="o"/>
            </a:pPr>
            <a:r>
              <a:rPr lang="fr-FR" sz="1300" dirty="0" smtClean="0"/>
              <a:t>Produits </a:t>
            </a:r>
            <a:r>
              <a:rPr lang="fr-FR" sz="1300" dirty="0"/>
              <a:t>solaires</a:t>
            </a:r>
            <a:endParaRPr lang="fr-FR" sz="1300" dirty="0" smtClean="0"/>
          </a:p>
          <a:p>
            <a:pPr marL="171450" indent="-171450">
              <a:buClr>
                <a:srgbClr val="812A4D"/>
              </a:buClr>
              <a:buFont typeface="Wingdings" panose="05000000000000000000" pitchFamily="2" charset="2"/>
              <a:buChar char="l"/>
            </a:pPr>
            <a:r>
              <a:rPr lang="fr-FR" sz="1300" dirty="0"/>
              <a:t>DENREES </a:t>
            </a:r>
            <a:r>
              <a:rPr lang="fr-FR" sz="1300" dirty="0" smtClean="0"/>
              <a:t>ALIMENTAIRES préemballées autorisées à la vente en </a:t>
            </a:r>
            <a:r>
              <a:rPr lang="fr-FR" sz="1300" dirty="0"/>
              <a:t>officine (Exemple : </a:t>
            </a:r>
            <a:r>
              <a:rPr lang="fr-FR" sz="1300" dirty="0" smtClean="0"/>
              <a:t>produits diététiques, eaux minérales,…) </a:t>
            </a:r>
            <a:r>
              <a:rPr lang="fr-FR" sz="1300" dirty="0"/>
              <a:t>concernées quel que soit leur mode de présentation ou de conservation</a:t>
            </a:r>
            <a:r>
              <a:rPr lang="fr-FR" sz="1300" dirty="0" smtClean="0"/>
              <a:t>. </a:t>
            </a:r>
            <a:endParaRPr lang="fr-FR" sz="1300" dirty="0"/>
          </a:p>
        </p:txBody>
      </p:sp>
    </p:spTree>
    <p:extLst>
      <p:ext uri="{BB962C8B-B14F-4D97-AF65-F5344CB8AC3E}">
        <p14:creationId xmlns:p14="http://schemas.microsoft.com/office/powerpoint/2010/main" val="1751425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texte 2">
            <a:extLst>
              <a:ext uri="{FF2B5EF4-FFF2-40B4-BE49-F238E27FC236}">
                <a16:creationId xmlns:a16="http://schemas.microsoft.com/office/drawing/2014/main" id="{4BB1ED3C-820D-46A8-9A3C-10166A6E59AC}"/>
              </a:ext>
            </a:extLst>
          </p:cNvPr>
          <p:cNvSpPr txBox="1">
            <a:spLocks/>
          </p:cNvSpPr>
          <p:nvPr/>
        </p:nvSpPr>
        <p:spPr>
          <a:xfrm>
            <a:off x="0" y="7659123"/>
            <a:ext cx="6412832" cy="1412688"/>
          </a:xfrm>
          <a:prstGeom prst="rect">
            <a:avLst/>
          </a:prstGeom>
          <a:solidFill>
            <a:schemeClr val="accent2">
              <a:lumMod val="20000"/>
              <a:lumOff val="80000"/>
            </a:schemeClr>
          </a:solidFill>
        </p:spPr>
        <p:txBody>
          <a:bodyPr/>
          <a:lstStyle>
            <a:lvl1pPr marL="0" indent="0" algn="l" defTabSz="685800" rtl="0" eaLnBrk="1" latinLnBrk="0" hangingPunct="1">
              <a:lnSpc>
                <a:spcPct val="90000"/>
              </a:lnSpc>
              <a:spcBef>
                <a:spcPts val="750"/>
              </a:spcBef>
              <a:buFont typeface="Arial" panose="020B0604020202020204" pitchFamily="34" charset="0"/>
              <a:buNone/>
              <a:defRPr sz="1100" kern="1200">
                <a:solidFill>
                  <a:schemeClr val="tx1">
                    <a:lumMod val="85000"/>
                    <a:lumOff val="1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lumMod val="85000"/>
                    <a:lumOff val="1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nSpc>
                <a:spcPct val="100000"/>
              </a:lnSpc>
              <a:spcBef>
                <a:spcPts val="0"/>
              </a:spcBef>
            </a:pPr>
            <a:r>
              <a:rPr lang="fr-FR" b="1" dirty="0"/>
              <a:t>Références : </a:t>
            </a:r>
            <a:r>
              <a:rPr lang="fr-FR" sz="900" b="1" dirty="0"/>
              <a:t/>
            </a:r>
            <a:br>
              <a:rPr lang="fr-FR" sz="900" b="1" dirty="0"/>
            </a:br>
            <a:r>
              <a:rPr lang="fr-FR" dirty="0" smtClean="0">
                <a:hlinkClick r:id="rId2"/>
              </a:rPr>
              <a:t>Arrêté </a:t>
            </a:r>
            <a:r>
              <a:rPr lang="fr-FR" dirty="0">
                <a:hlinkClick r:id="rId2"/>
              </a:rPr>
              <a:t>du 16 novembre 1999</a:t>
            </a:r>
            <a:r>
              <a:rPr lang="fr-FR" dirty="0"/>
              <a:t> relatif à la publicité, à l'égard du consommateur, des prix de vente à l'unité de mesure de certains produits </a:t>
            </a:r>
            <a:r>
              <a:rPr lang="fr-FR" dirty="0" smtClean="0"/>
              <a:t>préemballés</a:t>
            </a:r>
          </a:p>
          <a:p>
            <a:pPr>
              <a:lnSpc>
                <a:spcPct val="100000"/>
              </a:lnSpc>
              <a:spcBef>
                <a:spcPts val="0"/>
              </a:spcBef>
            </a:pPr>
            <a:r>
              <a:rPr lang="fr-FR" dirty="0">
                <a:solidFill>
                  <a:schemeClr val="tx1"/>
                </a:solidFill>
                <a:hlinkClick r:id="rId3"/>
              </a:rPr>
              <a:t>Arrêté du 15 février 2002</a:t>
            </a:r>
            <a:r>
              <a:rPr lang="fr-FR" dirty="0">
                <a:solidFill>
                  <a:schemeClr val="tx1"/>
                </a:solidFill>
              </a:rPr>
              <a:t> fixant la liste des marchandises dont les pharmaciens peuvent faire le commerce dans leur </a:t>
            </a:r>
            <a:r>
              <a:rPr lang="fr-FR" dirty="0" smtClean="0">
                <a:solidFill>
                  <a:schemeClr val="tx1"/>
                </a:solidFill>
              </a:rPr>
              <a:t>officine</a:t>
            </a:r>
          </a:p>
          <a:p>
            <a:pPr>
              <a:lnSpc>
                <a:spcPct val="100000"/>
              </a:lnSpc>
              <a:spcBef>
                <a:spcPts val="0"/>
              </a:spcBef>
            </a:pPr>
            <a:r>
              <a:rPr lang="fr-FR" dirty="0" smtClean="0">
                <a:hlinkClick r:id="rId4"/>
              </a:rPr>
              <a:t>Décret </a:t>
            </a:r>
            <a:r>
              <a:rPr lang="fr-FR" dirty="0">
                <a:hlinkClick r:id="rId4"/>
              </a:rPr>
              <a:t>n° 2015-1382 du 30 octobre 2015</a:t>
            </a:r>
            <a:r>
              <a:rPr lang="fr-FR" dirty="0"/>
              <a:t> relatif à la médiation des litiges de la </a:t>
            </a:r>
            <a:r>
              <a:rPr lang="fr-FR" dirty="0" smtClean="0"/>
              <a:t>consommation</a:t>
            </a:r>
            <a:endParaRPr lang="fr-FR" dirty="0" smtClean="0">
              <a:solidFill>
                <a:srgbClr val="FF0000"/>
              </a:solidFill>
              <a:hlinkClick r:id="rId5"/>
            </a:endParaRPr>
          </a:p>
          <a:p>
            <a:pPr>
              <a:lnSpc>
                <a:spcPct val="100000"/>
              </a:lnSpc>
              <a:spcBef>
                <a:spcPts val="0"/>
              </a:spcBef>
            </a:pPr>
            <a:r>
              <a:rPr lang="fr-FR" dirty="0" smtClean="0">
                <a:solidFill>
                  <a:srgbClr val="FF0000"/>
                </a:solidFill>
                <a:hlinkClick r:id="rId5"/>
              </a:rPr>
              <a:t>https</a:t>
            </a:r>
            <a:r>
              <a:rPr lang="fr-FR" dirty="0">
                <a:solidFill>
                  <a:srgbClr val="FF0000"/>
                </a:solidFill>
                <a:hlinkClick r:id="rId5"/>
              </a:rPr>
              <a:t>://www.economie.gouv.fr/dgccrf/Publications/Vie-pratique/Fiches-pratiques/Annonce-de-reduction-de-prix</a:t>
            </a:r>
            <a:r>
              <a:rPr lang="fr-FR" dirty="0">
                <a:solidFill>
                  <a:srgbClr val="FF0000"/>
                </a:solidFill>
              </a:rPr>
              <a:t> </a:t>
            </a:r>
          </a:p>
          <a:p>
            <a:pPr>
              <a:spcBef>
                <a:spcPts val="0"/>
              </a:spcBef>
            </a:pPr>
            <a:endParaRPr lang="fr-FR" dirty="0">
              <a:solidFill>
                <a:srgbClr val="FF0000"/>
              </a:solidFill>
            </a:endParaRPr>
          </a:p>
        </p:txBody>
      </p:sp>
      <p:sp>
        <p:nvSpPr>
          <p:cNvPr id="10" name="Titre 1">
            <a:extLst>
              <a:ext uri="{FF2B5EF4-FFF2-40B4-BE49-F238E27FC236}">
                <a16:creationId xmlns:a16="http://schemas.microsoft.com/office/drawing/2014/main" id="{83D98B11-E7C1-498C-AC68-68802A14A128}"/>
              </a:ext>
            </a:extLst>
          </p:cNvPr>
          <p:cNvSpPr txBox="1">
            <a:spLocks/>
          </p:cNvSpPr>
          <p:nvPr/>
        </p:nvSpPr>
        <p:spPr>
          <a:xfrm>
            <a:off x="221147" y="789243"/>
            <a:ext cx="6636853" cy="480131"/>
          </a:xfrm>
          <a:prstGeom prst="rect">
            <a:avLst/>
          </a:prstGeom>
          <a:noFill/>
        </p:spPr>
        <p:txBody>
          <a:bodyPr vert="horz" wrap="square" lIns="91440" tIns="45720" rIns="91440" bIns="45720" rtlCol="0" anchor="ctr">
            <a:spAutoFit/>
          </a:bodyPr>
          <a:lstStyle>
            <a:lvl1pPr algn="r" defTabSz="685800" rtl="0" eaLnBrk="1" latinLnBrk="0" hangingPunct="1">
              <a:lnSpc>
                <a:spcPct val="90000"/>
              </a:lnSpc>
              <a:spcBef>
                <a:spcPct val="0"/>
              </a:spcBef>
              <a:buNone/>
              <a:defRPr lang="fr-FR" sz="1800" kern="1200" cap="all">
                <a:solidFill>
                  <a:schemeClr val="bg1"/>
                </a:solidFill>
                <a:latin typeface="Helvetica Neue" panose="020B0604020202020204" pitchFamily="34" charset="0"/>
                <a:ea typeface="Helvetica Neue" panose="020B0604020202020204" pitchFamily="34" charset="0"/>
                <a:cs typeface="+mn-cs"/>
              </a:defRPr>
            </a:lvl1pPr>
          </a:lstStyle>
          <a:p>
            <a:r>
              <a:rPr lang="fr-FR" sz="1400" dirty="0" smtClean="0"/>
              <a:t>M.28 </a:t>
            </a:r>
            <a:r>
              <a:rPr lang="fr-FR" sz="1400" dirty="0"/>
              <a:t>Affichage des prix des produits autres que les MEDICAMENTS</a:t>
            </a:r>
          </a:p>
        </p:txBody>
      </p:sp>
      <p:sp>
        <p:nvSpPr>
          <p:cNvPr id="18" name="ZoneTexte 17">
            <a:extLst>
              <a:ext uri="{FF2B5EF4-FFF2-40B4-BE49-F238E27FC236}">
                <a16:creationId xmlns:a16="http://schemas.microsoft.com/office/drawing/2014/main" id="{3E7A084A-01DF-4DE7-985F-5CE19769B50A}"/>
              </a:ext>
            </a:extLst>
          </p:cNvPr>
          <p:cNvSpPr txBox="1"/>
          <p:nvPr/>
        </p:nvSpPr>
        <p:spPr>
          <a:xfrm>
            <a:off x="221147" y="1191622"/>
            <a:ext cx="4093878" cy="523220"/>
          </a:xfrm>
          <a:prstGeom prst="rect">
            <a:avLst/>
          </a:prstGeom>
          <a:noFill/>
        </p:spPr>
        <p:txBody>
          <a:bodyPr wrap="none" rtlCol="0">
            <a:spAutoFit/>
          </a:bodyPr>
          <a:lstStyle/>
          <a:p>
            <a:r>
              <a:rPr lang="fr-FR" sz="1400" b="1" dirty="0">
                <a:solidFill>
                  <a:schemeClr val="accent2"/>
                </a:solidFill>
              </a:rPr>
              <a:t>AFFICHAGE DES PRIX AU </a:t>
            </a:r>
            <a:r>
              <a:rPr lang="fr-FR" sz="1400" b="1" dirty="0" smtClean="0">
                <a:solidFill>
                  <a:schemeClr val="accent2"/>
                </a:solidFill>
              </a:rPr>
              <a:t>LITRE OU AU KILO</a:t>
            </a:r>
          </a:p>
          <a:p>
            <a:r>
              <a:rPr lang="fr-FR" sz="1400" b="1" dirty="0" smtClean="0">
                <a:solidFill>
                  <a:schemeClr val="accent2"/>
                </a:solidFill>
              </a:rPr>
              <a:t>AFFICHAGE </a:t>
            </a:r>
            <a:r>
              <a:rPr lang="fr-FR" sz="1400" b="1" dirty="0">
                <a:solidFill>
                  <a:schemeClr val="accent2"/>
                </a:solidFill>
              </a:rPr>
              <a:t>DES PRIX A l’UNITÉ DE MESURE</a:t>
            </a:r>
          </a:p>
        </p:txBody>
      </p:sp>
      <p:sp>
        <p:nvSpPr>
          <p:cNvPr id="14" name="Rectangle : coins arrondis 7">
            <a:extLst>
              <a:ext uri="{FF2B5EF4-FFF2-40B4-BE49-F238E27FC236}">
                <a16:creationId xmlns:a16="http://schemas.microsoft.com/office/drawing/2014/main" id="{AEAE1B9A-2CC2-45CF-B329-E1CA634454DA}"/>
              </a:ext>
            </a:extLst>
          </p:cNvPr>
          <p:cNvSpPr/>
          <p:nvPr/>
        </p:nvSpPr>
        <p:spPr>
          <a:xfrm>
            <a:off x="221147" y="1992462"/>
            <a:ext cx="6445898" cy="5431022"/>
          </a:xfrm>
          <a:prstGeom prst="roundRect">
            <a:avLst>
              <a:gd name="adj" fmla="val 8794"/>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solidFill>
                <a:schemeClr val="accent2">
                  <a:lumMod val="60000"/>
                  <a:lumOff val="40000"/>
                </a:schemeClr>
              </a:solidFill>
            </a:endParaRPr>
          </a:p>
        </p:txBody>
      </p:sp>
      <p:sp>
        <p:nvSpPr>
          <p:cNvPr id="16" name="ZoneTexte 15">
            <a:extLst>
              <a:ext uri="{FF2B5EF4-FFF2-40B4-BE49-F238E27FC236}">
                <a16:creationId xmlns:a16="http://schemas.microsoft.com/office/drawing/2014/main" id="{037F12DE-93C8-4DAF-BDD6-6CB9D2B0862B}"/>
              </a:ext>
            </a:extLst>
          </p:cNvPr>
          <p:cNvSpPr txBox="1"/>
          <p:nvPr/>
        </p:nvSpPr>
        <p:spPr>
          <a:xfrm>
            <a:off x="682316" y="1756823"/>
            <a:ext cx="2761779" cy="369332"/>
          </a:xfrm>
          <a:prstGeom prst="rect">
            <a:avLst/>
          </a:prstGeom>
          <a:solidFill>
            <a:schemeClr val="bg1"/>
          </a:solidFill>
        </p:spPr>
        <p:txBody>
          <a:bodyPr wrap="square" rtlCol="0">
            <a:spAutoFit/>
          </a:bodyPr>
          <a:lstStyle/>
          <a:p>
            <a:r>
              <a:rPr lang="fr-FR" dirty="0" smtClean="0">
                <a:solidFill>
                  <a:schemeClr val="accent2"/>
                </a:solidFill>
                <a:latin typeface="Helvetica Neue" panose="020B0604020202020204" pitchFamily="34" charset="0"/>
                <a:ea typeface="Helvetica Neue" panose="020B0604020202020204" pitchFamily="34" charset="0"/>
              </a:rPr>
              <a:t>Justificatif de paiement</a:t>
            </a:r>
            <a:endParaRPr lang="fr-FR" dirty="0">
              <a:solidFill>
                <a:schemeClr val="accent2"/>
              </a:solidFill>
              <a:latin typeface="Helvetica Neue" panose="020B0604020202020204" pitchFamily="34" charset="0"/>
              <a:ea typeface="Helvetica Neue" panose="020B0604020202020204" pitchFamily="34" charset="0"/>
            </a:endParaRPr>
          </a:p>
        </p:txBody>
      </p:sp>
      <p:sp>
        <p:nvSpPr>
          <p:cNvPr id="17" name="Rectangle 16">
            <a:extLst>
              <a:ext uri="{FF2B5EF4-FFF2-40B4-BE49-F238E27FC236}">
                <a16:creationId xmlns:a16="http://schemas.microsoft.com/office/drawing/2014/main" id="{946A01D1-8B0C-4A1B-A525-BA19B42A0241}"/>
              </a:ext>
            </a:extLst>
          </p:cNvPr>
          <p:cNvSpPr/>
          <p:nvPr/>
        </p:nvSpPr>
        <p:spPr>
          <a:xfrm>
            <a:off x="307581" y="2220274"/>
            <a:ext cx="6303885" cy="5109091"/>
          </a:xfrm>
          <a:prstGeom prst="rect">
            <a:avLst/>
          </a:prstGeom>
        </p:spPr>
        <p:txBody>
          <a:bodyPr wrap="square">
            <a:spAutoFit/>
          </a:bodyPr>
          <a:lstStyle/>
          <a:p>
            <a:pPr>
              <a:buClr>
                <a:srgbClr val="812A4D"/>
              </a:buClr>
            </a:pPr>
            <a:r>
              <a:rPr lang="fr-FR" sz="1300" b="1" dirty="0" smtClean="0"/>
              <a:t>Actuellement, </a:t>
            </a:r>
            <a:r>
              <a:rPr lang="fr-FR" sz="1300" dirty="0"/>
              <a:t>le justificatif de paiement (ou « ticket de caisse »)</a:t>
            </a:r>
          </a:p>
          <a:p>
            <a:pPr marL="171450" indent="-171450">
              <a:buClr>
                <a:srgbClr val="812A4D"/>
              </a:buClr>
              <a:buFont typeface="Wingdings" panose="05000000000000000000" pitchFamily="2" charset="2"/>
              <a:buChar char="l"/>
            </a:pPr>
            <a:r>
              <a:rPr lang="fr-FR" sz="1300" dirty="0" smtClean="0"/>
              <a:t>est </a:t>
            </a:r>
            <a:r>
              <a:rPr lang="fr-FR" sz="1300" dirty="0"/>
              <a:t>obligatoire pour toute préparation magistrale et officinale ; </a:t>
            </a:r>
            <a:endParaRPr lang="fr-FR" sz="1300" dirty="0" smtClean="0"/>
          </a:p>
          <a:p>
            <a:pPr marL="171450" indent="-171450">
              <a:buClr>
                <a:srgbClr val="812A4D"/>
              </a:buClr>
              <a:buFont typeface="Wingdings" panose="05000000000000000000" pitchFamily="2" charset="2"/>
              <a:buChar char="l"/>
            </a:pPr>
            <a:r>
              <a:rPr lang="fr-FR" sz="1300" dirty="0"/>
              <a:t>à la demande du consommateur dans les autres </a:t>
            </a:r>
            <a:r>
              <a:rPr lang="fr-FR" sz="1300" dirty="0" smtClean="0"/>
              <a:t>cas : </a:t>
            </a:r>
            <a:r>
              <a:rPr lang="fr-FR" sz="1300" dirty="0"/>
              <a:t>l</a:t>
            </a:r>
            <a:r>
              <a:rPr lang="fr-FR" sz="1300" dirty="0" smtClean="0"/>
              <a:t>e </a:t>
            </a:r>
            <a:r>
              <a:rPr lang="fr-FR" sz="1300" dirty="0"/>
              <a:t>justificatif de paiement remis par le pharmacien comporte la date de l'achat, le nom et l'adresse de l'officine, le nom et la quantité du médicament délivré et le prix toutes taxes comprises des médicaments ainsi que le montant des honoraires de dispensation.</a:t>
            </a:r>
            <a:endParaRPr lang="fr-FR" sz="1300" dirty="0" smtClean="0"/>
          </a:p>
          <a:p>
            <a:pPr marL="171450" indent="-171450">
              <a:buClr>
                <a:srgbClr val="812A4D"/>
              </a:buClr>
              <a:buFont typeface="Wingdings" panose="05000000000000000000" pitchFamily="2" charset="2"/>
              <a:buChar char="l"/>
            </a:pPr>
            <a:r>
              <a:rPr lang="fr-FR" sz="1300" dirty="0"/>
              <a:t>en cas d’ordonnance, le ticket </a:t>
            </a:r>
            <a:r>
              <a:rPr lang="fr-FR" sz="1300" dirty="0" smtClean="0"/>
              <a:t>vitale </a:t>
            </a:r>
            <a:r>
              <a:rPr lang="fr-FR" sz="1300" dirty="0"/>
              <a:t>sur l’original de celle-ci peut le </a:t>
            </a:r>
            <a:r>
              <a:rPr lang="fr-FR" sz="1300" dirty="0" smtClean="0"/>
              <a:t>remplacer</a:t>
            </a:r>
          </a:p>
          <a:p>
            <a:pPr marL="171450" indent="-171450">
              <a:buClr>
                <a:srgbClr val="812A4D"/>
              </a:buClr>
              <a:buFont typeface="Wingdings" panose="05000000000000000000" pitchFamily="2" charset="2"/>
              <a:buChar char="l"/>
            </a:pPr>
            <a:r>
              <a:rPr lang="fr-FR" sz="1300" u="sng" dirty="0">
                <a:solidFill>
                  <a:srgbClr val="FF0000"/>
                </a:solidFill>
                <a:hlinkClick r:id="rId6"/>
              </a:rPr>
              <a:t>LOI n° 2020-105 du 10 février 2020 relative à la lutte contre le gaspillage et à l'économie circulaire</a:t>
            </a:r>
            <a:r>
              <a:rPr lang="fr-FR" sz="1300" dirty="0">
                <a:solidFill>
                  <a:srgbClr val="FF0000"/>
                </a:solidFill>
              </a:rPr>
              <a:t>. </a:t>
            </a:r>
            <a:r>
              <a:rPr lang="fr-FR" sz="1300" dirty="0"/>
              <a:t>La loi prévoit notamment : (décrets d’application prévus en 2023)</a:t>
            </a:r>
          </a:p>
          <a:p>
            <a:pPr marL="628650" lvl="1" indent="-171450">
              <a:buClr>
                <a:srgbClr val="812A4D"/>
              </a:buClr>
              <a:buFont typeface="Wingdings" panose="05000000000000000000" pitchFamily="2" charset="2"/>
              <a:buChar char="l"/>
            </a:pPr>
            <a:r>
              <a:rPr lang="fr-FR" sz="1300" dirty="0"/>
              <a:t>le ticket de caisse et ticket des cartes bancaires ne devront plus être automatiquement imprimés au format papier sauf demande contraire du client</a:t>
            </a:r>
          </a:p>
          <a:p>
            <a:pPr marL="628650" lvl="1" indent="-171450">
              <a:buClr>
                <a:srgbClr val="812A4D"/>
              </a:buClr>
              <a:buFont typeface="Wingdings" panose="05000000000000000000" pitchFamily="2" charset="2"/>
              <a:buChar char="l"/>
            </a:pPr>
            <a:r>
              <a:rPr lang="fr-FR" sz="1300" dirty="0"/>
              <a:t>la dématérialisation du ticket de caisse </a:t>
            </a:r>
            <a:endParaRPr lang="fr-FR" sz="1300" b="1" dirty="0" smtClean="0"/>
          </a:p>
          <a:p>
            <a:pPr>
              <a:buClr>
                <a:srgbClr val="812A4D"/>
              </a:buClr>
            </a:pPr>
            <a:endParaRPr lang="fr-FR" sz="1300" b="1" dirty="0" smtClean="0"/>
          </a:p>
          <a:p>
            <a:pPr>
              <a:buClr>
                <a:srgbClr val="812A4D"/>
              </a:buClr>
            </a:pPr>
            <a:r>
              <a:rPr lang="fr-FR" sz="1300" b="1" dirty="0" smtClean="0"/>
              <a:t>Informations sur les prix : </a:t>
            </a:r>
          </a:p>
          <a:p>
            <a:pPr marL="171450" indent="-171450">
              <a:buClr>
                <a:schemeClr val="accent6"/>
              </a:buClr>
              <a:buFont typeface="Wingdings" panose="05000000000000000000" pitchFamily="2" charset="2"/>
              <a:buChar char="l"/>
            </a:pPr>
            <a:r>
              <a:rPr lang="fr-FR" sz="1300" dirty="0" smtClean="0"/>
              <a:t>Penser à vérifier régulièrement qu’un prix est apposé pour chaque produit et que ce prix est à jour</a:t>
            </a:r>
          </a:p>
          <a:p>
            <a:pPr marL="171450" indent="-171450">
              <a:buClr>
                <a:schemeClr val="accent6"/>
              </a:buClr>
              <a:buFont typeface="Wingdings" panose="05000000000000000000" pitchFamily="2" charset="2"/>
              <a:buChar char="l"/>
            </a:pPr>
            <a:r>
              <a:rPr lang="fr-FR" sz="1300" dirty="0" smtClean="0"/>
              <a:t>En </a:t>
            </a:r>
            <a:r>
              <a:rPr lang="fr-FR" sz="1300" dirty="0"/>
              <a:t>cas de réalisation de promotions sur les prix, se référer au </a:t>
            </a:r>
            <a:r>
              <a:rPr lang="fr-FR" sz="1300" dirty="0" smtClean="0">
                <a:hlinkClick r:id="rId7"/>
              </a:rPr>
              <a:t>Code de la consommation</a:t>
            </a:r>
            <a:r>
              <a:rPr lang="fr-FR" sz="1300" dirty="0" smtClean="0"/>
              <a:t> </a:t>
            </a:r>
            <a:r>
              <a:rPr lang="fr-FR" sz="1300" dirty="0"/>
              <a:t>et penser, à minima, à mettre une date de fin de promotion </a:t>
            </a:r>
          </a:p>
          <a:p>
            <a:pPr marL="171450" indent="-171450">
              <a:buClr>
                <a:schemeClr val="accent6"/>
              </a:buClr>
              <a:buFont typeface="Wingdings" panose="05000000000000000000" pitchFamily="2" charset="2"/>
              <a:buChar char="l"/>
            </a:pPr>
            <a:r>
              <a:rPr lang="fr-FR" sz="1300" dirty="0"/>
              <a:t>Informer, par voie d’affichage (</a:t>
            </a:r>
            <a:r>
              <a:rPr lang="fr-FR" sz="1300" i="1" dirty="0"/>
              <a:t>«  </a:t>
            </a:r>
            <a:r>
              <a:rPr lang="fr-FR" sz="1300" i="1" dirty="0"/>
              <a:t>A.02 - Affichette d information sur la médiation</a:t>
            </a:r>
            <a:r>
              <a:rPr lang="fr-FR" sz="1300" i="1" dirty="0"/>
              <a:t> »)</a:t>
            </a:r>
            <a:r>
              <a:rPr lang="fr-FR" sz="1300" dirty="0"/>
              <a:t>, que le consommateur peut faire appel à un médiateur en cas de litige: </a:t>
            </a:r>
            <a:r>
              <a:rPr lang="fr-FR" sz="1300" dirty="0">
                <a:solidFill>
                  <a:srgbClr val="FF0000"/>
                </a:solidFill>
                <a:hlinkClick r:id="rId8"/>
              </a:rPr>
              <a:t>https://www.economie.gouv.fr/dgccrf/Publications/Vie-pratique/Fiches-pratiques/mediation-de-la-consommation</a:t>
            </a:r>
            <a:r>
              <a:rPr lang="fr-FR" sz="1300" dirty="0">
                <a:solidFill>
                  <a:srgbClr val="FF0000"/>
                </a:solidFill>
              </a:rPr>
              <a:t> </a:t>
            </a:r>
            <a:endParaRPr lang="fr-FR" sz="1300" dirty="0"/>
          </a:p>
        </p:txBody>
      </p:sp>
    </p:spTree>
    <p:extLst>
      <p:ext uri="{BB962C8B-B14F-4D97-AF65-F5344CB8AC3E}">
        <p14:creationId xmlns:p14="http://schemas.microsoft.com/office/powerpoint/2010/main" val="2309829349"/>
      </p:ext>
    </p:extLst>
  </p:cSld>
  <p:clrMapOvr>
    <a:masterClrMapping/>
  </p:clrMapOvr>
</p:sld>
</file>

<file path=ppt/theme/theme1.xml><?xml version="1.0" encoding="utf-8"?>
<a:theme xmlns:a="http://schemas.openxmlformats.org/drawingml/2006/main" name="Thème Office">
  <a:themeElements>
    <a:clrScheme name="CNOP - TH1">
      <a:dk1>
        <a:sysClr val="windowText" lastClr="000000"/>
      </a:dk1>
      <a:lt1>
        <a:sysClr val="window" lastClr="FFFFFF"/>
      </a:lt1>
      <a:dk2>
        <a:srgbClr val="292929"/>
      </a:dk2>
      <a:lt2>
        <a:srgbClr val="E3DED1"/>
      </a:lt2>
      <a:accent1>
        <a:srgbClr val="455F51"/>
      </a:accent1>
      <a:accent2>
        <a:srgbClr val="812A4D"/>
      </a:accent2>
      <a:accent3>
        <a:srgbClr val="9BBA28"/>
      </a:accent3>
      <a:accent4>
        <a:srgbClr val="029676"/>
      </a:accent4>
      <a:accent5>
        <a:srgbClr val="4AB5C4"/>
      </a:accent5>
      <a:accent6>
        <a:srgbClr val="A10B0B"/>
      </a:accent6>
      <a:hlink>
        <a:srgbClr val="6B9F25"/>
      </a:hlink>
      <a:folHlink>
        <a:srgbClr val="BA6906"/>
      </a:folHlink>
    </a:clrScheme>
    <a:fontScheme name="Standard">
      <a:majorFont>
        <a:latin typeface="Helvetica Light"/>
        <a:ea typeface=""/>
        <a:cs typeface=""/>
      </a:majorFont>
      <a:minorFont>
        <a:latin typeface="Helvetica Light"/>
        <a:ea typeface=""/>
        <a:cs typeface=""/>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2616</TotalTime>
  <Words>593</Words>
  <Application>Microsoft Office PowerPoint</Application>
  <PresentationFormat>Format A4 (210 x 297 mm)</PresentationFormat>
  <Paragraphs>39</Paragraphs>
  <Slides>2</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vt:i4>
      </vt:variant>
    </vt:vector>
  </HeadingPairs>
  <TitlesOfParts>
    <vt:vector size="9" baseType="lpstr">
      <vt:lpstr>Arial</vt:lpstr>
      <vt:lpstr>Calibri</vt:lpstr>
      <vt:lpstr>Courier New</vt:lpstr>
      <vt:lpstr>Helvetica Light</vt:lpstr>
      <vt:lpstr>Helvetica Neue</vt:lpstr>
      <vt:lpstr>Wingdings</vt:lpstr>
      <vt:lpstr>Thème Office</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Schellenberg Frédéric</dc:creator>
  <cp:lastModifiedBy>Cécile LUGAND</cp:lastModifiedBy>
  <cp:revision>140</cp:revision>
  <dcterms:created xsi:type="dcterms:W3CDTF">2019-09-09T06:31:24Z</dcterms:created>
  <dcterms:modified xsi:type="dcterms:W3CDTF">2022-09-08T10:06:06Z</dcterms:modified>
</cp:coreProperties>
</file>