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4"/>
  </p:notesMasterIdLst>
  <p:sldIdLst>
    <p:sldId id="259" r:id="rId2"/>
    <p:sldId id="261"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6" userDrawn="1">
          <p15:clr>
            <a:srgbClr val="A4A3A4"/>
          </p15:clr>
        </p15:guide>
        <p15:guide id="2" pos="238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écile LUGAND" initials="CL" lastIdx="2" clrIdx="0">
    <p:extLst>
      <p:ext uri="{19B8F6BF-5375-455C-9EA6-DF929625EA0E}">
        <p15:presenceInfo xmlns:p15="http://schemas.microsoft.com/office/powerpoint/2012/main" userId="Cécile LUG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66"/>
    <p:restoredTop sz="94558"/>
  </p:normalViewPr>
  <p:slideViewPr>
    <p:cSldViewPr snapToGrid="0">
      <p:cViewPr varScale="1">
        <p:scale>
          <a:sx n="53" d="100"/>
          <a:sy n="53" d="100"/>
        </p:scale>
        <p:origin x="3053" y="58"/>
      </p:cViewPr>
      <p:guideLst>
        <p:guide orient="horz" pos="706"/>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F89E7D-7BD7-2140-936A-F37B5FC833D0}" type="datetimeFigureOut">
              <a:rPr lang="fr-FR" smtClean="0"/>
              <a:t>02/10/2026</a:t>
            </a:fld>
            <a:endParaRPr lang="fr-FR"/>
          </a:p>
        </p:txBody>
      </p:sp>
      <p:sp>
        <p:nvSpPr>
          <p:cNvPr id="4" name="Espace réservé de l'image des diapositives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543146-8646-4440-8AE6-AAF59580FB8D}" type="slidenum">
              <a:rPr lang="fr-FR" smtClean="0"/>
              <a:t>‹N°›</a:t>
            </a:fld>
            <a:endParaRPr lang="fr-FR"/>
          </a:p>
        </p:txBody>
      </p:sp>
    </p:spTree>
    <p:extLst>
      <p:ext uri="{BB962C8B-B14F-4D97-AF65-F5344CB8AC3E}">
        <p14:creationId xmlns:p14="http://schemas.microsoft.com/office/powerpoint/2010/main" val="3476110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4586" y="468000"/>
            <a:ext cx="5929058" cy="499917"/>
          </a:xfrm>
        </p:spPr>
        <p:txBody>
          <a:bodyPr/>
          <a:lstStyle>
            <a:lvl1pPr>
              <a:defRPr>
                <a:latin typeface="Arial" panose="020B0604020202020204" pitchFamily="34" charset="0"/>
                <a:cs typeface="Arial" panose="020B0604020202020204" pitchFamily="34" charset="0"/>
              </a:defRPr>
            </a:lvl1pPr>
          </a:lstStyle>
          <a:p>
            <a:r>
              <a:rPr lang="fr-FR" dirty="0"/>
              <a:t>MÉMO</a:t>
            </a:r>
            <a:endParaRPr lang="en-US" dirty="0"/>
          </a:p>
        </p:txBody>
      </p:sp>
      <p:sp>
        <p:nvSpPr>
          <p:cNvPr id="3" name="Content Placeholder 2"/>
          <p:cNvSpPr>
            <a:spLocks noGrp="1"/>
          </p:cNvSpPr>
          <p:nvPr>
            <p:ph idx="1"/>
          </p:nvPr>
        </p:nvSpPr>
        <p:spPr>
          <a:xfrm>
            <a:off x="756619" y="2627705"/>
            <a:ext cx="6046437" cy="1787956"/>
          </a:xfrm>
          <a:prstGeom prst="rect">
            <a:avLst/>
          </a:prstGeom>
        </p:spPr>
        <p:txBody>
          <a:bodyPr lIns="0" tIns="0" rIns="0" bIns="0">
            <a:noAutofit/>
          </a:bodyPr>
          <a:lstStyle>
            <a:lvl1pPr>
              <a:buFontTx/>
              <a:buNone/>
              <a:defRPr sz="2400" b="0" i="0">
                <a:solidFill>
                  <a:schemeClr val="accent2"/>
                </a:solidFill>
                <a:latin typeface="Arial" panose="020B0604020202020204" pitchFamily="34" charset="0"/>
                <a:cs typeface="Arial" panose="020B0604020202020204" pitchFamily="34" charset="0"/>
              </a:defRPr>
            </a:lvl1pPr>
            <a:lvl2pPr marL="151200" indent="-152984" algn="ctr">
              <a:lnSpc>
                <a:spcPts val="1320"/>
              </a:lnSpc>
              <a:spcBef>
                <a:spcPts val="0"/>
              </a:spcBef>
              <a:buClr>
                <a:schemeClr val="accent2"/>
              </a:buClr>
              <a:buFontTx/>
              <a:buNone/>
              <a:defRPr sz="1100" b="1" i="0">
                <a:solidFill>
                  <a:schemeClr val="accent2"/>
                </a:solidFill>
                <a:latin typeface="Arial" panose="020B0604020202020204" pitchFamily="34" charset="0"/>
                <a:cs typeface="Arial" panose="020B0604020202020204" pitchFamily="34" charset="0"/>
              </a:defRPr>
            </a:lvl2pPr>
            <a:lvl3pPr marL="288000" indent="-97200">
              <a:lnSpc>
                <a:spcPts val="1320"/>
              </a:lnSpc>
              <a:spcBef>
                <a:spcPts val="0"/>
              </a:spcBef>
              <a:buFont typeface="Arial" panose="020B0604020202020204" pitchFamily="34" charset="0"/>
              <a:buChar char="•"/>
              <a:defRPr sz="1100" b="0" i="0">
                <a:latin typeface="Arial" panose="020B0604020202020204" pitchFamily="34" charset="0"/>
                <a:cs typeface="Arial" panose="020B0604020202020204" pitchFamily="34" charset="0"/>
              </a:defRPr>
            </a:lvl3pPr>
            <a:lvl4pPr marL="180000">
              <a:lnSpc>
                <a:spcPts val="1320"/>
              </a:lnSpc>
              <a:spcBef>
                <a:spcPts val="0"/>
              </a:spcBef>
              <a:buFontTx/>
              <a:buNone/>
              <a:defRPr sz="1100" b="0" i="0">
                <a:latin typeface="Arial" panose="020B0604020202020204" pitchFamily="34" charset="0"/>
                <a:cs typeface="Arial" panose="020B0604020202020204" pitchFamily="34" charset="0"/>
              </a:defRPr>
            </a:lvl4pPr>
            <a:lvl5pPr>
              <a:buFontTx/>
              <a:buNone/>
              <a:defRPr sz="1100">
                <a:latin typeface="Azo Sans" panose="020B0603030503020204" pitchFamily="34" charset="77"/>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Date Placeholder 3"/>
          <p:cNvSpPr>
            <a:spLocks noGrp="1"/>
          </p:cNvSpPr>
          <p:nvPr>
            <p:ph type="dt" sz="half" idx="10"/>
          </p:nvPr>
        </p:nvSpPr>
        <p:spPr/>
        <p:txBody>
          <a:bodyPr/>
          <a:lstStyle/>
          <a:p>
            <a:r>
              <a:rPr lang="fr-FR" dirty="0"/>
              <a:t>Version </a:t>
            </a:r>
            <a:r>
              <a:rPr lang="fr-FR" dirty="0">
                <a:latin typeface="Arial" panose="020B0604020202020204" pitchFamily="34" charset="0"/>
                <a:cs typeface="Arial" panose="020B0604020202020204" pitchFamily="34" charset="0"/>
              </a:rPr>
              <a:t>2.2</a:t>
            </a:r>
            <a:r>
              <a:rPr lang="fr-FR" dirty="0"/>
              <a:t> </a:t>
            </a:r>
            <a:r>
              <a:rPr lang="fr-FR" dirty="0">
                <a:solidFill>
                  <a:schemeClr val="tx1"/>
                </a:solidFill>
              </a:rPr>
              <a:t>/</a:t>
            </a:r>
            <a:r>
              <a:rPr lang="fr-FR" dirty="0"/>
              <a:t> Mois année </a:t>
            </a:r>
            <a:endParaRPr lang="en-US" dirty="0"/>
          </a:p>
        </p:txBody>
      </p:sp>
      <p:sp>
        <p:nvSpPr>
          <p:cNvPr id="5" name="Footer Placeholder 4"/>
          <p:cNvSpPr>
            <a:spLocks noGrp="1"/>
          </p:cNvSpPr>
          <p:nvPr>
            <p:ph type="ftr" sz="quarter" idx="11"/>
          </p:nvPr>
        </p:nvSpPr>
        <p:spPr>
          <a:xfrm>
            <a:off x="665603" y="9979818"/>
            <a:ext cx="2131036" cy="409702"/>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‹N°›</a:t>
            </a:fld>
            <a:r>
              <a:rPr lang="en-US" dirty="0"/>
              <a:t>/2</a:t>
            </a:r>
            <a:endParaRPr lang="en-US" dirty="0">
              <a:latin typeface="Arial" panose="020B0604020202020204" pitchFamily="34" charset="0"/>
              <a:cs typeface="Arial" panose="020B0604020202020204" pitchFamily="34" charset="0"/>
            </a:endParaRPr>
          </a:p>
        </p:txBody>
      </p:sp>
      <p:sp>
        <p:nvSpPr>
          <p:cNvPr id="8" name="Espace réservé du texte 7">
            <a:extLst>
              <a:ext uri="{FF2B5EF4-FFF2-40B4-BE49-F238E27FC236}">
                <a16:creationId xmlns:a16="http://schemas.microsoft.com/office/drawing/2014/main" id="{7FB36146-7DD3-D62B-56A5-D59463281CD5}"/>
              </a:ext>
            </a:extLst>
          </p:cNvPr>
          <p:cNvSpPr>
            <a:spLocks noGrp="1"/>
          </p:cNvSpPr>
          <p:nvPr>
            <p:ph type="body" sz="quarter" idx="13" hasCustomPrompt="1"/>
          </p:nvPr>
        </p:nvSpPr>
        <p:spPr>
          <a:xfrm>
            <a:off x="365126" y="938026"/>
            <a:ext cx="4878388" cy="720000"/>
          </a:xfrm>
          <a:prstGeom prst="rect">
            <a:avLst/>
          </a:prstGeom>
          <a:ln w="3175">
            <a:solidFill>
              <a:schemeClr val="accent2"/>
            </a:solidFill>
          </a:ln>
        </p:spPr>
        <p:txBody>
          <a:bodyPr lIns="72000" tIns="0" rIns="0" bIns="0" anchor="ctr">
            <a:noAutofit/>
          </a:bodyPr>
          <a:lstStyle>
            <a:lvl1pPr>
              <a:buFontTx/>
              <a:buNone/>
              <a:defRPr sz="1600" b="0">
                <a:solidFill>
                  <a:schemeClr val="accent2"/>
                </a:solidFill>
                <a:latin typeface="Arial" panose="020B0604020202020204" pitchFamily="34" charset="0"/>
                <a:cs typeface="Arial" panose="020B0604020202020204" pitchFamily="34" charset="0"/>
              </a:defRPr>
            </a:lvl1pPr>
            <a:lvl2pPr>
              <a:buFontTx/>
              <a:buNone/>
              <a:defRPr>
                <a:latin typeface="Azo Sans" panose="020B0603030503020204" pitchFamily="34" charset="77"/>
              </a:defRPr>
            </a:lvl2pPr>
            <a:lvl3pPr>
              <a:buFontTx/>
              <a:buNone/>
              <a:defRPr>
                <a:latin typeface="Azo Sans" panose="020B0603030503020204" pitchFamily="34" charset="77"/>
              </a:defRPr>
            </a:lvl3pPr>
            <a:lvl4pPr>
              <a:buFontTx/>
              <a:buNone/>
              <a:defRPr>
                <a:latin typeface="Azo Sans" panose="020B0603030503020204" pitchFamily="34" charset="77"/>
              </a:defRPr>
            </a:lvl4pPr>
            <a:lvl5pPr>
              <a:buFontTx/>
              <a:buNone/>
              <a:defRPr>
                <a:latin typeface="Azo Sans" panose="020B0603030503020204" pitchFamily="34" charset="77"/>
              </a:defRPr>
            </a:lvl5pPr>
          </a:lstStyle>
          <a:p>
            <a:pPr lvl="0"/>
            <a:r>
              <a:rPr lang="fr-FR" dirty="0"/>
              <a:t>C09. Le Double contrôle, en pratique :</a:t>
            </a:r>
          </a:p>
        </p:txBody>
      </p:sp>
      <p:sp>
        <p:nvSpPr>
          <p:cNvPr id="10" name="Espace réservé du texte 9">
            <a:extLst>
              <a:ext uri="{FF2B5EF4-FFF2-40B4-BE49-F238E27FC236}">
                <a16:creationId xmlns:a16="http://schemas.microsoft.com/office/drawing/2014/main" id="{0148CBA0-6226-CE1E-2226-4E116497AEE6}"/>
              </a:ext>
            </a:extLst>
          </p:cNvPr>
          <p:cNvSpPr>
            <a:spLocks noGrp="1"/>
          </p:cNvSpPr>
          <p:nvPr>
            <p:ph type="body" sz="quarter" idx="14" hasCustomPrompt="1"/>
          </p:nvPr>
        </p:nvSpPr>
        <p:spPr>
          <a:xfrm>
            <a:off x="5243513" y="938026"/>
            <a:ext cx="1980000" cy="720000"/>
          </a:xfrm>
          <a:prstGeom prst="rect">
            <a:avLst/>
          </a:prstGeom>
          <a:ln w="3175">
            <a:solidFill>
              <a:schemeClr val="accent2"/>
            </a:solidFill>
          </a:ln>
        </p:spPr>
        <p:txBody>
          <a:bodyPr tIns="72000" rIns="0" bIns="0">
            <a:noAutofit/>
          </a:bodyPr>
          <a:lstStyle>
            <a:lvl1pPr>
              <a:buFontTx/>
              <a:buNone/>
              <a:defRPr sz="700">
                <a:solidFill>
                  <a:schemeClr val="accent2"/>
                </a:solidFill>
                <a:latin typeface="Arial" panose="020B0604020202020204" pitchFamily="34" charset="0"/>
                <a:cs typeface="Arial" panose="020B0604020202020204" pitchFamily="34" charset="0"/>
              </a:defRPr>
            </a:lvl1pPr>
            <a:lvl2pPr>
              <a:buFontTx/>
              <a:buNone/>
              <a:defRPr sz="800">
                <a:solidFill>
                  <a:schemeClr val="accent2"/>
                </a:solidFill>
                <a:latin typeface="Azo Sans" panose="020B0603030503020204" pitchFamily="34" charset="77"/>
              </a:defRPr>
            </a:lvl2pPr>
            <a:lvl3pPr>
              <a:buFontTx/>
              <a:buNone/>
              <a:defRPr sz="800">
                <a:solidFill>
                  <a:schemeClr val="accent2"/>
                </a:solidFill>
                <a:latin typeface="Azo Sans" panose="020B0603030503020204" pitchFamily="34" charset="77"/>
              </a:defRPr>
            </a:lvl3pPr>
            <a:lvl4pPr>
              <a:buFontTx/>
              <a:buNone/>
              <a:defRPr sz="800">
                <a:solidFill>
                  <a:schemeClr val="accent2"/>
                </a:solidFill>
                <a:latin typeface="Azo Sans" panose="020B0603030503020204" pitchFamily="34" charset="77"/>
              </a:defRPr>
            </a:lvl4pPr>
            <a:lvl5pPr>
              <a:buFontTx/>
              <a:buNone/>
              <a:defRPr sz="800">
                <a:solidFill>
                  <a:schemeClr val="accent2"/>
                </a:solidFill>
                <a:latin typeface="Azo Sans" panose="020B0603030503020204" pitchFamily="34" charset="77"/>
              </a:defRPr>
            </a:lvl5pPr>
          </a:lstStyle>
          <a:p>
            <a:pPr lvl="0"/>
            <a:r>
              <a:rPr lang="fr-FR" dirty="0"/>
              <a:t>Pharmacie :</a:t>
            </a:r>
          </a:p>
        </p:txBody>
      </p:sp>
      <p:sp>
        <p:nvSpPr>
          <p:cNvPr id="11" name="Espace réservé du texte 9">
            <a:extLst>
              <a:ext uri="{FF2B5EF4-FFF2-40B4-BE49-F238E27FC236}">
                <a16:creationId xmlns:a16="http://schemas.microsoft.com/office/drawing/2014/main" id="{AC9BA212-F7B9-DE76-EF9B-39E211483347}"/>
              </a:ext>
            </a:extLst>
          </p:cNvPr>
          <p:cNvSpPr>
            <a:spLocks noGrp="1"/>
          </p:cNvSpPr>
          <p:nvPr>
            <p:ph type="body" sz="quarter" idx="15" hasCustomPrompt="1"/>
          </p:nvPr>
        </p:nvSpPr>
        <p:spPr>
          <a:xfrm>
            <a:off x="5243513" y="1675672"/>
            <a:ext cx="1980000" cy="188847"/>
          </a:xfrm>
          <a:prstGeom prst="rect">
            <a:avLst/>
          </a:prstGeom>
          <a:ln w="3175">
            <a:noFill/>
          </a:ln>
        </p:spPr>
        <p:txBody>
          <a:bodyPr tIns="36000" rIns="0" bIns="0">
            <a:noAutofit/>
          </a:bodyPr>
          <a:lstStyle>
            <a:lvl1pPr>
              <a:buFontTx/>
              <a:buNone/>
              <a:defRPr sz="700" i="1">
                <a:solidFill>
                  <a:schemeClr val="accent2"/>
                </a:solidFill>
                <a:latin typeface="Arial" panose="020B0604020202020204" pitchFamily="34" charset="0"/>
                <a:cs typeface="Arial" panose="020B0604020202020204" pitchFamily="34" charset="0"/>
              </a:defRPr>
            </a:lvl1pPr>
            <a:lvl2pPr>
              <a:buFontTx/>
              <a:buNone/>
              <a:defRPr sz="800">
                <a:solidFill>
                  <a:schemeClr val="accent2"/>
                </a:solidFill>
                <a:latin typeface="Azo Sans" panose="020B0603030503020204" pitchFamily="34" charset="77"/>
              </a:defRPr>
            </a:lvl2pPr>
            <a:lvl3pPr>
              <a:buFontTx/>
              <a:buNone/>
              <a:defRPr sz="800">
                <a:solidFill>
                  <a:schemeClr val="accent2"/>
                </a:solidFill>
                <a:latin typeface="Azo Sans" panose="020B0603030503020204" pitchFamily="34" charset="77"/>
              </a:defRPr>
            </a:lvl3pPr>
            <a:lvl4pPr>
              <a:buFontTx/>
              <a:buNone/>
              <a:defRPr sz="800">
                <a:solidFill>
                  <a:schemeClr val="accent2"/>
                </a:solidFill>
                <a:latin typeface="Azo Sans" panose="020B0603030503020204" pitchFamily="34" charset="77"/>
              </a:defRPr>
            </a:lvl4pPr>
            <a:lvl5pPr>
              <a:buFontTx/>
              <a:buNone/>
              <a:defRPr sz="800">
                <a:solidFill>
                  <a:schemeClr val="accent2"/>
                </a:solidFill>
                <a:latin typeface="Azo Sans" panose="020B0603030503020204" pitchFamily="34" charset="77"/>
              </a:defRPr>
            </a:lvl5pPr>
          </a:lstStyle>
          <a:p>
            <a:pPr lvl="0"/>
            <a:r>
              <a:rPr lang="fr-FR" dirty="0"/>
              <a:t>Personnaliser l’en-tête</a:t>
            </a:r>
          </a:p>
        </p:txBody>
      </p:sp>
      <p:sp>
        <p:nvSpPr>
          <p:cNvPr id="12" name="Footer Placeholder 4">
            <a:extLst>
              <a:ext uri="{FF2B5EF4-FFF2-40B4-BE49-F238E27FC236}">
                <a16:creationId xmlns:a16="http://schemas.microsoft.com/office/drawing/2014/main" id="{14855720-B7EE-7E2C-4646-76E2F9F892AF}"/>
              </a:ext>
            </a:extLst>
          </p:cNvPr>
          <p:cNvSpPr txBox="1">
            <a:spLocks/>
          </p:cNvSpPr>
          <p:nvPr userDrawn="1"/>
        </p:nvSpPr>
        <p:spPr>
          <a:xfrm>
            <a:off x="3005042" y="9979818"/>
            <a:ext cx="2131036"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25809183"/>
      </p:ext>
    </p:extLst>
  </p:cSld>
  <p:clrMapOvr>
    <a:masterClrMapping/>
  </p:clrMapOvr>
  <p:extLst>
    <p:ext uri="{DCECCB84-F9BA-43D5-87BE-67443E8EF086}">
      <p15:sldGuideLst xmlns:p15="http://schemas.microsoft.com/office/powerpoint/2012/main">
        <p15:guide id="1" orient="horz" pos="3367">
          <p15:clr>
            <a:srgbClr val="FBAE40"/>
          </p15:clr>
        </p15:guide>
        <p15:guide id="2" pos="238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4586" y="468000"/>
            <a:ext cx="3091850" cy="499917"/>
          </a:xfrm>
          <a:prstGeom prst="rect">
            <a:avLst/>
          </a:prstGeom>
        </p:spPr>
        <p:txBody>
          <a:bodyPr vert="horz" lIns="0" tIns="0" rIns="0" bIns="0" rtlCol="0" anchor="ctr">
            <a:noAutofit/>
          </a:bodyPr>
          <a:lstStyle/>
          <a:p>
            <a:r>
              <a:rPr lang="fr-FR" dirty="0"/>
              <a:t>MÉMO</a:t>
            </a:r>
            <a:endParaRPr lang="en-US" dirty="0"/>
          </a:p>
        </p:txBody>
      </p:sp>
      <p:sp>
        <p:nvSpPr>
          <p:cNvPr id="4" name="Date Placeholder 3"/>
          <p:cNvSpPr>
            <a:spLocks noGrp="1"/>
          </p:cNvSpPr>
          <p:nvPr>
            <p:ph type="dt" sz="half" idx="2"/>
          </p:nvPr>
        </p:nvSpPr>
        <p:spPr>
          <a:xfrm>
            <a:off x="662824" y="10401255"/>
            <a:ext cx="1700927" cy="161841"/>
          </a:xfrm>
          <a:prstGeom prst="rect">
            <a:avLst/>
          </a:prstGeom>
        </p:spPr>
        <p:txBody>
          <a:bodyPr vert="horz" lIns="0" tIns="36000" rIns="0" bIns="0" rtlCol="0" anchor="t"/>
          <a:lstStyle>
            <a:lvl1pPr algn="l">
              <a:defRPr sz="700">
                <a:solidFill>
                  <a:schemeClr val="accent2"/>
                </a:solidFill>
                <a:latin typeface="Arial" panose="020B0604020202020204" pitchFamily="34" charset="0"/>
                <a:cs typeface="Arial" panose="020B0604020202020204" pitchFamily="34" charset="0"/>
              </a:defRPr>
            </a:lvl1pPr>
          </a:lstStyle>
          <a:p>
            <a:r>
              <a:rPr lang="fr-FR" dirty="0"/>
              <a:t>Version 2.2 </a:t>
            </a:r>
            <a:r>
              <a:rPr lang="fr-FR" dirty="0">
                <a:solidFill>
                  <a:schemeClr val="tx1"/>
                </a:solidFill>
              </a:rPr>
              <a:t>/ </a:t>
            </a:r>
            <a:r>
              <a:rPr lang="fr-FR" dirty="0"/>
              <a:t>Mois année </a:t>
            </a:r>
            <a:endParaRPr lang="en-US" dirty="0"/>
          </a:p>
        </p:txBody>
      </p:sp>
      <p:sp>
        <p:nvSpPr>
          <p:cNvPr id="5" name="Footer Placeholder 4"/>
          <p:cNvSpPr>
            <a:spLocks noGrp="1"/>
          </p:cNvSpPr>
          <p:nvPr>
            <p:ph type="ftr" sz="quarter" idx="3"/>
          </p:nvPr>
        </p:nvSpPr>
        <p:spPr>
          <a:xfrm>
            <a:off x="665603" y="9979818"/>
            <a:ext cx="2033147" cy="409702"/>
          </a:xfrm>
          <a:prstGeom prst="rect">
            <a:avLst/>
          </a:prstGeom>
        </p:spPr>
        <p:txBody>
          <a:bodyPr vert="horz" lIns="0" tIns="46800" rIns="0" bIns="0" rtlCol="0" anchor="t"/>
          <a:lstStyle>
            <a:lvl1pPr algn="l">
              <a:defRPr sz="700" b="1" i="0">
                <a:solidFill>
                  <a:schemeClr val="tx1"/>
                </a:solidFill>
                <a:latin typeface="Arial" panose="020B0604020202020204" pitchFamily="34" charset="0"/>
                <a:cs typeface="Arial" panose="020B0604020202020204" pitchFamily="34" charset="0"/>
              </a:defRPr>
            </a:lvl1pPr>
          </a:lstStyle>
          <a:p>
            <a:endParaRPr lang="en-US" b="1"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626431" y="10395457"/>
            <a:ext cx="587829" cy="177501"/>
          </a:xfrm>
          <a:prstGeom prst="rect">
            <a:avLst/>
          </a:prstGeom>
        </p:spPr>
        <p:txBody>
          <a:bodyPr vert="horz" lIns="0" tIns="36000" rIns="0" bIns="0" rtlCol="0" anchor="t"/>
          <a:lstStyle>
            <a:lvl1pPr algn="r">
              <a:defRPr sz="700" b="1" i="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‹N°›</a:t>
            </a:fld>
            <a:r>
              <a:rPr lang="en-US" dirty="0"/>
              <a:t>/2</a:t>
            </a:r>
            <a:endParaRPr lang="en-US" dirty="0">
              <a:latin typeface="Arial" panose="020B0604020202020204" pitchFamily="34" charset="0"/>
              <a:cs typeface="Arial" panose="020B0604020202020204" pitchFamily="34" charset="0"/>
            </a:endParaRPr>
          </a:p>
        </p:txBody>
      </p:sp>
      <p:pic>
        <p:nvPicPr>
          <p:cNvPr id="10" name="Image 9">
            <a:extLst>
              <a:ext uri="{FF2B5EF4-FFF2-40B4-BE49-F238E27FC236}">
                <a16:creationId xmlns:a16="http://schemas.microsoft.com/office/drawing/2014/main" id="{0A061ADE-C662-5848-4D24-73ABEE516F00}"/>
              </a:ext>
            </a:extLst>
          </p:cNvPr>
          <p:cNvPicPr>
            <a:picLocks noChangeAspect="1"/>
          </p:cNvPicPr>
          <p:nvPr userDrawn="1"/>
        </p:nvPicPr>
        <p:blipFill>
          <a:blip r:embed="rId3"/>
          <a:stretch>
            <a:fillRect/>
          </a:stretch>
        </p:blipFill>
        <p:spPr>
          <a:xfrm>
            <a:off x="6189483" y="423493"/>
            <a:ext cx="1066800" cy="457200"/>
          </a:xfrm>
          <a:prstGeom prst="rect">
            <a:avLst/>
          </a:prstGeom>
        </p:spPr>
      </p:pic>
      <p:cxnSp>
        <p:nvCxnSpPr>
          <p:cNvPr id="12" name="Connecteur droit 11">
            <a:extLst>
              <a:ext uri="{FF2B5EF4-FFF2-40B4-BE49-F238E27FC236}">
                <a16:creationId xmlns:a16="http://schemas.microsoft.com/office/drawing/2014/main" id="{A6D05801-FC9C-BDA2-75CB-72ADB9C6AA5A}"/>
              </a:ext>
            </a:extLst>
          </p:cNvPr>
          <p:cNvCxnSpPr>
            <a:cxnSpLocks/>
          </p:cNvCxnSpPr>
          <p:nvPr userDrawn="1"/>
        </p:nvCxnSpPr>
        <p:spPr>
          <a:xfrm>
            <a:off x="650948" y="9979821"/>
            <a:ext cx="6563312"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1" name="Connecteur droit 20">
            <a:extLst>
              <a:ext uri="{FF2B5EF4-FFF2-40B4-BE49-F238E27FC236}">
                <a16:creationId xmlns:a16="http://schemas.microsoft.com/office/drawing/2014/main" id="{6E0DDFF9-EDA2-C9E9-CFDD-E556AFD2A828}"/>
              </a:ext>
            </a:extLst>
          </p:cNvPr>
          <p:cNvCxnSpPr>
            <a:cxnSpLocks/>
          </p:cNvCxnSpPr>
          <p:nvPr userDrawn="1"/>
        </p:nvCxnSpPr>
        <p:spPr>
          <a:xfrm>
            <a:off x="650948" y="10389519"/>
            <a:ext cx="6563312"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8FBEEB2C-90AF-7E0A-956E-AA06CC259101}"/>
              </a:ext>
            </a:extLst>
          </p:cNvPr>
          <p:cNvCxnSpPr>
            <a:cxnSpLocks/>
          </p:cNvCxnSpPr>
          <p:nvPr userDrawn="1"/>
        </p:nvCxnSpPr>
        <p:spPr>
          <a:xfrm>
            <a:off x="3158589" y="10031333"/>
            <a:ext cx="0" cy="287088"/>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sp>
        <p:nvSpPr>
          <p:cNvPr id="27" name="Espace réservé du texte 26">
            <a:extLst>
              <a:ext uri="{FF2B5EF4-FFF2-40B4-BE49-F238E27FC236}">
                <a16:creationId xmlns:a16="http://schemas.microsoft.com/office/drawing/2014/main" id="{593E12C0-24B4-C04C-A10A-F9BFD7F6BC96}"/>
              </a:ext>
            </a:extLst>
          </p:cNvPr>
          <p:cNvSpPr>
            <a:spLocks noGrp="1"/>
          </p:cNvSpPr>
          <p:nvPr>
            <p:ph type="body" idx="1"/>
          </p:nvPr>
        </p:nvSpPr>
        <p:spPr>
          <a:xfrm>
            <a:off x="3402529" y="9983386"/>
            <a:ext cx="2131616" cy="406131"/>
          </a:xfrm>
          <a:prstGeom prst="rect">
            <a:avLst/>
          </a:prstGeom>
        </p:spPr>
        <p:txBody>
          <a:bodyPr vert="horz" lIns="72000" tIns="46800" rIns="0" bIns="0" rtlCol="0">
            <a:noAutofit/>
          </a:body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102396325"/>
      </p:ext>
    </p:extLst>
  </p:cSld>
  <p:clrMap bg1="lt1" tx1="dk1" bg2="lt2" tx2="dk2" accent1="accent1" accent2="accent2" accent3="accent3" accent4="accent4" accent5="accent5" accent6="accent6" hlink="hlink" folHlink="folHlink"/>
  <p:sldLayoutIdLst>
    <p:sldLayoutId id="2147483665" r:id="rId1"/>
  </p:sldLayoutIdLst>
  <p:hf hdr="0"/>
  <p:txStyles>
    <p:titleStyle>
      <a:lvl1pPr algn="l" defTabSz="755934" rtl="0" eaLnBrk="1" latinLnBrk="0" hangingPunct="1">
        <a:lnSpc>
          <a:spcPct val="90000"/>
        </a:lnSpc>
        <a:spcBef>
          <a:spcPct val="0"/>
        </a:spcBef>
        <a:buNone/>
        <a:defRPr sz="4000" b="1" i="0" kern="1200" cap="all" baseline="0">
          <a:solidFill>
            <a:schemeClr val="accent2"/>
          </a:solidFill>
          <a:latin typeface="Arial" panose="020B0604020202020204" pitchFamily="34" charset="0"/>
          <a:ea typeface="+mj-ea"/>
          <a:cs typeface="Arial" panose="020B0604020202020204" pitchFamily="34" charset="0"/>
        </a:defRPr>
      </a:lvl1pPr>
    </p:titleStyle>
    <p:bodyStyle>
      <a:lvl1pPr marL="0" indent="0" algn="l" defTabSz="755934" rtl="0" eaLnBrk="1" latinLnBrk="0" hangingPunct="1">
        <a:lnSpc>
          <a:spcPct val="90000"/>
        </a:lnSpc>
        <a:spcBef>
          <a:spcPts val="0"/>
        </a:spcBef>
        <a:spcAft>
          <a:spcPts val="300"/>
        </a:spcAft>
        <a:buFontTx/>
        <a:buNone/>
        <a:defRPr sz="700" b="1" kern="1200">
          <a:solidFill>
            <a:schemeClr val="tx1"/>
          </a:solidFill>
          <a:latin typeface="Arial" panose="020B0604020202020204" pitchFamily="34" charset="0"/>
          <a:ea typeface="+mn-ea"/>
          <a:cs typeface="Arial" panose="020B0604020202020204" pitchFamily="34" charset="0"/>
        </a:defRPr>
      </a:lvl1pPr>
      <a:lvl2pPr marL="0" indent="0" algn="l" defTabSz="755934" rtl="0" eaLnBrk="1" latinLnBrk="0" hangingPunct="1">
        <a:lnSpc>
          <a:spcPct val="90000"/>
        </a:lnSpc>
        <a:spcBef>
          <a:spcPts val="0"/>
        </a:spcBef>
        <a:buFontTx/>
        <a:buNone/>
        <a:defRPr sz="700" b="0" i="0" kern="1200">
          <a:solidFill>
            <a:schemeClr val="tx1"/>
          </a:solidFill>
          <a:latin typeface="Arial" panose="020B0604020202020204" pitchFamily="34" charset="0"/>
          <a:ea typeface="+mn-ea"/>
          <a:cs typeface="Arial" panose="020B0604020202020204" pitchFamily="34" charset="0"/>
        </a:defRPr>
      </a:lvl2pPr>
      <a:lvl3pPr marL="755934"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3pPr>
      <a:lvl4pPr marL="1133901"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4pPr>
      <a:lvl5pPr marL="1511869"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5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legifrance.gouv.fr/loda/id/JORFTEXT000000593784/2022-01-27/" TargetMode="External"/><Relationship Id="rId3" Type="http://schemas.openxmlformats.org/officeDocument/2006/relationships/image" Target="../media/image3.svg"/><Relationship Id="rId7" Type="http://schemas.openxmlformats.org/officeDocument/2006/relationships/hyperlink" Target="https://www.legifrance.gouv.fr/jorf/id/JORFTEXT000000212306" TargetMode="External"/><Relationship Id="rId12" Type="http://schemas.openxmlformats.org/officeDocument/2006/relationships/hyperlink" Target="https://www.economie.gouv.fr/dgccrf/les-fiches-pratiques/annonces-de-reduction-de-prix-ce-que-vous-devez-savoir"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www.economie.gouv.fr/dgccrf/Publications/Vie-pratique/Fiches-pratiques/mediation-de-la-consommation" TargetMode="External"/><Relationship Id="rId11" Type="http://schemas.openxmlformats.org/officeDocument/2006/relationships/hyperlink" Target="https://www.economie.gouv.fr/dgccrf/laction-de-la-dgccrf/les-enquetes/information-du-consommateur-sur-le-prix-des-medicaments" TargetMode="External"/><Relationship Id="rId5" Type="http://schemas.openxmlformats.org/officeDocument/2006/relationships/hyperlink" Target="https://www.legifrance.gouv.fr/codes/section_lc/LEGITEXT000006069565/LEGISCTA000032220897/#LEGISCTA000032227358" TargetMode="External"/><Relationship Id="rId10" Type="http://schemas.openxmlformats.org/officeDocument/2006/relationships/hyperlink" Target="https://www.economie.gouv.fr/dgccrf/les-fiches-pratiques/affichage-des-prix-des-medicaments-en-pharmacie-les-regles-connaitre" TargetMode="External"/><Relationship Id="rId4" Type="http://schemas.openxmlformats.org/officeDocument/2006/relationships/hyperlink" Target="https://www.legifrance.gouv.fr/jorf/article_jo/JORFARTI000041553814?r=n2hLtBGgw2" TargetMode="External"/><Relationship Id="rId9" Type="http://schemas.openxmlformats.org/officeDocument/2006/relationships/hyperlink" Target="https://www.legifrance.gouv.fr/jorf/id/JORFTEXT00003140097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2A6561-608E-EFA5-6E3F-28BF3FD6F58C}"/>
              </a:ext>
            </a:extLst>
          </p:cNvPr>
          <p:cNvSpPr>
            <a:spLocks noGrp="1"/>
          </p:cNvSpPr>
          <p:nvPr>
            <p:ph type="title"/>
          </p:nvPr>
        </p:nvSpPr>
        <p:spPr/>
        <p:txBody>
          <a:bodyPr/>
          <a:lstStyle/>
          <a:p>
            <a:r>
              <a:rPr lang="fr-FR" dirty="0"/>
              <a:t>mémo</a:t>
            </a:r>
          </a:p>
        </p:txBody>
      </p:sp>
      <p:sp>
        <p:nvSpPr>
          <p:cNvPr id="3" name="Espace réservé du contenu 2">
            <a:extLst>
              <a:ext uri="{FF2B5EF4-FFF2-40B4-BE49-F238E27FC236}">
                <a16:creationId xmlns:a16="http://schemas.microsoft.com/office/drawing/2014/main" id="{6B22F8DC-FE66-F0E9-108A-5CE9C2F7E4EB}"/>
              </a:ext>
            </a:extLst>
          </p:cNvPr>
          <p:cNvSpPr>
            <a:spLocks noGrp="1"/>
          </p:cNvSpPr>
          <p:nvPr>
            <p:ph idx="1"/>
          </p:nvPr>
        </p:nvSpPr>
        <p:spPr>
          <a:xfrm>
            <a:off x="731324" y="2173086"/>
            <a:ext cx="5562320" cy="733518"/>
          </a:xfrm>
        </p:spPr>
        <p:txBody>
          <a:bodyPr/>
          <a:lstStyle/>
          <a:p>
            <a:r>
              <a:rPr lang="fr-FR" dirty="0" smtClean="0"/>
              <a:t>Affichage des prix au litre ou au kilo</a:t>
            </a:r>
          </a:p>
          <a:p>
            <a:r>
              <a:rPr lang="fr-FR" dirty="0"/>
              <a:t>Affichage des </a:t>
            </a:r>
            <a:r>
              <a:rPr lang="fr-FR" dirty="0" smtClean="0"/>
              <a:t>prix à l’unité de mesure</a:t>
            </a:r>
            <a:endParaRPr lang="fr-FR" dirty="0"/>
          </a:p>
        </p:txBody>
      </p:sp>
      <p:sp>
        <p:nvSpPr>
          <p:cNvPr id="4" name="Espace réservé du numéro de diapositive 3">
            <a:extLst>
              <a:ext uri="{FF2B5EF4-FFF2-40B4-BE49-F238E27FC236}">
                <a16:creationId xmlns:a16="http://schemas.microsoft.com/office/drawing/2014/main" id="{5C19CDE4-F5E8-F1BB-443D-044C5A04F6C2}"/>
              </a:ext>
            </a:extLst>
          </p:cNvPr>
          <p:cNvSpPr>
            <a:spLocks noGrp="1"/>
          </p:cNvSpPr>
          <p:nvPr>
            <p:ph type="sldNum" sz="quarter" idx="12"/>
          </p:nvPr>
        </p:nvSpPr>
        <p:spPr/>
        <p:txBody>
          <a:bodyPr/>
          <a:lstStyle/>
          <a:p>
            <a:fld id="{48F63A3B-78C7-47BE-AE5E-E10140E04643}" type="slidenum">
              <a:rPr lang="en-US" smtClean="0"/>
              <a:pPr/>
              <a:t>1</a:t>
            </a:fld>
            <a:r>
              <a:rPr lang="en-US" dirty="0"/>
              <a:t>/2</a:t>
            </a:r>
          </a:p>
        </p:txBody>
      </p:sp>
      <p:sp>
        <p:nvSpPr>
          <p:cNvPr id="5" name="Espace réservé du texte 4">
            <a:extLst>
              <a:ext uri="{FF2B5EF4-FFF2-40B4-BE49-F238E27FC236}">
                <a16:creationId xmlns:a16="http://schemas.microsoft.com/office/drawing/2014/main" id="{F476FF2F-64DC-76CB-7A2D-98B44E0F163B}"/>
              </a:ext>
            </a:extLst>
          </p:cNvPr>
          <p:cNvSpPr>
            <a:spLocks noGrp="1"/>
          </p:cNvSpPr>
          <p:nvPr>
            <p:ph type="body" sz="quarter" idx="13"/>
          </p:nvPr>
        </p:nvSpPr>
        <p:spPr/>
        <p:txBody>
          <a:bodyPr/>
          <a:lstStyle/>
          <a:p>
            <a:r>
              <a:rPr lang="fr-FR" b="1" dirty="0"/>
              <a:t>M.28 </a:t>
            </a:r>
            <a:r>
              <a:rPr lang="fr-FR" dirty="0" smtClean="0"/>
              <a:t>Affichage </a:t>
            </a:r>
            <a:r>
              <a:rPr lang="fr-FR" dirty="0"/>
              <a:t>des prix des produits autres que les médicaments</a:t>
            </a:r>
          </a:p>
        </p:txBody>
      </p:sp>
      <p:sp>
        <p:nvSpPr>
          <p:cNvPr id="6" name="Espace réservé du texte 5">
            <a:extLst>
              <a:ext uri="{FF2B5EF4-FFF2-40B4-BE49-F238E27FC236}">
                <a16:creationId xmlns:a16="http://schemas.microsoft.com/office/drawing/2014/main" id="{44EBF844-3015-7D8F-607C-C8D2D2B12022}"/>
              </a:ext>
            </a:extLst>
          </p:cNvPr>
          <p:cNvSpPr>
            <a:spLocks noGrp="1"/>
          </p:cNvSpPr>
          <p:nvPr>
            <p:ph type="body" sz="quarter" idx="14"/>
          </p:nvPr>
        </p:nvSpPr>
        <p:spPr/>
        <p:txBody>
          <a:bodyPr/>
          <a:lstStyle/>
          <a:p>
            <a:r>
              <a:rPr lang="fr-FR" dirty="0"/>
              <a:t>Pharmacie :</a:t>
            </a:r>
          </a:p>
        </p:txBody>
      </p:sp>
      <p:sp>
        <p:nvSpPr>
          <p:cNvPr id="7" name="Espace réservé du texte 6">
            <a:extLst>
              <a:ext uri="{FF2B5EF4-FFF2-40B4-BE49-F238E27FC236}">
                <a16:creationId xmlns:a16="http://schemas.microsoft.com/office/drawing/2014/main" id="{F602130F-85FB-5806-6A54-BC1EE03F7936}"/>
              </a:ext>
            </a:extLst>
          </p:cNvPr>
          <p:cNvSpPr>
            <a:spLocks noGrp="1"/>
          </p:cNvSpPr>
          <p:nvPr>
            <p:ph type="body" sz="quarter" idx="15"/>
          </p:nvPr>
        </p:nvSpPr>
        <p:spPr/>
        <p:txBody>
          <a:bodyPr/>
          <a:lstStyle/>
          <a:p>
            <a:r>
              <a:rPr lang="fr-FR" b="0" dirty="0"/>
              <a:t>Personnaliser l’en-tête</a:t>
            </a:r>
          </a:p>
        </p:txBody>
      </p:sp>
      <p:sp>
        <p:nvSpPr>
          <p:cNvPr id="29" name="Espace réservé de la date 28">
            <a:extLst>
              <a:ext uri="{FF2B5EF4-FFF2-40B4-BE49-F238E27FC236}">
                <a16:creationId xmlns:a16="http://schemas.microsoft.com/office/drawing/2014/main" id="{1984E629-75CB-E67F-64B3-41EB75180F3E}"/>
              </a:ext>
            </a:extLst>
          </p:cNvPr>
          <p:cNvSpPr>
            <a:spLocks noGrp="1"/>
          </p:cNvSpPr>
          <p:nvPr>
            <p:ph type="dt" sz="half" idx="10"/>
          </p:nvPr>
        </p:nvSpPr>
        <p:spPr/>
        <p:txBody>
          <a:bodyPr/>
          <a:lstStyle/>
          <a:p>
            <a:r>
              <a:rPr lang="fr-FR" dirty="0"/>
              <a:t>Version </a:t>
            </a:r>
            <a:r>
              <a:rPr lang="fr-FR" dirty="0" smtClean="0"/>
              <a:t>1.1</a:t>
            </a:r>
            <a:r>
              <a:rPr lang="fr-FR" dirty="0" smtClean="0">
                <a:solidFill>
                  <a:schemeClr val="tx1"/>
                </a:solidFill>
              </a:rPr>
              <a:t> </a:t>
            </a:r>
            <a:r>
              <a:rPr lang="fr-FR" dirty="0">
                <a:solidFill>
                  <a:schemeClr val="tx1"/>
                </a:solidFill>
              </a:rPr>
              <a:t>/</a:t>
            </a:r>
            <a:r>
              <a:rPr lang="fr-FR" dirty="0"/>
              <a:t> </a:t>
            </a:r>
            <a:r>
              <a:rPr lang="fr-FR" dirty="0" smtClean="0"/>
              <a:t>Octobre 2026</a:t>
            </a:r>
            <a:endParaRPr lang="en-US" dirty="0"/>
          </a:p>
        </p:txBody>
      </p:sp>
      <p:sp>
        <p:nvSpPr>
          <p:cNvPr id="30" name="Espace réservé du pied de page 29">
            <a:extLst>
              <a:ext uri="{FF2B5EF4-FFF2-40B4-BE49-F238E27FC236}">
                <a16:creationId xmlns:a16="http://schemas.microsoft.com/office/drawing/2014/main" id="{6D1954D0-F1E8-BC9A-14A1-A49C9365635C}"/>
              </a:ext>
            </a:extLst>
          </p:cNvPr>
          <p:cNvSpPr>
            <a:spLocks noGrp="1"/>
          </p:cNvSpPr>
          <p:nvPr>
            <p:ph type="ftr" sz="quarter" idx="11"/>
          </p:nvPr>
        </p:nvSpPr>
        <p:spPr>
          <a:xfrm>
            <a:off x="665603" y="9979818"/>
            <a:ext cx="2411604" cy="409702"/>
          </a:xfrm>
        </p:spPr>
        <p:txBody>
          <a:bodyPr/>
          <a:lstStyle/>
          <a:p>
            <a:r>
              <a:rPr lang="en-US" dirty="0" smtClean="0"/>
              <a:t>Sous-theme : </a:t>
            </a:r>
          </a:p>
          <a:p>
            <a:r>
              <a:rPr lang="fr-FR" dirty="0"/>
              <a:t>1.1 </a:t>
            </a:r>
            <a:r>
              <a:rPr lang="fr-FR" b="0" dirty="0"/>
              <a:t>Accueil et identification de l’usager du système de santé</a:t>
            </a:r>
            <a:endParaRPr lang="en-US" dirty="0"/>
          </a:p>
        </p:txBody>
      </p:sp>
      <p:pic>
        <p:nvPicPr>
          <p:cNvPr id="41" name="Graphique 40">
            <a:extLst>
              <a:ext uri="{FF2B5EF4-FFF2-40B4-BE49-F238E27FC236}">
                <a16:creationId xmlns:a16="http://schemas.microsoft.com/office/drawing/2014/main" id="{DCD27629-E795-ACB4-3E21-EAE224419228}"/>
              </a:ext>
            </a:extLst>
          </p:cNvPr>
          <p:cNvPicPr>
            <a:picLocks noChangeAspect="1"/>
          </p:cNvPicPr>
          <p:nvPr/>
        </p:nvPicPr>
        <p:blipFill>
          <a:blip r:embed="rId2">
            <a:extLst>
              <a:ext uri="{96DAC541-7B7A-43D3-8B79-37D633B846F1}">
                <asvg:svgBlip xmlns:asvg="http://schemas.microsoft.com/office/drawing/2016/SVG/main" xmlns="" r:embed="rId3"/>
              </a:ext>
            </a:extLst>
          </a:blip>
          <a:srcRect/>
          <a:stretch/>
        </p:blipFill>
        <p:spPr>
          <a:xfrm>
            <a:off x="141220" y="9939635"/>
            <a:ext cx="408389" cy="490067"/>
          </a:xfrm>
          <a:prstGeom prst="rect">
            <a:avLst/>
          </a:prstGeom>
        </p:spPr>
      </p:pic>
      <p:sp>
        <p:nvSpPr>
          <p:cNvPr id="47" name="Espace réservé du pied de page 29">
            <a:extLst>
              <a:ext uri="{FF2B5EF4-FFF2-40B4-BE49-F238E27FC236}">
                <a16:creationId xmlns:a16="http://schemas.microsoft.com/office/drawing/2014/main" id="{D3434E79-A65F-A99C-4B77-9B29037F4446}"/>
              </a:ext>
            </a:extLst>
          </p:cNvPr>
          <p:cNvSpPr txBox="1">
            <a:spLocks/>
          </p:cNvSpPr>
          <p:nvPr/>
        </p:nvSpPr>
        <p:spPr>
          <a:xfrm>
            <a:off x="3282950" y="9979818"/>
            <a:ext cx="3776368"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smtClean="0">
                <a:latin typeface="Arial" panose="020B0604020202020204" pitchFamily="34" charset="0"/>
                <a:cs typeface="Arial" panose="020B0604020202020204" pitchFamily="34" charset="0"/>
              </a:rPr>
              <a:t>Principe </a:t>
            </a:r>
            <a:r>
              <a:rPr lang="en-US" b="1" dirty="0">
                <a:latin typeface="Arial" panose="020B0604020202020204" pitchFamily="34" charset="0"/>
                <a:cs typeface="Arial" panose="020B0604020202020204" pitchFamily="34" charset="0"/>
              </a:rPr>
              <a:t>: </a:t>
            </a:r>
          </a:p>
          <a:p>
            <a:r>
              <a:rPr lang="en-US" dirty="0" smtClean="0">
                <a:latin typeface="Arial" panose="020B0604020202020204" pitchFamily="34" charset="0"/>
                <a:cs typeface="Arial" panose="020B0604020202020204" pitchFamily="34" charset="0"/>
              </a:rPr>
              <a:t>Principe 1 : </a:t>
            </a:r>
            <a:r>
              <a:rPr lang="en-US" dirty="0" err="1" smtClean="0">
                <a:latin typeface="Arial" panose="020B0604020202020204" pitchFamily="34" charset="0"/>
                <a:cs typeface="Arial" panose="020B0604020202020204" pitchFamily="34" charset="0"/>
              </a:rPr>
              <a:t>Accueil</a:t>
            </a:r>
            <a:r>
              <a:rPr lang="en-US" dirty="0" smtClean="0">
                <a:latin typeface="Arial" panose="020B0604020202020204" pitchFamily="34" charset="0"/>
                <a:cs typeface="Arial" panose="020B0604020202020204" pitchFamily="34" charset="0"/>
              </a:rPr>
              <a:t> de </a:t>
            </a:r>
            <a:r>
              <a:rPr lang="en-US" dirty="0" err="1" smtClean="0">
                <a:latin typeface="Arial" panose="020B0604020202020204" pitchFamily="34" charset="0"/>
                <a:cs typeface="Arial" panose="020B0604020202020204" pitchFamily="34" charset="0"/>
              </a:rPr>
              <a:t>l’usager</a:t>
            </a:r>
            <a:r>
              <a:rPr lang="en-US" dirty="0" smtClean="0">
                <a:latin typeface="Arial" panose="020B0604020202020204" pitchFamily="34" charset="0"/>
                <a:cs typeface="Arial" panose="020B0604020202020204" pitchFamily="34" charset="0"/>
              </a:rPr>
              <a:t> du </a:t>
            </a:r>
            <a:r>
              <a:rPr lang="en-US" dirty="0" err="1" smtClean="0">
                <a:latin typeface="Arial" panose="020B0604020202020204" pitchFamily="34" charset="0"/>
                <a:cs typeface="Arial" panose="020B0604020202020204" pitchFamily="34" charset="0"/>
              </a:rPr>
              <a:t>système</a:t>
            </a:r>
            <a:r>
              <a:rPr lang="en-US" dirty="0" smtClean="0">
                <a:latin typeface="Arial" panose="020B0604020202020204" pitchFamily="34" charset="0"/>
                <a:cs typeface="Arial" panose="020B0604020202020204" pitchFamily="34" charset="0"/>
              </a:rPr>
              <a:t> de santé</a:t>
            </a:r>
            <a:endParaRPr lang="en-US" dirty="0">
              <a:latin typeface="Arial" panose="020B0604020202020204" pitchFamily="34" charset="0"/>
              <a:cs typeface="Arial" panose="020B0604020202020204" pitchFamily="34" charset="0"/>
            </a:endParaRPr>
          </a:p>
        </p:txBody>
      </p:sp>
      <p:grpSp>
        <p:nvGrpSpPr>
          <p:cNvPr id="66" name="Groupe 65">
            <a:extLst>
              <a:ext uri="{FF2B5EF4-FFF2-40B4-BE49-F238E27FC236}">
                <a16:creationId xmlns:a16="http://schemas.microsoft.com/office/drawing/2014/main" id="{9B992498-C5B4-B27E-FC66-A74B208603E1}"/>
              </a:ext>
            </a:extLst>
          </p:cNvPr>
          <p:cNvGrpSpPr/>
          <p:nvPr/>
        </p:nvGrpSpPr>
        <p:grpSpPr>
          <a:xfrm>
            <a:off x="356411" y="2123371"/>
            <a:ext cx="290053" cy="292100"/>
            <a:chOff x="225503" y="2443266"/>
            <a:chExt cx="290053" cy="292100"/>
          </a:xfrm>
        </p:grpSpPr>
        <p:cxnSp>
          <p:nvCxnSpPr>
            <p:cNvPr id="58" name="Connecteur droit 57">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2" name="Connecteur droit 61">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22" name="Espace réservé du contenu 2">
            <a:extLst>
              <a:ext uri="{FF2B5EF4-FFF2-40B4-BE49-F238E27FC236}">
                <a16:creationId xmlns:a16="http://schemas.microsoft.com/office/drawing/2014/main" id="{6B22F8DC-FE66-F0E9-108A-5CE9C2F7E4EB}"/>
              </a:ext>
            </a:extLst>
          </p:cNvPr>
          <p:cNvSpPr txBox="1">
            <a:spLocks/>
          </p:cNvSpPr>
          <p:nvPr/>
        </p:nvSpPr>
        <p:spPr>
          <a:xfrm>
            <a:off x="399245" y="3488524"/>
            <a:ext cx="6824268" cy="2161027"/>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400" dirty="0" smtClean="0"/>
              <a:t>Obligations pour les commerces :</a:t>
            </a:r>
          </a:p>
          <a:p>
            <a:pPr marL="171450" indent="-171450" algn="just">
              <a:buClr>
                <a:schemeClr val="accent2"/>
              </a:buClr>
              <a:buFont typeface="Courier New" panose="02070309020205020404" pitchFamily="49" charset="0"/>
              <a:buChar char="o"/>
            </a:pPr>
            <a:r>
              <a:rPr lang="fr-FR" sz="1400" dirty="0">
                <a:solidFill>
                  <a:schemeClr val="tx1"/>
                </a:solidFill>
              </a:rPr>
              <a:t>L’affichage du prix à l’unité de mesure (ou "affichage au litre ou au kilo") est obligatoire pour certains produits préemballés, notamment pour la </a:t>
            </a:r>
            <a:r>
              <a:rPr lang="fr-FR" sz="1400" b="1" dirty="0">
                <a:solidFill>
                  <a:schemeClr val="tx1"/>
                </a:solidFill>
              </a:rPr>
              <a:t>majorité des produits alimentaires et certains produits d’hygiène et d’entretien</a:t>
            </a:r>
            <a:r>
              <a:rPr lang="fr-FR" sz="1400" dirty="0">
                <a:solidFill>
                  <a:schemeClr val="tx1"/>
                </a:solidFill>
              </a:rPr>
              <a:t>.</a:t>
            </a:r>
          </a:p>
          <a:p>
            <a:pPr marL="171450" indent="-171450" algn="just">
              <a:buClr>
                <a:schemeClr val="accent2"/>
              </a:buClr>
              <a:buFont typeface="Courier New" panose="02070309020205020404" pitchFamily="49" charset="0"/>
              <a:buChar char="o"/>
            </a:pPr>
            <a:r>
              <a:rPr lang="fr-FR" sz="1400" dirty="0">
                <a:solidFill>
                  <a:schemeClr val="tx1"/>
                </a:solidFill>
              </a:rPr>
              <a:t>Ils doivent avoir une étiquette indiquant le prix de vente au kilo, à l’hectogramme, au litre, au décilitre, la quantité nette et le prix de vente correspondant</a:t>
            </a:r>
          </a:p>
          <a:p>
            <a:pPr marL="171450" indent="-171450" algn="just">
              <a:buClr>
                <a:schemeClr val="accent2"/>
              </a:buClr>
              <a:buFont typeface="Courier New" panose="02070309020205020404" pitchFamily="49" charset="0"/>
              <a:buChar char="o"/>
            </a:pPr>
            <a:r>
              <a:rPr lang="fr-FR" sz="1400" dirty="0">
                <a:solidFill>
                  <a:schemeClr val="tx1"/>
                </a:solidFill>
              </a:rPr>
              <a:t>Le commerçant assujetti aux présentes dispositions peut opter pour l'étiquetage à l'hectogramme ou au kilogramme d'une part, au décilitre ou au litre d'autre part, sous réserve de n'adopter qu'une seule unité de mesure pour chaque catégorie de produits</a:t>
            </a:r>
          </a:p>
        </p:txBody>
      </p:sp>
      <p:grpSp>
        <p:nvGrpSpPr>
          <p:cNvPr id="23" name="Groupe 22">
            <a:extLst>
              <a:ext uri="{FF2B5EF4-FFF2-40B4-BE49-F238E27FC236}">
                <a16:creationId xmlns:a16="http://schemas.microsoft.com/office/drawing/2014/main" id="{0BC287A3-EBBD-0228-38D9-E6CAFA8F1FC8}"/>
              </a:ext>
            </a:extLst>
          </p:cNvPr>
          <p:cNvGrpSpPr/>
          <p:nvPr/>
        </p:nvGrpSpPr>
        <p:grpSpPr>
          <a:xfrm>
            <a:off x="445814" y="3204498"/>
            <a:ext cx="1140562" cy="211541"/>
            <a:chOff x="4820850" y="4231021"/>
            <a:chExt cx="1140562" cy="211541"/>
          </a:xfrm>
        </p:grpSpPr>
        <p:sp>
          <p:nvSpPr>
            <p:cNvPr id="24" name="Ellipse 23">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fr-FR">
                <a:latin typeface="Arial" panose="020B0604020202020204" pitchFamily="34" charset="0"/>
                <a:cs typeface="Arial" panose="020B0604020202020204" pitchFamily="34" charset="0"/>
              </a:endParaRPr>
            </a:p>
          </p:txBody>
        </p:sp>
        <p:sp>
          <p:nvSpPr>
            <p:cNvPr id="25" name="Ellipse 24">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2">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fr-FR" dirty="0">
                <a:latin typeface="Arial" panose="020B0604020202020204" pitchFamily="34" charset="0"/>
                <a:cs typeface="Arial" panose="020B0604020202020204" pitchFamily="34" charset="0"/>
              </a:endParaRPr>
            </a:p>
          </p:txBody>
        </p:sp>
        <p:sp>
          <p:nvSpPr>
            <p:cNvPr id="26" name="Forme libre 25">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just"/>
              <a:endParaRPr lang="fr-FR">
                <a:latin typeface="Arial" panose="020B0604020202020204" pitchFamily="34" charset="0"/>
                <a:cs typeface="Arial" panose="020B0604020202020204" pitchFamily="34" charset="0"/>
              </a:endParaRPr>
            </a:p>
          </p:txBody>
        </p:sp>
      </p:grpSp>
      <p:sp>
        <p:nvSpPr>
          <p:cNvPr id="27" name="Espace réservé du contenu 2">
            <a:extLst>
              <a:ext uri="{FF2B5EF4-FFF2-40B4-BE49-F238E27FC236}">
                <a16:creationId xmlns:a16="http://schemas.microsoft.com/office/drawing/2014/main" id="{6B22F8DC-FE66-F0E9-108A-5CE9C2F7E4EB}"/>
              </a:ext>
            </a:extLst>
          </p:cNvPr>
          <p:cNvSpPr txBox="1">
            <a:spLocks/>
          </p:cNvSpPr>
          <p:nvPr/>
        </p:nvSpPr>
        <p:spPr>
          <a:xfrm>
            <a:off x="445814" y="6475184"/>
            <a:ext cx="6777699" cy="3010012"/>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400" dirty="0" smtClean="0"/>
              <a:t>A l’officine :</a:t>
            </a:r>
            <a:endParaRPr lang="fr-FR" sz="1400" dirty="0" smtClean="0">
              <a:solidFill>
                <a:schemeClr val="tx1"/>
              </a:solidFill>
            </a:endParaRPr>
          </a:p>
          <a:p>
            <a:pPr algn="just">
              <a:buClr>
                <a:srgbClr val="812A4D"/>
              </a:buClr>
            </a:pPr>
            <a:r>
              <a:rPr lang="fr-FR" sz="1400" dirty="0">
                <a:solidFill>
                  <a:schemeClr val="tx1"/>
                </a:solidFill>
              </a:rPr>
              <a:t>Les produits suivants peuvent être proposés et doivent comporter dans l’étiquetage le prix à l’unité de mesure :</a:t>
            </a:r>
          </a:p>
          <a:p>
            <a:pPr marL="171450" indent="-171450" algn="just">
              <a:buClr>
                <a:srgbClr val="812A4D"/>
              </a:buClr>
              <a:buFont typeface="Courier New" panose="02070309020205020404" pitchFamily="49" charset="0"/>
              <a:buChar char="o"/>
            </a:pPr>
            <a:r>
              <a:rPr lang="fr-FR" sz="1400" dirty="0"/>
              <a:t>PRODUITS NON ALIMENTAIRES </a:t>
            </a:r>
            <a:r>
              <a:rPr lang="fr-FR" sz="1400" dirty="0">
                <a:solidFill>
                  <a:schemeClr val="tx1"/>
                </a:solidFill>
              </a:rPr>
              <a:t>préemballés</a:t>
            </a:r>
          </a:p>
          <a:p>
            <a:pPr marL="360000" lvl="1" indent="-171450" algn="just">
              <a:buClr>
                <a:srgbClr val="812A4D"/>
              </a:buClr>
              <a:buFont typeface="Arial" panose="020B0604020202020204" pitchFamily="34" charset="0"/>
              <a:buChar char="•"/>
            </a:pPr>
            <a:r>
              <a:rPr lang="fr-FR" sz="1400" b="0" dirty="0">
                <a:solidFill>
                  <a:schemeClr val="tx1"/>
                </a:solidFill>
              </a:rPr>
              <a:t>Produits d'hygiène et de beauté de consommation courante</a:t>
            </a:r>
          </a:p>
          <a:p>
            <a:pPr marL="360000" lvl="1" indent="-171450" algn="just">
              <a:buClr>
                <a:srgbClr val="812A4D"/>
              </a:buClr>
              <a:buFont typeface="Arial" panose="020B0604020202020204" pitchFamily="34" charset="0"/>
              <a:buChar char="•"/>
            </a:pPr>
            <a:r>
              <a:rPr lang="fr-FR" sz="1400" b="0" dirty="0">
                <a:solidFill>
                  <a:schemeClr val="tx1"/>
                </a:solidFill>
              </a:rPr>
              <a:t>Savons de toilette</a:t>
            </a:r>
          </a:p>
          <a:p>
            <a:pPr marL="360000" lvl="1" indent="-171450" algn="just">
              <a:buClr>
                <a:srgbClr val="812A4D"/>
              </a:buClr>
              <a:buFont typeface="Arial" panose="020B0604020202020204" pitchFamily="34" charset="0"/>
              <a:buChar char="•"/>
            </a:pPr>
            <a:r>
              <a:rPr lang="fr-FR" sz="1400" b="0" dirty="0">
                <a:solidFill>
                  <a:schemeClr val="tx1"/>
                </a:solidFill>
              </a:rPr>
              <a:t>Dentifrice, lotions dentaires</a:t>
            </a:r>
          </a:p>
          <a:p>
            <a:pPr marL="360000" lvl="1" indent="-171450" algn="just">
              <a:buClr>
                <a:srgbClr val="812A4D"/>
              </a:buClr>
              <a:buFont typeface="Arial" panose="020B0604020202020204" pitchFamily="34" charset="0"/>
              <a:buChar char="•"/>
            </a:pPr>
            <a:r>
              <a:rPr lang="fr-FR" sz="1400" b="0" dirty="0">
                <a:solidFill>
                  <a:schemeClr val="tx1"/>
                </a:solidFill>
              </a:rPr>
              <a:t>Produits pour le bain et la douche</a:t>
            </a:r>
          </a:p>
          <a:p>
            <a:pPr marL="360000" lvl="1" indent="-171450" algn="just">
              <a:buClr>
                <a:srgbClr val="812A4D"/>
              </a:buClr>
              <a:buFont typeface="Arial" panose="020B0604020202020204" pitchFamily="34" charset="0"/>
              <a:buChar char="•"/>
            </a:pPr>
            <a:r>
              <a:rPr lang="fr-FR" sz="1400" b="0" dirty="0">
                <a:solidFill>
                  <a:schemeClr val="tx1"/>
                </a:solidFill>
              </a:rPr>
              <a:t>Soins de la chevelure (shampooing, lotions)</a:t>
            </a:r>
          </a:p>
          <a:p>
            <a:pPr marL="360000" lvl="1" indent="-171450" algn="just">
              <a:buClr>
                <a:srgbClr val="812A4D"/>
              </a:buClr>
              <a:buFont typeface="Arial" panose="020B0604020202020204" pitchFamily="34" charset="0"/>
              <a:buChar char="•"/>
            </a:pPr>
            <a:r>
              <a:rPr lang="fr-FR" sz="1400" b="0" dirty="0">
                <a:solidFill>
                  <a:schemeClr val="tx1"/>
                </a:solidFill>
              </a:rPr>
              <a:t>Produits pour le rasage (crèmes, lotions)</a:t>
            </a:r>
          </a:p>
          <a:p>
            <a:pPr marL="360000" lvl="1" indent="-171450" algn="just">
              <a:buClr>
                <a:srgbClr val="812A4D"/>
              </a:buClr>
              <a:buFont typeface="Arial" panose="020B0604020202020204" pitchFamily="34" charset="0"/>
              <a:buChar char="•"/>
            </a:pPr>
            <a:r>
              <a:rPr lang="fr-FR" sz="1400" b="0" dirty="0">
                <a:solidFill>
                  <a:schemeClr val="tx1"/>
                </a:solidFill>
              </a:rPr>
              <a:t>Eaux de toilette à l'exception des extraits de parfums, eaux de Cologne, lotions d'hygiène corporelle, émulsions</a:t>
            </a:r>
          </a:p>
          <a:p>
            <a:pPr marL="360000" lvl="1" indent="-171450" algn="just">
              <a:buClr>
                <a:srgbClr val="812A4D"/>
              </a:buClr>
              <a:buFont typeface="Arial" panose="020B0604020202020204" pitchFamily="34" charset="0"/>
              <a:buChar char="•"/>
            </a:pPr>
            <a:r>
              <a:rPr lang="fr-FR" sz="1400" b="0" dirty="0">
                <a:solidFill>
                  <a:schemeClr val="tx1"/>
                </a:solidFill>
              </a:rPr>
              <a:t>Produits solaires</a:t>
            </a:r>
          </a:p>
          <a:p>
            <a:pPr marL="171450" indent="-171450" algn="just">
              <a:buClr>
                <a:srgbClr val="812A4D"/>
              </a:buClr>
              <a:buFont typeface="Courier New" panose="02070309020205020404" pitchFamily="49" charset="0"/>
              <a:buChar char="o"/>
            </a:pPr>
            <a:r>
              <a:rPr lang="fr-FR" sz="1400" dirty="0" smtClean="0"/>
              <a:t>DENREES ALIMENTAIRES </a:t>
            </a:r>
            <a:r>
              <a:rPr lang="fr-FR" sz="1400" dirty="0">
                <a:solidFill>
                  <a:schemeClr val="tx1"/>
                </a:solidFill>
              </a:rPr>
              <a:t>préemballées autorisées à la vente en officine (Exemple : produits diététiques, eaux minérales,…) concernées quel que soit leur mode de présentation ou de conservation</a:t>
            </a:r>
            <a:r>
              <a:rPr lang="fr-FR" sz="1400" dirty="0"/>
              <a:t>. </a:t>
            </a:r>
          </a:p>
        </p:txBody>
      </p:sp>
      <p:grpSp>
        <p:nvGrpSpPr>
          <p:cNvPr id="28" name="Groupe 27">
            <a:extLst>
              <a:ext uri="{FF2B5EF4-FFF2-40B4-BE49-F238E27FC236}">
                <a16:creationId xmlns:a16="http://schemas.microsoft.com/office/drawing/2014/main" id="{0BC287A3-EBBD-0228-38D9-E6CAFA8F1FC8}"/>
              </a:ext>
            </a:extLst>
          </p:cNvPr>
          <p:cNvGrpSpPr/>
          <p:nvPr/>
        </p:nvGrpSpPr>
        <p:grpSpPr>
          <a:xfrm>
            <a:off x="445814" y="6023592"/>
            <a:ext cx="1140562" cy="211541"/>
            <a:chOff x="4820850" y="4231021"/>
            <a:chExt cx="1140562" cy="211541"/>
          </a:xfrm>
        </p:grpSpPr>
        <p:sp>
          <p:nvSpPr>
            <p:cNvPr id="31" name="Ellipse 30">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
          <p:nvSpPr>
            <p:cNvPr id="32" name="Ellipse 31">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2">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sp>
          <p:nvSpPr>
            <p:cNvPr id="33" name="Forme libre 32">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4413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2A6561-608E-EFA5-6E3F-28BF3FD6F58C}"/>
              </a:ext>
            </a:extLst>
          </p:cNvPr>
          <p:cNvSpPr>
            <a:spLocks noGrp="1"/>
          </p:cNvSpPr>
          <p:nvPr>
            <p:ph type="title"/>
          </p:nvPr>
        </p:nvSpPr>
        <p:spPr/>
        <p:txBody>
          <a:bodyPr/>
          <a:lstStyle/>
          <a:p>
            <a:r>
              <a:rPr lang="fr-FR" dirty="0"/>
              <a:t>mémo</a:t>
            </a:r>
          </a:p>
        </p:txBody>
      </p:sp>
      <p:sp>
        <p:nvSpPr>
          <p:cNvPr id="3" name="Espace réservé du contenu 2">
            <a:extLst>
              <a:ext uri="{FF2B5EF4-FFF2-40B4-BE49-F238E27FC236}">
                <a16:creationId xmlns:a16="http://schemas.microsoft.com/office/drawing/2014/main" id="{6B22F8DC-FE66-F0E9-108A-5CE9C2F7E4EB}"/>
              </a:ext>
            </a:extLst>
          </p:cNvPr>
          <p:cNvSpPr>
            <a:spLocks noGrp="1"/>
          </p:cNvSpPr>
          <p:nvPr>
            <p:ph idx="1"/>
          </p:nvPr>
        </p:nvSpPr>
        <p:spPr>
          <a:xfrm>
            <a:off x="731324" y="1954722"/>
            <a:ext cx="5562320" cy="399096"/>
          </a:xfrm>
        </p:spPr>
        <p:txBody>
          <a:bodyPr/>
          <a:lstStyle/>
          <a:p>
            <a:r>
              <a:rPr lang="fr-FR" dirty="0" smtClean="0"/>
              <a:t>Affichage des prix au litre ou au kilo</a:t>
            </a:r>
          </a:p>
          <a:p>
            <a:r>
              <a:rPr lang="fr-FR" dirty="0"/>
              <a:t>Affichage des </a:t>
            </a:r>
            <a:r>
              <a:rPr lang="fr-FR" dirty="0" smtClean="0"/>
              <a:t>prix à l’unité de mesure</a:t>
            </a:r>
            <a:endParaRPr lang="fr-FR" dirty="0"/>
          </a:p>
        </p:txBody>
      </p:sp>
      <p:sp>
        <p:nvSpPr>
          <p:cNvPr id="4" name="Espace réservé du numéro de diapositive 3">
            <a:extLst>
              <a:ext uri="{FF2B5EF4-FFF2-40B4-BE49-F238E27FC236}">
                <a16:creationId xmlns:a16="http://schemas.microsoft.com/office/drawing/2014/main" id="{5C19CDE4-F5E8-F1BB-443D-044C5A04F6C2}"/>
              </a:ext>
            </a:extLst>
          </p:cNvPr>
          <p:cNvSpPr>
            <a:spLocks noGrp="1"/>
          </p:cNvSpPr>
          <p:nvPr>
            <p:ph type="sldNum" sz="quarter" idx="12"/>
          </p:nvPr>
        </p:nvSpPr>
        <p:spPr/>
        <p:txBody>
          <a:bodyPr/>
          <a:lstStyle/>
          <a:p>
            <a:fld id="{48F63A3B-78C7-47BE-AE5E-E10140E04643}" type="slidenum">
              <a:rPr lang="en-US" smtClean="0"/>
              <a:pPr/>
              <a:t>2</a:t>
            </a:fld>
            <a:r>
              <a:rPr lang="en-US" dirty="0"/>
              <a:t>/2</a:t>
            </a:r>
          </a:p>
        </p:txBody>
      </p:sp>
      <p:sp>
        <p:nvSpPr>
          <p:cNvPr id="5" name="Espace réservé du texte 4">
            <a:extLst>
              <a:ext uri="{FF2B5EF4-FFF2-40B4-BE49-F238E27FC236}">
                <a16:creationId xmlns:a16="http://schemas.microsoft.com/office/drawing/2014/main" id="{F476FF2F-64DC-76CB-7A2D-98B44E0F163B}"/>
              </a:ext>
            </a:extLst>
          </p:cNvPr>
          <p:cNvSpPr>
            <a:spLocks noGrp="1"/>
          </p:cNvSpPr>
          <p:nvPr>
            <p:ph type="body" sz="quarter" idx="13"/>
          </p:nvPr>
        </p:nvSpPr>
        <p:spPr/>
        <p:txBody>
          <a:bodyPr/>
          <a:lstStyle/>
          <a:p>
            <a:r>
              <a:rPr lang="fr-FR" b="1" dirty="0"/>
              <a:t>M.28 </a:t>
            </a:r>
            <a:r>
              <a:rPr lang="fr-FR" dirty="0" smtClean="0"/>
              <a:t>Affichage </a:t>
            </a:r>
            <a:r>
              <a:rPr lang="fr-FR" dirty="0"/>
              <a:t>des prix des produits autres que les médicaments</a:t>
            </a:r>
          </a:p>
        </p:txBody>
      </p:sp>
      <p:sp>
        <p:nvSpPr>
          <p:cNvPr id="6" name="Espace réservé du texte 5">
            <a:extLst>
              <a:ext uri="{FF2B5EF4-FFF2-40B4-BE49-F238E27FC236}">
                <a16:creationId xmlns:a16="http://schemas.microsoft.com/office/drawing/2014/main" id="{44EBF844-3015-7D8F-607C-C8D2D2B12022}"/>
              </a:ext>
            </a:extLst>
          </p:cNvPr>
          <p:cNvSpPr>
            <a:spLocks noGrp="1"/>
          </p:cNvSpPr>
          <p:nvPr>
            <p:ph type="body" sz="quarter" idx="14"/>
          </p:nvPr>
        </p:nvSpPr>
        <p:spPr/>
        <p:txBody>
          <a:bodyPr/>
          <a:lstStyle/>
          <a:p>
            <a:r>
              <a:rPr lang="fr-FR" dirty="0"/>
              <a:t>Pharmacie :</a:t>
            </a:r>
          </a:p>
        </p:txBody>
      </p:sp>
      <p:sp>
        <p:nvSpPr>
          <p:cNvPr id="7" name="Espace réservé du texte 6">
            <a:extLst>
              <a:ext uri="{FF2B5EF4-FFF2-40B4-BE49-F238E27FC236}">
                <a16:creationId xmlns:a16="http://schemas.microsoft.com/office/drawing/2014/main" id="{F602130F-85FB-5806-6A54-BC1EE03F7936}"/>
              </a:ext>
            </a:extLst>
          </p:cNvPr>
          <p:cNvSpPr>
            <a:spLocks noGrp="1"/>
          </p:cNvSpPr>
          <p:nvPr>
            <p:ph type="body" sz="quarter" idx="15"/>
          </p:nvPr>
        </p:nvSpPr>
        <p:spPr/>
        <p:txBody>
          <a:bodyPr/>
          <a:lstStyle/>
          <a:p>
            <a:r>
              <a:rPr lang="fr-FR" b="0" dirty="0"/>
              <a:t>Personnaliser l’en-tête</a:t>
            </a:r>
          </a:p>
        </p:txBody>
      </p:sp>
      <p:sp>
        <p:nvSpPr>
          <p:cNvPr id="29" name="Espace réservé de la date 28">
            <a:extLst>
              <a:ext uri="{FF2B5EF4-FFF2-40B4-BE49-F238E27FC236}">
                <a16:creationId xmlns:a16="http://schemas.microsoft.com/office/drawing/2014/main" id="{1984E629-75CB-E67F-64B3-41EB75180F3E}"/>
              </a:ext>
            </a:extLst>
          </p:cNvPr>
          <p:cNvSpPr>
            <a:spLocks noGrp="1"/>
          </p:cNvSpPr>
          <p:nvPr>
            <p:ph type="dt" sz="half" idx="10"/>
          </p:nvPr>
        </p:nvSpPr>
        <p:spPr/>
        <p:txBody>
          <a:bodyPr/>
          <a:lstStyle/>
          <a:p>
            <a:r>
              <a:rPr lang="fr-FR" dirty="0"/>
              <a:t>Version 1.1</a:t>
            </a:r>
            <a:r>
              <a:rPr lang="fr-FR" dirty="0">
                <a:solidFill>
                  <a:schemeClr val="tx1"/>
                </a:solidFill>
              </a:rPr>
              <a:t> /</a:t>
            </a:r>
            <a:r>
              <a:rPr lang="fr-FR" dirty="0"/>
              <a:t> Octobre 2026</a:t>
            </a:r>
            <a:endParaRPr lang="en-US" dirty="0"/>
          </a:p>
        </p:txBody>
      </p:sp>
      <p:sp>
        <p:nvSpPr>
          <p:cNvPr id="30" name="Espace réservé du pied de page 29">
            <a:extLst>
              <a:ext uri="{FF2B5EF4-FFF2-40B4-BE49-F238E27FC236}">
                <a16:creationId xmlns:a16="http://schemas.microsoft.com/office/drawing/2014/main" id="{6D1954D0-F1E8-BC9A-14A1-A49C9365635C}"/>
              </a:ext>
            </a:extLst>
          </p:cNvPr>
          <p:cNvSpPr>
            <a:spLocks noGrp="1"/>
          </p:cNvSpPr>
          <p:nvPr>
            <p:ph type="ftr" sz="quarter" idx="11"/>
          </p:nvPr>
        </p:nvSpPr>
        <p:spPr>
          <a:xfrm>
            <a:off x="665603" y="9979818"/>
            <a:ext cx="2411604" cy="409702"/>
          </a:xfrm>
        </p:spPr>
        <p:txBody>
          <a:bodyPr/>
          <a:lstStyle/>
          <a:p>
            <a:r>
              <a:rPr lang="en-US" dirty="0" smtClean="0"/>
              <a:t>Sous-theme : </a:t>
            </a:r>
          </a:p>
          <a:p>
            <a:r>
              <a:rPr lang="fr-FR" dirty="0"/>
              <a:t>1.1 </a:t>
            </a:r>
            <a:r>
              <a:rPr lang="fr-FR" b="0" dirty="0"/>
              <a:t>Accueil et identification de l’usager du système de santé</a:t>
            </a:r>
            <a:endParaRPr lang="en-US" dirty="0"/>
          </a:p>
        </p:txBody>
      </p:sp>
      <p:pic>
        <p:nvPicPr>
          <p:cNvPr id="41" name="Graphique 40">
            <a:extLst>
              <a:ext uri="{FF2B5EF4-FFF2-40B4-BE49-F238E27FC236}">
                <a16:creationId xmlns:a16="http://schemas.microsoft.com/office/drawing/2014/main" id="{DCD27629-E795-ACB4-3E21-EAE224419228}"/>
              </a:ext>
            </a:extLst>
          </p:cNvPr>
          <p:cNvPicPr>
            <a:picLocks noChangeAspect="1"/>
          </p:cNvPicPr>
          <p:nvPr/>
        </p:nvPicPr>
        <p:blipFill>
          <a:blip r:embed="rId2">
            <a:extLst>
              <a:ext uri="{96DAC541-7B7A-43D3-8B79-37D633B846F1}">
                <asvg:svgBlip xmlns:asvg="http://schemas.microsoft.com/office/drawing/2016/SVG/main" xmlns="" r:embed="rId3"/>
              </a:ext>
            </a:extLst>
          </a:blip>
          <a:srcRect/>
          <a:stretch/>
        </p:blipFill>
        <p:spPr>
          <a:xfrm>
            <a:off x="141220" y="9939635"/>
            <a:ext cx="408389" cy="490067"/>
          </a:xfrm>
          <a:prstGeom prst="rect">
            <a:avLst/>
          </a:prstGeom>
        </p:spPr>
      </p:pic>
      <p:sp>
        <p:nvSpPr>
          <p:cNvPr id="47" name="Espace réservé du pied de page 29">
            <a:extLst>
              <a:ext uri="{FF2B5EF4-FFF2-40B4-BE49-F238E27FC236}">
                <a16:creationId xmlns:a16="http://schemas.microsoft.com/office/drawing/2014/main" id="{D3434E79-A65F-A99C-4B77-9B29037F4446}"/>
              </a:ext>
            </a:extLst>
          </p:cNvPr>
          <p:cNvSpPr txBox="1">
            <a:spLocks/>
          </p:cNvSpPr>
          <p:nvPr/>
        </p:nvSpPr>
        <p:spPr>
          <a:xfrm>
            <a:off x="3282950" y="9979818"/>
            <a:ext cx="3776368"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smtClean="0">
                <a:latin typeface="Arial" panose="020B0604020202020204" pitchFamily="34" charset="0"/>
                <a:cs typeface="Arial" panose="020B0604020202020204" pitchFamily="34" charset="0"/>
              </a:rPr>
              <a:t>Principe </a:t>
            </a:r>
            <a:r>
              <a:rPr lang="en-US" b="1" dirty="0">
                <a:latin typeface="Arial" panose="020B0604020202020204" pitchFamily="34" charset="0"/>
                <a:cs typeface="Arial" panose="020B0604020202020204" pitchFamily="34" charset="0"/>
              </a:rPr>
              <a:t>: </a:t>
            </a:r>
          </a:p>
          <a:p>
            <a:r>
              <a:rPr lang="en-US" dirty="0" smtClean="0">
                <a:latin typeface="Arial" panose="020B0604020202020204" pitchFamily="34" charset="0"/>
                <a:cs typeface="Arial" panose="020B0604020202020204" pitchFamily="34" charset="0"/>
              </a:rPr>
              <a:t>Principe 1 : </a:t>
            </a:r>
            <a:r>
              <a:rPr lang="en-US" dirty="0" err="1" smtClean="0">
                <a:latin typeface="Arial" panose="020B0604020202020204" pitchFamily="34" charset="0"/>
                <a:cs typeface="Arial" panose="020B0604020202020204" pitchFamily="34" charset="0"/>
              </a:rPr>
              <a:t>Accueil</a:t>
            </a:r>
            <a:r>
              <a:rPr lang="en-US" dirty="0" smtClean="0">
                <a:latin typeface="Arial" panose="020B0604020202020204" pitchFamily="34" charset="0"/>
                <a:cs typeface="Arial" panose="020B0604020202020204" pitchFamily="34" charset="0"/>
              </a:rPr>
              <a:t> de </a:t>
            </a:r>
            <a:r>
              <a:rPr lang="en-US" dirty="0" err="1" smtClean="0">
                <a:latin typeface="Arial" panose="020B0604020202020204" pitchFamily="34" charset="0"/>
                <a:cs typeface="Arial" panose="020B0604020202020204" pitchFamily="34" charset="0"/>
              </a:rPr>
              <a:t>l’usager</a:t>
            </a:r>
            <a:r>
              <a:rPr lang="en-US" dirty="0" smtClean="0">
                <a:latin typeface="Arial" panose="020B0604020202020204" pitchFamily="34" charset="0"/>
                <a:cs typeface="Arial" panose="020B0604020202020204" pitchFamily="34" charset="0"/>
              </a:rPr>
              <a:t> du </a:t>
            </a:r>
            <a:r>
              <a:rPr lang="en-US" dirty="0" err="1" smtClean="0">
                <a:latin typeface="Arial" panose="020B0604020202020204" pitchFamily="34" charset="0"/>
                <a:cs typeface="Arial" panose="020B0604020202020204" pitchFamily="34" charset="0"/>
              </a:rPr>
              <a:t>système</a:t>
            </a:r>
            <a:r>
              <a:rPr lang="en-US" dirty="0" smtClean="0">
                <a:latin typeface="Arial" panose="020B0604020202020204" pitchFamily="34" charset="0"/>
                <a:cs typeface="Arial" panose="020B0604020202020204" pitchFamily="34" charset="0"/>
              </a:rPr>
              <a:t> de santé</a:t>
            </a:r>
            <a:endParaRPr lang="en-US" dirty="0">
              <a:latin typeface="Arial" panose="020B0604020202020204" pitchFamily="34" charset="0"/>
              <a:cs typeface="Arial" panose="020B0604020202020204" pitchFamily="34" charset="0"/>
            </a:endParaRPr>
          </a:p>
        </p:txBody>
      </p:sp>
      <p:grpSp>
        <p:nvGrpSpPr>
          <p:cNvPr id="66" name="Groupe 65">
            <a:extLst>
              <a:ext uri="{FF2B5EF4-FFF2-40B4-BE49-F238E27FC236}">
                <a16:creationId xmlns:a16="http://schemas.microsoft.com/office/drawing/2014/main" id="{9B992498-C5B4-B27E-FC66-A74B208603E1}"/>
              </a:ext>
            </a:extLst>
          </p:cNvPr>
          <p:cNvGrpSpPr/>
          <p:nvPr/>
        </p:nvGrpSpPr>
        <p:grpSpPr>
          <a:xfrm>
            <a:off x="356411" y="1905007"/>
            <a:ext cx="290053" cy="292100"/>
            <a:chOff x="225503" y="2443266"/>
            <a:chExt cx="290053" cy="292100"/>
          </a:xfrm>
        </p:grpSpPr>
        <p:cxnSp>
          <p:nvCxnSpPr>
            <p:cNvPr id="58" name="Connecteur droit 57">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2" name="Connecteur droit 61">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22" name="Espace réservé du contenu 2">
            <a:extLst>
              <a:ext uri="{FF2B5EF4-FFF2-40B4-BE49-F238E27FC236}">
                <a16:creationId xmlns:a16="http://schemas.microsoft.com/office/drawing/2014/main" id="{6B22F8DC-FE66-F0E9-108A-5CE9C2F7E4EB}"/>
              </a:ext>
            </a:extLst>
          </p:cNvPr>
          <p:cNvSpPr txBox="1">
            <a:spLocks/>
          </p:cNvSpPr>
          <p:nvPr/>
        </p:nvSpPr>
        <p:spPr>
          <a:xfrm>
            <a:off x="399245" y="3174624"/>
            <a:ext cx="6824268" cy="4826456"/>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400" dirty="0" smtClean="0"/>
              <a:t>Justificatif de paiement:</a:t>
            </a:r>
          </a:p>
          <a:p>
            <a:pPr algn="just">
              <a:buClr>
                <a:srgbClr val="812A4D"/>
              </a:buClr>
            </a:pPr>
            <a:r>
              <a:rPr lang="fr-FR" sz="1300" b="1" dirty="0"/>
              <a:t>Actuellement, </a:t>
            </a:r>
            <a:r>
              <a:rPr lang="fr-FR" sz="1300" dirty="0">
                <a:solidFill>
                  <a:schemeClr val="tx1"/>
                </a:solidFill>
              </a:rPr>
              <a:t>le justificatif de paiement (ou « ticket de caisse »)</a:t>
            </a:r>
          </a:p>
          <a:p>
            <a:pPr marL="285750" indent="-285750" algn="just">
              <a:buClr>
                <a:srgbClr val="812A4D"/>
              </a:buClr>
              <a:buFont typeface="Courier New" panose="02070309020205020404" pitchFamily="49" charset="0"/>
              <a:buChar char="o"/>
            </a:pPr>
            <a:r>
              <a:rPr lang="fr-FR" sz="1300" dirty="0">
                <a:solidFill>
                  <a:schemeClr val="tx1"/>
                </a:solidFill>
              </a:rPr>
              <a:t>est obligatoire pour toute préparation magistrale et officinale ; </a:t>
            </a:r>
          </a:p>
          <a:p>
            <a:pPr marL="285750" indent="-285750" algn="just">
              <a:buClr>
                <a:srgbClr val="812A4D"/>
              </a:buClr>
              <a:buFont typeface="Courier New" panose="02070309020205020404" pitchFamily="49" charset="0"/>
              <a:buChar char="o"/>
            </a:pPr>
            <a:r>
              <a:rPr lang="fr-FR" sz="1300" dirty="0">
                <a:solidFill>
                  <a:schemeClr val="tx1"/>
                </a:solidFill>
              </a:rPr>
              <a:t>à la demande du consommateur dans les autres cas : le justificatif de paiement remis par le pharmacien comporte la date de l'achat, le nom et l'adresse de l'officine, le nom et la quantité du médicament délivré et le prix toutes taxes comprises des médicaments ainsi que le montant des honoraires de dispensation.</a:t>
            </a:r>
          </a:p>
          <a:p>
            <a:pPr marL="285750" indent="-285750" algn="just">
              <a:buClr>
                <a:srgbClr val="812A4D"/>
              </a:buClr>
              <a:buFont typeface="Courier New" panose="02070309020205020404" pitchFamily="49" charset="0"/>
              <a:buChar char="o"/>
            </a:pPr>
            <a:r>
              <a:rPr lang="fr-FR" sz="1300" dirty="0">
                <a:solidFill>
                  <a:schemeClr val="tx1"/>
                </a:solidFill>
              </a:rPr>
              <a:t>en cas d’ordonnance, le ticket vitale sur l’original de celle-ci peut le remplacer</a:t>
            </a:r>
          </a:p>
          <a:p>
            <a:pPr marL="285750" indent="-285750" algn="just">
              <a:buClr>
                <a:srgbClr val="812A4D"/>
              </a:buClr>
              <a:buFont typeface="Courier New" panose="02070309020205020404" pitchFamily="49" charset="0"/>
              <a:buChar char="o"/>
            </a:pPr>
            <a:r>
              <a:rPr lang="fr-FR" sz="1300" u="sng" dirty="0">
                <a:solidFill>
                  <a:schemeClr val="tx1"/>
                </a:solidFill>
                <a:hlinkClick r:id="rId4"/>
              </a:rPr>
              <a:t>LOI n° 2020-105 du 10 février 2020 relative à la lutte contre le gaspillage et à l'économie circulaire</a:t>
            </a:r>
            <a:r>
              <a:rPr lang="fr-FR" sz="1300" dirty="0">
                <a:solidFill>
                  <a:schemeClr val="tx1"/>
                </a:solidFill>
              </a:rPr>
              <a:t>. La loi prévoit notamment : (décrets d’application prévus en 2023)</a:t>
            </a:r>
          </a:p>
          <a:p>
            <a:pPr marL="742950" lvl="1" indent="-285750" algn="just">
              <a:buClr>
                <a:srgbClr val="812A4D"/>
              </a:buClr>
              <a:buFont typeface="Arial" panose="020B0604020202020204" pitchFamily="34" charset="0"/>
              <a:buChar char="•"/>
            </a:pPr>
            <a:r>
              <a:rPr lang="fr-FR" sz="1400" b="0" dirty="0">
                <a:solidFill>
                  <a:schemeClr val="tx1"/>
                </a:solidFill>
              </a:rPr>
              <a:t>le ticket de caisse et ticket des cartes bancaires ne devront plus être automatiquement imprimés au format papier sauf demande contraire du client</a:t>
            </a:r>
          </a:p>
          <a:p>
            <a:pPr marL="742950" lvl="1" indent="-285750" algn="just">
              <a:buClr>
                <a:srgbClr val="812A4D"/>
              </a:buClr>
              <a:buFont typeface="Arial" panose="020B0604020202020204" pitchFamily="34" charset="0"/>
              <a:buChar char="•"/>
            </a:pPr>
            <a:r>
              <a:rPr lang="fr-FR" sz="1400" b="0" dirty="0">
                <a:solidFill>
                  <a:schemeClr val="tx1"/>
                </a:solidFill>
              </a:rPr>
              <a:t>la dématérialisation du ticket de caisse </a:t>
            </a:r>
          </a:p>
          <a:p>
            <a:pPr marL="285750" indent="-285750" algn="just">
              <a:buClr>
                <a:srgbClr val="812A4D"/>
              </a:buClr>
              <a:buFont typeface="Courier New" panose="02070309020205020404" pitchFamily="49" charset="0"/>
              <a:buChar char="o"/>
            </a:pPr>
            <a:endParaRPr lang="fr-FR" sz="1300" b="1" dirty="0"/>
          </a:p>
          <a:p>
            <a:pPr algn="just">
              <a:buClr>
                <a:srgbClr val="812A4D"/>
              </a:buClr>
            </a:pPr>
            <a:r>
              <a:rPr lang="fr-FR" sz="1300" b="1" dirty="0"/>
              <a:t>Informations sur les prix : </a:t>
            </a:r>
          </a:p>
          <a:p>
            <a:pPr marL="285750" indent="-285750" algn="just">
              <a:buClr>
                <a:schemeClr val="accent2"/>
              </a:buClr>
              <a:buFont typeface="Courier New" panose="02070309020205020404" pitchFamily="49" charset="0"/>
              <a:buChar char="o"/>
            </a:pPr>
            <a:r>
              <a:rPr lang="fr-FR" sz="1300" dirty="0">
                <a:solidFill>
                  <a:schemeClr val="tx1"/>
                </a:solidFill>
              </a:rPr>
              <a:t>Penser à vérifier régulièrement qu’un prix est apposé pour chaque produit et que ce prix est à jour</a:t>
            </a:r>
          </a:p>
          <a:p>
            <a:pPr marL="285750" indent="-285750" algn="just">
              <a:buClr>
                <a:schemeClr val="accent2"/>
              </a:buClr>
              <a:buFont typeface="Courier New" panose="02070309020205020404" pitchFamily="49" charset="0"/>
              <a:buChar char="o"/>
            </a:pPr>
            <a:r>
              <a:rPr lang="fr-FR" sz="1300" dirty="0">
                <a:solidFill>
                  <a:schemeClr val="tx1"/>
                </a:solidFill>
              </a:rPr>
              <a:t>En cas de réalisation de promotions sur les prix, se référer au </a:t>
            </a:r>
            <a:r>
              <a:rPr lang="fr-FR" sz="1300" dirty="0">
                <a:solidFill>
                  <a:schemeClr val="tx1"/>
                </a:solidFill>
                <a:hlinkClick r:id="rId5"/>
              </a:rPr>
              <a:t>Code de la consommation</a:t>
            </a:r>
            <a:r>
              <a:rPr lang="fr-FR" sz="1300" dirty="0">
                <a:solidFill>
                  <a:schemeClr val="tx1"/>
                </a:solidFill>
              </a:rPr>
              <a:t> et penser, à minima, à mettre une date de fin de promotion </a:t>
            </a:r>
          </a:p>
          <a:p>
            <a:pPr marL="285750" indent="-285750" algn="just">
              <a:buClr>
                <a:schemeClr val="accent2"/>
              </a:buClr>
              <a:buFont typeface="Courier New" panose="02070309020205020404" pitchFamily="49" charset="0"/>
              <a:buChar char="o"/>
            </a:pPr>
            <a:r>
              <a:rPr lang="fr-FR" sz="1300" dirty="0">
                <a:solidFill>
                  <a:schemeClr val="tx1"/>
                </a:solidFill>
              </a:rPr>
              <a:t>Informer, par voie d’affichage (</a:t>
            </a:r>
            <a:r>
              <a:rPr lang="fr-FR" sz="1300" i="1" dirty="0">
                <a:solidFill>
                  <a:schemeClr val="tx1"/>
                </a:solidFill>
              </a:rPr>
              <a:t>«  A.02 - Affichette d information sur la médiation »)</a:t>
            </a:r>
            <a:r>
              <a:rPr lang="fr-FR" sz="1300" dirty="0">
                <a:solidFill>
                  <a:schemeClr val="tx1"/>
                </a:solidFill>
              </a:rPr>
              <a:t>, que le consommateur peut faire appel à un médiateur en cas de litige: </a:t>
            </a:r>
            <a:r>
              <a:rPr lang="fr-FR" sz="1300" dirty="0">
                <a:solidFill>
                  <a:schemeClr val="tx1"/>
                </a:solidFill>
                <a:hlinkClick r:id="rId6"/>
              </a:rPr>
              <a:t>https://www.economie.gouv.fr/dgccrf/Publications/Vie-pratique/Fiches-pratiques/mediation-de-la-consommation</a:t>
            </a:r>
            <a:r>
              <a:rPr lang="fr-FR" sz="1300" dirty="0">
                <a:solidFill>
                  <a:schemeClr val="tx1"/>
                </a:solidFill>
              </a:rPr>
              <a:t> </a:t>
            </a:r>
          </a:p>
        </p:txBody>
      </p:sp>
      <p:grpSp>
        <p:nvGrpSpPr>
          <p:cNvPr id="23" name="Groupe 22">
            <a:extLst>
              <a:ext uri="{FF2B5EF4-FFF2-40B4-BE49-F238E27FC236}">
                <a16:creationId xmlns:a16="http://schemas.microsoft.com/office/drawing/2014/main" id="{0BC287A3-EBBD-0228-38D9-E6CAFA8F1FC8}"/>
              </a:ext>
            </a:extLst>
          </p:cNvPr>
          <p:cNvGrpSpPr/>
          <p:nvPr/>
        </p:nvGrpSpPr>
        <p:grpSpPr>
          <a:xfrm>
            <a:off x="445814" y="2890598"/>
            <a:ext cx="1140562" cy="211541"/>
            <a:chOff x="4820850" y="4231021"/>
            <a:chExt cx="1140562" cy="211541"/>
          </a:xfrm>
        </p:grpSpPr>
        <p:sp>
          <p:nvSpPr>
            <p:cNvPr id="24" name="Ellipse 23">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fr-FR">
                <a:latin typeface="Arial" panose="020B0604020202020204" pitchFamily="34" charset="0"/>
                <a:cs typeface="Arial" panose="020B0604020202020204" pitchFamily="34" charset="0"/>
              </a:endParaRPr>
            </a:p>
          </p:txBody>
        </p:sp>
        <p:sp>
          <p:nvSpPr>
            <p:cNvPr id="25" name="Ellipse 24">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2">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fr-FR" dirty="0">
                <a:latin typeface="Arial" panose="020B0604020202020204" pitchFamily="34" charset="0"/>
                <a:cs typeface="Arial" panose="020B0604020202020204" pitchFamily="34" charset="0"/>
              </a:endParaRPr>
            </a:p>
          </p:txBody>
        </p:sp>
        <p:sp>
          <p:nvSpPr>
            <p:cNvPr id="26" name="Forme libre 25">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just"/>
              <a:endParaRPr lang="fr-FR">
                <a:latin typeface="Arial" panose="020B0604020202020204" pitchFamily="34" charset="0"/>
                <a:cs typeface="Arial" panose="020B0604020202020204" pitchFamily="34" charset="0"/>
              </a:endParaRPr>
            </a:p>
          </p:txBody>
        </p:sp>
      </p:grpSp>
      <p:sp>
        <p:nvSpPr>
          <p:cNvPr id="34" name="Espace réservé du texte 2">
            <a:extLst>
              <a:ext uri="{FF2B5EF4-FFF2-40B4-BE49-F238E27FC236}">
                <a16:creationId xmlns:a16="http://schemas.microsoft.com/office/drawing/2014/main" id="{4BB1ED3C-820D-46A8-9A3C-10166A6E59AC}"/>
              </a:ext>
            </a:extLst>
          </p:cNvPr>
          <p:cNvSpPr txBox="1">
            <a:spLocks/>
          </p:cNvSpPr>
          <p:nvPr/>
        </p:nvSpPr>
        <p:spPr>
          <a:xfrm>
            <a:off x="639883" y="8150723"/>
            <a:ext cx="6583630" cy="1675665"/>
          </a:xfrm>
          <a:prstGeom prst="rect">
            <a:avLst/>
          </a:prstGeom>
          <a:noFill/>
          <a:ln>
            <a:solidFill>
              <a:schemeClr val="accent2"/>
            </a:solidFill>
          </a:ln>
        </p:spPr>
        <p:txBody>
          <a:bodyPr/>
          <a:lstStyle>
            <a:lvl1pPr marL="0" indent="0" algn="l" defTabSz="685800" rtl="0" eaLnBrk="1" latinLnBrk="0" hangingPunct="1">
              <a:lnSpc>
                <a:spcPct val="90000"/>
              </a:lnSpc>
              <a:spcBef>
                <a:spcPts val="750"/>
              </a:spcBef>
              <a:buFont typeface="Arial" panose="020B0604020202020204" pitchFamily="34" charset="0"/>
              <a:buNone/>
              <a:defRPr sz="1100" kern="1200">
                <a:solidFill>
                  <a:schemeClr val="tx1">
                    <a:lumMod val="85000"/>
                    <a:lumOff val="1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lumMod val="85000"/>
                    <a:lumOff val="1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85000"/>
                    <a:lumOff val="1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85000"/>
                    <a:lumOff val="1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indent="-171450">
              <a:lnSpc>
                <a:spcPct val="100000"/>
              </a:lnSpc>
              <a:spcBef>
                <a:spcPts val="0"/>
              </a:spcBef>
              <a:buFont typeface="Arial" panose="020B0604020202020204" pitchFamily="34" charset="0"/>
              <a:buChar char="•"/>
            </a:pPr>
            <a:r>
              <a:rPr lang="fr-FR" sz="1200" b="1" dirty="0">
                <a:solidFill>
                  <a:schemeClr val="accent2"/>
                </a:solidFill>
                <a:latin typeface="Arial" panose="020B0604020202020204" pitchFamily="34" charset="0"/>
                <a:cs typeface="Arial" panose="020B0604020202020204" pitchFamily="34" charset="0"/>
              </a:rPr>
              <a:t>Références : </a:t>
            </a:r>
            <a:r>
              <a:rPr lang="fr-FR" sz="1200" b="1" dirty="0">
                <a:latin typeface="Arial" panose="020B0604020202020204" pitchFamily="34" charset="0"/>
                <a:cs typeface="Arial" panose="020B0604020202020204" pitchFamily="34" charset="0"/>
              </a:rPr>
              <a:t/>
            </a:r>
            <a:br>
              <a:rPr lang="fr-FR" sz="1200" b="1" dirty="0">
                <a:latin typeface="Arial" panose="020B0604020202020204" pitchFamily="34" charset="0"/>
                <a:cs typeface="Arial" panose="020B0604020202020204" pitchFamily="34" charset="0"/>
              </a:rPr>
            </a:br>
            <a:r>
              <a:rPr lang="fr-FR" sz="1200" dirty="0">
                <a:latin typeface="Arial" panose="020B0604020202020204" pitchFamily="34" charset="0"/>
                <a:cs typeface="Arial" panose="020B0604020202020204" pitchFamily="34" charset="0"/>
                <a:hlinkClick r:id="rId7"/>
              </a:rPr>
              <a:t>Arrêté du 16 novembre 1999</a:t>
            </a:r>
            <a:r>
              <a:rPr lang="fr-FR" sz="1200" dirty="0">
                <a:latin typeface="Arial" panose="020B0604020202020204" pitchFamily="34" charset="0"/>
                <a:cs typeface="Arial" panose="020B0604020202020204" pitchFamily="34" charset="0"/>
              </a:rPr>
              <a:t> </a:t>
            </a:r>
          </a:p>
          <a:p>
            <a:pPr marL="171450" indent="-171450">
              <a:lnSpc>
                <a:spcPct val="100000"/>
              </a:lnSpc>
              <a:spcBef>
                <a:spcPts val="0"/>
              </a:spcBef>
              <a:buFont typeface="Arial" panose="020B0604020202020204" pitchFamily="34" charset="0"/>
              <a:buChar char="•"/>
            </a:pPr>
            <a:r>
              <a:rPr lang="fr-FR" sz="1200" dirty="0">
                <a:solidFill>
                  <a:schemeClr val="tx1"/>
                </a:solidFill>
                <a:latin typeface="Arial" panose="020B0604020202020204" pitchFamily="34" charset="0"/>
                <a:cs typeface="Arial" panose="020B0604020202020204" pitchFamily="34" charset="0"/>
                <a:hlinkClick r:id="rId8"/>
              </a:rPr>
              <a:t>Arrêté du 15 février 2002</a:t>
            </a:r>
            <a:r>
              <a:rPr lang="fr-FR" sz="1200" dirty="0">
                <a:solidFill>
                  <a:schemeClr val="tx1"/>
                </a:solidFill>
                <a:latin typeface="Arial" panose="020B0604020202020204" pitchFamily="34" charset="0"/>
                <a:cs typeface="Arial" panose="020B0604020202020204" pitchFamily="34" charset="0"/>
              </a:rPr>
              <a:t> </a:t>
            </a:r>
            <a:endParaRPr lang="fr-FR" sz="1200" dirty="0" smtClean="0">
              <a:solidFill>
                <a:schemeClr val="tx1"/>
              </a:solidFill>
              <a:latin typeface="Arial" panose="020B0604020202020204" pitchFamily="34" charset="0"/>
              <a:cs typeface="Arial" panose="020B0604020202020204" pitchFamily="34" charset="0"/>
            </a:endParaRPr>
          </a:p>
          <a:p>
            <a:pPr marL="171450" indent="-171450">
              <a:lnSpc>
                <a:spcPct val="100000"/>
              </a:lnSpc>
              <a:spcBef>
                <a:spcPts val="0"/>
              </a:spcBef>
              <a:buFont typeface="Arial" panose="020B0604020202020204" pitchFamily="34" charset="0"/>
              <a:buChar char="•"/>
            </a:pPr>
            <a:r>
              <a:rPr lang="fr-FR" sz="1200" dirty="0" smtClean="0">
                <a:latin typeface="Arial" panose="020B0604020202020204" pitchFamily="34" charset="0"/>
                <a:cs typeface="Arial" panose="020B0604020202020204" pitchFamily="34" charset="0"/>
                <a:hlinkClick r:id="rId9"/>
              </a:rPr>
              <a:t>Décret </a:t>
            </a:r>
            <a:r>
              <a:rPr lang="fr-FR" sz="1200" dirty="0">
                <a:latin typeface="Arial" panose="020B0604020202020204" pitchFamily="34" charset="0"/>
                <a:cs typeface="Arial" panose="020B0604020202020204" pitchFamily="34" charset="0"/>
                <a:hlinkClick r:id="rId9"/>
              </a:rPr>
              <a:t>n° 2015-1382 du 30 octobre </a:t>
            </a:r>
            <a:r>
              <a:rPr lang="fr-FR" sz="1200" dirty="0" smtClean="0">
                <a:latin typeface="Arial" panose="020B0604020202020204" pitchFamily="34" charset="0"/>
                <a:cs typeface="Arial" panose="020B0604020202020204" pitchFamily="34" charset="0"/>
                <a:hlinkClick r:id="rId9"/>
              </a:rPr>
              <a:t>2015</a:t>
            </a:r>
            <a:endParaRPr lang="fr-FR" sz="1200" dirty="0" smtClean="0">
              <a:latin typeface="Arial" panose="020B0604020202020204" pitchFamily="34" charset="0"/>
              <a:cs typeface="Arial" panose="020B0604020202020204" pitchFamily="34" charset="0"/>
            </a:endParaRPr>
          </a:p>
          <a:p>
            <a:pPr marL="171450" indent="-171450">
              <a:spcBef>
                <a:spcPts val="0"/>
              </a:spcBef>
              <a:buFont typeface="Arial" panose="020B0604020202020204" pitchFamily="34" charset="0"/>
              <a:buChar char="•"/>
            </a:pPr>
            <a:r>
              <a:rPr lang="fr-FR" sz="1200" dirty="0" smtClean="0">
                <a:latin typeface="Arial" panose="020B0604020202020204" pitchFamily="34" charset="0"/>
                <a:cs typeface="Arial" panose="020B0604020202020204" pitchFamily="34" charset="0"/>
              </a:rPr>
              <a:t>Affichage </a:t>
            </a:r>
            <a:r>
              <a:rPr lang="fr-FR" sz="1200" dirty="0">
                <a:latin typeface="Arial" panose="020B0604020202020204" pitchFamily="34" charset="0"/>
                <a:cs typeface="Arial" panose="020B0604020202020204" pitchFamily="34" charset="0"/>
              </a:rPr>
              <a:t>des prix des médicaments en pharmacie : </a:t>
            </a:r>
            <a:r>
              <a:rPr lang="fr-FR" sz="1200" dirty="0">
                <a:latin typeface="Arial" panose="020B0604020202020204" pitchFamily="34" charset="0"/>
                <a:cs typeface="Arial" panose="020B0604020202020204" pitchFamily="34" charset="0"/>
                <a:hlinkClick r:id="rId10"/>
              </a:rPr>
              <a:t>les règles à connaître</a:t>
            </a:r>
            <a:r>
              <a:rPr lang="fr-FR" sz="1200" dirty="0">
                <a:latin typeface="Arial" panose="020B0604020202020204" pitchFamily="34" charset="0"/>
                <a:cs typeface="Arial" panose="020B0604020202020204" pitchFamily="34" charset="0"/>
              </a:rPr>
              <a:t> – DGCCRF (20.03.2026)</a:t>
            </a:r>
          </a:p>
          <a:p>
            <a:pPr marL="171450" indent="-171450">
              <a:spcBef>
                <a:spcPts val="0"/>
              </a:spcBef>
              <a:buFont typeface="Arial" panose="020B0604020202020204" pitchFamily="34" charset="0"/>
              <a:buChar char="•"/>
            </a:pPr>
            <a:r>
              <a:rPr lang="fr-FR" sz="1200" dirty="0">
                <a:latin typeface="Arial" panose="020B0604020202020204" pitchFamily="34" charset="0"/>
                <a:cs typeface="Arial" panose="020B0604020202020204" pitchFamily="34" charset="0"/>
              </a:rPr>
              <a:t>Information du consommateur sur le </a:t>
            </a:r>
            <a:r>
              <a:rPr lang="fr-FR" sz="1200" dirty="0">
                <a:latin typeface="Arial" panose="020B0604020202020204" pitchFamily="34" charset="0"/>
                <a:cs typeface="Arial" panose="020B0604020202020204" pitchFamily="34" charset="0"/>
                <a:hlinkClick r:id="rId11"/>
              </a:rPr>
              <a:t>prix des médicaments vendus en pharmacie</a:t>
            </a:r>
            <a:r>
              <a:rPr lang="fr-FR" sz="1200" dirty="0">
                <a:latin typeface="Arial" panose="020B0604020202020204" pitchFamily="34" charset="0"/>
                <a:cs typeface="Arial" panose="020B0604020202020204" pitchFamily="34" charset="0"/>
              </a:rPr>
              <a:t> – DGCCRF (20.06.2017)</a:t>
            </a:r>
          </a:p>
          <a:p>
            <a:pPr marL="171450" indent="-171450">
              <a:spcBef>
                <a:spcPts val="0"/>
              </a:spcBef>
              <a:buFont typeface="Arial" panose="020B0604020202020204" pitchFamily="34" charset="0"/>
              <a:buChar char="•"/>
            </a:pPr>
            <a:r>
              <a:rPr lang="fr-FR" sz="1200" dirty="0">
                <a:latin typeface="Arial" panose="020B0604020202020204" pitchFamily="34" charset="0"/>
                <a:cs typeface="Arial" panose="020B0604020202020204" pitchFamily="34" charset="0"/>
              </a:rPr>
              <a:t>Annonces de réduction de prix : </a:t>
            </a:r>
            <a:r>
              <a:rPr lang="fr-FR" sz="1200" dirty="0">
                <a:latin typeface="Arial" panose="020B0604020202020204" pitchFamily="34" charset="0"/>
                <a:cs typeface="Arial" panose="020B0604020202020204" pitchFamily="34" charset="0"/>
                <a:hlinkClick r:id="rId12"/>
              </a:rPr>
              <a:t>ce que vous devez savoir </a:t>
            </a:r>
            <a:r>
              <a:rPr lang="fr-FR" sz="1200" dirty="0">
                <a:latin typeface="Arial" panose="020B0604020202020204" pitchFamily="34" charset="0"/>
                <a:cs typeface="Arial" panose="020B0604020202020204" pitchFamily="34" charset="0"/>
              </a:rPr>
              <a:t>! – DGCCRF (25.08.2026</a:t>
            </a:r>
            <a:r>
              <a:rPr lang="fr-FR" sz="1200" dirty="0" smtClean="0">
                <a:latin typeface="Arial" panose="020B0604020202020204" pitchFamily="34" charset="0"/>
                <a:cs typeface="Arial" panose="020B0604020202020204" pitchFamily="34" charset="0"/>
              </a:rPr>
              <a:t>)</a:t>
            </a:r>
            <a:endParaRPr lang="fr-FR"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0132833"/>
      </p:ext>
    </p:extLst>
  </p:cSld>
  <p:clrMapOvr>
    <a:masterClrMapping/>
  </p:clrMapOvr>
</p:sld>
</file>

<file path=ppt/theme/theme1.xml><?xml version="1.0" encoding="utf-8"?>
<a:theme xmlns:a="http://schemas.openxmlformats.org/drawingml/2006/main" name="Thème Office">
  <a:themeElements>
    <a:clrScheme name="CNOP">
      <a:dk1>
        <a:srgbClr val="000000"/>
      </a:dk1>
      <a:lt1>
        <a:srgbClr val="FFFFFF"/>
      </a:lt1>
      <a:dk2>
        <a:srgbClr val="239B38"/>
      </a:dk2>
      <a:lt2>
        <a:srgbClr val="D25D30"/>
      </a:lt2>
      <a:accent1>
        <a:srgbClr val="248BA3"/>
      </a:accent1>
      <a:accent2>
        <a:srgbClr val="832A4E"/>
      </a:accent2>
      <a:accent3>
        <a:srgbClr val="376159"/>
      </a:accent3>
      <a:accent4>
        <a:srgbClr val="FFFFFF"/>
      </a:accent4>
      <a:accent5>
        <a:srgbClr val="FFFFFF"/>
      </a:accent5>
      <a:accent6>
        <a:srgbClr val="FFFFFF"/>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769</TotalTime>
  <Words>667</Words>
  <Application>Microsoft Office PowerPoint</Application>
  <PresentationFormat>Personnalisé</PresentationFormat>
  <Paragraphs>59</Paragraphs>
  <Slides>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vt:i4>
      </vt:variant>
    </vt:vector>
  </HeadingPairs>
  <TitlesOfParts>
    <vt:vector size="7" baseType="lpstr">
      <vt:lpstr>Aptos</vt:lpstr>
      <vt:lpstr>Arial</vt:lpstr>
      <vt:lpstr>Azo Sans</vt:lpstr>
      <vt:lpstr>Courier New</vt:lpstr>
      <vt:lpstr>Thème Office</vt:lpstr>
      <vt:lpstr>mémo</vt:lpstr>
      <vt:lpstr>mémo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mémo</dc:title>
  <dc:creator>Sébastien QUESSON</dc:creator>
  <cp:lastModifiedBy>Cécile LUGAND</cp:lastModifiedBy>
  <cp:revision>143</cp:revision>
  <dcterms:created xsi:type="dcterms:W3CDTF">2025-12-16T10:16:15Z</dcterms:created>
  <dcterms:modified xsi:type="dcterms:W3CDTF">2026-10-02T09:29:54Z</dcterms:modified>
</cp:coreProperties>
</file>