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60" r:id="rId2"/>
    <p:sldId id="263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12A4D"/>
    <a:srgbClr val="595959"/>
    <a:srgbClr val="2C6672"/>
    <a:srgbClr val="4AB5C4"/>
    <a:srgbClr val="9BBA28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92" autoAdjust="0"/>
    <p:restoredTop sz="94660"/>
  </p:normalViewPr>
  <p:slideViewPr>
    <p:cSldViewPr snapToGrid="0">
      <p:cViewPr varScale="1">
        <p:scale>
          <a:sx n="48" d="100"/>
          <a:sy n="48" d="100"/>
        </p:scale>
        <p:origin x="212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811" y="45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7F1E08A5-7B5B-4C7E-A086-86DECA70813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948BDD3-CD8E-499E-9C59-108C4767CEF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E75150-7F54-4934-883D-7B67D0F096D8}" type="datetimeFigureOut">
              <a:rPr lang="fr-FR" smtClean="0"/>
              <a:t>19/09/2022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2EFFBEE-9601-4836-B41E-F3B7C50AD7B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F45CB1A-F65A-468F-BAC3-80D64691FBB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E9B0DF-1BC6-49E7-91E6-5CE8A5A8CD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67765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57D3CD-F430-44A6-86A4-3B623AFF0A78}" type="datetimeFigureOut">
              <a:rPr lang="fr-FR" smtClean="0"/>
              <a:t>19/09/2022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067B43-7F57-412C-B436-8CCBCB3770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69399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7907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6432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3824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8702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08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C683328B-91A3-4612-9E60-602D5A93548D}"/>
              </a:ext>
            </a:extLst>
          </p:cNvPr>
          <p:cNvSpPr/>
          <p:nvPr userDrawn="1"/>
        </p:nvSpPr>
        <p:spPr>
          <a:xfrm>
            <a:off x="0" y="2"/>
            <a:ext cx="6858000" cy="80308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0" name="Image 29">
            <a:extLst>
              <a:ext uri="{FF2B5EF4-FFF2-40B4-BE49-F238E27FC236}">
                <a16:creationId xmlns:a16="http://schemas.microsoft.com/office/drawing/2014/main" id="{1DDC6E17-4CB3-4FFE-AF6C-B42994872F4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053" b="6984"/>
          <a:stretch/>
        </p:blipFill>
        <p:spPr>
          <a:xfrm>
            <a:off x="111758" y="13239"/>
            <a:ext cx="951058" cy="803082"/>
          </a:xfrm>
          <a:prstGeom prst="rect">
            <a:avLst/>
          </a:prstGeom>
        </p:spPr>
      </p:pic>
      <p:sp>
        <p:nvSpPr>
          <p:cNvPr id="32" name="ZoneTexte 31">
            <a:extLst>
              <a:ext uri="{FF2B5EF4-FFF2-40B4-BE49-F238E27FC236}">
                <a16:creationId xmlns:a16="http://schemas.microsoft.com/office/drawing/2014/main" id="{87AEF924-AAEC-4696-BC75-FFE9A3F97183}"/>
              </a:ext>
            </a:extLst>
          </p:cNvPr>
          <p:cNvSpPr txBox="1"/>
          <p:nvPr userDrawn="1"/>
        </p:nvSpPr>
        <p:spPr>
          <a:xfrm>
            <a:off x="4235166" y="12344"/>
            <a:ext cx="262283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6000" cap="all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Mémo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B1CAA20-3B70-4D28-9B98-1A6895AA4A71}"/>
              </a:ext>
            </a:extLst>
          </p:cNvPr>
          <p:cNvSpPr/>
          <p:nvPr userDrawn="1"/>
        </p:nvSpPr>
        <p:spPr>
          <a:xfrm>
            <a:off x="0" y="803082"/>
            <a:ext cx="6858000" cy="397565"/>
          </a:xfrm>
          <a:prstGeom prst="rect">
            <a:avLst/>
          </a:prstGeom>
          <a:solidFill>
            <a:srgbClr val="812A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6E576744-846A-4347-AA79-D6687B774BCC}"/>
              </a:ext>
            </a:extLst>
          </p:cNvPr>
          <p:cNvGrpSpPr/>
          <p:nvPr userDrawn="1"/>
        </p:nvGrpSpPr>
        <p:grpSpPr>
          <a:xfrm>
            <a:off x="0" y="9239784"/>
            <a:ext cx="6858000" cy="666216"/>
            <a:chOff x="0" y="9239784"/>
            <a:chExt cx="6858000" cy="666216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49F1EE27-C606-4E18-9AC8-A549C663C60A}"/>
                </a:ext>
              </a:extLst>
            </p:cNvPr>
            <p:cNvSpPr/>
            <p:nvPr userDrawn="1"/>
          </p:nvSpPr>
          <p:spPr>
            <a:xfrm>
              <a:off x="0" y="9390490"/>
              <a:ext cx="6858000" cy="51551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Rectangle : coins arrondis 21">
              <a:extLst>
                <a:ext uri="{FF2B5EF4-FFF2-40B4-BE49-F238E27FC236}">
                  <a16:creationId xmlns:a16="http://schemas.microsoft.com/office/drawing/2014/main" id="{76335E0A-9BA4-454C-8F14-3D93B56BE01B}"/>
                </a:ext>
              </a:extLst>
            </p:cNvPr>
            <p:cNvSpPr/>
            <p:nvPr userDrawn="1"/>
          </p:nvSpPr>
          <p:spPr>
            <a:xfrm>
              <a:off x="3878505" y="9239784"/>
              <a:ext cx="2771905" cy="301412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fr-FR" sz="1200" dirty="0">
                  <a:solidFill>
                    <a:srgbClr val="595959"/>
                  </a:solidFill>
                </a:rPr>
                <a:t>Pharmacie :</a:t>
              </a:r>
            </a:p>
          </p:txBody>
        </p:sp>
      </p:grpSp>
      <p:sp>
        <p:nvSpPr>
          <p:cNvPr id="23" name="Flèche : pentagone 22">
            <a:extLst>
              <a:ext uri="{FF2B5EF4-FFF2-40B4-BE49-F238E27FC236}">
                <a16:creationId xmlns:a16="http://schemas.microsoft.com/office/drawing/2014/main" id="{75E1BB48-A2DF-4135-89E4-E97299DA2E0D}"/>
              </a:ext>
            </a:extLst>
          </p:cNvPr>
          <p:cNvSpPr/>
          <p:nvPr userDrawn="1"/>
        </p:nvSpPr>
        <p:spPr>
          <a:xfrm>
            <a:off x="0" y="9106989"/>
            <a:ext cx="732118" cy="580305"/>
          </a:xfrm>
          <a:prstGeom prst="homePlate">
            <a:avLst>
              <a:gd name="adj" fmla="val 31723"/>
            </a:avLst>
          </a:prstGeom>
          <a:solidFill>
            <a:srgbClr val="812A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DA106EA-898E-4C33-B8D5-4E6F5606F2DE}"/>
              </a:ext>
            </a:extLst>
          </p:cNvPr>
          <p:cNvSpPr/>
          <p:nvPr userDrawn="1"/>
        </p:nvSpPr>
        <p:spPr>
          <a:xfrm>
            <a:off x="677314" y="9350939"/>
            <a:ext cx="2040250" cy="397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Prise en charge et information de l’usager de santé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B9DC4D5-7F68-4403-938A-26C588954C2C}"/>
              </a:ext>
            </a:extLst>
          </p:cNvPr>
          <p:cNvSpPr/>
          <p:nvPr userDrawn="1"/>
        </p:nvSpPr>
        <p:spPr>
          <a:xfrm>
            <a:off x="677313" y="9685466"/>
            <a:ext cx="538054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solidFill>
                  <a:schemeClr val="bg1"/>
                </a:solidFill>
                <a:latin typeface="Helvetica Light" panose="020B0403020202020204" pitchFamily="34" charset="0"/>
              </a:rPr>
              <a:t>Version </a:t>
            </a:r>
            <a:r>
              <a:rPr lang="fr-FR" sz="900" dirty="0" smtClean="0">
                <a:solidFill>
                  <a:schemeClr val="bg1"/>
                </a:solidFill>
                <a:latin typeface="Helvetica Light" panose="020B0403020202020204" pitchFamily="34" charset="0"/>
              </a:rPr>
              <a:t>1.0 –</a:t>
            </a:r>
            <a:r>
              <a:rPr lang="fr-FR" sz="900" baseline="0" dirty="0" smtClean="0">
                <a:solidFill>
                  <a:schemeClr val="bg1"/>
                </a:solidFill>
                <a:latin typeface="Helvetica Light" panose="020B0403020202020204" pitchFamily="34" charset="0"/>
              </a:rPr>
              <a:t> </a:t>
            </a:r>
            <a:r>
              <a:rPr lang="fr-FR" sz="900" dirty="0" smtClean="0">
                <a:solidFill>
                  <a:schemeClr val="bg1"/>
                </a:solidFill>
                <a:latin typeface="Helvetica Light" panose="020B0403020202020204" pitchFamily="34" charset="0"/>
              </a:rPr>
              <a:t> Septembre 2022</a:t>
            </a:r>
            <a:endParaRPr lang="fr-FR" sz="900" dirty="0">
              <a:solidFill>
                <a:schemeClr val="bg1"/>
              </a:solidFill>
            </a:endParaRPr>
          </a:p>
        </p:txBody>
      </p:sp>
      <p:sp>
        <p:nvSpPr>
          <p:cNvPr id="26" name="Titre 4">
            <a:extLst>
              <a:ext uri="{FF2B5EF4-FFF2-40B4-BE49-F238E27FC236}">
                <a16:creationId xmlns:a16="http://schemas.microsoft.com/office/drawing/2014/main" id="{A240B0D2-CD92-4943-BDF1-B41F9773C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836" y="866966"/>
            <a:ext cx="6507574" cy="341632"/>
          </a:xfr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r">
              <a:defRPr lang="fr-FR" sz="1800" cap="all">
                <a:solidFill>
                  <a:schemeClr val="bg1"/>
                </a:solidFill>
                <a:cs typeface="+mn-cs"/>
              </a:defRPr>
            </a:lvl1pPr>
          </a:lstStyle>
          <a:p>
            <a:pPr marL="0" lvl="0" defTabSz="457200"/>
            <a:r>
              <a:rPr lang="fr-FR"/>
              <a:t>Modifiez le style du titre</a:t>
            </a:r>
          </a:p>
        </p:txBody>
      </p:sp>
      <p:pic>
        <p:nvPicPr>
          <p:cNvPr id="27" name="Image 26">
            <a:extLst>
              <a:ext uri="{FF2B5EF4-FFF2-40B4-BE49-F238E27FC236}">
                <a16:creationId xmlns:a16="http://schemas.microsoft.com/office/drawing/2014/main" id="{AF6F6E18-BA4B-4FD5-9451-DB87E49BA6B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22191" y="113783"/>
            <a:ext cx="619984" cy="573293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FA636901-1901-4CB8-9557-6D69DCDD43B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9096691"/>
            <a:ext cx="606597" cy="606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14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8549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4038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0280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5276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6740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4687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3F7F5F1-9E8F-4C52-9517-C7265C1B6F6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3351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>
              <a:lumMod val="85000"/>
              <a:lumOff val="15000"/>
            </a:schemeClr>
          </a:solidFill>
          <a:latin typeface="Helvetica Neue" panose="020B0604020202020204" pitchFamily="34" charset="0"/>
          <a:ea typeface="Helvetica Neue" panose="020B0604020202020204" pitchFamily="34" charset="0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11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dage.ext.cnamts.fr/codif/tips/index_presentation.php?p_site=AMELI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egifrance.gouv.fr/loda/id/JORFTEXT000029218161/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D98B11-E7C1-498C-AC68-68802A14A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73780"/>
            <a:ext cx="6843587" cy="480131"/>
          </a:xfrm>
        </p:spPr>
        <p:txBody>
          <a:bodyPr/>
          <a:lstStyle/>
          <a:p>
            <a:r>
              <a:rPr lang="fr-FR" sz="1400" dirty="0" smtClean="0"/>
              <a:t>M.29 </a:t>
            </a:r>
            <a:r>
              <a:rPr lang="fr-FR" sz="1400" dirty="0"/>
              <a:t>Affichage des prix des produits et prestations </a:t>
            </a:r>
            <a:r>
              <a:rPr lang="fr-FR" sz="1400" dirty="0" smtClean="0"/>
              <a:t>remboursables (LPPR)</a:t>
            </a:r>
            <a:endParaRPr lang="fr-FR" sz="1400" dirty="0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AEAE1B9A-2CC2-45CF-B329-E1CA634454DA}"/>
              </a:ext>
            </a:extLst>
          </p:cNvPr>
          <p:cNvSpPr/>
          <p:nvPr/>
        </p:nvSpPr>
        <p:spPr>
          <a:xfrm>
            <a:off x="138064" y="1539151"/>
            <a:ext cx="6580788" cy="1927416"/>
          </a:xfrm>
          <a:prstGeom prst="roundRect">
            <a:avLst>
              <a:gd name="adj" fmla="val 8794"/>
            </a:avLst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37F12DE-93C8-4DAF-BDD6-6CB9D2B0862B}"/>
              </a:ext>
            </a:extLst>
          </p:cNvPr>
          <p:cNvSpPr txBox="1"/>
          <p:nvPr/>
        </p:nvSpPr>
        <p:spPr>
          <a:xfrm>
            <a:off x="508255" y="1423329"/>
            <a:ext cx="1466319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chemeClr val="accent2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Obligations</a:t>
            </a:r>
            <a:endParaRPr lang="fr-FR" sz="1600" dirty="0">
              <a:solidFill>
                <a:schemeClr val="accent2"/>
              </a:solidFill>
              <a:latin typeface="Helvetica Neue" panose="020B0604020202020204" pitchFamily="34" charset="0"/>
              <a:ea typeface="Helvetica Neue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46A01D1-8B0C-4A1B-A525-BA19B42A0241}"/>
              </a:ext>
            </a:extLst>
          </p:cNvPr>
          <p:cNvSpPr/>
          <p:nvPr/>
        </p:nvSpPr>
        <p:spPr>
          <a:xfrm>
            <a:off x="138066" y="1766437"/>
            <a:ext cx="6514101" cy="149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Clr>
                <a:srgbClr val="812A4D"/>
              </a:buClr>
              <a:buFont typeface="Wingdings" panose="05000000000000000000" pitchFamily="2" charset="2"/>
              <a:buChar char="l"/>
            </a:pPr>
            <a:r>
              <a:rPr lang="fr-FR" sz="1300" dirty="0"/>
              <a:t>Les professionnels qui commercialisent des prestations de services ou des </a:t>
            </a:r>
            <a:r>
              <a:rPr lang="fr-FR" sz="1300" dirty="0" smtClean="0"/>
              <a:t>matériels, y compris </a:t>
            </a:r>
            <a:r>
              <a:rPr lang="fr-FR" sz="1300" dirty="0"/>
              <a:t>des dispositifs médicaux, destinés à favoriser le retour à domicile et l’autonomie des personnes malades ou présentant une incapacité ou un handicap doivent porter à la connaissance du consommateur des informations relatives aux prix de vente ou de location des produits</a:t>
            </a:r>
            <a:r>
              <a:rPr lang="fr-FR" sz="1300" dirty="0" smtClean="0"/>
              <a:t>.</a:t>
            </a:r>
          </a:p>
          <a:p>
            <a:pPr marL="171450" indent="-171450">
              <a:buClr>
                <a:srgbClr val="812A4D"/>
              </a:buClr>
              <a:buFont typeface="Wingdings" panose="05000000000000000000" pitchFamily="2" charset="2"/>
              <a:buChar char="l"/>
            </a:pPr>
            <a:r>
              <a:rPr lang="fr-FR" sz="1300" dirty="0"/>
              <a:t>Le pharmacien devra proposer au patient un devis et afficher dans son officine un certain nombre d’informations relatives aux prix du </a:t>
            </a:r>
            <a:r>
              <a:rPr lang="fr-FR" sz="1300" dirty="0" smtClean="0"/>
              <a:t>matériel</a:t>
            </a:r>
            <a:endParaRPr lang="fr-FR" sz="1300" dirty="0" smtClean="0">
              <a:solidFill>
                <a:srgbClr val="FF0000"/>
              </a:solidFill>
            </a:endParaRPr>
          </a:p>
        </p:txBody>
      </p:sp>
      <p:sp>
        <p:nvSpPr>
          <p:cNvPr id="125" name="Rectangle : coins arrondis 7">
            <a:extLst>
              <a:ext uri="{FF2B5EF4-FFF2-40B4-BE49-F238E27FC236}">
                <a16:creationId xmlns:a16="http://schemas.microsoft.com/office/drawing/2014/main" id="{AEAE1B9A-2CC2-45CF-B329-E1CA634454DA}"/>
              </a:ext>
            </a:extLst>
          </p:cNvPr>
          <p:cNvSpPr/>
          <p:nvPr/>
        </p:nvSpPr>
        <p:spPr>
          <a:xfrm>
            <a:off x="138066" y="3820278"/>
            <a:ext cx="6580786" cy="3110224"/>
          </a:xfrm>
          <a:prstGeom prst="roundRect">
            <a:avLst>
              <a:gd name="adj" fmla="val 8794"/>
            </a:avLst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037F12DE-93C8-4DAF-BDD6-6CB9D2B0862B}"/>
              </a:ext>
            </a:extLst>
          </p:cNvPr>
          <p:cNvSpPr txBox="1"/>
          <p:nvPr/>
        </p:nvSpPr>
        <p:spPr>
          <a:xfrm>
            <a:off x="353898" y="3652695"/>
            <a:ext cx="4045824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accent2"/>
                </a:solidFill>
                <a:latin typeface="Helvetica Neue" panose="020B0604020202020204" pitchFamily="34" charset="0"/>
                <a:ea typeface="Helvetica Neue" panose="020B0604020202020204" pitchFamily="34" charset="0"/>
              </a:defRPr>
            </a:lvl1pPr>
          </a:lstStyle>
          <a:p>
            <a:r>
              <a:rPr lang="fr-FR" sz="1600" dirty="0" smtClean="0"/>
              <a:t>Affichage du prix dans le </a:t>
            </a:r>
            <a:r>
              <a:rPr lang="fr-FR" sz="1600" dirty="0"/>
              <a:t>lieu de </a:t>
            </a:r>
            <a:r>
              <a:rPr lang="fr-FR" sz="1600" dirty="0" smtClean="0"/>
              <a:t>vente</a:t>
            </a:r>
            <a:endParaRPr lang="fr-FR" sz="16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46A01D1-8B0C-4A1B-A525-BA19B42A0241}"/>
              </a:ext>
            </a:extLst>
          </p:cNvPr>
          <p:cNvSpPr/>
          <p:nvPr/>
        </p:nvSpPr>
        <p:spPr>
          <a:xfrm>
            <a:off x="211596" y="4037402"/>
            <a:ext cx="6433726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Tx/>
              <a:buChar char="-"/>
            </a:pPr>
            <a:r>
              <a:rPr lang="fr-FR" sz="1300" b="1" dirty="0" smtClean="0"/>
              <a:t>Prix </a:t>
            </a:r>
            <a:r>
              <a:rPr lang="fr-FR" sz="1300" b="1" dirty="0"/>
              <a:t>de vente </a:t>
            </a:r>
            <a:r>
              <a:rPr lang="fr-FR" sz="1300" b="1" dirty="0" smtClean="0"/>
              <a:t>affiché </a:t>
            </a:r>
            <a:r>
              <a:rPr lang="fr-FR" sz="1300" dirty="0" smtClean="0"/>
              <a:t>:</a:t>
            </a:r>
          </a:p>
          <a:p>
            <a:pPr marL="171450" indent="-171450">
              <a:buClr>
                <a:srgbClr val="812A4D"/>
              </a:buClr>
              <a:buFont typeface="Wingdings" panose="05000000000000000000" pitchFamily="2" charset="2"/>
              <a:buChar char="l"/>
            </a:pPr>
            <a:r>
              <a:rPr lang="fr-FR" sz="1300" dirty="0" smtClean="0"/>
              <a:t>entendu toutes taxes comprises</a:t>
            </a:r>
          </a:p>
          <a:p>
            <a:pPr marL="171450" indent="-171450">
              <a:buClr>
                <a:srgbClr val="812A4D"/>
              </a:buClr>
              <a:buFont typeface="Wingdings" panose="05000000000000000000" pitchFamily="2" charset="2"/>
              <a:buChar char="l"/>
            </a:pPr>
            <a:r>
              <a:rPr lang="fr-FR" sz="1300" dirty="0" smtClean="0"/>
              <a:t>ne </a:t>
            </a:r>
            <a:r>
              <a:rPr lang="fr-FR" sz="1300" dirty="0"/>
              <a:t>tient compte ni de l’application des règles de </a:t>
            </a:r>
            <a:r>
              <a:rPr lang="fr-FR" sz="1300" dirty="0" smtClean="0"/>
              <a:t>l’assurance maladie ou de </a:t>
            </a:r>
            <a:r>
              <a:rPr lang="fr-FR" sz="1300" dirty="0"/>
              <a:t>l’aide sociale, relatives notamment à la prise en charge des frais d’appareils et à la dispense de l’avance de frais</a:t>
            </a:r>
            <a:r>
              <a:rPr lang="fr-FR" sz="1300" dirty="0" smtClean="0"/>
              <a:t>.</a:t>
            </a:r>
          </a:p>
          <a:p>
            <a:pPr marL="171450" indent="-171450">
              <a:buClr>
                <a:srgbClr val="812A4D"/>
              </a:buClr>
              <a:buFont typeface="Wingdings" panose="05000000000000000000" pitchFamily="2" charset="2"/>
              <a:buChar char="l"/>
            </a:pPr>
            <a:r>
              <a:rPr lang="fr-FR" sz="1300" dirty="0" smtClean="0"/>
              <a:t>si </a:t>
            </a:r>
            <a:r>
              <a:rPr lang="fr-FR" sz="1300" dirty="0"/>
              <a:t>prise en charge par les régimes obligatoires, l’information sur le prix </a:t>
            </a:r>
            <a:r>
              <a:rPr lang="fr-FR" sz="1300" dirty="0" smtClean="0"/>
              <a:t>comprend </a:t>
            </a:r>
            <a:r>
              <a:rPr lang="fr-FR" sz="1300" dirty="0"/>
              <a:t>:</a:t>
            </a:r>
          </a:p>
          <a:p>
            <a:pPr marL="628650" lvl="1" indent="-171450">
              <a:buClr>
                <a:srgbClr val="812A4D"/>
              </a:buClr>
              <a:buFont typeface="Courier New" panose="02070309020205020404" pitchFamily="49" charset="0"/>
              <a:buChar char="o"/>
            </a:pPr>
            <a:r>
              <a:rPr lang="fr-FR" sz="1300" dirty="0"/>
              <a:t>le tarif de responsabilité </a:t>
            </a:r>
          </a:p>
          <a:p>
            <a:pPr marL="628650" lvl="1" indent="-171450">
              <a:buClr>
                <a:srgbClr val="812A4D"/>
              </a:buClr>
              <a:buFont typeface="Courier New" panose="02070309020205020404" pitchFamily="49" charset="0"/>
              <a:buChar char="o"/>
            </a:pPr>
            <a:r>
              <a:rPr lang="fr-FR" sz="1300" dirty="0"/>
              <a:t>s’il existe, le code correspondant au produit ou à la prestation dans la liste des produits ou prestations (lien vers la </a:t>
            </a:r>
            <a:r>
              <a:rPr lang="fr-FR" sz="1300" dirty="0">
                <a:hlinkClick r:id="rId2"/>
              </a:rPr>
              <a:t>LPP</a:t>
            </a:r>
            <a:r>
              <a:rPr lang="fr-FR" sz="1300" dirty="0"/>
              <a:t>)</a:t>
            </a:r>
          </a:p>
          <a:p>
            <a:pPr marL="171450" indent="-171450">
              <a:buClr>
                <a:srgbClr val="812A4D"/>
              </a:buClr>
              <a:buFont typeface="Wingdings" panose="05000000000000000000" pitchFamily="2" charset="2"/>
              <a:buChar char="l"/>
            </a:pPr>
            <a:r>
              <a:rPr lang="fr-FR" sz="1300" dirty="0" smtClean="0"/>
              <a:t>Le </a:t>
            </a:r>
            <a:r>
              <a:rPr lang="fr-FR" sz="1300" dirty="0"/>
              <a:t>prix du produit ou de la prestation ne doit pas être indiqué lorsqu’il est exposé « en dehors du lieu de vente », en vitrine par exemple, ou lorsqu’il est vendu à distance.</a:t>
            </a:r>
          </a:p>
          <a:p>
            <a:pPr marL="171450" indent="-171450">
              <a:buClr>
                <a:srgbClr val="812A4D"/>
              </a:buClr>
              <a:buFontTx/>
              <a:buChar char="-"/>
            </a:pPr>
            <a:r>
              <a:rPr lang="fr-FR" sz="1300" b="1" dirty="0" smtClean="0"/>
              <a:t>Information </a:t>
            </a:r>
            <a:r>
              <a:rPr lang="fr-FR" sz="1300" b="1" dirty="0"/>
              <a:t>et </a:t>
            </a:r>
            <a:r>
              <a:rPr lang="fr-FR" sz="1300" b="1" dirty="0" smtClean="0"/>
              <a:t>publicité </a:t>
            </a:r>
            <a:r>
              <a:rPr lang="fr-FR" sz="1300" dirty="0" smtClean="0"/>
              <a:t>: celles-ci </a:t>
            </a:r>
            <a:r>
              <a:rPr lang="fr-FR" sz="1300" dirty="0"/>
              <a:t>devront </a:t>
            </a:r>
            <a:r>
              <a:rPr lang="fr-FR" sz="1300" dirty="0" smtClean="0"/>
              <a:t>respecter la règlementation en vigueur et le code de déontologie</a:t>
            </a:r>
          </a:p>
        </p:txBody>
      </p:sp>
      <p:sp>
        <p:nvSpPr>
          <p:cNvPr id="11" name="Rectangle : coins arrondis 7">
            <a:extLst>
              <a:ext uri="{FF2B5EF4-FFF2-40B4-BE49-F238E27FC236}">
                <a16:creationId xmlns:a16="http://schemas.microsoft.com/office/drawing/2014/main" id="{AEAE1B9A-2CC2-45CF-B329-E1CA634454DA}"/>
              </a:ext>
            </a:extLst>
          </p:cNvPr>
          <p:cNvSpPr/>
          <p:nvPr/>
        </p:nvSpPr>
        <p:spPr>
          <a:xfrm>
            <a:off x="131220" y="7347027"/>
            <a:ext cx="6587632" cy="1515394"/>
          </a:xfrm>
          <a:prstGeom prst="roundRect">
            <a:avLst>
              <a:gd name="adj" fmla="val 8794"/>
            </a:avLst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037F12DE-93C8-4DAF-BDD6-6CB9D2B0862B}"/>
              </a:ext>
            </a:extLst>
          </p:cNvPr>
          <p:cNvSpPr txBox="1"/>
          <p:nvPr/>
        </p:nvSpPr>
        <p:spPr>
          <a:xfrm>
            <a:off x="468067" y="7231205"/>
            <a:ext cx="228032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chemeClr val="accent2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Affichage </a:t>
            </a:r>
            <a:r>
              <a:rPr lang="fr-FR" sz="1600" dirty="0" smtClean="0">
                <a:solidFill>
                  <a:schemeClr val="accent2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obligatoire</a:t>
            </a:r>
            <a:endParaRPr lang="fr-FR" sz="1600" dirty="0">
              <a:solidFill>
                <a:schemeClr val="accent2"/>
              </a:solidFill>
              <a:latin typeface="Helvetica Neue" panose="020B0604020202020204" pitchFamily="34" charset="0"/>
              <a:ea typeface="Helvetica Neue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46A01D1-8B0C-4A1B-A525-BA19B42A0241}"/>
              </a:ext>
            </a:extLst>
          </p:cNvPr>
          <p:cNvSpPr/>
          <p:nvPr/>
        </p:nvSpPr>
        <p:spPr>
          <a:xfrm>
            <a:off x="257030" y="7600537"/>
            <a:ext cx="63158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300" dirty="0"/>
              <a:t>La phrase suivante doit être affichée de façon lisible :</a:t>
            </a:r>
          </a:p>
          <a:p>
            <a:r>
              <a:rPr lang="fr-FR" sz="1300" dirty="0"/>
              <a:t>« </a:t>
            </a:r>
            <a:r>
              <a:rPr lang="fr-FR" sz="1300" dirty="0" smtClean="0"/>
              <a:t>L’équipe officinale doit </a:t>
            </a:r>
            <a:r>
              <a:rPr lang="fr-FR" sz="1300" dirty="0"/>
              <a:t>vous remettre un devis lorsque le prix TTC est supérieur ou égal à 500€ ou lorsque le prix de la location est supérieur au remboursement de la sécurité sociale ou encore lorsque le produit est réalisé sur mesure </a:t>
            </a:r>
            <a:r>
              <a:rPr lang="fr-FR" sz="1300" dirty="0" smtClean="0"/>
              <a:t>»</a:t>
            </a:r>
          </a:p>
          <a:p>
            <a:r>
              <a:rPr lang="fr-FR" sz="1200" i="1" dirty="0" smtClean="0"/>
              <a:t>(Affiche «</a:t>
            </a:r>
            <a:r>
              <a:rPr lang="fr-FR" sz="1200" i="1" dirty="0"/>
              <a:t> A.04 - Affichette d’information sur les produits et prestations </a:t>
            </a:r>
            <a:r>
              <a:rPr lang="fr-FR" sz="1200" i="1" dirty="0" smtClean="0"/>
              <a:t>remboursables »)</a:t>
            </a:r>
            <a:endParaRPr lang="fr-FR" sz="1200" i="1" dirty="0"/>
          </a:p>
        </p:txBody>
      </p:sp>
    </p:spTree>
    <p:extLst>
      <p:ext uri="{BB962C8B-B14F-4D97-AF65-F5344CB8AC3E}">
        <p14:creationId xmlns:p14="http://schemas.microsoft.com/office/powerpoint/2010/main" val="2980061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2">
            <a:extLst>
              <a:ext uri="{FF2B5EF4-FFF2-40B4-BE49-F238E27FC236}">
                <a16:creationId xmlns:a16="http://schemas.microsoft.com/office/drawing/2014/main" id="{4BB1ED3C-820D-46A8-9A3C-10166A6E59AC}"/>
              </a:ext>
            </a:extLst>
          </p:cNvPr>
          <p:cNvSpPr txBox="1">
            <a:spLocks/>
          </p:cNvSpPr>
          <p:nvPr/>
        </p:nvSpPr>
        <p:spPr>
          <a:xfrm>
            <a:off x="0" y="8386341"/>
            <a:ext cx="6228522" cy="58921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1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fr-FR" sz="1050" b="1" dirty="0"/>
              <a:t>Références : </a:t>
            </a:r>
            <a:br>
              <a:rPr lang="fr-FR" sz="1050" b="1" dirty="0"/>
            </a:br>
            <a:r>
              <a:rPr lang="fr-FR" sz="1050" dirty="0">
                <a:hlinkClick r:id="rId2"/>
              </a:rPr>
              <a:t>Arrêté du 4 juillet 2014</a:t>
            </a:r>
            <a:r>
              <a:rPr lang="fr-FR" sz="1050" dirty="0"/>
              <a:t> relatif à l'information du consommateur sur les prix des produits et prestations destinés à compenser la perte </a:t>
            </a:r>
            <a:r>
              <a:rPr lang="fr-FR" sz="1050" dirty="0" smtClean="0"/>
              <a:t>d'autonomie</a:t>
            </a:r>
            <a:endParaRPr lang="fr-FR" sz="1050" dirty="0">
              <a:solidFill>
                <a:schemeClr val="tx1"/>
              </a:solidFill>
            </a:endParaRPr>
          </a:p>
        </p:txBody>
      </p:sp>
      <p:sp>
        <p:nvSpPr>
          <p:cNvPr id="10" name="Titre 1">
            <a:extLst>
              <a:ext uri="{FF2B5EF4-FFF2-40B4-BE49-F238E27FC236}">
                <a16:creationId xmlns:a16="http://schemas.microsoft.com/office/drawing/2014/main" id="{83D98B11-E7C1-498C-AC68-68802A14A128}"/>
              </a:ext>
            </a:extLst>
          </p:cNvPr>
          <p:cNvSpPr txBox="1">
            <a:spLocks/>
          </p:cNvSpPr>
          <p:nvPr/>
        </p:nvSpPr>
        <p:spPr>
          <a:xfrm>
            <a:off x="1" y="789243"/>
            <a:ext cx="6858000" cy="4801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1800" kern="12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r>
              <a:rPr lang="fr-FR" sz="1400" dirty="0" smtClean="0"/>
              <a:t>M.29 </a:t>
            </a:r>
            <a:r>
              <a:rPr lang="fr-FR" sz="1400" dirty="0"/>
              <a:t>Affichage des prix des produits et prestations </a:t>
            </a:r>
            <a:r>
              <a:rPr lang="fr-FR" sz="1400" dirty="0" smtClean="0"/>
              <a:t>remboursables (LPPR)</a:t>
            </a:r>
            <a:endParaRPr lang="fr-FR" sz="1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46A01D1-8B0C-4A1B-A525-BA19B42A0241}"/>
              </a:ext>
            </a:extLst>
          </p:cNvPr>
          <p:cNvSpPr/>
          <p:nvPr/>
        </p:nvSpPr>
        <p:spPr>
          <a:xfrm>
            <a:off x="320167" y="1893608"/>
            <a:ext cx="6261107" cy="569386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171450" indent="-171450">
              <a:buClr>
                <a:srgbClr val="812A4D"/>
              </a:buClr>
              <a:buFont typeface="Wingdings" panose="05000000000000000000" pitchFamily="2" charset="2"/>
              <a:buChar char="l"/>
            </a:pPr>
            <a:r>
              <a:rPr lang="fr-FR" sz="1300" b="1" dirty="0"/>
              <a:t>AVANT la conclusion du contrat</a:t>
            </a:r>
            <a:r>
              <a:rPr lang="fr-FR" sz="1300" dirty="0"/>
              <a:t>, </a:t>
            </a:r>
            <a:r>
              <a:rPr lang="fr-FR" sz="1300" dirty="0" smtClean="0"/>
              <a:t>il doit être remis </a:t>
            </a:r>
            <a:r>
              <a:rPr lang="fr-FR" sz="1300" dirty="0"/>
              <a:t>gratuitement un devis dans les cas suivants </a:t>
            </a:r>
            <a:r>
              <a:rPr lang="fr-FR" sz="1300" dirty="0" smtClean="0"/>
              <a:t>:</a:t>
            </a:r>
          </a:p>
          <a:p>
            <a:pPr marL="171450" indent="-171450">
              <a:buClr>
                <a:srgbClr val="812A4D"/>
              </a:buClr>
              <a:buFont typeface="Courier New" panose="02070309020205020404" pitchFamily="49" charset="0"/>
              <a:buChar char="o"/>
            </a:pPr>
            <a:r>
              <a:rPr lang="fr-FR" sz="1300" dirty="0" smtClean="0"/>
              <a:t>le </a:t>
            </a:r>
            <a:r>
              <a:rPr lang="fr-FR" sz="1300" dirty="0"/>
              <a:t>prix ou la prestation, ou de l’ensemble indissociable, est supérieur à 500 € </a:t>
            </a:r>
            <a:r>
              <a:rPr lang="fr-FR" sz="1300" dirty="0" smtClean="0"/>
              <a:t>TTC</a:t>
            </a:r>
          </a:p>
          <a:p>
            <a:pPr marL="171450" indent="-171450">
              <a:buClr>
                <a:srgbClr val="812A4D"/>
              </a:buClr>
              <a:buFont typeface="Courier New" panose="02070309020205020404" pitchFamily="49" charset="0"/>
              <a:buChar char="o"/>
            </a:pPr>
            <a:r>
              <a:rPr lang="fr-FR" sz="1300" dirty="0" smtClean="0"/>
              <a:t>le </a:t>
            </a:r>
            <a:r>
              <a:rPr lang="fr-FR" sz="1300" dirty="0"/>
              <a:t>prix TTC de la location est supérieur au montant pris en charge par les régimes </a:t>
            </a:r>
            <a:r>
              <a:rPr lang="fr-FR" sz="1300" dirty="0" smtClean="0"/>
              <a:t>obligatoires</a:t>
            </a:r>
          </a:p>
          <a:p>
            <a:pPr marL="171450" indent="-171450">
              <a:buClr>
                <a:srgbClr val="812A4D"/>
              </a:buClr>
              <a:buFont typeface="Courier New" panose="02070309020205020404" pitchFamily="49" charset="0"/>
              <a:buChar char="o"/>
            </a:pPr>
            <a:r>
              <a:rPr lang="fr-FR" sz="1300" dirty="0" smtClean="0"/>
              <a:t>le </a:t>
            </a:r>
            <a:r>
              <a:rPr lang="fr-FR" sz="1300" dirty="0"/>
              <a:t>produit est réalisé sur mesure </a:t>
            </a:r>
            <a:endParaRPr lang="fr-FR" sz="1300" dirty="0" smtClean="0"/>
          </a:p>
          <a:p>
            <a:pPr marL="171450" indent="-171450">
              <a:buClr>
                <a:srgbClr val="812A4D"/>
              </a:buClr>
              <a:buFont typeface="Courier New" panose="02070309020205020404" pitchFamily="49" charset="0"/>
              <a:buChar char="o"/>
            </a:pPr>
            <a:endParaRPr lang="fr-FR" sz="1300" dirty="0" smtClean="0"/>
          </a:p>
          <a:p>
            <a:pPr marL="171450" indent="-171450">
              <a:buClr>
                <a:srgbClr val="812A4D"/>
              </a:buClr>
              <a:buFont typeface="Wingdings" panose="05000000000000000000" pitchFamily="2" charset="2"/>
              <a:buChar char="l"/>
            </a:pPr>
            <a:r>
              <a:rPr lang="fr-FR" sz="1300" b="1" dirty="0" smtClean="0"/>
              <a:t>Le devis</a:t>
            </a:r>
            <a:r>
              <a:rPr lang="fr-FR" sz="1300" dirty="0" smtClean="0"/>
              <a:t>, qui </a:t>
            </a:r>
            <a:r>
              <a:rPr lang="fr-FR" sz="1300" dirty="0"/>
              <a:t>est conservé par le professionnel pendant 1 </a:t>
            </a:r>
            <a:r>
              <a:rPr lang="fr-FR" sz="1300" dirty="0" smtClean="0"/>
              <a:t>an, </a:t>
            </a:r>
            <a:r>
              <a:rPr lang="fr-FR" sz="1300" b="1" dirty="0" smtClean="0"/>
              <a:t>doit </a:t>
            </a:r>
            <a:r>
              <a:rPr lang="fr-FR" sz="1300" b="1" dirty="0"/>
              <a:t>mentionner </a:t>
            </a:r>
            <a:r>
              <a:rPr lang="fr-FR" sz="1300" dirty="0" smtClean="0"/>
              <a:t>:</a:t>
            </a:r>
          </a:p>
          <a:p>
            <a:pPr marL="228600" indent="-228600">
              <a:buClr>
                <a:srgbClr val="812A4D"/>
              </a:buClr>
              <a:buAutoNum type="arabicPeriod"/>
            </a:pPr>
            <a:r>
              <a:rPr lang="fr-FR" sz="1300" dirty="0" smtClean="0"/>
              <a:t>la </a:t>
            </a:r>
            <a:r>
              <a:rPr lang="fr-FR" sz="1300" dirty="0"/>
              <a:t>date de rédaction et la durée de validité de </a:t>
            </a:r>
            <a:r>
              <a:rPr lang="fr-FR" sz="1300" dirty="0" smtClean="0"/>
              <a:t>l’offre,</a:t>
            </a:r>
          </a:p>
          <a:p>
            <a:pPr marL="228600" indent="-228600">
              <a:buClr>
                <a:srgbClr val="812A4D"/>
              </a:buClr>
              <a:buAutoNum type="arabicPeriod"/>
            </a:pPr>
            <a:r>
              <a:rPr lang="fr-FR" sz="1300" dirty="0" smtClean="0"/>
              <a:t>le </a:t>
            </a:r>
            <a:r>
              <a:rPr lang="fr-FR" sz="1300" dirty="0"/>
              <a:t>nom et l’adresse de </a:t>
            </a:r>
            <a:r>
              <a:rPr lang="fr-FR" sz="1300" dirty="0" smtClean="0"/>
              <a:t>la pharmacie,</a:t>
            </a:r>
          </a:p>
          <a:p>
            <a:pPr marL="228600" indent="-228600">
              <a:buClr>
                <a:srgbClr val="812A4D"/>
              </a:buClr>
              <a:buAutoNum type="arabicPeriod"/>
            </a:pPr>
            <a:r>
              <a:rPr lang="fr-FR" sz="1300" dirty="0" smtClean="0"/>
              <a:t>le </a:t>
            </a:r>
            <a:r>
              <a:rPr lang="fr-FR" sz="1300" dirty="0"/>
              <a:t>nom et l’adresse du </a:t>
            </a:r>
            <a:r>
              <a:rPr lang="fr-FR" sz="1300" dirty="0" smtClean="0"/>
              <a:t>consommateur</a:t>
            </a:r>
            <a:endParaRPr lang="fr-FR" sz="1300" dirty="0"/>
          </a:p>
          <a:p>
            <a:pPr marL="228600" indent="-228600">
              <a:buClr>
                <a:srgbClr val="812A4D"/>
              </a:buClr>
              <a:buAutoNum type="arabicPeriod"/>
            </a:pPr>
            <a:r>
              <a:rPr lang="fr-FR" sz="1300" dirty="0"/>
              <a:t>Le cas échéant, le nom du bénéficiaire de la prestation de services et le </a:t>
            </a:r>
            <a:r>
              <a:rPr lang="fr-FR" sz="1300" dirty="0" smtClean="0"/>
              <a:t>lieu</a:t>
            </a:r>
            <a:endParaRPr lang="fr-FR" sz="1300" dirty="0"/>
          </a:p>
          <a:p>
            <a:pPr marL="228600" indent="-228600">
              <a:buClr>
                <a:srgbClr val="812A4D"/>
              </a:buClr>
              <a:buAutoNum type="arabicPeriod"/>
            </a:pPr>
            <a:r>
              <a:rPr lang="fr-FR" sz="1300" dirty="0" smtClean="0"/>
              <a:t>la </a:t>
            </a:r>
            <a:r>
              <a:rPr lang="fr-FR" sz="1300" dirty="0"/>
              <a:t>description du produit et prestation de réalisation de la prestation s'il est différent ;de services</a:t>
            </a:r>
            <a:r>
              <a:rPr lang="fr-FR" sz="1300" dirty="0" smtClean="0"/>
              <a:t>,</a:t>
            </a:r>
          </a:p>
          <a:p>
            <a:pPr marL="228600" indent="-228600">
              <a:buClr>
                <a:srgbClr val="812A4D"/>
              </a:buClr>
              <a:buAutoNum type="arabicPeriod"/>
            </a:pPr>
            <a:r>
              <a:rPr lang="fr-FR" sz="1300" dirty="0" smtClean="0"/>
              <a:t>le </a:t>
            </a:r>
            <a:r>
              <a:rPr lang="fr-FR" sz="1300" dirty="0"/>
              <a:t>prix TTC de chaque produit ou prestation et le cas échéant, leur tarif de responsabilité et leur prix limite de vente, </a:t>
            </a:r>
            <a:endParaRPr lang="fr-FR" sz="1300" dirty="0" smtClean="0"/>
          </a:p>
          <a:p>
            <a:pPr marL="228600" indent="-228600">
              <a:buClr>
                <a:srgbClr val="812A4D"/>
              </a:buClr>
              <a:buAutoNum type="arabicPeriod"/>
            </a:pPr>
            <a:r>
              <a:rPr lang="fr-FR" sz="1300" dirty="0" smtClean="0"/>
              <a:t>le </a:t>
            </a:r>
            <a:r>
              <a:rPr lang="fr-FR" sz="1300" dirty="0"/>
              <a:t>montant total TTC et dans le cas d’une prestation de location le montant TTC hebdomadaire ou mensuel, </a:t>
            </a:r>
            <a:endParaRPr lang="fr-FR" sz="1300" dirty="0" smtClean="0"/>
          </a:p>
          <a:p>
            <a:pPr marL="228600" indent="-228600">
              <a:buClr>
                <a:srgbClr val="812A4D"/>
              </a:buClr>
              <a:buAutoNum type="arabicPeriod"/>
            </a:pPr>
            <a:r>
              <a:rPr lang="fr-FR" sz="1300" dirty="0" smtClean="0"/>
              <a:t>le </a:t>
            </a:r>
            <a:r>
              <a:rPr lang="fr-FR" sz="1300" dirty="0"/>
              <a:t>cas échéant, le montant pris en charge par les régimes obligatoires de base de sécurité sociale </a:t>
            </a:r>
            <a:r>
              <a:rPr lang="fr-FR" sz="1300" dirty="0" smtClean="0"/>
              <a:t>ou pris en charge par l’aide sociale, </a:t>
            </a:r>
            <a:r>
              <a:rPr lang="fr-FR" sz="1300" dirty="0"/>
              <a:t>sous réserve que ces informations soient communiquées par le consommateur, </a:t>
            </a:r>
            <a:endParaRPr lang="fr-FR" sz="1300" dirty="0" smtClean="0"/>
          </a:p>
          <a:p>
            <a:pPr marL="228600" indent="-228600">
              <a:buClr>
                <a:srgbClr val="812A4D"/>
              </a:buClr>
              <a:buAutoNum type="arabicPeriod"/>
            </a:pPr>
            <a:r>
              <a:rPr lang="fr-FR" sz="1300" dirty="0" smtClean="0"/>
              <a:t>le </a:t>
            </a:r>
            <a:r>
              <a:rPr lang="fr-FR" sz="1300" dirty="0"/>
              <a:t>cas échéant, le montant pris en charge par les organismes d’assurance ou de protection sociale complémentaire, sous réserve que ces informations soient communiquées par le </a:t>
            </a:r>
            <a:r>
              <a:rPr lang="fr-FR" sz="1300" dirty="0" smtClean="0"/>
              <a:t>consommateur,</a:t>
            </a:r>
          </a:p>
          <a:p>
            <a:pPr marL="228600" indent="-228600">
              <a:buClr>
                <a:srgbClr val="812A4D"/>
              </a:buClr>
              <a:buAutoNum type="arabicPeriod"/>
            </a:pPr>
            <a:r>
              <a:rPr lang="fr-FR" sz="1300" dirty="0" smtClean="0"/>
              <a:t>le </a:t>
            </a:r>
            <a:r>
              <a:rPr lang="fr-FR" sz="1300" dirty="0"/>
              <a:t>cas échéant, la dispense de l’avance de </a:t>
            </a:r>
            <a:r>
              <a:rPr lang="fr-FR" sz="1300" dirty="0" smtClean="0"/>
              <a:t>frais,</a:t>
            </a:r>
          </a:p>
          <a:p>
            <a:pPr marL="228600" indent="-228600">
              <a:buClr>
                <a:srgbClr val="812A4D"/>
              </a:buClr>
              <a:buAutoNum type="arabicPeriod"/>
            </a:pPr>
            <a:r>
              <a:rPr lang="fr-FR" sz="1300" dirty="0" smtClean="0"/>
              <a:t>le </a:t>
            </a:r>
            <a:r>
              <a:rPr lang="fr-FR" sz="1300" dirty="0"/>
              <a:t>montant effectivement payé par le consommateur</a:t>
            </a:r>
            <a:endParaRPr lang="fr-FR" sz="1300" dirty="0" smtClean="0"/>
          </a:p>
        </p:txBody>
      </p:sp>
      <p:sp>
        <p:nvSpPr>
          <p:cNvPr id="5" name="Rectangle : coins arrondis 17">
            <a:extLst>
              <a:ext uri="{FF2B5EF4-FFF2-40B4-BE49-F238E27FC236}">
                <a16:creationId xmlns:a16="http://schemas.microsoft.com/office/drawing/2014/main" id="{BE676770-0BFE-4474-A290-DBF518ED9D97}"/>
              </a:ext>
            </a:extLst>
          </p:cNvPr>
          <p:cNvSpPr/>
          <p:nvPr/>
        </p:nvSpPr>
        <p:spPr>
          <a:xfrm>
            <a:off x="187804" y="1580403"/>
            <a:ext cx="6478039" cy="5927301"/>
          </a:xfrm>
          <a:prstGeom prst="roundRect">
            <a:avLst>
              <a:gd name="adj" fmla="val 6264"/>
            </a:avLst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021A877C-17C7-4488-8A67-BFDF9642EA36}"/>
              </a:ext>
            </a:extLst>
          </p:cNvPr>
          <p:cNvSpPr txBox="1"/>
          <p:nvPr/>
        </p:nvSpPr>
        <p:spPr>
          <a:xfrm>
            <a:off x="660545" y="1396825"/>
            <a:ext cx="8634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2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Devis</a:t>
            </a:r>
            <a:endParaRPr lang="fr-FR" dirty="0">
              <a:solidFill>
                <a:schemeClr val="accent6"/>
              </a:solidFill>
              <a:latin typeface="Helvetica Neue" panose="020B0604020202020204" pitchFamily="34" charset="0"/>
              <a:ea typeface="Helvetica Neue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42598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NOP - TH1">
      <a:dk1>
        <a:sysClr val="windowText" lastClr="000000"/>
      </a:dk1>
      <a:lt1>
        <a:sysClr val="window" lastClr="FFFFFF"/>
      </a:lt1>
      <a:dk2>
        <a:srgbClr val="292929"/>
      </a:dk2>
      <a:lt2>
        <a:srgbClr val="E3DED1"/>
      </a:lt2>
      <a:accent1>
        <a:srgbClr val="455F51"/>
      </a:accent1>
      <a:accent2>
        <a:srgbClr val="812A4D"/>
      </a:accent2>
      <a:accent3>
        <a:srgbClr val="9BBA28"/>
      </a:accent3>
      <a:accent4>
        <a:srgbClr val="029676"/>
      </a:accent4>
      <a:accent5>
        <a:srgbClr val="4AB5C4"/>
      </a:accent5>
      <a:accent6>
        <a:srgbClr val="A10B0B"/>
      </a:accent6>
      <a:hlink>
        <a:srgbClr val="6B9F25"/>
      </a:hlink>
      <a:folHlink>
        <a:srgbClr val="BA6906"/>
      </a:folHlink>
    </a:clrScheme>
    <a:fontScheme name="Standard">
      <a:majorFont>
        <a:latin typeface="Helvetica Light"/>
        <a:ea typeface=""/>
        <a:cs typeface=""/>
      </a:majorFont>
      <a:minorFont>
        <a:latin typeface="Helvetica Light"/>
        <a:ea typeface=""/>
        <a:cs typeface="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2611</TotalTime>
  <Words>612</Words>
  <Application>Microsoft Office PowerPoint</Application>
  <PresentationFormat>Format A4 (210 x 297 mm)</PresentationFormat>
  <Paragraphs>37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Courier New</vt:lpstr>
      <vt:lpstr>Helvetica Light</vt:lpstr>
      <vt:lpstr>Helvetica Neue</vt:lpstr>
      <vt:lpstr>Wingdings</vt:lpstr>
      <vt:lpstr>Thème Office</vt:lpstr>
      <vt:lpstr>M.29 Affichage des prix des produits et prestations remboursables (LPPR)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Schellenberg Frédéric</dc:creator>
  <cp:lastModifiedBy>Cécile LUGAND</cp:lastModifiedBy>
  <cp:revision>145</cp:revision>
  <dcterms:created xsi:type="dcterms:W3CDTF">2019-09-09T06:31:24Z</dcterms:created>
  <dcterms:modified xsi:type="dcterms:W3CDTF">2022-09-19T13:23:04Z</dcterms:modified>
</cp:coreProperties>
</file>