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4"/>
  </p:notesMasterIdLst>
  <p:sldIdLst>
    <p:sldId id="259" r:id="rId2"/>
    <p:sldId id="261"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6" userDrawn="1">
          <p15:clr>
            <a:srgbClr val="A4A3A4"/>
          </p15:clr>
        </p15:guide>
        <p15:guide id="2" pos="23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écile LUGAND" initials="CL" lastIdx="3" clrIdx="0">
    <p:extLst>
      <p:ext uri="{19B8F6BF-5375-455C-9EA6-DF929625EA0E}">
        <p15:presenceInfo xmlns:p15="http://schemas.microsoft.com/office/powerpoint/2012/main" userId="Cécile LUG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94558"/>
  </p:normalViewPr>
  <p:slideViewPr>
    <p:cSldViewPr snapToGrid="0">
      <p:cViewPr varScale="1">
        <p:scale>
          <a:sx n="53" d="100"/>
          <a:sy n="53" d="100"/>
        </p:scale>
        <p:origin x="3053" y="58"/>
      </p:cViewPr>
      <p:guideLst>
        <p:guide orient="horz" pos="706"/>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89E7D-7BD7-2140-936A-F37B5FC833D0}"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543146-8646-4440-8AE6-AAF59580FB8D}" type="slidenum">
              <a:rPr lang="fr-FR" smtClean="0"/>
              <a:t>‹N°›</a:t>
            </a:fld>
            <a:endParaRPr lang="fr-FR"/>
          </a:p>
        </p:txBody>
      </p:sp>
    </p:spTree>
    <p:extLst>
      <p:ext uri="{BB962C8B-B14F-4D97-AF65-F5344CB8AC3E}">
        <p14:creationId xmlns:p14="http://schemas.microsoft.com/office/powerpoint/2010/main" val="347611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4586" y="468000"/>
            <a:ext cx="5929058" cy="499917"/>
          </a:xfrm>
        </p:spPr>
        <p:txBody>
          <a:bodyPr/>
          <a:lstStyle>
            <a:lvl1pPr>
              <a:defRPr>
                <a:latin typeface="Arial" panose="020B0604020202020204" pitchFamily="34" charset="0"/>
                <a:cs typeface="Arial" panose="020B0604020202020204" pitchFamily="34" charset="0"/>
              </a:defRPr>
            </a:lvl1pPr>
          </a:lstStyle>
          <a:p>
            <a:r>
              <a:rPr lang="fr-FR" dirty="0"/>
              <a:t>MÉMO</a:t>
            </a:r>
            <a:endParaRPr lang="en-US" dirty="0"/>
          </a:p>
        </p:txBody>
      </p:sp>
      <p:sp>
        <p:nvSpPr>
          <p:cNvPr id="3" name="Content Placeholder 2"/>
          <p:cNvSpPr>
            <a:spLocks noGrp="1"/>
          </p:cNvSpPr>
          <p:nvPr>
            <p:ph idx="1"/>
          </p:nvPr>
        </p:nvSpPr>
        <p:spPr>
          <a:xfrm>
            <a:off x="756619" y="2627705"/>
            <a:ext cx="6046437" cy="1787956"/>
          </a:xfrm>
          <a:prstGeom prst="rect">
            <a:avLst/>
          </a:prstGeom>
        </p:spPr>
        <p:txBody>
          <a:bodyPr lIns="0" tIns="0" rIns="0" bIns="0">
            <a:noAutofit/>
          </a:bodyPr>
          <a:lstStyle>
            <a:lvl1pPr>
              <a:buFontTx/>
              <a:buNone/>
              <a:defRPr sz="2400" b="0" i="0">
                <a:solidFill>
                  <a:schemeClr val="accent2"/>
                </a:solidFill>
                <a:latin typeface="Arial" panose="020B0604020202020204" pitchFamily="34" charset="0"/>
                <a:cs typeface="Arial" panose="020B0604020202020204" pitchFamily="34" charset="0"/>
              </a:defRPr>
            </a:lvl1pPr>
            <a:lvl2pPr marL="151200" indent="-152984" algn="ctr">
              <a:lnSpc>
                <a:spcPts val="1320"/>
              </a:lnSpc>
              <a:spcBef>
                <a:spcPts val="0"/>
              </a:spcBef>
              <a:buClr>
                <a:schemeClr val="accent2"/>
              </a:buClr>
              <a:buFontTx/>
              <a:buNone/>
              <a:defRPr sz="1100" b="1" i="0">
                <a:solidFill>
                  <a:schemeClr val="accent2"/>
                </a:solidFill>
                <a:latin typeface="Arial" panose="020B0604020202020204" pitchFamily="34" charset="0"/>
                <a:cs typeface="Arial" panose="020B0604020202020204" pitchFamily="34" charset="0"/>
              </a:defRPr>
            </a:lvl2pPr>
            <a:lvl3pPr marL="288000" indent="-97200">
              <a:lnSpc>
                <a:spcPts val="1320"/>
              </a:lnSpc>
              <a:spcBef>
                <a:spcPts val="0"/>
              </a:spcBef>
              <a:buFont typeface="Arial" panose="020B0604020202020204" pitchFamily="34" charset="0"/>
              <a:buChar char="•"/>
              <a:defRPr sz="1100" b="0" i="0">
                <a:latin typeface="Arial" panose="020B0604020202020204" pitchFamily="34" charset="0"/>
                <a:cs typeface="Arial" panose="020B0604020202020204" pitchFamily="34" charset="0"/>
              </a:defRPr>
            </a:lvl3pPr>
            <a:lvl4pPr marL="180000">
              <a:lnSpc>
                <a:spcPts val="1320"/>
              </a:lnSpc>
              <a:spcBef>
                <a:spcPts val="0"/>
              </a:spcBef>
              <a:buFontTx/>
              <a:buNone/>
              <a:defRPr sz="1100" b="0" i="0">
                <a:latin typeface="Arial" panose="020B0604020202020204" pitchFamily="34" charset="0"/>
                <a:cs typeface="Arial" panose="020B0604020202020204" pitchFamily="34" charset="0"/>
              </a:defRPr>
            </a:lvl4pPr>
            <a:lvl5pPr>
              <a:buFontTx/>
              <a:buNone/>
              <a:defRPr sz="1100">
                <a:latin typeface="Azo Sans" panose="020B0603030503020204" pitchFamily="34" charset="77"/>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Date Placeholder 3"/>
          <p:cNvSpPr>
            <a:spLocks noGrp="1"/>
          </p:cNvSpPr>
          <p:nvPr>
            <p:ph type="dt" sz="half" idx="10"/>
          </p:nvPr>
        </p:nvSpPr>
        <p:spPr/>
        <p:txBody>
          <a:bodyPr/>
          <a:lstStyle/>
          <a:p>
            <a:r>
              <a:rPr lang="fr-FR" dirty="0"/>
              <a:t>Version </a:t>
            </a:r>
            <a:r>
              <a:rPr lang="fr-FR" dirty="0">
                <a:latin typeface="Arial" panose="020B0604020202020204" pitchFamily="34" charset="0"/>
                <a:cs typeface="Arial" panose="020B0604020202020204" pitchFamily="34" charset="0"/>
              </a:rPr>
              <a:t>2.2</a:t>
            </a:r>
            <a:r>
              <a:rPr lang="fr-FR" dirty="0"/>
              <a:t> </a:t>
            </a:r>
            <a:r>
              <a:rPr lang="fr-FR" dirty="0">
                <a:solidFill>
                  <a:schemeClr val="tx1"/>
                </a:solidFill>
              </a:rPr>
              <a:t>/</a:t>
            </a:r>
            <a:r>
              <a:rPr lang="fr-FR" dirty="0"/>
              <a:t> Mois année </a:t>
            </a:r>
            <a:endParaRPr lang="en-US" dirty="0"/>
          </a:p>
        </p:txBody>
      </p:sp>
      <p:sp>
        <p:nvSpPr>
          <p:cNvPr id="5" name="Footer Placeholder 4"/>
          <p:cNvSpPr>
            <a:spLocks noGrp="1"/>
          </p:cNvSpPr>
          <p:nvPr>
            <p:ph type="ftr" sz="quarter" idx="11"/>
          </p:nvPr>
        </p:nvSpPr>
        <p:spPr>
          <a:xfrm>
            <a:off x="665603" y="9979818"/>
            <a:ext cx="2131036" cy="40970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sp>
        <p:nvSpPr>
          <p:cNvPr id="8" name="Espace réservé du texte 7">
            <a:extLst>
              <a:ext uri="{FF2B5EF4-FFF2-40B4-BE49-F238E27FC236}">
                <a16:creationId xmlns:a16="http://schemas.microsoft.com/office/drawing/2014/main" id="{7FB36146-7DD3-D62B-56A5-D59463281CD5}"/>
              </a:ext>
            </a:extLst>
          </p:cNvPr>
          <p:cNvSpPr>
            <a:spLocks noGrp="1"/>
          </p:cNvSpPr>
          <p:nvPr>
            <p:ph type="body" sz="quarter" idx="13" hasCustomPrompt="1"/>
          </p:nvPr>
        </p:nvSpPr>
        <p:spPr>
          <a:xfrm>
            <a:off x="365126" y="938026"/>
            <a:ext cx="4878388" cy="720000"/>
          </a:xfrm>
          <a:prstGeom prst="rect">
            <a:avLst/>
          </a:prstGeom>
          <a:ln w="3175">
            <a:solidFill>
              <a:schemeClr val="accent2"/>
            </a:solidFill>
          </a:ln>
        </p:spPr>
        <p:txBody>
          <a:bodyPr lIns="72000" tIns="0" rIns="0" bIns="0" anchor="ctr">
            <a:noAutofit/>
          </a:bodyPr>
          <a:lstStyle>
            <a:lvl1pPr>
              <a:buFontTx/>
              <a:buNone/>
              <a:defRPr sz="1600" b="0">
                <a:solidFill>
                  <a:schemeClr val="accent2"/>
                </a:solidFill>
                <a:latin typeface="Arial" panose="020B0604020202020204" pitchFamily="34" charset="0"/>
                <a:cs typeface="Arial" panose="020B0604020202020204" pitchFamily="34" charset="0"/>
              </a:defRPr>
            </a:lvl1pPr>
            <a:lvl2pPr>
              <a:buFontTx/>
              <a:buNone/>
              <a:defRPr>
                <a:latin typeface="Azo Sans" panose="020B0603030503020204" pitchFamily="34" charset="77"/>
              </a:defRPr>
            </a:lvl2pPr>
            <a:lvl3pPr>
              <a:buFontTx/>
              <a:buNone/>
              <a:defRPr>
                <a:latin typeface="Azo Sans" panose="020B0603030503020204" pitchFamily="34" charset="77"/>
              </a:defRPr>
            </a:lvl3pPr>
            <a:lvl4pPr>
              <a:buFontTx/>
              <a:buNone/>
              <a:defRPr>
                <a:latin typeface="Azo Sans" panose="020B0603030503020204" pitchFamily="34" charset="77"/>
              </a:defRPr>
            </a:lvl4pPr>
            <a:lvl5pPr>
              <a:buFontTx/>
              <a:buNone/>
              <a:defRPr>
                <a:latin typeface="Azo Sans" panose="020B0603030503020204" pitchFamily="34" charset="77"/>
              </a:defRPr>
            </a:lvl5pPr>
          </a:lstStyle>
          <a:p>
            <a:pPr lvl="0"/>
            <a:r>
              <a:rPr lang="fr-FR" dirty="0"/>
              <a:t>C09. Le Double contrôle, en pratique :</a:t>
            </a:r>
          </a:p>
        </p:txBody>
      </p:sp>
      <p:sp>
        <p:nvSpPr>
          <p:cNvPr id="10" name="Espace réservé du texte 9">
            <a:extLst>
              <a:ext uri="{FF2B5EF4-FFF2-40B4-BE49-F238E27FC236}">
                <a16:creationId xmlns:a16="http://schemas.microsoft.com/office/drawing/2014/main" id="{0148CBA0-6226-CE1E-2226-4E116497AEE6}"/>
              </a:ext>
            </a:extLst>
          </p:cNvPr>
          <p:cNvSpPr>
            <a:spLocks noGrp="1"/>
          </p:cNvSpPr>
          <p:nvPr>
            <p:ph type="body" sz="quarter" idx="14" hasCustomPrompt="1"/>
          </p:nvPr>
        </p:nvSpPr>
        <p:spPr>
          <a:xfrm>
            <a:off x="5243513" y="938026"/>
            <a:ext cx="1980000" cy="720000"/>
          </a:xfrm>
          <a:prstGeom prst="rect">
            <a:avLst/>
          </a:prstGeom>
          <a:ln w="3175">
            <a:solidFill>
              <a:schemeClr val="accent2"/>
            </a:solidFill>
          </a:ln>
        </p:spPr>
        <p:txBody>
          <a:bodyPr tIns="72000" rIns="0" bIns="0">
            <a:noAutofit/>
          </a:bodyPr>
          <a:lstStyle>
            <a:lvl1pPr>
              <a:buFontTx/>
              <a:buNone/>
              <a:defRPr sz="700">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Pharmacie :</a:t>
            </a:r>
          </a:p>
        </p:txBody>
      </p:sp>
      <p:sp>
        <p:nvSpPr>
          <p:cNvPr id="11" name="Espace réservé du texte 9">
            <a:extLst>
              <a:ext uri="{FF2B5EF4-FFF2-40B4-BE49-F238E27FC236}">
                <a16:creationId xmlns:a16="http://schemas.microsoft.com/office/drawing/2014/main" id="{AC9BA212-F7B9-DE76-EF9B-39E211483347}"/>
              </a:ext>
            </a:extLst>
          </p:cNvPr>
          <p:cNvSpPr>
            <a:spLocks noGrp="1"/>
          </p:cNvSpPr>
          <p:nvPr>
            <p:ph type="body" sz="quarter" idx="15" hasCustomPrompt="1"/>
          </p:nvPr>
        </p:nvSpPr>
        <p:spPr>
          <a:xfrm>
            <a:off x="5243513" y="1675672"/>
            <a:ext cx="1980000" cy="188847"/>
          </a:xfrm>
          <a:prstGeom prst="rect">
            <a:avLst/>
          </a:prstGeom>
          <a:ln w="3175">
            <a:noFill/>
          </a:ln>
        </p:spPr>
        <p:txBody>
          <a:bodyPr tIns="36000" rIns="0" bIns="0">
            <a:noAutofit/>
          </a:bodyPr>
          <a:lstStyle>
            <a:lvl1pPr>
              <a:buFontTx/>
              <a:buNone/>
              <a:defRPr sz="700" i="1">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Personnaliser l’en-tête</a:t>
            </a:r>
          </a:p>
        </p:txBody>
      </p:sp>
      <p:sp>
        <p:nvSpPr>
          <p:cNvPr id="12" name="Footer Placeholder 4">
            <a:extLst>
              <a:ext uri="{FF2B5EF4-FFF2-40B4-BE49-F238E27FC236}">
                <a16:creationId xmlns:a16="http://schemas.microsoft.com/office/drawing/2014/main" id="{14855720-B7EE-7E2C-4646-76E2F9F892AF}"/>
              </a:ext>
            </a:extLst>
          </p:cNvPr>
          <p:cNvSpPr txBox="1">
            <a:spLocks/>
          </p:cNvSpPr>
          <p:nvPr userDrawn="1"/>
        </p:nvSpPr>
        <p:spPr>
          <a:xfrm>
            <a:off x="3005042" y="9979818"/>
            <a:ext cx="2131036"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25809183"/>
      </p:ext>
    </p:extLst>
  </p:cSld>
  <p:clrMapOvr>
    <a:masterClrMapping/>
  </p:clrMapOvr>
  <p:extLst>
    <p:ext uri="{DCECCB84-F9BA-43D5-87BE-67443E8EF086}">
      <p15:sldGuideLst xmlns:p15="http://schemas.microsoft.com/office/powerpoint/2012/main">
        <p15:guide id="1" orient="horz" pos="3367">
          <p15:clr>
            <a:srgbClr val="FBAE40"/>
          </p15:clr>
        </p15:guide>
        <p15:guide id="2" pos="23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4586" y="468000"/>
            <a:ext cx="3091850" cy="499917"/>
          </a:xfrm>
          <a:prstGeom prst="rect">
            <a:avLst/>
          </a:prstGeom>
        </p:spPr>
        <p:txBody>
          <a:bodyPr vert="horz" lIns="0" tIns="0" rIns="0" bIns="0" rtlCol="0" anchor="ctr">
            <a:noAutofit/>
          </a:bodyPr>
          <a:lstStyle/>
          <a:p>
            <a:r>
              <a:rPr lang="fr-FR" dirty="0"/>
              <a:t>MÉMO</a:t>
            </a:r>
            <a:endParaRPr lang="en-US" dirty="0"/>
          </a:p>
        </p:txBody>
      </p:sp>
      <p:sp>
        <p:nvSpPr>
          <p:cNvPr id="4" name="Date Placeholder 3"/>
          <p:cNvSpPr>
            <a:spLocks noGrp="1"/>
          </p:cNvSpPr>
          <p:nvPr>
            <p:ph type="dt" sz="half" idx="2"/>
          </p:nvPr>
        </p:nvSpPr>
        <p:spPr>
          <a:xfrm>
            <a:off x="662824" y="10401255"/>
            <a:ext cx="1700927" cy="161841"/>
          </a:xfrm>
          <a:prstGeom prst="rect">
            <a:avLst/>
          </a:prstGeom>
        </p:spPr>
        <p:txBody>
          <a:bodyPr vert="horz" lIns="0" tIns="36000" rIns="0" bIns="0" rtlCol="0" anchor="t"/>
          <a:lstStyle>
            <a:lvl1pPr algn="l">
              <a:defRPr sz="700">
                <a:solidFill>
                  <a:schemeClr val="accent2"/>
                </a:solidFill>
                <a:latin typeface="Arial" panose="020B0604020202020204" pitchFamily="34" charset="0"/>
                <a:cs typeface="Arial" panose="020B0604020202020204" pitchFamily="34" charset="0"/>
              </a:defRPr>
            </a:lvl1pPr>
          </a:lstStyle>
          <a:p>
            <a:r>
              <a:rPr lang="fr-FR" dirty="0"/>
              <a:t>Version 2.2 </a:t>
            </a:r>
            <a:r>
              <a:rPr lang="fr-FR" dirty="0">
                <a:solidFill>
                  <a:schemeClr val="tx1"/>
                </a:solidFill>
              </a:rPr>
              <a:t>/ </a:t>
            </a:r>
            <a:r>
              <a:rPr lang="fr-FR" dirty="0"/>
              <a:t>Mois année </a:t>
            </a:r>
            <a:endParaRPr lang="en-US" dirty="0"/>
          </a:p>
        </p:txBody>
      </p:sp>
      <p:sp>
        <p:nvSpPr>
          <p:cNvPr id="5" name="Footer Placeholder 4"/>
          <p:cNvSpPr>
            <a:spLocks noGrp="1"/>
          </p:cNvSpPr>
          <p:nvPr>
            <p:ph type="ftr" sz="quarter" idx="3"/>
          </p:nvPr>
        </p:nvSpPr>
        <p:spPr>
          <a:xfrm>
            <a:off x="665603" y="9979818"/>
            <a:ext cx="2033147" cy="409702"/>
          </a:xfrm>
          <a:prstGeom prst="rect">
            <a:avLst/>
          </a:prstGeom>
        </p:spPr>
        <p:txBody>
          <a:bodyPr vert="horz" lIns="0" tIns="46800" rIns="0" bIns="0" rtlCol="0" anchor="t"/>
          <a:lstStyle>
            <a:lvl1pPr algn="l">
              <a:defRPr sz="700" b="1" i="0">
                <a:solidFill>
                  <a:schemeClr val="tx1"/>
                </a:solidFill>
                <a:latin typeface="Arial" panose="020B0604020202020204" pitchFamily="34" charset="0"/>
                <a:cs typeface="Arial" panose="020B0604020202020204" pitchFamily="34" charset="0"/>
              </a:defRPr>
            </a:lvl1pPr>
          </a:lstStyle>
          <a:p>
            <a:endParaRPr lang="en-US" b="1"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626431" y="10395457"/>
            <a:ext cx="587829" cy="177501"/>
          </a:xfrm>
          <a:prstGeom prst="rect">
            <a:avLst/>
          </a:prstGeom>
        </p:spPr>
        <p:txBody>
          <a:bodyPr vert="horz" lIns="0" tIns="36000" rIns="0" bIns="0" rtlCol="0" anchor="t"/>
          <a:lstStyle>
            <a:lvl1pPr algn="r">
              <a:defRPr sz="700" b="1" i="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0A061ADE-C662-5848-4D24-73ABEE516F00}"/>
              </a:ext>
            </a:extLst>
          </p:cNvPr>
          <p:cNvPicPr>
            <a:picLocks noChangeAspect="1"/>
          </p:cNvPicPr>
          <p:nvPr userDrawn="1"/>
        </p:nvPicPr>
        <p:blipFill>
          <a:blip r:embed="rId3"/>
          <a:stretch>
            <a:fillRect/>
          </a:stretch>
        </p:blipFill>
        <p:spPr>
          <a:xfrm>
            <a:off x="6189483" y="423493"/>
            <a:ext cx="1066800" cy="457200"/>
          </a:xfrm>
          <a:prstGeom prst="rect">
            <a:avLst/>
          </a:prstGeom>
        </p:spPr>
      </p:pic>
      <p:cxnSp>
        <p:nvCxnSpPr>
          <p:cNvPr id="12" name="Connecteur droit 11">
            <a:extLst>
              <a:ext uri="{FF2B5EF4-FFF2-40B4-BE49-F238E27FC236}">
                <a16:creationId xmlns:a16="http://schemas.microsoft.com/office/drawing/2014/main" id="{A6D05801-FC9C-BDA2-75CB-72ADB9C6AA5A}"/>
              </a:ext>
            </a:extLst>
          </p:cNvPr>
          <p:cNvCxnSpPr>
            <a:cxnSpLocks/>
          </p:cNvCxnSpPr>
          <p:nvPr userDrawn="1"/>
        </p:nvCxnSpPr>
        <p:spPr>
          <a:xfrm>
            <a:off x="650948" y="9979821"/>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6E0DDFF9-EDA2-C9E9-CFDD-E556AFD2A828}"/>
              </a:ext>
            </a:extLst>
          </p:cNvPr>
          <p:cNvCxnSpPr>
            <a:cxnSpLocks/>
          </p:cNvCxnSpPr>
          <p:nvPr userDrawn="1"/>
        </p:nvCxnSpPr>
        <p:spPr>
          <a:xfrm>
            <a:off x="650948" y="10389519"/>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8FBEEB2C-90AF-7E0A-956E-AA06CC259101}"/>
              </a:ext>
            </a:extLst>
          </p:cNvPr>
          <p:cNvCxnSpPr>
            <a:cxnSpLocks/>
          </p:cNvCxnSpPr>
          <p:nvPr userDrawn="1"/>
        </p:nvCxnSpPr>
        <p:spPr>
          <a:xfrm>
            <a:off x="3158589" y="10031333"/>
            <a:ext cx="0" cy="287088"/>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sp>
        <p:nvSpPr>
          <p:cNvPr id="27" name="Espace réservé du texte 26">
            <a:extLst>
              <a:ext uri="{FF2B5EF4-FFF2-40B4-BE49-F238E27FC236}">
                <a16:creationId xmlns:a16="http://schemas.microsoft.com/office/drawing/2014/main" id="{593E12C0-24B4-C04C-A10A-F9BFD7F6BC96}"/>
              </a:ext>
            </a:extLst>
          </p:cNvPr>
          <p:cNvSpPr>
            <a:spLocks noGrp="1"/>
          </p:cNvSpPr>
          <p:nvPr>
            <p:ph type="body" idx="1"/>
          </p:nvPr>
        </p:nvSpPr>
        <p:spPr>
          <a:xfrm>
            <a:off x="3402529" y="9983386"/>
            <a:ext cx="2131616" cy="406131"/>
          </a:xfrm>
          <a:prstGeom prst="rect">
            <a:avLst/>
          </a:prstGeom>
        </p:spPr>
        <p:txBody>
          <a:bodyPr vert="horz" lIns="72000" tIns="46800" rIns="0" bIns="0" rtlCol="0">
            <a:noAutofit/>
          </a:body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02396325"/>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755934" rtl="0" eaLnBrk="1" latinLnBrk="0" hangingPunct="1">
        <a:lnSpc>
          <a:spcPct val="90000"/>
        </a:lnSpc>
        <a:spcBef>
          <a:spcPct val="0"/>
        </a:spcBef>
        <a:buNone/>
        <a:defRPr sz="4000" b="1" i="0" kern="1200" cap="all" baseline="0">
          <a:solidFill>
            <a:schemeClr val="accent2"/>
          </a:solidFill>
          <a:latin typeface="Arial" panose="020B0604020202020204" pitchFamily="34" charset="0"/>
          <a:ea typeface="+mj-ea"/>
          <a:cs typeface="Arial" panose="020B0604020202020204" pitchFamily="34" charset="0"/>
        </a:defRPr>
      </a:lvl1pPr>
    </p:titleStyle>
    <p:bodyStyle>
      <a:lvl1pPr marL="0" indent="0" algn="l" defTabSz="755934" rtl="0" eaLnBrk="1" latinLnBrk="0" hangingPunct="1">
        <a:lnSpc>
          <a:spcPct val="90000"/>
        </a:lnSpc>
        <a:spcBef>
          <a:spcPts val="0"/>
        </a:spcBef>
        <a:spcAft>
          <a:spcPts val="300"/>
        </a:spcAft>
        <a:buFontTx/>
        <a:buNone/>
        <a:defRPr sz="700" b="1" kern="1200">
          <a:solidFill>
            <a:schemeClr val="tx1"/>
          </a:solidFill>
          <a:latin typeface="Arial" panose="020B0604020202020204" pitchFamily="34" charset="0"/>
          <a:ea typeface="+mn-ea"/>
          <a:cs typeface="Arial" panose="020B0604020202020204" pitchFamily="34" charset="0"/>
        </a:defRPr>
      </a:lvl1pPr>
      <a:lvl2pPr marL="0" indent="0" algn="l" defTabSz="755934" rtl="0" eaLnBrk="1" latinLnBrk="0" hangingPunct="1">
        <a:lnSpc>
          <a:spcPct val="90000"/>
        </a:lnSpc>
        <a:spcBef>
          <a:spcPts val="0"/>
        </a:spcBef>
        <a:buFontTx/>
        <a:buNone/>
        <a:defRPr sz="700" b="0" i="0" kern="1200">
          <a:solidFill>
            <a:schemeClr val="tx1"/>
          </a:solidFill>
          <a:latin typeface="Arial" panose="020B0604020202020204" pitchFamily="34" charset="0"/>
          <a:ea typeface="+mn-ea"/>
          <a:cs typeface="Arial" panose="020B0604020202020204" pitchFamily="34" charset="0"/>
        </a:defRPr>
      </a:lvl2pPr>
      <a:lvl3pPr marL="755934"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3pPr>
      <a:lvl4pPr marL="1133901"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4pPr>
      <a:lvl5pPr marL="1511869"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codage.ext.cnamts.fr/codif/tips/index_presentation.php?p_site=AMELI"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www.legifrance.gouv.fr/loda/id/JORFTEXT00002921816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9499" y="2048801"/>
            <a:ext cx="5562320" cy="399096"/>
          </a:xfrm>
        </p:spPr>
        <p:txBody>
          <a:bodyPr/>
          <a:lstStyle/>
          <a:p>
            <a:r>
              <a:rPr lang="fr-FR" sz="2300" dirty="0" smtClean="0"/>
              <a:t>Obligations</a:t>
            </a:r>
            <a:endParaRPr lang="fr-FR" sz="2300"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1</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a:t>M.29</a:t>
            </a:r>
            <a:r>
              <a:rPr lang="fr-FR" dirty="0"/>
              <a:t> </a:t>
            </a:r>
            <a:r>
              <a:rPr lang="fr-FR" dirty="0" smtClean="0"/>
              <a:t>Affichage </a:t>
            </a:r>
            <a:r>
              <a:rPr lang="fr-FR" dirty="0"/>
              <a:t>des prix des produits et prestations remboursables - LPPR</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a:t>
            </a:r>
            <a:r>
              <a:rPr lang="fr-FR" dirty="0" smtClean="0"/>
              <a:t>1.1</a:t>
            </a:r>
            <a:r>
              <a:rPr lang="fr-FR" dirty="0" smtClean="0">
                <a:solidFill>
                  <a:schemeClr val="tx1"/>
                </a:solidFill>
              </a:rPr>
              <a:t> </a:t>
            </a:r>
            <a:r>
              <a:rPr lang="fr-FR" dirty="0">
                <a:solidFill>
                  <a:schemeClr val="tx1"/>
                </a:solidFill>
              </a:rPr>
              <a:t>/</a:t>
            </a:r>
            <a:r>
              <a:rPr lang="fr-FR" dirty="0"/>
              <a:t> </a:t>
            </a:r>
            <a:r>
              <a:rPr lang="fr-FR" dirty="0" smtClean="0"/>
              <a:t>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 xmlns:asvg="http://schemas.microsoft.com/office/drawing/2016/SVG/main"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64586" y="1999086"/>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2">
            <a:extLst>
              <a:ext uri="{FF2B5EF4-FFF2-40B4-BE49-F238E27FC236}">
                <a16:creationId xmlns:a16="http://schemas.microsoft.com/office/drawing/2014/main" id="{6B22F8DC-FE66-F0E9-108A-5CE9C2F7E4EB}"/>
              </a:ext>
            </a:extLst>
          </p:cNvPr>
          <p:cNvSpPr txBox="1">
            <a:spLocks/>
          </p:cNvSpPr>
          <p:nvPr/>
        </p:nvSpPr>
        <p:spPr>
          <a:xfrm>
            <a:off x="430704" y="2531238"/>
            <a:ext cx="6783556" cy="1547988"/>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171450" indent="-171450" algn="just">
              <a:buClr>
                <a:schemeClr val="accent2"/>
              </a:buClr>
              <a:buFont typeface="Courier New" panose="02070309020205020404" pitchFamily="49" charset="0"/>
              <a:buChar char="o"/>
            </a:pPr>
            <a:r>
              <a:rPr lang="fr-FR" sz="1400" dirty="0" smtClean="0">
                <a:solidFill>
                  <a:schemeClr val="tx1"/>
                </a:solidFill>
              </a:rPr>
              <a:t>Les </a:t>
            </a:r>
            <a:r>
              <a:rPr lang="fr-FR" sz="1400" dirty="0">
                <a:solidFill>
                  <a:schemeClr val="tx1"/>
                </a:solidFill>
              </a:rPr>
              <a:t>professionnels qui commercialisent des prestations de services ou des matériels, y compris des dispositifs médicaux, destinés à favoriser le retour à domicile et l’autonomie des personnes malades ou présentant une incapacité ou un handicap doivent porter à la connaissance du consommateur des informations relatives aux prix de vente ou de location des </a:t>
            </a:r>
            <a:r>
              <a:rPr lang="fr-FR" sz="1400" dirty="0" smtClean="0">
                <a:solidFill>
                  <a:schemeClr val="tx1"/>
                </a:solidFill>
              </a:rPr>
              <a:t>produits.</a:t>
            </a:r>
          </a:p>
          <a:p>
            <a:pPr marL="171450" indent="-171450" algn="just">
              <a:buClr>
                <a:schemeClr val="accent2"/>
              </a:buClr>
              <a:buFont typeface="Courier New" panose="02070309020205020404" pitchFamily="49" charset="0"/>
              <a:buChar char="o"/>
            </a:pPr>
            <a:r>
              <a:rPr lang="fr-FR" sz="1400" dirty="0" smtClean="0">
                <a:solidFill>
                  <a:schemeClr val="tx1"/>
                </a:solidFill>
              </a:rPr>
              <a:t>Le </a:t>
            </a:r>
            <a:r>
              <a:rPr lang="fr-FR" sz="1400" dirty="0">
                <a:solidFill>
                  <a:schemeClr val="tx1"/>
                </a:solidFill>
              </a:rPr>
              <a:t>pharmacien devra proposer au patient un devis et afficher dans son officine un certain nombre d’informations relatives aux prix du matériel</a:t>
            </a:r>
          </a:p>
        </p:txBody>
      </p:sp>
      <p:sp>
        <p:nvSpPr>
          <p:cNvPr id="34" name="Espace réservé du contenu 2">
            <a:extLst>
              <a:ext uri="{FF2B5EF4-FFF2-40B4-BE49-F238E27FC236}">
                <a16:creationId xmlns:a16="http://schemas.microsoft.com/office/drawing/2014/main" id="{6B22F8DC-FE66-F0E9-108A-5CE9C2F7E4EB}"/>
              </a:ext>
            </a:extLst>
          </p:cNvPr>
          <p:cNvSpPr txBox="1">
            <a:spLocks/>
          </p:cNvSpPr>
          <p:nvPr/>
        </p:nvSpPr>
        <p:spPr>
          <a:xfrm>
            <a:off x="739499" y="4219538"/>
            <a:ext cx="6515474" cy="399096"/>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fr-FR" sz="2300" dirty="0"/>
              <a:t>Affichage du </a:t>
            </a:r>
            <a:r>
              <a:rPr lang="fr-FR" sz="2300" dirty="0"/>
              <a:t>prix </a:t>
            </a:r>
            <a:r>
              <a:rPr lang="fr-FR" sz="2300" dirty="0"/>
              <a:t>public TTC dans </a:t>
            </a:r>
            <a:r>
              <a:rPr lang="fr-FR" sz="2300" dirty="0"/>
              <a:t>le lieu de </a:t>
            </a:r>
            <a:r>
              <a:rPr lang="fr-FR" sz="2300" dirty="0"/>
              <a:t>vente</a:t>
            </a:r>
            <a:endParaRPr lang="fr-FR" sz="2300" dirty="0"/>
          </a:p>
        </p:txBody>
      </p:sp>
      <p:grpSp>
        <p:nvGrpSpPr>
          <p:cNvPr id="35" name="Groupe 34">
            <a:extLst>
              <a:ext uri="{FF2B5EF4-FFF2-40B4-BE49-F238E27FC236}">
                <a16:creationId xmlns:a16="http://schemas.microsoft.com/office/drawing/2014/main" id="{9B992498-C5B4-B27E-FC66-A74B208603E1}"/>
              </a:ext>
            </a:extLst>
          </p:cNvPr>
          <p:cNvGrpSpPr/>
          <p:nvPr/>
        </p:nvGrpSpPr>
        <p:grpSpPr>
          <a:xfrm>
            <a:off x="364586" y="4169823"/>
            <a:ext cx="290053" cy="292100"/>
            <a:chOff x="225503" y="2443266"/>
            <a:chExt cx="290053" cy="292100"/>
          </a:xfrm>
        </p:grpSpPr>
        <p:cxnSp>
          <p:nvCxnSpPr>
            <p:cNvPr id="36" name="Connecteur droit 35">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7" name="Connecteur droit 36">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38" name="Espace réservé du contenu 2">
            <a:extLst>
              <a:ext uri="{FF2B5EF4-FFF2-40B4-BE49-F238E27FC236}">
                <a16:creationId xmlns:a16="http://schemas.microsoft.com/office/drawing/2014/main" id="{6B22F8DC-FE66-F0E9-108A-5CE9C2F7E4EB}"/>
              </a:ext>
            </a:extLst>
          </p:cNvPr>
          <p:cNvSpPr txBox="1">
            <a:spLocks/>
          </p:cNvSpPr>
          <p:nvPr/>
        </p:nvSpPr>
        <p:spPr>
          <a:xfrm>
            <a:off x="430704" y="4701975"/>
            <a:ext cx="6792809" cy="2897434"/>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400" b="1" dirty="0"/>
              <a:t>Prix de vente affiché </a:t>
            </a:r>
            <a:r>
              <a:rPr lang="fr-FR" sz="1400" dirty="0">
                <a:solidFill>
                  <a:schemeClr val="tx1"/>
                </a:solidFill>
              </a:rPr>
              <a:t>:</a:t>
            </a:r>
          </a:p>
          <a:p>
            <a:pPr marL="285750" indent="-285750" algn="just">
              <a:buClr>
                <a:srgbClr val="812A4D"/>
              </a:buClr>
              <a:buFont typeface="Courier New" panose="02070309020205020404" pitchFamily="49" charset="0"/>
              <a:buChar char="o"/>
            </a:pPr>
            <a:r>
              <a:rPr lang="fr-FR" sz="1400" dirty="0" smtClean="0">
                <a:solidFill>
                  <a:schemeClr val="tx1"/>
                </a:solidFill>
              </a:rPr>
              <a:t>Entendu </a:t>
            </a:r>
            <a:r>
              <a:rPr lang="fr-FR" sz="1400" dirty="0">
                <a:solidFill>
                  <a:schemeClr val="tx1"/>
                </a:solidFill>
              </a:rPr>
              <a:t>toutes taxes comprises</a:t>
            </a:r>
          </a:p>
          <a:p>
            <a:pPr marL="285750" indent="-285750" algn="just">
              <a:buClr>
                <a:srgbClr val="812A4D"/>
              </a:buClr>
              <a:buFont typeface="Courier New" panose="02070309020205020404" pitchFamily="49" charset="0"/>
              <a:buChar char="o"/>
            </a:pPr>
            <a:r>
              <a:rPr lang="fr-FR" sz="1400" dirty="0" smtClean="0">
                <a:solidFill>
                  <a:schemeClr val="tx1"/>
                </a:solidFill>
              </a:rPr>
              <a:t>Ne </a:t>
            </a:r>
            <a:r>
              <a:rPr lang="fr-FR" sz="1400" dirty="0">
                <a:solidFill>
                  <a:schemeClr val="tx1"/>
                </a:solidFill>
              </a:rPr>
              <a:t>tient compte ni de l’application des règles de l’assurance maladie ou de l’aide sociale, relatives notamment à la prise en charge des frais d’appareils et à la dispense de l’avance de frais.</a:t>
            </a:r>
          </a:p>
          <a:p>
            <a:pPr marL="285750" indent="-285750" algn="just">
              <a:buClr>
                <a:srgbClr val="812A4D"/>
              </a:buClr>
              <a:buFont typeface="Courier New" panose="02070309020205020404" pitchFamily="49" charset="0"/>
              <a:buChar char="o"/>
            </a:pPr>
            <a:r>
              <a:rPr lang="fr-FR" sz="1400" dirty="0" smtClean="0">
                <a:solidFill>
                  <a:schemeClr val="tx1"/>
                </a:solidFill>
              </a:rPr>
              <a:t>Si </a:t>
            </a:r>
            <a:r>
              <a:rPr lang="fr-FR" sz="1400" dirty="0">
                <a:solidFill>
                  <a:schemeClr val="tx1"/>
                </a:solidFill>
              </a:rPr>
              <a:t>prise en charge par les régimes obligatoires, l’information sur le prix comprend :</a:t>
            </a:r>
          </a:p>
          <a:p>
            <a:pPr marL="742950" lvl="1" indent="-285750" algn="just">
              <a:buClr>
                <a:srgbClr val="812A4D"/>
              </a:buClr>
              <a:buFont typeface="Arial" panose="020B0604020202020204" pitchFamily="34" charset="0"/>
              <a:buChar char="•"/>
            </a:pPr>
            <a:r>
              <a:rPr lang="fr-FR" sz="1400" b="0" dirty="0">
                <a:solidFill>
                  <a:schemeClr val="tx1"/>
                </a:solidFill>
              </a:rPr>
              <a:t>le tarif de responsabilité </a:t>
            </a:r>
          </a:p>
          <a:p>
            <a:pPr marL="742950" lvl="1" indent="-285750" algn="just">
              <a:buClr>
                <a:srgbClr val="812A4D"/>
              </a:buClr>
              <a:buFont typeface="Arial" panose="020B0604020202020204" pitchFamily="34" charset="0"/>
              <a:buChar char="•"/>
            </a:pPr>
            <a:r>
              <a:rPr lang="fr-FR" sz="1400" b="0" dirty="0">
                <a:solidFill>
                  <a:schemeClr val="tx1"/>
                </a:solidFill>
              </a:rPr>
              <a:t>s’il existe, le code correspondant au produit ou à la prestation dans la liste des produits ou prestations (lien vers la </a:t>
            </a:r>
            <a:r>
              <a:rPr lang="fr-FR" sz="1400" b="0" dirty="0">
                <a:solidFill>
                  <a:schemeClr val="tx1"/>
                </a:solidFill>
                <a:hlinkClick r:id="rId4"/>
              </a:rPr>
              <a:t>LPP</a:t>
            </a:r>
            <a:r>
              <a:rPr lang="fr-FR" sz="1400" b="0" dirty="0">
                <a:solidFill>
                  <a:schemeClr val="tx1"/>
                </a:solidFill>
              </a:rPr>
              <a:t>)</a:t>
            </a:r>
          </a:p>
          <a:p>
            <a:pPr marL="285750" indent="-285750" algn="just">
              <a:buClr>
                <a:srgbClr val="812A4D"/>
              </a:buClr>
              <a:buFont typeface="Courier New" panose="02070309020205020404" pitchFamily="49" charset="0"/>
              <a:buChar char="o"/>
            </a:pPr>
            <a:r>
              <a:rPr lang="fr-FR" sz="1400" dirty="0">
                <a:solidFill>
                  <a:schemeClr val="tx1"/>
                </a:solidFill>
              </a:rPr>
              <a:t>Le prix du produit ou de la prestation ne doit pas être indiqué lorsqu’il est exposé « en dehors du lieu de vente », en vitrine par exemple, ou lorsqu’il est vendu à distance.</a:t>
            </a:r>
          </a:p>
          <a:p>
            <a:pPr algn="just">
              <a:buClr>
                <a:srgbClr val="812A4D"/>
              </a:buClr>
            </a:pPr>
            <a:r>
              <a:rPr lang="fr-FR" sz="1400" b="1" dirty="0"/>
              <a:t>Information et publicité </a:t>
            </a:r>
            <a:r>
              <a:rPr lang="fr-FR" sz="1400" dirty="0" smtClean="0">
                <a:solidFill>
                  <a:schemeClr val="tx1"/>
                </a:solidFill>
              </a:rPr>
              <a:t>:</a:t>
            </a:r>
          </a:p>
          <a:p>
            <a:pPr algn="just">
              <a:buClr>
                <a:srgbClr val="812A4D"/>
              </a:buClr>
            </a:pPr>
            <a:r>
              <a:rPr lang="fr-FR" sz="1400" dirty="0" smtClean="0">
                <a:solidFill>
                  <a:schemeClr val="tx1"/>
                </a:solidFill>
              </a:rPr>
              <a:t>Celles-ci </a:t>
            </a:r>
            <a:r>
              <a:rPr lang="fr-FR" sz="1400" dirty="0">
                <a:solidFill>
                  <a:schemeClr val="tx1"/>
                </a:solidFill>
              </a:rPr>
              <a:t>devront respecter la règlementation en vigueur et le code de déontologie</a:t>
            </a:r>
          </a:p>
        </p:txBody>
      </p:sp>
      <p:sp>
        <p:nvSpPr>
          <p:cNvPr id="39" name="Espace réservé du contenu 2">
            <a:extLst>
              <a:ext uri="{FF2B5EF4-FFF2-40B4-BE49-F238E27FC236}">
                <a16:creationId xmlns:a16="http://schemas.microsoft.com/office/drawing/2014/main" id="{6B22F8DC-FE66-F0E9-108A-5CE9C2F7E4EB}"/>
              </a:ext>
            </a:extLst>
          </p:cNvPr>
          <p:cNvSpPr txBox="1">
            <a:spLocks/>
          </p:cNvSpPr>
          <p:nvPr/>
        </p:nvSpPr>
        <p:spPr>
          <a:xfrm>
            <a:off x="769252" y="7925217"/>
            <a:ext cx="5562320" cy="399096"/>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fr-FR" sz="2300" dirty="0" smtClean="0"/>
              <a:t>Affichage </a:t>
            </a:r>
            <a:r>
              <a:rPr lang="fr-FR" sz="2300" dirty="0"/>
              <a:t>obligatoire</a:t>
            </a:r>
          </a:p>
        </p:txBody>
      </p:sp>
      <p:grpSp>
        <p:nvGrpSpPr>
          <p:cNvPr id="40" name="Groupe 39">
            <a:extLst>
              <a:ext uri="{FF2B5EF4-FFF2-40B4-BE49-F238E27FC236}">
                <a16:creationId xmlns:a16="http://schemas.microsoft.com/office/drawing/2014/main" id="{9B992498-C5B4-B27E-FC66-A74B208603E1}"/>
              </a:ext>
            </a:extLst>
          </p:cNvPr>
          <p:cNvGrpSpPr/>
          <p:nvPr/>
        </p:nvGrpSpPr>
        <p:grpSpPr>
          <a:xfrm>
            <a:off x="394339" y="7875502"/>
            <a:ext cx="290053" cy="292100"/>
            <a:chOff x="225503" y="2443266"/>
            <a:chExt cx="290053" cy="292100"/>
          </a:xfrm>
        </p:grpSpPr>
        <p:cxnSp>
          <p:nvCxnSpPr>
            <p:cNvPr id="42" name="Connecteur droit 41">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3" name="Connecteur droit 42">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44" name="Espace réservé du contenu 2">
            <a:extLst>
              <a:ext uri="{FF2B5EF4-FFF2-40B4-BE49-F238E27FC236}">
                <a16:creationId xmlns:a16="http://schemas.microsoft.com/office/drawing/2014/main" id="{6B22F8DC-FE66-F0E9-108A-5CE9C2F7E4EB}"/>
              </a:ext>
            </a:extLst>
          </p:cNvPr>
          <p:cNvSpPr txBox="1">
            <a:spLocks/>
          </p:cNvSpPr>
          <p:nvPr/>
        </p:nvSpPr>
        <p:spPr>
          <a:xfrm>
            <a:off x="460457" y="8407654"/>
            <a:ext cx="6783556" cy="1360600"/>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85750" indent="-285750" algn="just">
              <a:buClr>
                <a:schemeClr val="accent2"/>
              </a:buClr>
              <a:buFont typeface="Courier New" panose="02070309020205020404" pitchFamily="49" charset="0"/>
              <a:buChar char="o"/>
            </a:pPr>
            <a:r>
              <a:rPr lang="fr-FR" sz="1400" dirty="0">
                <a:solidFill>
                  <a:schemeClr val="tx1"/>
                </a:solidFill>
              </a:rPr>
              <a:t>La phrase suivante doit être affichée de façon lisible :</a:t>
            </a:r>
          </a:p>
          <a:p>
            <a:pPr marL="252000" algn="just">
              <a:buClr>
                <a:schemeClr val="accent2"/>
              </a:buClr>
            </a:pPr>
            <a:r>
              <a:rPr lang="fr-FR" sz="1400" dirty="0" smtClean="0">
                <a:solidFill>
                  <a:schemeClr val="tx1"/>
                </a:solidFill>
              </a:rPr>
              <a:t>« </a:t>
            </a:r>
            <a:r>
              <a:rPr lang="fr-FR" sz="1400" dirty="0">
                <a:solidFill>
                  <a:schemeClr val="tx1"/>
                </a:solidFill>
              </a:rPr>
              <a:t>L’équipe officinale doit vous remettre un devis lorsque </a:t>
            </a:r>
            <a:r>
              <a:rPr lang="fr-FR" sz="1400" dirty="0" smtClean="0">
                <a:solidFill>
                  <a:schemeClr val="tx1"/>
                </a:solidFill>
              </a:rPr>
              <a:t>le prix public TTC est supérieur ou égal à 70€ € ou lorsque le prix de la location est supérieur au remboursement de la sécurité sociale ou encore lorsque le produit est </a:t>
            </a:r>
            <a:r>
              <a:rPr lang="fr-FR" sz="1400" dirty="0" smtClean="0">
                <a:solidFill>
                  <a:schemeClr val="tx1"/>
                </a:solidFill>
              </a:rPr>
              <a:t>réalisé </a:t>
            </a:r>
            <a:r>
              <a:rPr lang="fr-FR" sz="1400" dirty="0">
                <a:solidFill>
                  <a:schemeClr val="tx1"/>
                </a:solidFill>
              </a:rPr>
              <a:t>sur mesure </a:t>
            </a:r>
            <a:r>
              <a:rPr lang="fr-FR" sz="1400" dirty="0" smtClean="0">
                <a:solidFill>
                  <a:schemeClr val="tx1"/>
                </a:solidFill>
              </a:rPr>
              <a:t>»</a:t>
            </a:r>
            <a:endParaRPr lang="fr-FR" sz="1400" dirty="0">
              <a:solidFill>
                <a:schemeClr val="tx1"/>
              </a:solidFill>
            </a:endParaRPr>
          </a:p>
          <a:p>
            <a:pPr marL="285750" indent="-285750" algn="just">
              <a:buClr>
                <a:schemeClr val="accent2"/>
              </a:buClr>
              <a:buFont typeface="Courier New" panose="02070309020205020404" pitchFamily="49" charset="0"/>
              <a:buChar char="o"/>
            </a:pPr>
            <a:r>
              <a:rPr lang="fr-FR" sz="1400" dirty="0" err="1" smtClean="0">
                <a:solidFill>
                  <a:schemeClr val="tx1"/>
                </a:solidFill>
              </a:rPr>
              <a:t>Cf</a:t>
            </a:r>
            <a:r>
              <a:rPr lang="fr-FR" sz="1400" dirty="0" smtClean="0">
                <a:solidFill>
                  <a:schemeClr val="tx1"/>
                </a:solidFill>
              </a:rPr>
              <a:t> : Affiche </a:t>
            </a:r>
            <a:r>
              <a:rPr lang="fr-FR" sz="1400" dirty="0">
                <a:solidFill>
                  <a:schemeClr val="tx1"/>
                </a:solidFill>
              </a:rPr>
              <a:t>« A.04 - Affichette d’information sur les produits et prestations remboursables </a:t>
            </a:r>
            <a:r>
              <a:rPr lang="fr-FR" sz="1400" dirty="0" smtClean="0">
                <a:solidFill>
                  <a:schemeClr val="tx1"/>
                </a:solidFill>
              </a:rPr>
              <a:t>»</a:t>
            </a:r>
            <a:endParaRPr lang="fr-FR" sz="1400" dirty="0">
              <a:solidFill>
                <a:schemeClr val="tx1"/>
              </a:solidFill>
            </a:endParaRPr>
          </a:p>
        </p:txBody>
      </p:sp>
    </p:spTree>
    <p:extLst>
      <p:ext uri="{BB962C8B-B14F-4D97-AF65-F5344CB8AC3E}">
        <p14:creationId xmlns:p14="http://schemas.microsoft.com/office/powerpoint/2010/main" val="34413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1324" y="1954722"/>
            <a:ext cx="5562320" cy="399096"/>
          </a:xfrm>
        </p:spPr>
        <p:txBody>
          <a:bodyPr/>
          <a:lstStyle/>
          <a:p>
            <a:r>
              <a:rPr lang="fr-FR" sz="2300" dirty="0" smtClean="0"/>
              <a:t>Devis</a:t>
            </a:r>
            <a:endParaRPr lang="fr-FR" sz="2300"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2</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a:t>M.29</a:t>
            </a:r>
            <a:r>
              <a:rPr lang="fr-FR" dirty="0"/>
              <a:t> Affichage des prix des produits et prestations remboursables - LPPR</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1.1</a:t>
            </a:r>
            <a:r>
              <a:rPr lang="fr-FR" dirty="0">
                <a:solidFill>
                  <a:schemeClr val="tx1"/>
                </a:solidFill>
              </a:rPr>
              <a:t> /</a:t>
            </a:r>
            <a:r>
              <a:rPr lang="fr-FR" dirty="0"/>
              <a:t> 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 xmlns:asvg="http://schemas.microsoft.com/office/drawing/2016/SVG/main"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56411" y="1905007"/>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2">
            <a:extLst>
              <a:ext uri="{FF2B5EF4-FFF2-40B4-BE49-F238E27FC236}">
                <a16:creationId xmlns:a16="http://schemas.microsoft.com/office/drawing/2014/main" id="{6B22F8DC-FE66-F0E9-108A-5CE9C2F7E4EB}"/>
              </a:ext>
            </a:extLst>
          </p:cNvPr>
          <p:cNvSpPr txBox="1">
            <a:spLocks/>
          </p:cNvSpPr>
          <p:nvPr/>
        </p:nvSpPr>
        <p:spPr>
          <a:xfrm>
            <a:off x="481496" y="2650514"/>
            <a:ext cx="6742017" cy="5941902"/>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171450" indent="-171450" algn="just">
              <a:buClr>
                <a:srgbClr val="812A4D"/>
              </a:buClr>
              <a:buFont typeface="Wingdings" panose="05000000000000000000" pitchFamily="2" charset="2"/>
              <a:buChar char="l"/>
            </a:pPr>
            <a:r>
              <a:rPr lang="fr-FR" sz="1400" b="1" dirty="0"/>
              <a:t>AVANT la conclusion du contrat</a:t>
            </a:r>
            <a:r>
              <a:rPr lang="fr-FR" sz="1400" dirty="0">
                <a:solidFill>
                  <a:schemeClr val="tx1"/>
                </a:solidFill>
              </a:rPr>
              <a:t>, il doit être remis gratuitement un devis dans les cas suivants :</a:t>
            </a:r>
          </a:p>
          <a:p>
            <a:pPr marL="171450" indent="-171450" algn="just">
              <a:buClr>
                <a:srgbClr val="812A4D"/>
              </a:buClr>
              <a:buFont typeface="Courier New" panose="02070309020205020404" pitchFamily="49" charset="0"/>
              <a:buChar char="o"/>
            </a:pPr>
            <a:r>
              <a:rPr lang="fr-FR" sz="1400" dirty="0">
                <a:solidFill>
                  <a:schemeClr val="tx1"/>
                </a:solidFill>
              </a:rPr>
              <a:t>le prix ou la prestation, ou de </a:t>
            </a:r>
            <a:r>
              <a:rPr lang="fr-FR" sz="1400" dirty="0">
                <a:solidFill>
                  <a:schemeClr val="tx1"/>
                </a:solidFill>
              </a:rPr>
              <a:t>l’ensemble indissociable, est supérieur à </a:t>
            </a:r>
            <a:r>
              <a:rPr lang="fr-FR" sz="1400" dirty="0">
                <a:solidFill>
                  <a:schemeClr val="tx1"/>
                </a:solidFill>
              </a:rPr>
              <a:t>70 € TTC</a:t>
            </a:r>
            <a:endParaRPr lang="fr-FR" sz="1400" dirty="0">
              <a:solidFill>
                <a:schemeClr val="tx1"/>
              </a:solidFill>
            </a:endParaRPr>
          </a:p>
          <a:p>
            <a:pPr marL="171450" indent="-171450" algn="just">
              <a:buClr>
                <a:srgbClr val="812A4D"/>
              </a:buClr>
              <a:buFont typeface="Courier New" panose="02070309020205020404" pitchFamily="49" charset="0"/>
              <a:buChar char="o"/>
            </a:pPr>
            <a:r>
              <a:rPr lang="fr-FR" sz="1400" dirty="0">
                <a:solidFill>
                  <a:schemeClr val="tx1"/>
                </a:solidFill>
              </a:rPr>
              <a:t>le prix </a:t>
            </a:r>
            <a:r>
              <a:rPr lang="fr-FR" sz="1400" dirty="0">
                <a:solidFill>
                  <a:schemeClr val="tx1"/>
                </a:solidFill>
              </a:rPr>
              <a:t>public TTC </a:t>
            </a:r>
            <a:r>
              <a:rPr lang="fr-FR" sz="1400" dirty="0">
                <a:solidFill>
                  <a:schemeClr val="tx1"/>
                </a:solidFill>
              </a:rPr>
              <a:t>de la location est supérieur au montant pris en charge par les régimes obligatoires</a:t>
            </a:r>
          </a:p>
          <a:p>
            <a:pPr marL="171450" indent="-171450" algn="just">
              <a:buClr>
                <a:srgbClr val="812A4D"/>
              </a:buClr>
              <a:buFont typeface="Courier New" panose="02070309020205020404" pitchFamily="49" charset="0"/>
              <a:buChar char="o"/>
            </a:pPr>
            <a:r>
              <a:rPr lang="fr-FR" sz="1400" dirty="0">
                <a:solidFill>
                  <a:schemeClr val="tx1"/>
                </a:solidFill>
              </a:rPr>
              <a:t>le produit est réalisé sur mesure </a:t>
            </a:r>
          </a:p>
          <a:p>
            <a:pPr marL="171450" indent="-171450" algn="just">
              <a:buClr>
                <a:srgbClr val="812A4D"/>
              </a:buClr>
              <a:buFont typeface="Courier New" panose="02070309020205020404" pitchFamily="49" charset="0"/>
              <a:buChar char="o"/>
            </a:pPr>
            <a:endParaRPr lang="fr-FR" sz="1400" dirty="0"/>
          </a:p>
          <a:p>
            <a:pPr marL="171450" indent="-171450" algn="just">
              <a:buClr>
                <a:srgbClr val="812A4D"/>
              </a:buClr>
              <a:buFont typeface="Wingdings" panose="05000000000000000000" pitchFamily="2" charset="2"/>
              <a:buChar char="l"/>
            </a:pPr>
            <a:r>
              <a:rPr lang="fr-FR" sz="1400" b="1" dirty="0"/>
              <a:t>Le devis</a:t>
            </a:r>
            <a:r>
              <a:rPr lang="fr-FR" sz="1400" dirty="0"/>
              <a:t>, qui est conservé par le professionnel pendant 1 an, </a:t>
            </a:r>
            <a:r>
              <a:rPr lang="fr-FR" sz="1400" b="1" dirty="0"/>
              <a:t>doit mentionner</a:t>
            </a:r>
            <a:r>
              <a:rPr lang="fr-FR" sz="1400" b="1" dirty="0">
                <a:solidFill>
                  <a:schemeClr val="tx1"/>
                </a:solidFill>
              </a:rPr>
              <a:t> </a:t>
            </a:r>
            <a:r>
              <a:rPr lang="fr-FR" sz="1400" dirty="0">
                <a:solidFill>
                  <a:schemeClr val="tx1"/>
                </a:solidFill>
              </a:rPr>
              <a:t>:</a:t>
            </a:r>
          </a:p>
          <a:p>
            <a:pPr marL="228600" indent="-228600" algn="just">
              <a:buClr>
                <a:srgbClr val="812A4D"/>
              </a:buClr>
              <a:buAutoNum type="arabicPeriod"/>
            </a:pPr>
            <a:r>
              <a:rPr lang="fr-FR" sz="1400" dirty="0">
                <a:solidFill>
                  <a:schemeClr val="tx1"/>
                </a:solidFill>
              </a:rPr>
              <a:t>la date de rédaction et la durée de validité de l’offre,</a:t>
            </a:r>
          </a:p>
          <a:p>
            <a:pPr marL="228600" indent="-228600" algn="just">
              <a:buClr>
                <a:srgbClr val="812A4D"/>
              </a:buClr>
              <a:buAutoNum type="arabicPeriod"/>
            </a:pPr>
            <a:r>
              <a:rPr lang="fr-FR" sz="1400" dirty="0">
                <a:solidFill>
                  <a:schemeClr val="tx1"/>
                </a:solidFill>
              </a:rPr>
              <a:t>le nom et l’adresse de la pharmacie,</a:t>
            </a:r>
          </a:p>
          <a:p>
            <a:pPr marL="228600" indent="-228600" algn="just">
              <a:buClr>
                <a:srgbClr val="812A4D"/>
              </a:buClr>
              <a:buAutoNum type="arabicPeriod"/>
            </a:pPr>
            <a:r>
              <a:rPr lang="fr-FR" sz="1400" dirty="0">
                <a:solidFill>
                  <a:schemeClr val="tx1"/>
                </a:solidFill>
              </a:rPr>
              <a:t>le nom et l’adresse du consommateur</a:t>
            </a:r>
          </a:p>
          <a:p>
            <a:pPr marL="228600" indent="-228600" algn="just">
              <a:buClr>
                <a:srgbClr val="812A4D"/>
              </a:buClr>
              <a:buAutoNum type="arabicPeriod"/>
            </a:pPr>
            <a:r>
              <a:rPr lang="fr-FR" sz="1400" dirty="0">
                <a:solidFill>
                  <a:schemeClr val="tx1"/>
                </a:solidFill>
              </a:rPr>
              <a:t>Le cas échéant, le nom </a:t>
            </a:r>
            <a:r>
              <a:rPr lang="fr-FR" sz="1400" dirty="0">
                <a:solidFill>
                  <a:schemeClr val="tx1"/>
                </a:solidFill>
              </a:rPr>
              <a:t>du bénéficiaire de la prestation de services et le lieu</a:t>
            </a:r>
          </a:p>
          <a:p>
            <a:pPr marL="228600" indent="-228600" algn="just">
              <a:buClr>
                <a:srgbClr val="812A4D"/>
              </a:buClr>
              <a:buAutoNum type="arabicPeriod"/>
            </a:pPr>
            <a:r>
              <a:rPr lang="fr-FR" sz="1400" dirty="0">
                <a:solidFill>
                  <a:schemeClr val="tx1"/>
                </a:solidFill>
              </a:rPr>
              <a:t>la description du produit </a:t>
            </a:r>
            <a:r>
              <a:rPr lang="fr-FR" sz="1400" dirty="0">
                <a:solidFill>
                  <a:schemeClr val="tx1"/>
                </a:solidFill>
              </a:rPr>
              <a:t>ou de la prestation,</a:t>
            </a:r>
            <a:endParaRPr lang="fr-FR" sz="1400" dirty="0">
              <a:solidFill>
                <a:schemeClr val="tx1"/>
              </a:solidFill>
            </a:endParaRPr>
          </a:p>
          <a:p>
            <a:pPr marL="228600" indent="-228600" algn="just">
              <a:buClr>
                <a:srgbClr val="812A4D"/>
              </a:buClr>
              <a:buAutoNum type="arabicPeriod"/>
            </a:pPr>
            <a:r>
              <a:rPr lang="fr-FR" sz="1400" dirty="0">
                <a:solidFill>
                  <a:schemeClr val="tx1"/>
                </a:solidFill>
              </a:rPr>
              <a:t>le prix </a:t>
            </a:r>
            <a:r>
              <a:rPr lang="fr-FR" sz="1400" dirty="0">
                <a:solidFill>
                  <a:schemeClr val="tx1"/>
                </a:solidFill>
              </a:rPr>
              <a:t>public TTC </a:t>
            </a:r>
            <a:r>
              <a:rPr lang="fr-FR" sz="1400" dirty="0">
                <a:solidFill>
                  <a:schemeClr val="tx1"/>
                </a:solidFill>
              </a:rPr>
              <a:t>de chaque produit ou prestation et le cas échéant, leur tarif de responsabilité et leur prix limite de vente, </a:t>
            </a:r>
          </a:p>
          <a:p>
            <a:pPr marL="228600" indent="-228600" algn="just">
              <a:buClr>
                <a:srgbClr val="812A4D"/>
              </a:buClr>
              <a:buAutoNum type="arabicPeriod"/>
            </a:pPr>
            <a:r>
              <a:rPr lang="fr-FR" sz="1400" dirty="0">
                <a:solidFill>
                  <a:schemeClr val="tx1"/>
                </a:solidFill>
              </a:rPr>
              <a:t>le montant total TTC et dans le cas d’une prestation de location le montant TTC hebdomadaire ou mensuel, </a:t>
            </a:r>
          </a:p>
          <a:p>
            <a:pPr marL="228600" indent="-228600" algn="just">
              <a:buClr>
                <a:srgbClr val="812A4D"/>
              </a:buClr>
              <a:buAutoNum type="arabicPeriod"/>
            </a:pPr>
            <a:r>
              <a:rPr lang="fr-FR" sz="1400" dirty="0">
                <a:solidFill>
                  <a:schemeClr val="tx1"/>
                </a:solidFill>
              </a:rPr>
              <a:t>le cas échéant, le montant pris en charge par les régimes obligatoires de base de sécurité sociale ou pris en charge par l’aide sociale, sous réserve que ces informations soient communiquées par le consommateur, </a:t>
            </a:r>
          </a:p>
          <a:p>
            <a:pPr marL="228600" indent="-228600" algn="just">
              <a:buClr>
                <a:srgbClr val="812A4D"/>
              </a:buClr>
              <a:buAutoNum type="arabicPeriod"/>
            </a:pPr>
            <a:r>
              <a:rPr lang="fr-FR" sz="1400" dirty="0">
                <a:solidFill>
                  <a:schemeClr val="tx1"/>
                </a:solidFill>
              </a:rPr>
              <a:t>le cas échéant, le montant pris en charge par les organismes d’assurance ou de protection sociale complémentaire, sous réserve que ces informations soient communiquées par le consommateur,</a:t>
            </a:r>
          </a:p>
          <a:p>
            <a:pPr marL="228600" indent="-228600" algn="just">
              <a:buClr>
                <a:srgbClr val="812A4D"/>
              </a:buClr>
              <a:buAutoNum type="arabicPeriod"/>
            </a:pPr>
            <a:r>
              <a:rPr lang="fr-FR" sz="1400" dirty="0">
                <a:solidFill>
                  <a:schemeClr val="tx1"/>
                </a:solidFill>
              </a:rPr>
              <a:t>le cas échéant, la dispense de l’avance de frais,</a:t>
            </a:r>
          </a:p>
          <a:p>
            <a:pPr marL="228600" indent="-228600" algn="just">
              <a:buClr>
                <a:srgbClr val="812A4D"/>
              </a:buClr>
              <a:buAutoNum type="arabicPeriod"/>
            </a:pPr>
            <a:r>
              <a:rPr lang="fr-FR" sz="1400" dirty="0">
                <a:solidFill>
                  <a:schemeClr val="tx1"/>
                </a:solidFill>
              </a:rPr>
              <a:t>le montant effectivement payé par le consommateur</a:t>
            </a:r>
          </a:p>
        </p:txBody>
      </p:sp>
      <p:sp>
        <p:nvSpPr>
          <p:cNvPr id="34" name="Espace réservé du texte 2">
            <a:extLst>
              <a:ext uri="{FF2B5EF4-FFF2-40B4-BE49-F238E27FC236}">
                <a16:creationId xmlns:a16="http://schemas.microsoft.com/office/drawing/2014/main" id="{4BB1ED3C-820D-46A8-9A3C-10166A6E59AC}"/>
              </a:ext>
            </a:extLst>
          </p:cNvPr>
          <p:cNvSpPr txBox="1">
            <a:spLocks/>
          </p:cNvSpPr>
          <p:nvPr/>
        </p:nvSpPr>
        <p:spPr>
          <a:xfrm>
            <a:off x="3282951" y="8871046"/>
            <a:ext cx="3940562" cy="830142"/>
          </a:xfrm>
          <a:prstGeom prst="rect">
            <a:avLst/>
          </a:prstGeom>
          <a:noFill/>
          <a:ln>
            <a:solidFill>
              <a:schemeClr val="accent2"/>
            </a:solidFill>
          </a:ln>
        </p:spPr>
        <p:txBody>
          <a:bodyPr anchor="ctr"/>
          <a:lstStyle>
            <a:lvl1pPr marL="0" indent="0" algn="l" defTabSz="685800" rtl="0" eaLnBrk="1" latinLnBrk="0" hangingPunct="1">
              <a:lnSpc>
                <a:spcPct val="90000"/>
              </a:lnSpc>
              <a:spcBef>
                <a:spcPts val="750"/>
              </a:spcBef>
              <a:buFont typeface="Arial" panose="020B0604020202020204" pitchFamily="34" charset="0"/>
              <a:buNone/>
              <a:defRPr sz="1100" kern="1200">
                <a:solidFill>
                  <a:schemeClr val="tx1">
                    <a:lumMod val="85000"/>
                    <a:lumOff val="1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85000"/>
                    <a:lumOff val="1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fr-FR" sz="1200" b="1" dirty="0">
                <a:solidFill>
                  <a:schemeClr val="accent2"/>
                </a:solidFill>
                <a:latin typeface="Arial" panose="020B0604020202020204" pitchFamily="34" charset="0"/>
                <a:cs typeface="Arial" panose="020B0604020202020204" pitchFamily="34" charset="0"/>
              </a:rPr>
              <a:t>Références </a:t>
            </a:r>
            <a:r>
              <a:rPr lang="fr-FR" sz="1200" b="1" dirty="0" smtClean="0">
                <a:solidFill>
                  <a:schemeClr val="accent2"/>
                </a:solidFill>
                <a:latin typeface="Arial" panose="020B0604020202020204" pitchFamily="34" charset="0"/>
                <a:cs typeface="Arial" panose="020B0604020202020204" pitchFamily="34" charset="0"/>
              </a:rPr>
              <a:t>:</a:t>
            </a:r>
          </a:p>
          <a:p>
            <a:pPr>
              <a:spcBef>
                <a:spcPts val="0"/>
              </a:spcBef>
            </a:pPr>
            <a:r>
              <a:rPr lang="fr-FR" sz="1200" dirty="0" smtClean="0">
                <a:latin typeface="Arial" panose="020B0604020202020204" pitchFamily="34" charset="0"/>
                <a:cs typeface="Arial" panose="020B0604020202020204" pitchFamily="34" charset="0"/>
                <a:hlinkClick r:id="rId4"/>
              </a:rPr>
              <a:t>Arrêté </a:t>
            </a:r>
            <a:r>
              <a:rPr lang="fr-FR" sz="1200" dirty="0">
                <a:latin typeface="Arial" panose="020B0604020202020204" pitchFamily="34" charset="0"/>
                <a:cs typeface="Arial" panose="020B0604020202020204" pitchFamily="34" charset="0"/>
                <a:hlinkClick r:id="rId4"/>
              </a:rPr>
              <a:t>du 4 juillet 2014</a:t>
            </a:r>
            <a:r>
              <a:rPr lang="fr-FR" sz="1200" dirty="0">
                <a:latin typeface="Arial" panose="020B0604020202020204" pitchFamily="34" charset="0"/>
                <a:cs typeface="Arial" panose="020B0604020202020204" pitchFamily="34" charset="0"/>
              </a:rPr>
              <a:t> relatif à l'information du consommateur sur les prix des produits et prestations destinés à compenser la perte d'autonomie</a:t>
            </a:r>
            <a:endParaRPr lang="fr-FR"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0132833"/>
      </p:ext>
    </p:extLst>
  </p:cSld>
  <p:clrMapOvr>
    <a:masterClrMapping/>
  </p:clrMapOvr>
</p:sld>
</file>

<file path=ppt/theme/theme1.xml><?xml version="1.0" encoding="utf-8"?>
<a:theme xmlns:a="http://schemas.openxmlformats.org/drawingml/2006/main" name="Thème Office">
  <a:themeElements>
    <a:clrScheme name="CNOP">
      <a:dk1>
        <a:srgbClr val="000000"/>
      </a:dk1>
      <a:lt1>
        <a:srgbClr val="FFFFFF"/>
      </a:lt1>
      <a:dk2>
        <a:srgbClr val="239B38"/>
      </a:dk2>
      <a:lt2>
        <a:srgbClr val="D25D30"/>
      </a:lt2>
      <a:accent1>
        <a:srgbClr val="248BA3"/>
      </a:accent1>
      <a:accent2>
        <a:srgbClr val="832A4E"/>
      </a:accent2>
      <a:accent3>
        <a:srgbClr val="376159"/>
      </a:accent3>
      <a:accent4>
        <a:srgbClr val="FFFFFF"/>
      </a:accent4>
      <a:accent5>
        <a:srgbClr val="FFFFFF"/>
      </a:accent5>
      <a:accent6>
        <a:srgbClr val="FFFFFF"/>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757</TotalTime>
  <Words>677</Words>
  <Application>Microsoft Office PowerPoint</Application>
  <PresentationFormat>Personnalisé</PresentationFormat>
  <Paragraphs>57</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Aptos</vt:lpstr>
      <vt:lpstr>Arial</vt:lpstr>
      <vt:lpstr>Azo Sans</vt:lpstr>
      <vt:lpstr>Courier New</vt:lpstr>
      <vt:lpstr>Wingdings</vt:lpstr>
      <vt:lpstr>Thème Office</vt:lpstr>
      <vt:lpstr>mémo</vt:lpstr>
      <vt:lpstr>mémo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mémo</dc:title>
  <dc:creator>Sébastien QUESSON</dc:creator>
  <cp:lastModifiedBy>Cécile LUGAND</cp:lastModifiedBy>
  <cp:revision>145</cp:revision>
  <dcterms:created xsi:type="dcterms:W3CDTF">2025-12-16T10:16:15Z</dcterms:created>
  <dcterms:modified xsi:type="dcterms:W3CDTF">2026-10-02T09:32:07Z</dcterms:modified>
</cp:coreProperties>
</file>