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8" r:id="rId2"/>
    <p:sldId id="267" r:id="rId3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6EB"/>
    <a:srgbClr val="D6A300"/>
    <a:srgbClr val="134552"/>
    <a:srgbClr val="258BA4"/>
    <a:srgbClr val="94B8C4"/>
    <a:srgbClr val="6CABBD"/>
    <a:srgbClr val="39A2BB"/>
    <a:srgbClr val="0E92AB"/>
    <a:srgbClr val="207D94"/>
    <a:srgbClr val="2C6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26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4235166" y="12344"/>
            <a:ext cx="26228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Mémo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AE66E8-957B-41E2-9901-0E0164DA242E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8BA4"/>
              </a:solidFill>
            </a:endParaRP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D5B59661-5646-42D4-A973-16F076C45B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64"/>
            <a:ext cx="951058" cy="80308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B755BC0A-528F-4534-BBCA-590F5214EDC9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A80F84B-05FA-45AF-B348-706FAABA5C39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77CAAF9-B2D4-6041-A5D9-C764826EF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191" y="113783"/>
            <a:ext cx="619984" cy="573293"/>
          </a:xfrm>
          <a:prstGeom prst="rect">
            <a:avLst/>
          </a:prstGeom>
        </p:spPr>
      </p:pic>
      <p:sp>
        <p:nvSpPr>
          <p:cNvPr id="17" name="Flèche : pentagone 20">
            <a:extLst>
              <a:ext uri="{FF2B5EF4-FFF2-40B4-BE49-F238E27FC236}">
                <a16:creationId xmlns:a16="http://schemas.microsoft.com/office/drawing/2014/main" id="{D9D8E899-31D8-904C-AE38-3BEA00CA0A8C}"/>
              </a:ext>
            </a:extLst>
          </p:cNvPr>
          <p:cNvSpPr/>
          <p:nvPr userDrawn="1"/>
        </p:nvSpPr>
        <p:spPr>
          <a:xfrm>
            <a:off x="0" y="91069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0B377D-C8D3-B446-8659-2D96D24A2F3A}"/>
              </a:ext>
            </a:extLst>
          </p:cNvPr>
          <p:cNvSpPr/>
          <p:nvPr userDrawn="1"/>
        </p:nvSpPr>
        <p:spPr>
          <a:xfrm>
            <a:off x="677313" y="93509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3670B7-0249-2648-B808-517A10466D15}"/>
              </a:ext>
            </a:extLst>
          </p:cNvPr>
          <p:cNvSpPr/>
          <p:nvPr userDrawn="1"/>
        </p:nvSpPr>
        <p:spPr>
          <a:xfrm>
            <a:off x="677313" y="96854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1.4 </a:t>
            </a: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–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Février</a:t>
            </a:r>
            <a:r>
              <a:rPr lang="fr-FR" sz="900" baseline="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2024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1" name="Image 2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46B45B6-9C6D-B54D-AD1A-98D4E5B190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9173901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20/08/2024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hyperlink" Target="https://www.ordre.pharmacien.fr/je-suis/pharmacien/pharmacien/mon-exercice-professionnel/les-fiches-professionnelles/destruction-des-medicaments-stupefiants-a-l-officine" TargetMode="External"/><Relationship Id="rId4" Type="http://schemas.openxmlformats.org/officeDocument/2006/relationships/hyperlink" Target="http://www.ordre.pharmacien.fr/Les-pharmaciens/Le-metier-du-pharmacien/Les-fiches-professionnelles/Toutes-les-fiches/Destruction-des-produits-chimiques-a-l-officine/(language)/fre-F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legifrance.gouv.fr/codes/id/LEGITEXT000006074220/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legifrance.gouv.fr/loda/id/JORFTEXT000000613381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hyperlink" Target="https://www.hcsp.fr/Explore.cgi/AvisRapportsDomaine?clefr=1327" TargetMode="External"/><Relationship Id="rId10" Type="http://schemas.openxmlformats.org/officeDocument/2006/relationships/hyperlink" Target="https://trackdechets.beta.gouv.fr/" TargetMode="External"/><Relationship Id="rId4" Type="http://schemas.openxmlformats.org/officeDocument/2006/relationships/hyperlink" Target="https://www.legifrance.gouv.fr/codes/section_lc/LEGITEXT000006072665/LEGISCTA000006190977/2022-10-26/" TargetMode="External"/><Relationship Id="rId9" Type="http://schemas.openxmlformats.org/officeDocument/2006/relationships/hyperlink" Target="https://www.ars.sante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98B11-E7C1-498C-AC68-68802A14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68" y="884121"/>
            <a:ext cx="6636853" cy="272382"/>
          </a:xfrm>
        </p:spPr>
        <p:txBody>
          <a:bodyPr/>
          <a:lstStyle/>
          <a:p>
            <a:pPr algn="r"/>
            <a:r>
              <a:rPr lang="fr-FR" sz="1300" dirty="0" smtClean="0"/>
              <a:t>M32. Collecte et élimination des déchets générés par l’officine</a:t>
            </a:r>
            <a:endParaRPr lang="fr-FR" sz="1300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3D25633-DDB0-4A30-900D-60E26F5E83E9}"/>
              </a:ext>
            </a:extLst>
          </p:cNvPr>
          <p:cNvSpPr txBox="1"/>
          <p:nvPr/>
        </p:nvSpPr>
        <p:spPr>
          <a:xfrm flipH="1">
            <a:off x="187560" y="1410354"/>
            <a:ext cx="6539489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258BA4"/>
                </a:solidFill>
                <a:ea typeface="Helvetica Neue" panose="020B0604020202020204" pitchFamily="34" charset="0"/>
              </a:defRPr>
            </a:lvl1pPr>
          </a:lstStyle>
          <a:p>
            <a:r>
              <a:rPr lang="fr-FR" u="sng" dirty="0"/>
              <a:t>Élimination des médicaments pris en charge par la filière Cyclamed</a:t>
            </a:r>
            <a:r>
              <a:rPr lang="fr-FR" dirty="0"/>
              <a:t> :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87561" y="1383312"/>
            <a:ext cx="6539489" cy="2389688"/>
          </a:xfrm>
          <a:prstGeom prst="rect">
            <a:avLst/>
          </a:prstGeom>
          <a:noFill/>
          <a:ln>
            <a:solidFill>
              <a:srgbClr val="25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9B0B73-E24E-4696-ACFF-C6A98474F0B0}"/>
              </a:ext>
            </a:extLst>
          </p:cNvPr>
          <p:cNvSpPr/>
          <p:nvPr/>
        </p:nvSpPr>
        <p:spPr>
          <a:xfrm>
            <a:off x="1495168" y="1709512"/>
            <a:ext cx="5126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/>
              <a:t>Sont concernés</a:t>
            </a:r>
            <a:r>
              <a:rPr lang="fr-FR" sz="1200" dirty="0" smtClean="0"/>
              <a:t> : </a:t>
            </a:r>
          </a:p>
          <a:p>
            <a:pPr marL="171450" indent="-171450">
              <a:buClr>
                <a:srgbClr val="258BA4"/>
              </a:buClr>
              <a:buFontTx/>
              <a:buChar char="-"/>
            </a:pPr>
            <a:r>
              <a:rPr lang="fr-FR" sz="1200" dirty="0" smtClean="0">
                <a:ea typeface="Helvetica Neue" panose="020B0604020202020204" pitchFamily="34" charset="0"/>
              </a:rPr>
              <a:t>S’ils ne sont pas restitués au patient</a:t>
            </a:r>
            <a:r>
              <a:rPr lang="fr-FR" sz="1200" dirty="0">
                <a:ea typeface="Helvetica Neue" panose="020B0604020202020204" pitchFamily="34" charset="0"/>
              </a:rPr>
              <a:t> </a:t>
            </a:r>
            <a:r>
              <a:rPr lang="fr-FR" sz="1200" dirty="0" smtClean="0">
                <a:ea typeface="Helvetica Neue" panose="020B0604020202020204" pitchFamily="34" charset="0"/>
              </a:rPr>
              <a:t>: les comprimés </a:t>
            </a:r>
            <a:r>
              <a:rPr lang="fr-FR" sz="1200" dirty="0">
                <a:ea typeface="Helvetica Neue" panose="020B0604020202020204" pitchFamily="34" charset="0"/>
              </a:rPr>
              <a:t>et gélules non </a:t>
            </a:r>
            <a:r>
              <a:rPr lang="fr-FR" sz="1200" dirty="0" smtClean="0">
                <a:solidFill>
                  <a:schemeClr val="tx2"/>
                </a:solidFill>
                <a:ea typeface="Helvetica Neue" panose="020B0604020202020204" pitchFamily="34" charset="0"/>
              </a:rPr>
              <a:t>utilisés dans le cadre de la préparation </a:t>
            </a:r>
            <a:r>
              <a:rPr lang="fr-FR" sz="1200" dirty="0">
                <a:solidFill>
                  <a:schemeClr val="tx2"/>
                </a:solidFill>
                <a:ea typeface="Helvetica Neue" panose="020B0604020202020204" pitchFamily="34" charset="0"/>
              </a:rPr>
              <a:t>des doses à administrer </a:t>
            </a:r>
            <a:endParaRPr lang="fr-FR" sz="1200" dirty="0" smtClean="0">
              <a:solidFill>
                <a:schemeClr val="tx2"/>
              </a:solidFill>
              <a:ea typeface="Helvetica Neue" panose="020B0604020202020204" pitchFamily="34" charset="0"/>
            </a:endParaRPr>
          </a:p>
          <a:p>
            <a:pPr marL="171450" indent="-171450">
              <a:buClr>
                <a:srgbClr val="258BA4"/>
              </a:buClr>
              <a:buFontTx/>
              <a:buChar char="-"/>
            </a:pPr>
            <a:r>
              <a:rPr lang="fr-FR" sz="1200" dirty="0" smtClean="0"/>
              <a:t>Les flacons vides de vaccin contre la Covid-19</a:t>
            </a:r>
            <a:r>
              <a:rPr lang="fr-FR" sz="1200" dirty="0"/>
              <a:t> </a:t>
            </a:r>
            <a:r>
              <a:rPr lang="fr-FR" sz="1200" dirty="0" smtClean="0"/>
              <a:t>de façon exceptionnelle dans le cadre de la crise sanitaire 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>
                <a:solidFill>
                  <a:schemeClr val="tx2"/>
                </a:solidFill>
              </a:rPr>
              <a:t>Stockage </a:t>
            </a:r>
            <a:r>
              <a:rPr lang="fr-FR" sz="1200" dirty="0" smtClean="0">
                <a:solidFill>
                  <a:schemeClr val="tx2"/>
                </a:solidFill>
              </a:rPr>
              <a:t>: emplacement </a:t>
            </a:r>
            <a:r>
              <a:rPr lang="fr-FR" sz="1200" dirty="0">
                <a:solidFill>
                  <a:schemeClr val="tx2"/>
                </a:solidFill>
              </a:rPr>
              <a:t>destiné au stockage des </a:t>
            </a:r>
            <a:r>
              <a:rPr lang="fr-FR" sz="1200" dirty="0" smtClean="0">
                <a:solidFill>
                  <a:schemeClr val="tx2"/>
                </a:solidFill>
              </a:rPr>
              <a:t>MNU</a:t>
            </a:r>
            <a:endParaRPr lang="fr-FR" sz="1200" dirty="0">
              <a:solidFill>
                <a:schemeClr val="tx2"/>
              </a:solidFill>
            </a:endParaRP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>
                <a:solidFill>
                  <a:schemeClr val="tx2"/>
                </a:solidFill>
              </a:rPr>
              <a:t>Destruction</a:t>
            </a:r>
            <a:r>
              <a:rPr lang="fr-FR" sz="1200" dirty="0" smtClean="0">
                <a:solidFill>
                  <a:schemeClr val="tx2"/>
                </a:solidFill>
              </a:rPr>
              <a:t> avec valorisation énergétique via la filière Cyclamed</a:t>
            </a:r>
          </a:p>
        </p:txBody>
      </p:sp>
      <p:sp>
        <p:nvSpPr>
          <p:cNvPr id="9" name="Rectangle 8"/>
          <p:cNvSpPr/>
          <p:nvPr/>
        </p:nvSpPr>
        <p:spPr>
          <a:xfrm>
            <a:off x="203448" y="3131527"/>
            <a:ext cx="64863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58BA4"/>
              </a:buClr>
            </a:pPr>
            <a:r>
              <a:rPr lang="fr-FR" sz="1100" dirty="0">
                <a:solidFill>
                  <a:srgbClr val="FF0000"/>
                </a:solidFill>
                <a:ea typeface="Helvetica Neue" panose="020B0604020202020204" pitchFamily="34" charset="0"/>
              </a:rPr>
              <a:t>ATTENTION</a:t>
            </a:r>
            <a:r>
              <a:rPr lang="fr-FR" sz="1100" dirty="0">
                <a:solidFill>
                  <a:srgbClr val="FF0000"/>
                </a:solidFill>
              </a:rPr>
              <a:t> </a:t>
            </a:r>
            <a:r>
              <a:rPr lang="fr-FR" sz="1100" dirty="0"/>
              <a:t>: les stocks périmés ou non utilisés de l’officine n’entrent pas dans le </a:t>
            </a:r>
            <a:r>
              <a:rPr lang="fr-FR" sz="1100" dirty="0" smtClean="0"/>
              <a:t>champ </a:t>
            </a:r>
            <a:r>
              <a:rPr lang="fr-FR" sz="1100" dirty="0"/>
              <a:t>de l’agrément de </a:t>
            </a:r>
            <a:r>
              <a:rPr lang="fr-FR" sz="1100" dirty="0" smtClean="0"/>
              <a:t>Cyclamed : les médicaments doivent suivre un autre circuit d’élimination, les autres produits ne rentrent pas dans le circuit Cyclamed.</a:t>
            </a:r>
            <a:endParaRPr lang="fr-FR" sz="11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9B0B73-E24E-4696-ACFF-C6A98474F0B0}"/>
              </a:ext>
            </a:extLst>
          </p:cNvPr>
          <p:cNvSpPr/>
          <p:nvPr/>
        </p:nvSpPr>
        <p:spPr>
          <a:xfrm>
            <a:off x="1124167" y="4558753"/>
            <a:ext cx="54615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/>
              <a:t>Sont concernés </a:t>
            </a:r>
            <a:r>
              <a:rPr lang="fr-FR" sz="1200" dirty="0" smtClean="0"/>
              <a:t>: substances</a:t>
            </a:r>
            <a:r>
              <a:rPr lang="fr-FR" sz="1200" dirty="0"/>
              <a:t>, préparations ou médicaments classés comme stupéfiants périmés, altérés ou retournés 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/>
              <a:t>Stockage</a:t>
            </a:r>
            <a:r>
              <a:rPr lang="fr-FR" sz="1200" dirty="0" smtClean="0"/>
              <a:t>: </a:t>
            </a:r>
            <a:r>
              <a:rPr lang="fr-FR" sz="1200" dirty="0"/>
              <a:t>armoire ou local fermé à clé, dans une zone spécifique, isolée et bien identifiée, différente de celle des stupéfiants destinés à être délivrés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/>
              <a:t>Dénaturation </a:t>
            </a:r>
            <a:r>
              <a:rPr lang="fr-FR" sz="1200" b="1" dirty="0"/>
              <a:t>et élimination </a:t>
            </a:r>
            <a:r>
              <a:rPr lang="fr-FR" sz="1200" dirty="0"/>
              <a:t>en présence d’un pharmacien « témoin » </a:t>
            </a:r>
            <a:r>
              <a:rPr lang="fr-FR" sz="1200" dirty="0" smtClean="0"/>
              <a:t>(qui n’est pas nécessairement un Conseiller Ordinal) désigné </a:t>
            </a:r>
            <a:r>
              <a:rPr lang="fr-FR" sz="1200" dirty="0"/>
              <a:t>par le président du conseil régional de </a:t>
            </a:r>
            <a:r>
              <a:rPr lang="fr-FR" sz="1200" dirty="0" smtClean="0"/>
              <a:t>l’Ordre </a:t>
            </a:r>
            <a:r>
              <a:rPr lang="fr-FR" sz="1200" dirty="0"/>
              <a:t>des pharmaciens ou du conseil central de la Section </a:t>
            </a:r>
            <a:r>
              <a:rPr lang="fr-FR" sz="1200" dirty="0" smtClean="0"/>
              <a:t>E ou D (pharmacies mutualistes)</a:t>
            </a:r>
            <a:endParaRPr lang="fr-FR" sz="12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3D25633-DDB0-4A30-900D-60E26F5E83E9}"/>
              </a:ext>
            </a:extLst>
          </p:cNvPr>
          <p:cNvSpPr txBox="1"/>
          <p:nvPr/>
        </p:nvSpPr>
        <p:spPr>
          <a:xfrm flipH="1">
            <a:off x="183894" y="4021484"/>
            <a:ext cx="6539489" cy="46166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258BA4"/>
                </a:solidFill>
                <a:ea typeface="Helvetica Neue" panose="020B0604020202020204" pitchFamily="34" charset="0"/>
              </a:defRPr>
            </a:lvl1pPr>
          </a:lstStyle>
          <a:p>
            <a:r>
              <a:rPr lang="fr-FR" u="sng" dirty="0"/>
              <a:t>Élimination des produits stupéfiants, réalisée par le titulaire de l’officine ou le gérant d’une pharmacie mutualiste ou minière 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3894" y="3952299"/>
            <a:ext cx="6539489" cy="2565956"/>
          </a:xfrm>
          <a:prstGeom prst="rect">
            <a:avLst/>
          </a:prstGeom>
          <a:noFill/>
          <a:ln>
            <a:solidFill>
              <a:srgbClr val="25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31" y="4782163"/>
            <a:ext cx="677081" cy="679353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83D25633-DDB0-4A30-900D-60E26F5E83E9}"/>
              </a:ext>
            </a:extLst>
          </p:cNvPr>
          <p:cNvSpPr txBox="1"/>
          <p:nvPr/>
        </p:nvSpPr>
        <p:spPr>
          <a:xfrm flipH="1">
            <a:off x="183894" y="6736734"/>
            <a:ext cx="6539489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258BA4"/>
                </a:solidFill>
                <a:ea typeface="Helvetica Neue" panose="020B0604020202020204" pitchFamily="34" charset="0"/>
              </a:defRPr>
            </a:lvl1pPr>
          </a:lstStyle>
          <a:p>
            <a:r>
              <a:rPr lang="fr-FR" u="sng" dirty="0"/>
              <a:t>Élimination des produits chimiques, réalisée par un organisme agréé </a:t>
            </a:r>
            <a:r>
              <a:rPr lang="fr-FR" sz="1100" dirty="0" smtClean="0"/>
              <a:t>:</a:t>
            </a:r>
            <a:endParaRPr lang="fr-FR" sz="11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3894" y="6703489"/>
            <a:ext cx="6539489" cy="2320681"/>
          </a:xfrm>
          <a:prstGeom prst="rect">
            <a:avLst/>
          </a:prstGeom>
          <a:noFill/>
          <a:ln>
            <a:solidFill>
              <a:srgbClr val="25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19B0B73-E24E-4696-ACFF-C6A98474F0B0}"/>
              </a:ext>
            </a:extLst>
          </p:cNvPr>
          <p:cNvSpPr/>
          <p:nvPr/>
        </p:nvSpPr>
        <p:spPr>
          <a:xfrm>
            <a:off x="996455" y="7020584"/>
            <a:ext cx="56253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/>
              <a:t>Sont concernés </a:t>
            </a:r>
            <a:r>
              <a:rPr lang="fr-FR" sz="1200" dirty="0" smtClean="0"/>
              <a:t>: produits </a:t>
            </a:r>
            <a:r>
              <a:rPr lang="fr-FR" sz="1200" dirty="0"/>
              <a:t>chimiques, utilisés pour la réalisation des préparations magistrales et officinales ; faire le tri </a:t>
            </a:r>
            <a:r>
              <a:rPr lang="fr-FR" sz="1200" b="1" dirty="0"/>
              <a:t>entre les déchets chimiques </a:t>
            </a:r>
            <a:r>
              <a:rPr lang="fr-FR" sz="1200" b="1" dirty="0" smtClean="0"/>
              <a:t>dangereux </a:t>
            </a:r>
            <a:r>
              <a:rPr lang="fr-FR" sz="1200" dirty="0" smtClean="0"/>
              <a:t>(propriétés explosives, inflammables, irritantes, toxiques, corrosives, mutagènes…)</a:t>
            </a:r>
            <a:r>
              <a:rPr lang="fr-FR" sz="1200" i="1" dirty="0"/>
              <a:t> </a:t>
            </a:r>
            <a:r>
              <a:rPr lang="fr-FR" sz="1200" dirty="0"/>
              <a:t>et les </a:t>
            </a:r>
            <a:r>
              <a:rPr lang="fr-FR" sz="1200" b="1" dirty="0"/>
              <a:t>autres</a:t>
            </a:r>
            <a:r>
              <a:rPr lang="fr-FR" sz="1200" dirty="0"/>
              <a:t> </a:t>
            </a:r>
            <a:r>
              <a:rPr lang="fr-FR" sz="1200" b="1" dirty="0"/>
              <a:t>déchets </a:t>
            </a:r>
            <a:r>
              <a:rPr lang="fr-FR" sz="1200" b="1" dirty="0" smtClean="0"/>
              <a:t>chimiques</a:t>
            </a:r>
            <a:endParaRPr lang="fr-FR" sz="1200" dirty="0" smtClean="0"/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/>
              <a:t>Stockage</a:t>
            </a:r>
            <a:r>
              <a:rPr lang="fr-FR" sz="1200" dirty="0"/>
              <a:t> : inventaire, étiquetage</a:t>
            </a:r>
            <a:r>
              <a:rPr lang="fr-FR" sz="1200" dirty="0" smtClean="0"/>
              <a:t>, conservation dans un endroit </a:t>
            </a:r>
            <a:r>
              <a:rPr lang="fr-FR" sz="1200" dirty="0"/>
              <a:t>dédié et séparé afin de ne pas être utilisé </a:t>
            </a:r>
            <a:endParaRPr lang="fr-FR" sz="1200" dirty="0" smtClean="0"/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/>
              <a:t>Destruction : </a:t>
            </a:r>
            <a:r>
              <a:rPr lang="fr-FR" sz="1200" dirty="0"/>
              <a:t>par un organisme agréé approprié pour l’élimination des déchets dangereux et/ou non dangereux (Délégation Régionale de </a:t>
            </a:r>
            <a:r>
              <a:rPr lang="fr-FR" sz="1200" dirty="0" smtClean="0"/>
              <a:t>l’ADEME : Agence De l’Environnement et de la Maitrise de l’Energie)</a:t>
            </a:r>
            <a:endParaRPr lang="fr-FR" sz="1200" dirty="0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22" y="7444820"/>
            <a:ext cx="429339" cy="429339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242368" y="8758173"/>
            <a:ext cx="642620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58BA4"/>
              </a:buClr>
            </a:pPr>
            <a:r>
              <a:rPr lang="fr-FR" sz="1100" i="1" dirty="0" smtClean="0">
                <a:ea typeface="Helvetica Neue" panose="020B0604020202020204" pitchFamily="34" charset="0"/>
              </a:rPr>
              <a:t>Pour aller plus loin : Fiche professionnelle « </a:t>
            </a:r>
            <a:r>
              <a:rPr lang="fr-FR" sz="1100" i="1" dirty="0">
                <a:ea typeface="Helvetica Neue" panose="020B0604020202020204" pitchFamily="34" charset="0"/>
                <a:hlinkClick r:id="rId4"/>
              </a:rPr>
              <a:t>Destruction des produits chimiques à </a:t>
            </a:r>
            <a:r>
              <a:rPr lang="fr-FR" sz="1100" i="1" dirty="0" smtClean="0">
                <a:ea typeface="Helvetica Neue" panose="020B0604020202020204" pitchFamily="34" charset="0"/>
                <a:hlinkClick r:id="rId4"/>
              </a:rPr>
              <a:t>l’officine</a:t>
            </a:r>
            <a:r>
              <a:rPr lang="fr-FR" sz="1100" i="1" dirty="0">
                <a:ea typeface="Helvetica Neue" panose="020B0604020202020204" pitchFamily="34" charset="0"/>
              </a:rPr>
              <a:t> »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3448" y="6174842"/>
            <a:ext cx="642620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58BA4"/>
              </a:buClr>
            </a:pPr>
            <a:r>
              <a:rPr lang="fr-FR" sz="1100" i="1" dirty="0" smtClean="0">
                <a:ea typeface="Helvetica Neue" panose="020B0604020202020204" pitchFamily="34" charset="0"/>
              </a:rPr>
              <a:t>Pour aller plus loin : Fiche professionnelle « </a:t>
            </a:r>
            <a:r>
              <a:rPr lang="fr-FR" sz="1100" i="1" dirty="0">
                <a:ea typeface="Helvetica Neue" panose="020B0604020202020204" pitchFamily="34" charset="0"/>
                <a:hlinkClick r:id="rId5"/>
              </a:rPr>
              <a:t>Destruction des médicaments stupéfiants à </a:t>
            </a:r>
            <a:r>
              <a:rPr lang="fr-FR" sz="1100" i="1" dirty="0" smtClean="0">
                <a:ea typeface="Helvetica Neue" panose="020B0604020202020204" pitchFamily="34" charset="0"/>
                <a:hlinkClick r:id="rId5"/>
              </a:rPr>
              <a:t>l’officine</a:t>
            </a:r>
            <a:r>
              <a:rPr lang="fr-FR" sz="1100" i="1" dirty="0" smtClean="0">
                <a:ea typeface="Helvetica Neue" panose="020B0604020202020204" pitchFamily="34" charset="0"/>
              </a:rPr>
              <a:t> »</a:t>
            </a:r>
            <a:endParaRPr lang="fr-FR" sz="1100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631" y="2040517"/>
            <a:ext cx="1126291" cy="44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04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98B11-E7C1-498C-AC68-68802A14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905817"/>
            <a:ext cx="6636853" cy="272382"/>
          </a:xfrm>
        </p:spPr>
        <p:txBody>
          <a:bodyPr/>
          <a:lstStyle/>
          <a:p>
            <a:pPr algn="r"/>
            <a:r>
              <a:rPr lang="fr-FR" sz="1300" dirty="0" smtClean="0"/>
              <a:t>M32. </a:t>
            </a:r>
            <a:r>
              <a:rPr lang="fr-FR" sz="1300" dirty="0"/>
              <a:t>Collecte et élimination des déchets générés par l’officine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3D25633-DDB0-4A30-900D-60E26F5E83E9}"/>
              </a:ext>
            </a:extLst>
          </p:cNvPr>
          <p:cNvSpPr txBox="1"/>
          <p:nvPr/>
        </p:nvSpPr>
        <p:spPr>
          <a:xfrm flipH="1">
            <a:off x="187561" y="1295944"/>
            <a:ext cx="6539489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258BA4"/>
                </a:solidFill>
                <a:ea typeface="Helvetica Neue" panose="020B0604020202020204" pitchFamily="34" charset="0"/>
              </a:defRPr>
            </a:lvl1pPr>
          </a:lstStyle>
          <a:p>
            <a:r>
              <a:rPr lang="fr-FR" u="sng" dirty="0"/>
              <a:t>Élimination des </a:t>
            </a:r>
            <a:r>
              <a:rPr lang="fr-FR" u="sng" dirty="0" smtClean="0"/>
              <a:t>DASRI PRO </a:t>
            </a:r>
            <a:r>
              <a:rPr lang="fr-FR" sz="1000" dirty="0" smtClean="0"/>
              <a:t>:</a:t>
            </a:r>
            <a:endParaRPr lang="fr-FR" sz="1000" dirty="0"/>
          </a:p>
        </p:txBody>
      </p:sp>
      <p:sp>
        <p:nvSpPr>
          <p:cNvPr id="42" name="Rectangle 41"/>
          <p:cNvSpPr/>
          <p:nvPr/>
        </p:nvSpPr>
        <p:spPr>
          <a:xfrm>
            <a:off x="156362" y="1279693"/>
            <a:ext cx="6539489" cy="3477731"/>
          </a:xfrm>
          <a:prstGeom prst="rect">
            <a:avLst/>
          </a:prstGeom>
          <a:noFill/>
          <a:ln>
            <a:solidFill>
              <a:srgbClr val="25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015934" y="5277591"/>
            <a:ext cx="5690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>
                <a:ea typeface="Helvetica Neue" panose="020B0604020202020204" pitchFamily="34" charset="0"/>
              </a:rPr>
              <a:t>Préparation des doses à administrer </a:t>
            </a:r>
            <a:r>
              <a:rPr lang="fr-FR" sz="1200" dirty="0">
                <a:ea typeface="Helvetica Neue" panose="020B0604020202020204" pitchFamily="34" charset="0"/>
              </a:rPr>
              <a:t>: </a:t>
            </a:r>
            <a:r>
              <a:rPr lang="fr-FR" sz="1200" dirty="0" smtClean="0">
                <a:ea typeface="Helvetica Neue" panose="020B0604020202020204" pitchFamily="34" charset="0"/>
              </a:rPr>
              <a:t>Cartes blistérisées, conditionnements </a:t>
            </a:r>
            <a:r>
              <a:rPr lang="fr-FR" sz="1200" dirty="0">
                <a:ea typeface="Helvetica Neue" panose="020B0604020202020204" pitchFamily="34" charset="0"/>
              </a:rPr>
              <a:t>primaires (blisters en aluminium) et emballages après déconditionnement</a:t>
            </a:r>
            <a:r>
              <a:rPr lang="fr-FR" sz="1200" dirty="0" smtClean="0">
                <a:ea typeface="Helvetica Neue" panose="020B0604020202020204" pitchFamily="34" charset="0"/>
              </a:rPr>
              <a:t>, notices de médicaments</a:t>
            </a:r>
          </a:p>
          <a:p>
            <a:r>
              <a:rPr lang="fr-FR" sz="1200" dirty="0" smtClean="0">
                <a:solidFill>
                  <a:srgbClr val="FF0000"/>
                </a:solidFill>
                <a:ea typeface="Helvetica Neue" panose="020B0604020202020204" pitchFamily="34" charset="0"/>
              </a:rPr>
              <a:t>    ATTENTION </a:t>
            </a:r>
            <a:r>
              <a:rPr lang="fr-FR" sz="1200" dirty="0">
                <a:solidFill>
                  <a:srgbClr val="FF0000"/>
                </a:solidFill>
                <a:ea typeface="Helvetica Neue" panose="020B0604020202020204" pitchFamily="34" charset="0"/>
              </a:rPr>
              <a:t>:</a:t>
            </a:r>
            <a:r>
              <a:rPr lang="fr-FR" sz="1200" dirty="0">
                <a:ea typeface="Helvetica Neue" panose="020B0604020202020204" pitchFamily="34" charset="0"/>
              </a:rPr>
              <a:t> </a:t>
            </a:r>
            <a:r>
              <a:rPr lang="fr-FR" sz="1200" dirty="0" smtClean="0">
                <a:ea typeface="Helvetica Neue" panose="020B0604020202020204" pitchFamily="34" charset="0"/>
              </a:rPr>
              <a:t>comprimés et gélules non utilisés suivent la filière Cyclamed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67345" y="4981501"/>
            <a:ext cx="6539489" cy="3553561"/>
          </a:xfrm>
          <a:prstGeom prst="rect">
            <a:avLst/>
          </a:prstGeom>
          <a:noFill/>
          <a:ln>
            <a:solidFill>
              <a:srgbClr val="25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279706" y="5032606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u="sng" dirty="0">
                <a:solidFill>
                  <a:srgbClr val="258BA4"/>
                </a:solidFill>
                <a:ea typeface="Helvetica Neue" panose="020B0604020202020204" pitchFamily="34" charset="0"/>
              </a:rPr>
              <a:t>Dans la poubelle </a:t>
            </a:r>
            <a:r>
              <a:rPr lang="fr-FR" sz="1200" u="sng" dirty="0" smtClean="0">
                <a:solidFill>
                  <a:srgbClr val="258BA4"/>
                </a:solidFill>
                <a:ea typeface="Helvetica Neue" panose="020B0604020202020204" pitchFamily="34" charset="0"/>
              </a:rPr>
              <a:t>de tri sélectif :</a:t>
            </a:r>
            <a:endParaRPr lang="fr-FR" sz="1200" u="sng" dirty="0">
              <a:solidFill>
                <a:srgbClr val="258BA4"/>
              </a:solidFill>
              <a:ea typeface="Helvetica Neue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7290" y="6431415"/>
            <a:ext cx="57049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>
                <a:ea typeface="Helvetica Neue" panose="020B0604020202020204" pitchFamily="34" charset="0"/>
              </a:rPr>
              <a:t>Equipements </a:t>
            </a:r>
            <a:r>
              <a:rPr lang="fr-FR" sz="1200" b="1" dirty="0">
                <a:ea typeface="Helvetica Neue" panose="020B0604020202020204" pitchFamily="34" charset="0"/>
              </a:rPr>
              <a:t>de protection individuelle </a:t>
            </a:r>
            <a:r>
              <a:rPr lang="fr-FR" sz="1200" dirty="0">
                <a:ea typeface="Helvetica Neue" panose="020B0604020202020204" pitchFamily="34" charset="0"/>
              </a:rPr>
              <a:t>(masques, gants) : élimination dans un double sac après stockage de 24 heures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b="1" dirty="0" smtClean="0">
                <a:ea typeface="Helvetica Neue" panose="020B0604020202020204" pitchFamily="34" charset="0"/>
              </a:rPr>
              <a:t>Déchets </a:t>
            </a:r>
            <a:r>
              <a:rPr lang="fr-FR" sz="1200" b="1" dirty="0">
                <a:ea typeface="Helvetica Neue" panose="020B0604020202020204" pitchFamily="34" charset="0"/>
              </a:rPr>
              <a:t>d’activité de soins </a:t>
            </a:r>
            <a:r>
              <a:rPr lang="fr-FR" sz="1200" dirty="0">
                <a:ea typeface="Helvetica Neue" panose="020B0604020202020204" pitchFamily="34" charset="0"/>
              </a:rPr>
              <a:t>(pansements et compresses) : élimination dans un double sac après stockage de 24 </a:t>
            </a:r>
            <a:r>
              <a:rPr lang="fr-FR" sz="1200" dirty="0" smtClean="0">
                <a:ea typeface="Helvetica Neue" panose="020B0604020202020204" pitchFamily="34" charset="0"/>
              </a:rPr>
              <a:t>heures</a:t>
            </a:r>
            <a:endParaRPr lang="fr-FR" sz="1200" dirty="0">
              <a:ea typeface="Helvetica Neue" panose="020B0604020202020204" pitchFamily="34" charset="0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7EFA77D2-3870-4E4F-8143-BBA30FAA936B}"/>
              </a:ext>
            </a:extLst>
          </p:cNvPr>
          <p:cNvSpPr txBox="1">
            <a:spLocks/>
          </p:cNvSpPr>
          <p:nvPr/>
        </p:nvSpPr>
        <p:spPr>
          <a:xfrm>
            <a:off x="1" y="8677796"/>
            <a:ext cx="5640404" cy="1238477"/>
          </a:xfrm>
          <a:prstGeom prst="rect">
            <a:avLst/>
          </a:prstGeom>
          <a:solidFill>
            <a:srgbClr val="CCE6EB"/>
          </a:solidFill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fr-FR" sz="1050" b="1" dirty="0" smtClean="0"/>
              <a:t>Références : </a:t>
            </a:r>
          </a:p>
          <a:p>
            <a:pPr>
              <a:spcBef>
                <a:spcPts val="300"/>
              </a:spcBef>
            </a:pPr>
            <a:r>
              <a:rPr lang="fr-FR" sz="1050" dirty="0" smtClean="0">
                <a:hlinkClick r:id="rId2"/>
              </a:rPr>
              <a:t>Loi n° 2007-248 du 26 février 2007</a:t>
            </a:r>
            <a:r>
              <a:rPr lang="fr-FR" sz="1050" dirty="0" smtClean="0"/>
              <a:t> portant diverses dispositions d'adaptation au droit communautaire dans le domaine du médicament</a:t>
            </a:r>
          </a:p>
          <a:p>
            <a:pPr>
              <a:spcBef>
                <a:spcPts val="300"/>
              </a:spcBef>
            </a:pPr>
            <a:r>
              <a:rPr lang="fr-FR" sz="1050" dirty="0" smtClean="0"/>
              <a:t>Fiches professionnelles, </a:t>
            </a:r>
            <a:r>
              <a:rPr lang="fr-FR" sz="1050" dirty="0" smtClean="0">
                <a:hlinkClick r:id="rId3"/>
              </a:rPr>
              <a:t>Code de l'environnement</a:t>
            </a:r>
            <a:endParaRPr lang="fr-FR" sz="1050" dirty="0" smtClean="0"/>
          </a:p>
          <a:p>
            <a:pPr>
              <a:spcBef>
                <a:spcPts val="300"/>
              </a:spcBef>
            </a:pPr>
            <a:r>
              <a:rPr lang="fr-FR" sz="1050" dirty="0" smtClean="0">
                <a:hlinkClick r:id="rId4"/>
              </a:rPr>
              <a:t>Articles R1335-1 à R1335-8-7</a:t>
            </a:r>
            <a:r>
              <a:rPr lang="fr-FR" sz="1050" dirty="0" smtClean="0"/>
              <a:t> : Déchets </a:t>
            </a:r>
            <a:r>
              <a:rPr lang="fr-FR" sz="1050" dirty="0"/>
              <a:t>d'activités de soins à risques infectieux et assimilés</a:t>
            </a:r>
          </a:p>
          <a:p>
            <a:pPr>
              <a:spcBef>
                <a:spcPts val="300"/>
              </a:spcBef>
            </a:pPr>
            <a:r>
              <a:rPr lang="fr-FR" sz="1050" dirty="0">
                <a:hlinkClick r:id="rId5"/>
              </a:rPr>
              <a:t>Actualisation des avis du HCSP </a:t>
            </a:r>
            <a:r>
              <a:rPr lang="fr-FR" sz="1050" dirty="0"/>
              <a:t>délivrés lors de la crise sanitaire Covid-19 concernant la gestion des déchets d’activités de </a:t>
            </a:r>
            <a:r>
              <a:rPr lang="fr-FR" sz="1050" dirty="0" smtClean="0"/>
              <a:t>soins du 6 juillet 2023</a:t>
            </a:r>
            <a:endParaRPr lang="fr-FR" sz="1050" dirty="0"/>
          </a:p>
        </p:txBody>
      </p:sp>
      <p:sp>
        <p:nvSpPr>
          <p:cNvPr id="3" name="Rectangle 2"/>
          <p:cNvSpPr/>
          <p:nvPr/>
        </p:nvSpPr>
        <p:spPr>
          <a:xfrm>
            <a:off x="1333516" y="1566696"/>
            <a:ext cx="53518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ea typeface="Helvetica Neue" panose="020B0604020202020204" pitchFamily="34" charset="0"/>
              </a:rPr>
              <a:t>Les DASRI PRO sont les DASRI produits par des professionnels de santé. En pharmacies d’officine, ce sont par exemple les DASRI issus de la </a:t>
            </a:r>
            <a:r>
              <a:rPr lang="fr-FR" sz="1200" dirty="0" smtClean="0">
                <a:ea typeface="Helvetica Neue" panose="020B0604020202020204" pitchFamily="34" charset="0"/>
              </a:rPr>
              <a:t>vaccination </a:t>
            </a:r>
            <a:r>
              <a:rPr lang="fr-FR" sz="1200" dirty="0">
                <a:ea typeface="Helvetica Neue" panose="020B0604020202020204" pitchFamily="34" charset="0"/>
              </a:rPr>
              <a:t>(</a:t>
            </a:r>
            <a:r>
              <a:rPr lang="fr-FR" sz="1200" dirty="0" err="1">
                <a:ea typeface="Helvetica Neue" panose="020B0604020202020204" pitchFamily="34" charset="0"/>
              </a:rPr>
              <a:t>Covid</a:t>
            </a:r>
            <a:r>
              <a:rPr lang="fr-FR" sz="1200" dirty="0">
                <a:ea typeface="Helvetica Neue" panose="020B0604020202020204" pitchFamily="34" charset="0"/>
              </a:rPr>
              <a:t>, grippe,…) et du dépistage (</a:t>
            </a:r>
            <a:r>
              <a:rPr lang="fr-FR" sz="1200" dirty="0" err="1">
                <a:ea typeface="Helvetica Neue" panose="020B0604020202020204" pitchFamily="34" charset="0"/>
              </a:rPr>
              <a:t>Covid</a:t>
            </a:r>
            <a:r>
              <a:rPr lang="fr-FR" sz="1200" dirty="0" smtClean="0">
                <a:ea typeface="Helvetica Neue" panose="020B0604020202020204" pitchFamily="34" charset="0"/>
              </a:rPr>
              <a:t>,…)</a:t>
            </a:r>
          </a:p>
          <a:p>
            <a:r>
              <a:rPr lang="fr-FR" sz="1200" dirty="0" smtClean="0">
                <a:ea typeface="Helvetica Neue" panose="020B0604020202020204" pitchFamily="34" charset="0"/>
              </a:rPr>
              <a:t>Les </a:t>
            </a:r>
            <a:r>
              <a:rPr lang="fr-FR" sz="1200" dirty="0">
                <a:ea typeface="Helvetica Neue" panose="020B0604020202020204" pitchFamily="34" charset="0"/>
              </a:rPr>
              <a:t>pharmaciens doivent organiser leur propre circuit d'élimination des DASRI générés par </a:t>
            </a:r>
            <a:r>
              <a:rPr lang="fr-FR" sz="1200" dirty="0" smtClean="0">
                <a:ea typeface="Helvetica Neue" panose="020B0604020202020204" pitchFamily="34" charset="0"/>
              </a:rPr>
              <a:t>leurs activités à l’officine.</a:t>
            </a:r>
            <a:endParaRPr lang="fr-FR" sz="1200" dirty="0">
              <a:ea typeface="Helvetica Neue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172" y="1685013"/>
            <a:ext cx="716733" cy="62452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082" y="5338822"/>
            <a:ext cx="633208" cy="71236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1063" y="6168515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u="sng" dirty="0">
                <a:solidFill>
                  <a:srgbClr val="258BA4"/>
                </a:solidFill>
                <a:ea typeface="Helvetica Neue" panose="020B0604020202020204" pitchFamily="34" charset="0"/>
              </a:rPr>
              <a:t>Dans la poubelle </a:t>
            </a:r>
            <a:r>
              <a:rPr lang="fr-FR" sz="1200" u="sng" dirty="0" smtClean="0">
                <a:solidFill>
                  <a:srgbClr val="258BA4"/>
                </a:solidFill>
                <a:ea typeface="Helvetica Neue" panose="020B0604020202020204" pitchFamily="34" charset="0"/>
              </a:rPr>
              <a:t>des déchets ménagers :</a:t>
            </a:r>
            <a:endParaRPr lang="fr-FR" sz="1200" u="sng" dirty="0">
              <a:solidFill>
                <a:srgbClr val="258BA4"/>
              </a:solidFill>
              <a:ea typeface="Helvetica Neue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84" y="6420182"/>
            <a:ext cx="605506" cy="71236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69997" y="7271110"/>
            <a:ext cx="64258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dirty="0" smtClean="0">
                <a:ea typeface="Helvetica Neue" panose="020B0604020202020204" pitchFamily="34" charset="0"/>
              </a:rPr>
              <a:t>Autotests </a:t>
            </a:r>
            <a:r>
              <a:rPr lang="fr-FR" sz="1200" dirty="0">
                <a:ea typeface="Helvetica Neue" panose="020B0604020202020204" pitchFamily="34" charset="0"/>
              </a:rPr>
              <a:t>Covid-19 </a:t>
            </a:r>
            <a:r>
              <a:rPr lang="fr-FR" sz="1200" dirty="0" smtClean="0">
                <a:ea typeface="Helvetica Neue" panose="020B0604020202020204" pitchFamily="34" charset="0"/>
              </a:rPr>
              <a:t>réalisés sous la </a:t>
            </a:r>
            <a:r>
              <a:rPr lang="fr-FR" sz="1200" dirty="0">
                <a:ea typeface="Helvetica Neue" panose="020B0604020202020204" pitchFamily="34" charset="0"/>
              </a:rPr>
              <a:t>supervision d’un pharmacien </a:t>
            </a:r>
            <a:r>
              <a:rPr lang="fr-FR" sz="1200" dirty="0" smtClean="0">
                <a:ea typeface="Helvetica Neue" panose="020B0604020202020204" pitchFamily="34" charset="0"/>
              </a:rPr>
              <a:t>:</a:t>
            </a:r>
            <a:r>
              <a:rPr lang="fr-FR" sz="1200" dirty="0" smtClean="0">
                <a:solidFill>
                  <a:srgbClr val="D6A300"/>
                </a:solidFill>
                <a:ea typeface="Helvetica Neue" panose="020B0604020202020204" pitchFamily="34" charset="0"/>
              </a:rPr>
              <a:t> </a:t>
            </a:r>
            <a:endParaRPr lang="fr-FR" sz="1200" dirty="0">
              <a:solidFill>
                <a:srgbClr val="D6A300"/>
              </a:solidFill>
              <a:ea typeface="Helvetica Neue" panose="020B0604020202020204" pitchFamily="34" charset="0"/>
            </a:endParaRPr>
          </a:p>
          <a:p>
            <a:pPr marL="171450" indent="-171450">
              <a:buClr>
                <a:srgbClr val="258BA4"/>
              </a:buClr>
              <a:buFontTx/>
              <a:buChar char="-"/>
            </a:pPr>
            <a:r>
              <a:rPr lang="fr-FR" sz="1200" dirty="0" smtClean="0"/>
              <a:t>Les </a:t>
            </a:r>
            <a:r>
              <a:rPr lang="fr-FR" sz="1200" b="1" dirty="0"/>
              <a:t>tests négatifs </a:t>
            </a:r>
            <a:r>
              <a:rPr lang="fr-FR" sz="1200" dirty="0"/>
              <a:t>placés sous double emballage sont évacués dans les ordures ménagères</a:t>
            </a:r>
            <a:r>
              <a:rPr lang="fr-FR" sz="1200" dirty="0" smtClean="0"/>
              <a:t>.</a:t>
            </a:r>
          </a:p>
          <a:p>
            <a:pPr marL="171450" indent="-171450">
              <a:buClr>
                <a:srgbClr val="258BA4"/>
              </a:buClr>
              <a:buFontTx/>
              <a:buChar char="-"/>
            </a:pPr>
            <a:r>
              <a:rPr lang="fr-FR" sz="1200" dirty="0" smtClean="0"/>
              <a:t>Les </a:t>
            </a:r>
            <a:r>
              <a:rPr lang="fr-FR" sz="1200" b="1" dirty="0"/>
              <a:t>tests positifs </a:t>
            </a:r>
            <a:r>
              <a:rPr lang="fr-FR" sz="1200" dirty="0"/>
              <a:t>doivent être placés sous double emballage et </a:t>
            </a:r>
            <a:r>
              <a:rPr lang="fr-FR" sz="1200" dirty="0" smtClean="0"/>
              <a:t>éliminés par </a:t>
            </a:r>
            <a:r>
              <a:rPr lang="fr-FR" sz="1200" dirty="0"/>
              <a:t>la filière des ordures ménagères ou immédiatement si une poubelle spécifique pour les déchets d'activité de soins à risques infectieux est disponible</a:t>
            </a:r>
            <a:endParaRPr lang="fr-FR" sz="1200" dirty="0">
              <a:solidFill>
                <a:srgbClr val="D6A300"/>
              </a:solidFill>
              <a:ea typeface="Helvetica Neue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575" y="2553317"/>
            <a:ext cx="63930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000000"/>
                </a:solidFill>
              </a:rPr>
              <a:t>Pour éliminer leurs DASRI professionnels</a:t>
            </a:r>
            <a:r>
              <a:rPr lang="fr-FR" sz="1200" dirty="0">
                <a:solidFill>
                  <a:srgbClr val="000000"/>
                </a:solidFill>
              </a:rPr>
              <a:t>, les pharmaciens d’officine ont la possibilité :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dirty="0">
                <a:ea typeface="Helvetica Neue" panose="020B0604020202020204" pitchFamily="34" charset="0"/>
              </a:rPr>
              <a:t>de </a:t>
            </a:r>
            <a:r>
              <a:rPr lang="fr-FR" sz="1200" b="1" dirty="0">
                <a:ea typeface="Helvetica Neue" panose="020B0604020202020204" pitchFamily="34" charset="0"/>
              </a:rPr>
              <a:t>conventionner avec un opérateur habilité de </a:t>
            </a:r>
            <a:r>
              <a:rPr lang="fr-FR" sz="1200" b="1" dirty="0" smtClean="0">
                <a:ea typeface="Helvetica Neue" panose="020B0604020202020204" pitchFamily="34" charset="0"/>
              </a:rPr>
              <a:t>leur </a:t>
            </a:r>
            <a:r>
              <a:rPr lang="fr-FR" sz="1200" b="1" dirty="0">
                <a:ea typeface="Helvetica Neue" panose="020B0604020202020204" pitchFamily="34" charset="0"/>
              </a:rPr>
              <a:t>choix</a:t>
            </a:r>
            <a:r>
              <a:rPr lang="fr-FR" sz="1200" dirty="0">
                <a:ea typeface="Helvetica Neue" panose="020B0604020202020204" pitchFamily="34" charset="0"/>
              </a:rPr>
              <a:t>. Des listes d’opérateurs sont disponibles sur la plupart des sites internet des </a:t>
            </a:r>
            <a:r>
              <a:rPr lang="fr-FR" sz="1200" dirty="0">
                <a:ea typeface="Helvetica Neue" panose="020B0604020202020204" pitchFamily="34" charset="0"/>
                <a:hlinkClick r:id="rId9" tooltip="undefined"/>
              </a:rPr>
              <a:t>agences régionales de santé</a:t>
            </a:r>
            <a:r>
              <a:rPr lang="fr-FR" sz="1200" dirty="0">
                <a:ea typeface="Helvetica Neue" panose="020B0604020202020204" pitchFamily="34" charset="0"/>
              </a:rPr>
              <a:t> ;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200" dirty="0">
                <a:ea typeface="Helvetica Neue" panose="020B0604020202020204" pitchFamily="34" charset="0"/>
              </a:rPr>
              <a:t>pour les DASRI perforants ou coupants, parmi lesquels ceux liés à la vaccination, de </a:t>
            </a:r>
            <a:r>
              <a:rPr lang="fr-FR" sz="1200" b="1" dirty="0">
                <a:ea typeface="Helvetica Neue" panose="020B0604020202020204" pitchFamily="34" charset="0"/>
              </a:rPr>
              <a:t>bénéficier des partenariats entre les syndicats professionnels et l’éco-organisme DASTRI</a:t>
            </a:r>
            <a:r>
              <a:rPr lang="fr-FR" sz="1200" dirty="0">
                <a:ea typeface="Helvetica Neue" panose="020B0604020202020204" pitchFamily="34" charset="0"/>
              </a:rPr>
              <a:t>. </a:t>
            </a:r>
          </a:p>
        </p:txBody>
      </p:sp>
      <p:sp>
        <p:nvSpPr>
          <p:cNvPr id="8" name="Rectangle 7"/>
          <p:cNvSpPr/>
          <p:nvPr/>
        </p:nvSpPr>
        <p:spPr>
          <a:xfrm>
            <a:off x="217718" y="3762344"/>
            <a:ext cx="6404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b="1" dirty="0" smtClean="0">
                <a:ea typeface="Helvetica Neue" panose="020B0604020202020204" pitchFamily="34" charset="0"/>
              </a:rPr>
              <a:t>La </a:t>
            </a:r>
            <a:r>
              <a:rPr lang="fr-FR" sz="1200" b="1" dirty="0">
                <a:ea typeface="Helvetica Neue" panose="020B0604020202020204" pitchFamily="34" charset="0"/>
              </a:rPr>
              <a:t>traçabilité des DASRI doit être assurée par le pharmacien</a:t>
            </a:r>
            <a:r>
              <a:rPr lang="fr-FR" sz="1200" dirty="0">
                <a:ea typeface="Helvetica Neue" panose="020B0604020202020204" pitchFamily="34" charset="0"/>
              </a:rPr>
              <a:t>, de leur enlèvement jusqu’à leur destruction finale. La plateforme numérique gratuite </a:t>
            </a:r>
            <a:r>
              <a:rPr lang="fr-FR" sz="1200" dirty="0" err="1">
                <a:ea typeface="Helvetica Neue" panose="020B0604020202020204" pitchFamily="34" charset="0"/>
                <a:hlinkClick r:id="rId10"/>
              </a:rPr>
              <a:t>TrackDéchets</a:t>
            </a:r>
            <a:r>
              <a:rPr lang="fr-FR" sz="1200" dirty="0">
                <a:ea typeface="Helvetica Neue" panose="020B0604020202020204" pitchFamily="34" charset="0"/>
              </a:rPr>
              <a:t>, développée par le ministère de la Transition Écologique,   permet la dématérialisation du suivi des DASRI (obligatoire depuis le 1er janvier 2023).</a:t>
            </a:r>
          </a:p>
        </p:txBody>
      </p:sp>
    </p:spTree>
    <p:extLst>
      <p:ext uri="{BB962C8B-B14F-4D97-AF65-F5344CB8AC3E}">
        <p14:creationId xmlns:p14="http://schemas.microsoft.com/office/powerpoint/2010/main" val="39200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NOP - Procédures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455F51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3443</TotalTime>
  <Words>778</Words>
  <Application>Microsoft Office PowerPoint</Application>
  <PresentationFormat>Format A4 (210 x 297 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Wingdings</vt:lpstr>
      <vt:lpstr>Thème Office</vt:lpstr>
      <vt:lpstr>M32. Collecte et élimination des déchets générés par l’officine</vt:lpstr>
      <vt:lpstr>M32. Collecte et élimination des déchets générés par l’officine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244</cp:revision>
  <cp:lastPrinted>2022-01-05T09:01:24Z</cp:lastPrinted>
  <dcterms:created xsi:type="dcterms:W3CDTF">2019-09-09T06:31:24Z</dcterms:created>
  <dcterms:modified xsi:type="dcterms:W3CDTF">2024-08-20T09:42:24Z</dcterms:modified>
</cp:coreProperties>
</file>