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68" r:id="rId2"/>
    <p:sldId id="267" r:id="rId3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6EB"/>
    <a:srgbClr val="D6A300"/>
    <a:srgbClr val="134552"/>
    <a:srgbClr val="258BA4"/>
    <a:srgbClr val="94B8C4"/>
    <a:srgbClr val="6CABBD"/>
    <a:srgbClr val="39A2BB"/>
    <a:srgbClr val="0E92AB"/>
    <a:srgbClr val="207D94"/>
    <a:srgbClr val="2C66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76" autoAdjust="0"/>
    <p:restoredTop sz="94660"/>
  </p:normalViewPr>
  <p:slideViewPr>
    <p:cSldViewPr snapToGrid="0">
      <p:cViewPr varScale="1">
        <p:scale>
          <a:sx n="78" d="100"/>
          <a:sy n="78" d="100"/>
        </p:scale>
        <p:origin x="26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811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57D3CD-F430-44A6-86A4-3B623AFF0A78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67B43-7F57-412C-B436-8CCBCB3770F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6939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790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43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824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70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0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6566FE0-0408-4DF8-8660-3B93BA33825F}"/>
              </a:ext>
            </a:extLst>
          </p:cNvPr>
          <p:cNvSpPr/>
          <p:nvPr userDrawn="1"/>
        </p:nvSpPr>
        <p:spPr>
          <a:xfrm>
            <a:off x="0" y="2"/>
            <a:ext cx="6858000" cy="8030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DDC7A37-1908-47BC-A500-55F3D0861FF1}"/>
              </a:ext>
            </a:extLst>
          </p:cNvPr>
          <p:cNvSpPr txBox="1"/>
          <p:nvPr userDrawn="1"/>
        </p:nvSpPr>
        <p:spPr>
          <a:xfrm>
            <a:off x="4235166" y="12344"/>
            <a:ext cx="262283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6000" cap="all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Mémo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AE66E8-957B-41E2-9901-0E0164DA242E}"/>
              </a:ext>
            </a:extLst>
          </p:cNvPr>
          <p:cNvSpPr/>
          <p:nvPr userDrawn="1"/>
        </p:nvSpPr>
        <p:spPr>
          <a:xfrm>
            <a:off x="0" y="803082"/>
            <a:ext cx="6858000" cy="397565"/>
          </a:xfrm>
          <a:prstGeom prst="rect">
            <a:avLst/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258BA4"/>
              </a:solidFill>
            </a:endParaRPr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CBD6099D-0642-4D9C-930D-133E479D5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871192"/>
            <a:ext cx="6636853" cy="341632"/>
          </a:xfrm>
          <a:noFill/>
        </p:spPr>
        <p:txBody>
          <a:bodyPr wrap="square" rtlCol="0">
            <a:spAutoFit/>
          </a:bodyPr>
          <a:lstStyle>
            <a:lvl1pPr>
              <a:defRPr lang="fr-FR" sz="1800" cap="all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  <a:cs typeface="+mn-cs"/>
              </a:defRPr>
            </a:lvl1pPr>
          </a:lstStyle>
          <a:p>
            <a:pPr marL="0" lvl="0" algn="r" defTabSz="457200"/>
            <a:r>
              <a:rPr lang="fr-FR" dirty="0"/>
              <a:t>Modifiez le style du titre</a:t>
            </a:r>
          </a:p>
        </p:txBody>
      </p:sp>
      <p:pic>
        <p:nvPicPr>
          <p:cNvPr id="18" name="Image 17">
            <a:extLst>
              <a:ext uri="{FF2B5EF4-FFF2-40B4-BE49-F238E27FC236}">
                <a16:creationId xmlns:a16="http://schemas.microsoft.com/office/drawing/2014/main" id="{D5B59661-5646-42D4-A973-16F076C45B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9053" b="6984"/>
          <a:stretch/>
        </p:blipFill>
        <p:spPr>
          <a:xfrm>
            <a:off x="111758" y="1364"/>
            <a:ext cx="951058" cy="803082"/>
          </a:xfrm>
          <a:prstGeom prst="rect">
            <a:avLst/>
          </a:prstGeom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B755BC0A-528F-4534-BBCA-590F5214EDC9}"/>
              </a:ext>
            </a:extLst>
          </p:cNvPr>
          <p:cNvSpPr/>
          <p:nvPr userDrawn="1"/>
        </p:nvSpPr>
        <p:spPr>
          <a:xfrm>
            <a:off x="0" y="9390490"/>
            <a:ext cx="6858000" cy="51551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 : coins arrondis 34">
            <a:extLst>
              <a:ext uri="{FF2B5EF4-FFF2-40B4-BE49-F238E27FC236}">
                <a16:creationId xmlns:a16="http://schemas.microsoft.com/office/drawing/2014/main" id="{4A80F84B-05FA-45AF-B348-706FAABA5C39}"/>
              </a:ext>
            </a:extLst>
          </p:cNvPr>
          <p:cNvSpPr/>
          <p:nvPr userDrawn="1"/>
        </p:nvSpPr>
        <p:spPr>
          <a:xfrm>
            <a:off x="3878505" y="9239784"/>
            <a:ext cx="2771905" cy="301412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fr-FR" sz="1200" dirty="0">
                <a:solidFill>
                  <a:srgbClr val="595959"/>
                </a:solidFill>
              </a:rPr>
              <a:t>Pharmacie :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377CAAF9-B2D4-6041-A5D9-C764826EF9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2191" y="113783"/>
            <a:ext cx="619984" cy="573293"/>
          </a:xfrm>
          <a:prstGeom prst="rect">
            <a:avLst/>
          </a:prstGeom>
        </p:spPr>
      </p:pic>
      <p:sp>
        <p:nvSpPr>
          <p:cNvPr id="17" name="Flèche : pentagone 20">
            <a:extLst>
              <a:ext uri="{FF2B5EF4-FFF2-40B4-BE49-F238E27FC236}">
                <a16:creationId xmlns:a16="http://schemas.microsoft.com/office/drawing/2014/main" id="{D9D8E899-31D8-904C-AE38-3BEA00CA0A8C}"/>
              </a:ext>
            </a:extLst>
          </p:cNvPr>
          <p:cNvSpPr/>
          <p:nvPr userDrawn="1"/>
        </p:nvSpPr>
        <p:spPr>
          <a:xfrm>
            <a:off x="0" y="9106989"/>
            <a:ext cx="732118" cy="580305"/>
          </a:xfrm>
          <a:prstGeom prst="homePlate">
            <a:avLst>
              <a:gd name="adj" fmla="val 31723"/>
            </a:avLst>
          </a:prstGeom>
          <a:solidFill>
            <a:srgbClr val="258BA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E0B377D-C8D3-B446-8659-2D96D24A2F3A}"/>
              </a:ext>
            </a:extLst>
          </p:cNvPr>
          <p:cNvSpPr/>
          <p:nvPr userDrawn="1"/>
        </p:nvSpPr>
        <p:spPr>
          <a:xfrm>
            <a:off x="677313" y="9350939"/>
            <a:ext cx="230961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000" dirty="0">
                <a:solidFill>
                  <a:schemeClr val="bg1"/>
                </a:solidFill>
                <a:latin typeface="Helvetica Neue" panose="020B0604020202020204" pitchFamily="34" charset="0"/>
                <a:ea typeface="Helvetica Neue" panose="020B0604020202020204" pitchFamily="34" charset="0"/>
              </a:rPr>
              <a:t>Moyens Nécessaires au Fonctionnement de l’Officine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D3670B7-0249-2648-B808-517A10466D15}"/>
              </a:ext>
            </a:extLst>
          </p:cNvPr>
          <p:cNvSpPr/>
          <p:nvPr userDrawn="1"/>
        </p:nvSpPr>
        <p:spPr>
          <a:xfrm>
            <a:off x="677313" y="9685466"/>
            <a:ext cx="538054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Version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1.4 </a:t>
            </a:r>
            <a:r>
              <a:rPr lang="fr-FR" sz="900" dirty="0">
                <a:solidFill>
                  <a:schemeClr val="bg1"/>
                </a:solidFill>
                <a:latin typeface="Helvetica Light" panose="020B0403020202020204" pitchFamily="34" charset="0"/>
              </a:rPr>
              <a:t>– </a:t>
            </a:r>
            <a:r>
              <a:rPr lang="fr-FR" sz="90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Février</a:t>
            </a:r>
            <a:r>
              <a:rPr lang="fr-FR" sz="900" baseline="0" dirty="0" smtClean="0">
                <a:solidFill>
                  <a:schemeClr val="bg1"/>
                </a:solidFill>
                <a:latin typeface="Helvetica Light" panose="020B0403020202020204" pitchFamily="34" charset="0"/>
              </a:rPr>
              <a:t> 2024</a:t>
            </a:r>
            <a:endParaRPr lang="fr-FR" sz="900" dirty="0">
              <a:solidFill>
                <a:schemeClr val="bg1"/>
              </a:solidFill>
            </a:endParaRPr>
          </a:p>
        </p:txBody>
      </p:sp>
      <p:pic>
        <p:nvPicPr>
          <p:cNvPr id="21" name="Image 20" descr="Une image contenant dessin&#10;&#10;Description générée automatiquement">
            <a:extLst>
              <a:ext uri="{FF2B5EF4-FFF2-40B4-BE49-F238E27FC236}">
                <a16:creationId xmlns:a16="http://schemas.microsoft.com/office/drawing/2014/main" id="{146B45B6-9C6D-B54D-AD1A-98D4E5B190E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22" y="9173901"/>
            <a:ext cx="359277" cy="469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146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854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5403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0280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276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740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F59C5-48D9-475B-9CF6-C1EC75048466}" type="datetimeFigureOut">
              <a:rPr lang="fr-FR" smtClean="0"/>
              <a:t>20/08/2024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7F5F1-9E8F-4C52-9517-C7265C1B6F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4687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AFAF59C5-48D9-475B-9CF6-C1EC75048466}" type="datetimeFigureOut">
              <a:rPr lang="fr-FR" smtClean="0"/>
              <a:pPr/>
              <a:t>20/08/2024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23F7F5F1-9E8F-4C52-9517-C7265C1B6F6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3351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>
              <a:lumMod val="85000"/>
              <a:lumOff val="15000"/>
            </a:schemeClr>
          </a:solidFill>
          <a:latin typeface="Helvetica Neue" panose="020B0604020202020204" pitchFamily="34" charset="0"/>
          <a:ea typeface="Helvetica Neue" panose="020B0604020202020204" pitchFamily="34" charset="0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11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hyperlink" Target="https://www.ordre.pharmacien.fr/je-suis/pharmacien/pharmacien/mon-exercice-professionnel/les-fiches-professionnelles/destruction-des-medicaments-stupefiants-a-l-officine" TargetMode="External"/><Relationship Id="rId4" Type="http://schemas.openxmlformats.org/officeDocument/2006/relationships/hyperlink" Target="http://www.ordre.pharmacien.fr/Les-pharmaciens/Le-metier-du-pharmacien/Les-fiches-professionnelles/Toutes-les-fiches/Destruction-des-produits-chimiques-a-l-officine/(language)/fre-FR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hyperlink" Target="https://www.legifrance.gouv.fr/codes/id/LEGITEXT000006074220/" TargetMode="External"/><Relationship Id="rId7" Type="http://schemas.openxmlformats.org/officeDocument/2006/relationships/image" Target="../media/image8.png"/><Relationship Id="rId2" Type="http://schemas.openxmlformats.org/officeDocument/2006/relationships/hyperlink" Target="https://www.legifrance.gouv.fr/loda/id/JORFTEXT000000613381/" TargetMode="Externa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hyperlink" Target="https://www.hcsp.fr/Explore.cgi/AvisRapportsDomaine?clefr=1327" TargetMode="External"/><Relationship Id="rId10" Type="http://schemas.openxmlformats.org/officeDocument/2006/relationships/hyperlink" Target="https://trackdechets.beta.gouv.fr/" TargetMode="External"/><Relationship Id="rId4" Type="http://schemas.openxmlformats.org/officeDocument/2006/relationships/hyperlink" Target="https://www.legifrance.gouv.fr/codes/section_lc/LEGITEXT000006072665/LEGISCTA000006190977/2022-10-26/" TargetMode="External"/><Relationship Id="rId9" Type="http://schemas.openxmlformats.org/officeDocument/2006/relationships/hyperlink" Target="https://www.ars.sante.f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98B11-E7C1-498C-AC68-68802A14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368" y="884121"/>
            <a:ext cx="6636853" cy="272382"/>
          </a:xfrm>
        </p:spPr>
        <p:txBody>
          <a:bodyPr/>
          <a:lstStyle/>
          <a:p>
            <a:pPr algn="r"/>
            <a:r>
              <a:rPr lang="fr-FR" sz="1300" dirty="0" smtClean="0"/>
              <a:t>M32. Collecte et élimination des déchets générés par l’officine</a:t>
            </a:r>
            <a:endParaRPr lang="fr-FR" sz="1300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83D25633-DDB0-4A30-900D-60E26F5E83E9}"/>
              </a:ext>
            </a:extLst>
          </p:cNvPr>
          <p:cNvSpPr txBox="1"/>
          <p:nvPr/>
        </p:nvSpPr>
        <p:spPr>
          <a:xfrm flipH="1">
            <a:off x="187560" y="1410354"/>
            <a:ext cx="6539489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>
              <a:defRPr sz="1200">
                <a:solidFill>
                  <a:srgbClr val="258BA4"/>
                </a:solidFill>
                <a:ea typeface="Helvetica Neue" panose="020B0604020202020204" pitchFamily="34" charset="0"/>
              </a:defRPr>
            </a:lvl1pPr>
          </a:lstStyle>
          <a:p>
            <a:r>
              <a:rPr lang="fr-FR" u="sng" dirty="0"/>
              <a:t>Élimination des médicaments pris en charge par la filière Cyclamed</a:t>
            </a:r>
            <a:r>
              <a:rPr lang="fr-FR" dirty="0"/>
              <a:t> :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87561" y="1383312"/>
            <a:ext cx="6539489" cy="2389688"/>
          </a:xfrm>
          <a:prstGeom prst="rect">
            <a:avLst/>
          </a:prstGeom>
          <a:noFill/>
          <a:ln>
            <a:solidFill>
              <a:srgbClr val="25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19B0B73-E24E-4696-ACFF-C6A98474F0B0}"/>
              </a:ext>
            </a:extLst>
          </p:cNvPr>
          <p:cNvSpPr/>
          <p:nvPr/>
        </p:nvSpPr>
        <p:spPr>
          <a:xfrm>
            <a:off x="1495168" y="1709512"/>
            <a:ext cx="51266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b="1" dirty="0" smtClean="0"/>
              <a:t>Sont concernés</a:t>
            </a:r>
            <a:r>
              <a:rPr lang="fr-FR" sz="1200" dirty="0" smtClean="0"/>
              <a:t> : </a:t>
            </a:r>
          </a:p>
          <a:p>
            <a:pPr marL="171450" indent="-171450">
              <a:buClr>
                <a:srgbClr val="258BA4"/>
              </a:buClr>
              <a:buFontTx/>
              <a:buChar char="-"/>
            </a:pPr>
            <a:r>
              <a:rPr lang="fr-FR" sz="1200" dirty="0" smtClean="0">
                <a:ea typeface="Helvetica Neue" panose="020B0604020202020204" pitchFamily="34" charset="0"/>
              </a:rPr>
              <a:t>S’ils ne sont pas restitués au patient</a:t>
            </a:r>
            <a:r>
              <a:rPr lang="fr-FR" sz="1200" dirty="0">
                <a:ea typeface="Helvetica Neue" panose="020B0604020202020204" pitchFamily="34" charset="0"/>
              </a:rPr>
              <a:t> </a:t>
            </a:r>
            <a:r>
              <a:rPr lang="fr-FR" sz="1200" dirty="0" smtClean="0">
                <a:ea typeface="Helvetica Neue" panose="020B0604020202020204" pitchFamily="34" charset="0"/>
              </a:rPr>
              <a:t>: les comprimés </a:t>
            </a:r>
            <a:r>
              <a:rPr lang="fr-FR" sz="1200" dirty="0">
                <a:ea typeface="Helvetica Neue" panose="020B0604020202020204" pitchFamily="34" charset="0"/>
              </a:rPr>
              <a:t>et gélules non </a:t>
            </a:r>
            <a:r>
              <a:rPr lang="fr-FR" sz="1200" dirty="0" smtClean="0">
                <a:solidFill>
                  <a:schemeClr val="tx2"/>
                </a:solidFill>
                <a:ea typeface="Helvetica Neue" panose="020B0604020202020204" pitchFamily="34" charset="0"/>
              </a:rPr>
              <a:t>utilisés dans le cadre de la préparation </a:t>
            </a:r>
            <a:r>
              <a:rPr lang="fr-FR" sz="1200" dirty="0">
                <a:solidFill>
                  <a:schemeClr val="tx2"/>
                </a:solidFill>
                <a:ea typeface="Helvetica Neue" panose="020B0604020202020204" pitchFamily="34" charset="0"/>
              </a:rPr>
              <a:t>des doses à administrer </a:t>
            </a:r>
            <a:endParaRPr lang="fr-FR" sz="1200" dirty="0" smtClean="0">
              <a:solidFill>
                <a:schemeClr val="tx2"/>
              </a:solidFill>
              <a:ea typeface="Helvetica Neue" panose="020B0604020202020204" pitchFamily="34" charset="0"/>
            </a:endParaRPr>
          </a:p>
          <a:p>
            <a:pPr marL="171450" indent="-171450">
              <a:buClr>
                <a:srgbClr val="258BA4"/>
              </a:buClr>
              <a:buFontTx/>
              <a:buChar char="-"/>
            </a:pPr>
            <a:r>
              <a:rPr lang="fr-FR" sz="1200" dirty="0" smtClean="0"/>
              <a:t>Les flacons vides de vaccin contre la Covid-19</a:t>
            </a:r>
            <a:r>
              <a:rPr lang="fr-FR" sz="1200" dirty="0"/>
              <a:t> </a:t>
            </a:r>
            <a:r>
              <a:rPr lang="fr-FR" sz="1200" dirty="0" smtClean="0"/>
              <a:t>de façon exceptionnelle dans le cadre de la crise sanitaire 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b="1" dirty="0" smtClean="0">
                <a:solidFill>
                  <a:schemeClr val="tx2"/>
                </a:solidFill>
              </a:rPr>
              <a:t>Stockage </a:t>
            </a:r>
            <a:r>
              <a:rPr lang="fr-FR" sz="1200" dirty="0" smtClean="0">
                <a:solidFill>
                  <a:schemeClr val="tx2"/>
                </a:solidFill>
              </a:rPr>
              <a:t>: emplacement </a:t>
            </a:r>
            <a:r>
              <a:rPr lang="fr-FR" sz="1200" dirty="0">
                <a:solidFill>
                  <a:schemeClr val="tx2"/>
                </a:solidFill>
              </a:rPr>
              <a:t>destiné au stockage des </a:t>
            </a:r>
            <a:r>
              <a:rPr lang="fr-FR" sz="1200" dirty="0" smtClean="0">
                <a:solidFill>
                  <a:schemeClr val="tx2"/>
                </a:solidFill>
              </a:rPr>
              <a:t>MNU</a:t>
            </a:r>
            <a:endParaRPr lang="fr-FR" sz="1200" dirty="0">
              <a:solidFill>
                <a:schemeClr val="tx2"/>
              </a:solidFill>
            </a:endParaRP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b="1" dirty="0" smtClean="0">
                <a:solidFill>
                  <a:schemeClr val="tx2"/>
                </a:solidFill>
              </a:rPr>
              <a:t>Destruction</a:t>
            </a:r>
            <a:r>
              <a:rPr lang="fr-FR" sz="1200" dirty="0" smtClean="0">
                <a:solidFill>
                  <a:schemeClr val="tx2"/>
                </a:solidFill>
              </a:rPr>
              <a:t> avec valorisation énergétique via la filière Cyclamed</a:t>
            </a:r>
          </a:p>
        </p:txBody>
      </p:sp>
      <p:sp>
        <p:nvSpPr>
          <p:cNvPr id="9" name="Rectangle 8"/>
          <p:cNvSpPr/>
          <p:nvPr/>
        </p:nvSpPr>
        <p:spPr>
          <a:xfrm>
            <a:off x="203448" y="3131527"/>
            <a:ext cx="648639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258BA4"/>
              </a:buClr>
            </a:pPr>
            <a:r>
              <a:rPr lang="fr-FR" sz="1100" dirty="0">
                <a:solidFill>
                  <a:srgbClr val="FF0000"/>
                </a:solidFill>
                <a:ea typeface="Helvetica Neue" panose="020B0604020202020204" pitchFamily="34" charset="0"/>
              </a:rPr>
              <a:t>ATTENTION</a:t>
            </a:r>
            <a:r>
              <a:rPr lang="fr-FR" sz="1100" dirty="0">
                <a:solidFill>
                  <a:srgbClr val="FF0000"/>
                </a:solidFill>
              </a:rPr>
              <a:t> </a:t>
            </a:r>
            <a:r>
              <a:rPr lang="fr-FR" sz="1100" dirty="0"/>
              <a:t>: les stocks périmés ou non utilisés de l’officine n’entrent pas dans le </a:t>
            </a:r>
            <a:r>
              <a:rPr lang="fr-FR" sz="1100" dirty="0" smtClean="0"/>
              <a:t>champ </a:t>
            </a:r>
            <a:r>
              <a:rPr lang="fr-FR" sz="1100" dirty="0"/>
              <a:t>de l’agrément de </a:t>
            </a:r>
            <a:r>
              <a:rPr lang="fr-FR" sz="1100" dirty="0" smtClean="0"/>
              <a:t>Cyclamed : les médicaments doivent suivre un autre circuit d’élimination, les autres produits ne rentrent pas dans le circuit Cyclamed.</a:t>
            </a:r>
            <a:endParaRPr lang="fr-FR" sz="11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19B0B73-E24E-4696-ACFF-C6A98474F0B0}"/>
              </a:ext>
            </a:extLst>
          </p:cNvPr>
          <p:cNvSpPr/>
          <p:nvPr/>
        </p:nvSpPr>
        <p:spPr>
          <a:xfrm>
            <a:off x="1124167" y="4558753"/>
            <a:ext cx="546157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b="1" dirty="0" smtClean="0"/>
              <a:t>Sont concernés </a:t>
            </a:r>
            <a:r>
              <a:rPr lang="fr-FR" sz="1200" dirty="0" smtClean="0"/>
              <a:t>: substances</a:t>
            </a:r>
            <a:r>
              <a:rPr lang="fr-FR" sz="1200" dirty="0"/>
              <a:t>, préparations ou médicaments classés comme stupéfiants périmés, altérés ou retournés 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b="1" dirty="0" smtClean="0"/>
              <a:t>Stockage</a:t>
            </a:r>
            <a:r>
              <a:rPr lang="fr-FR" sz="1200" dirty="0" smtClean="0"/>
              <a:t>: </a:t>
            </a:r>
            <a:r>
              <a:rPr lang="fr-FR" sz="1200" dirty="0"/>
              <a:t>armoire ou local fermé à clé, dans une zone spécifique, isolée et bien identifiée, différente de celle des stupéfiants destinés à être délivrés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b="1" dirty="0" smtClean="0"/>
              <a:t>Dénaturation </a:t>
            </a:r>
            <a:r>
              <a:rPr lang="fr-FR" sz="1200" b="1" dirty="0"/>
              <a:t>et élimination </a:t>
            </a:r>
            <a:r>
              <a:rPr lang="fr-FR" sz="1200" dirty="0"/>
              <a:t>en présence d’un pharmacien « témoin » </a:t>
            </a:r>
            <a:r>
              <a:rPr lang="fr-FR" sz="1200" dirty="0" smtClean="0"/>
              <a:t>(qui n’est pas nécessairement un Conseiller Ordinal) désigné </a:t>
            </a:r>
            <a:r>
              <a:rPr lang="fr-FR" sz="1200" dirty="0"/>
              <a:t>par le président du conseil régional de </a:t>
            </a:r>
            <a:r>
              <a:rPr lang="fr-FR" sz="1200" dirty="0" smtClean="0"/>
              <a:t>l’Ordre </a:t>
            </a:r>
            <a:r>
              <a:rPr lang="fr-FR" sz="1200" dirty="0"/>
              <a:t>des pharmaciens ou du conseil central de la Section </a:t>
            </a:r>
            <a:r>
              <a:rPr lang="fr-FR" sz="1200" dirty="0" smtClean="0"/>
              <a:t>E ou D (pharmacies mutualistes)</a:t>
            </a:r>
            <a:endParaRPr lang="fr-FR" sz="1200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83D25633-DDB0-4A30-900D-60E26F5E83E9}"/>
              </a:ext>
            </a:extLst>
          </p:cNvPr>
          <p:cNvSpPr txBox="1"/>
          <p:nvPr/>
        </p:nvSpPr>
        <p:spPr>
          <a:xfrm flipH="1">
            <a:off x="183894" y="4021484"/>
            <a:ext cx="6539489" cy="461665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>
              <a:defRPr sz="1200">
                <a:solidFill>
                  <a:srgbClr val="258BA4"/>
                </a:solidFill>
                <a:ea typeface="Helvetica Neue" panose="020B0604020202020204" pitchFamily="34" charset="0"/>
              </a:defRPr>
            </a:lvl1pPr>
          </a:lstStyle>
          <a:p>
            <a:r>
              <a:rPr lang="fr-FR" u="sng" dirty="0"/>
              <a:t>Élimination des produits stupéfiants, réalisée par le titulaire de l’officine ou le gérant d’une pharmacie mutualiste ou minière :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83894" y="3952299"/>
            <a:ext cx="6539489" cy="2565956"/>
          </a:xfrm>
          <a:prstGeom prst="rect">
            <a:avLst/>
          </a:prstGeom>
          <a:noFill/>
          <a:ln>
            <a:solidFill>
              <a:srgbClr val="25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631" y="4782163"/>
            <a:ext cx="677081" cy="679353"/>
          </a:xfrm>
          <a:prstGeom prst="rect">
            <a:avLst/>
          </a:prstGeom>
        </p:spPr>
      </p:pic>
      <p:sp>
        <p:nvSpPr>
          <p:cNvPr id="24" name="ZoneTexte 23">
            <a:extLst>
              <a:ext uri="{FF2B5EF4-FFF2-40B4-BE49-F238E27FC236}">
                <a16:creationId xmlns:a16="http://schemas.microsoft.com/office/drawing/2014/main" id="{83D25633-DDB0-4A30-900D-60E26F5E83E9}"/>
              </a:ext>
            </a:extLst>
          </p:cNvPr>
          <p:cNvSpPr txBox="1"/>
          <p:nvPr/>
        </p:nvSpPr>
        <p:spPr>
          <a:xfrm flipH="1">
            <a:off x="183894" y="6736734"/>
            <a:ext cx="6539489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>
              <a:defRPr sz="1200">
                <a:solidFill>
                  <a:srgbClr val="258BA4"/>
                </a:solidFill>
                <a:ea typeface="Helvetica Neue" panose="020B0604020202020204" pitchFamily="34" charset="0"/>
              </a:defRPr>
            </a:lvl1pPr>
          </a:lstStyle>
          <a:p>
            <a:r>
              <a:rPr lang="fr-FR" u="sng" dirty="0"/>
              <a:t>Élimination des produits chimiques, réalisée par un organisme agréé </a:t>
            </a:r>
            <a:r>
              <a:rPr lang="fr-FR" sz="1100" dirty="0" smtClean="0"/>
              <a:t>:</a:t>
            </a:r>
            <a:endParaRPr lang="fr-FR" sz="1100" dirty="0">
              <a:solidFill>
                <a:schemeClr val="tx1"/>
              </a:solidFill>
              <a:ea typeface="+mn-ea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83894" y="6703489"/>
            <a:ext cx="6539489" cy="2320681"/>
          </a:xfrm>
          <a:prstGeom prst="rect">
            <a:avLst/>
          </a:prstGeom>
          <a:noFill/>
          <a:ln>
            <a:solidFill>
              <a:srgbClr val="25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19B0B73-E24E-4696-ACFF-C6A98474F0B0}"/>
              </a:ext>
            </a:extLst>
          </p:cNvPr>
          <p:cNvSpPr/>
          <p:nvPr/>
        </p:nvSpPr>
        <p:spPr>
          <a:xfrm>
            <a:off x="996455" y="7020584"/>
            <a:ext cx="56253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b="1" dirty="0" smtClean="0"/>
              <a:t>Sont concernés </a:t>
            </a:r>
            <a:r>
              <a:rPr lang="fr-FR" sz="1200" dirty="0" smtClean="0"/>
              <a:t>: produits </a:t>
            </a:r>
            <a:r>
              <a:rPr lang="fr-FR" sz="1200" dirty="0"/>
              <a:t>chimiques, utilisés pour la réalisation des préparations magistrales et officinales ; faire le tri </a:t>
            </a:r>
            <a:r>
              <a:rPr lang="fr-FR" sz="1200" b="1" dirty="0"/>
              <a:t>entre les déchets chimiques </a:t>
            </a:r>
            <a:r>
              <a:rPr lang="fr-FR" sz="1200" b="1" dirty="0" smtClean="0"/>
              <a:t>dangereux </a:t>
            </a:r>
            <a:r>
              <a:rPr lang="fr-FR" sz="1200" dirty="0" smtClean="0"/>
              <a:t>(propriétés explosives, inflammables, irritantes, toxiques, corrosives, mutagènes…)</a:t>
            </a:r>
            <a:r>
              <a:rPr lang="fr-FR" sz="1200" i="1" dirty="0"/>
              <a:t> </a:t>
            </a:r>
            <a:r>
              <a:rPr lang="fr-FR" sz="1200" dirty="0"/>
              <a:t>et les </a:t>
            </a:r>
            <a:r>
              <a:rPr lang="fr-FR" sz="1200" b="1" dirty="0"/>
              <a:t>autres</a:t>
            </a:r>
            <a:r>
              <a:rPr lang="fr-FR" sz="1200" dirty="0"/>
              <a:t> </a:t>
            </a:r>
            <a:r>
              <a:rPr lang="fr-FR" sz="1200" b="1" dirty="0"/>
              <a:t>déchets </a:t>
            </a:r>
            <a:r>
              <a:rPr lang="fr-FR" sz="1200" b="1" dirty="0" smtClean="0"/>
              <a:t>chimiques</a:t>
            </a:r>
            <a:endParaRPr lang="fr-FR" sz="1200" dirty="0" smtClean="0"/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b="1" dirty="0"/>
              <a:t>Stockage</a:t>
            </a:r>
            <a:r>
              <a:rPr lang="fr-FR" sz="1200" dirty="0"/>
              <a:t> : inventaire, étiquetage</a:t>
            </a:r>
            <a:r>
              <a:rPr lang="fr-FR" sz="1200" dirty="0" smtClean="0"/>
              <a:t>, conservation dans un endroit </a:t>
            </a:r>
            <a:r>
              <a:rPr lang="fr-FR" sz="1200" dirty="0"/>
              <a:t>dédié et séparé afin de ne pas être utilisé </a:t>
            </a:r>
            <a:endParaRPr lang="fr-FR" sz="1200" dirty="0" smtClean="0"/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b="1" dirty="0" smtClean="0"/>
              <a:t>Destruction : </a:t>
            </a:r>
            <a:r>
              <a:rPr lang="fr-FR" sz="1200" dirty="0"/>
              <a:t>par un organisme agréé approprié pour l’élimination des déchets dangereux et/ou non dangereux (Délégation Régionale de </a:t>
            </a:r>
            <a:r>
              <a:rPr lang="fr-FR" sz="1200" dirty="0" smtClean="0"/>
              <a:t>l’ADEME : Agence De l’Environnement et de la Maitrise de l’Energie)</a:t>
            </a:r>
            <a:endParaRPr lang="fr-FR" sz="1200" dirty="0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722" y="7444820"/>
            <a:ext cx="429339" cy="429339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242368" y="8758173"/>
            <a:ext cx="642620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258BA4"/>
              </a:buClr>
            </a:pPr>
            <a:r>
              <a:rPr lang="fr-FR" sz="1100" i="1" dirty="0" smtClean="0">
                <a:ea typeface="Helvetica Neue" panose="020B0604020202020204" pitchFamily="34" charset="0"/>
              </a:rPr>
              <a:t>Pour aller plus loin : Fiche professionnelle « </a:t>
            </a:r>
            <a:r>
              <a:rPr lang="fr-FR" sz="1100" i="1" dirty="0">
                <a:ea typeface="Helvetica Neue" panose="020B0604020202020204" pitchFamily="34" charset="0"/>
                <a:hlinkClick r:id="rId4"/>
              </a:rPr>
              <a:t>Destruction des produits chimiques à </a:t>
            </a:r>
            <a:r>
              <a:rPr lang="fr-FR" sz="1100" i="1" dirty="0" smtClean="0">
                <a:ea typeface="Helvetica Neue" panose="020B0604020202020204" pitchFamily="34" charset="0"/>
                <a:hlinkClick r:id="rId4"/>
              </a:rPr>
              <a:t>l’officine</a:t>
            </a:r>
            <a:r>
              <a:rPr lang="fr-FR" sz="1100" i="1" dirty="0">
                <a:ea typeface="Helvetica Neue" panose="020B0604020202020204" pitchFamily="34" charset="0"/>
              </a:rPr>
              <a:t> »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03448" y="6174842"/>
            <a:ext cx="6426207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258BA4"/>
              </a:buClr>
            </a:pPr>
            <a:r>
              <a:rPr lang="fr-FR" sz="1100" i="1" dirty="0" smtClean="0">
                <a:ea typeface="Helvetica Neue" panose="020B0604020202020204" pitchFamily="34" charset="0"/>
              </a:rPr>
              <a:t>Pour aller plus loin : Fiche professionnelle « </a:t>
            </a:r>
            <a:r>
              <a:rPr lang="fr-FR" sz="1100" i="1" dirty="0">
                <a:ea typeface="Helvetica Neue" panose="020B0604020202020204" pitchFamily="34" charset="0"/>
                <a:hlinkClick r:id="rId5"/>
              </a:rPr>
              <a:t>Destruction des médicaments stupéfiants à </a:t>
            </a:r>
            <a:r>
              <a:rPr lang="fr-FR" sz="1100" i="1" dirty="0" smtClean="0">
                <a:ea typeface="Helvetica Neue" panose="020B0604020202020204" pitchFamily="34" charset="0"/>
                <a:hlinkClick r:id="rId5"/>
              </a:rPr>
              <a:t>l’officine</a:t>
            </a:r>
            <a:r>
              <a:rPr lang="fr-FR" sz="1100" i="1" dirty="0" smtClean="0">
                <a:ea typeface="Helvetica Neue" panose="020B0604020202020204" pitchFamily="34" charset="0"/>
              </a:rPr>
              <a:t> »</a:t>
            </a:r>
            <a:endParaRPr lang="fr-FR" sz="1100" i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3631" y="2040517"/>
            <a:ext cx="1126291" cy="447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04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D98B11-E7C1-498C-AC68-68802A14A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734" y="905817"/>
            <a:ext cx="6636853" cy="272382"/>
          </a:xfrm>
        </p:spPr>
        <p:txBody>
          <a:bodyPr/>
          <a:lstStyle/>
          <a:p>
            <a:pPr algn="r"/>
            <a:r>
              <a:rPr lang="fr-FR" sz="1300" dirty="0" smtClean="0"/>
              <a:t>M32. </a:t>
            </a:r>
            <a:r>
              <a:rPr lang="fr-FR" sz="1300" dirty="0"/>
              <a:t>Collecte et élimination des déchets générés par l’officine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83D25633-DDB0-4A30-900D-60E26F5E83E9}"/>
              </a:ext>
            </a:extLst>
          </p:cNvPr>
          <p:cNvSpPr txBox="1"/>
          <p:nvPr/>
        </p:nvSpPr>
        <p:spPr>
          <a:xfrm flipH="1">
            <a:off x="187561" y="1295944"/>
            <a:ext cx="6539489" cy="27699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n-US"/>
            </a:defPPr>
            <a:lvl1pPr>
              <a:defRPr sz="1200">
                <a:solidFill>
                  <a:srgbClr val="258BA4"/>
                </a:solidFill>
                <a:ea typeface="Helvetica Neue" panose="020B0604020202020204" pitchFamily="34" charset="0"/>
              </a:defRPr>
            </a:lvl1pPr>
          </a:lstStyle>
          <a:p>
            <a:r>
              <a:rPr lang="fr-FR" u="sng" dirty="0"/>
              <a:t>Élimination des </a:t>
            </a:r>
            <a:r>
              <a:rPr lang="fr-FR" u="sng" dirty="0" smtClean="0"/>
              <a:t>DASRI PRO </a:t>
            </a:r>
            <a:r>
              <a:rPr lang="fr-FR" sz="1000" dirty="0" smtClean="0"/>
              <a:t>:</a:t>
            </a:r>
            <a:endParaRPr lang="fr-FR" sz="1000" dirty="0"/>
          </a:p>
        </p:txBody>
      </p:sp>
      <p:sp>
        <p:nvSpPr>
          <p:cNvPr id="42" name="Rectangle 41"/>
          <p:cNvSpPr/>
          <p:nvPr/>
        </p:nvSpPr>
        <p:spPr>
          <a:xfrm>
            <a:off x="156362" y="1279693"/>
            <a:ext cx="6539489" cy="3477731"/>
          </a:xfrm>
          <a:prstGeom prst="rect">
            <a:avLst/>
          </a:prstGeom>
          <a:noFill/>
          <a:ln>
            <a:solidFill>
              <a:srgbClr val="25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Rectangle 52"/>
          <p:cNvSpPr/>
          <p:nvPr/>
        </p:nvSpPr>
        <p:spPr>
          <a:xfrm>
            <a:off x="1015934" y="5277591"/>
            <a:ext cx="56909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b="1" dirty="0">
                <a:ea typeface="Helvetica Neue" panose="020B0604020202020204" pitchFamily="34" charset="0"/>
              </a:rPr>
              <a:t>Préparation des doses à administrer </a:t>
            </a:r>
            <a:r>
              <a:rPr lang="fr-FR" sz="1200" dirty="0">
                <a:ea typeface="Helvetica Neue" panose="020B0604020202020204" pitchFamily="34" charset="0"/>
              </a:rPr>
              <a:t>: </a:t>
            </a:r>
            <a:r>
              <a:rPr lang="fr-FR" sz="1200" dirty="0" smtClean="0">
                <a:ea typeface="Helvetica Neue" panose="020B0604020202020204" pitchFamily="34" charset="0"/>
              </a:rPr>
              <a:t>Cartes blistérisées, conditionnements </a:t>
            </a:r>
            <a:r>
              <a:rPr lang="fr-FR" sz="1200" dirty="0">
                <a:ea typeface="Helvetica Neue" panose="020B0604020202020204" pitchFamily="34" charset="0"/>
              </a:rPr>
              <a:t>primaires (blisters en aluminium) et emballages après déconditionnement</a:t>
            </a:r>
            <a:r>
              <a:rPr lang="fr-FR" sz="1200" dirty="0" smtClean="0">
                <a:ea typeface="Helvetica Neue" panose="020B0604020202020204" pitchFamily="34" charset="0"/>
              </a:rPr>
              <a:t>, notices de médicaments</a:t>
            </a:r>
          </a:p>
          <a:p>
            <a:r>
              <a:rPr lang="fr-FR" sz="1200" dirty="0" smtClean="0">
                <a:solidFill>
                  <a:srgbClr val="FF0000"/>
                </a:solidFill>
                <a:ea typeface="Helvetica Neue" panose="020B0604020202020204" pitchFamily="34" charset="0"/>
              </a:rPr>
              <a:t>    ATTENTION </a:t>
            </a:r>
            <a:r>
              <a:rPr lang="fr-FR" sz="1200" dirty="0">
                <a:solidFill>
                  <a:srgbClr val="FF0000"/>
                </a:solidFill>
                <a:ea typeface="Helvetica Neue" panose="020B0604020202020204" pitchFamily="34" charset="0"/>
              </a:rPr>
              <a:t>:</a:t>
            </a:r>
            <a:r>
              <a:rPr lang="fr-FR" sz="1200" dirty="0">
                <a:ea typeface="Helvetica Neue" panose="020B0604020202020204" pitchFamily="34" charset="0"/>
              </a:rPr>
              <a:t> </a:t>
            </a:r>
            <a:r>
              <a:rPr lang="fr-FR" sz="1200" dirty="0" smtClean="0">
                <a:ea typeface="Helvetica Neue" panose="020B0604020202020204" pitchFamily="34" charset="0"/>
              </a:rPr>
              <a:t>comprimés et gélules non utilisés suivent la filière Cyclamed</a:t>
            </a:r>
          </a:p>
        </p:txBody>
      </p:sp>
      <p:sp>
        <p:nvSpPr>
          <p:cNvPr id="54" name="Rectangle 53"/>
          <p:cNvSpPr/>
          <p:nvPr/>
        </p:nvSpPr>
        <p:spPr>
          <a:xfrm>
            <a:off x="167345" y="4981501"/>
            <a:ext cx="6539489" cy="3553561"/>
          </a:xfrm>
          <a:prstGeom prst="rect">
            <a:avLst/>
          </a:prstGeom>
          <a:noFill/>
          <a:ln>
            <a:solidFill>
              <a:srgbClr val="258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Rectangle 56"/>
          <p:cNvSpPr/>
          <p:nvPr/>
        </p:nvSpPr>
        <p:spPr>
          <a:xfrm>
            <a:off x="279706" y="5032606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Dans la poubelle </a:t>
            </a:r>
            <a:r>
              <a:rPr lang="fr-FR" sz="1200" u="sng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de tri sélectif :</a:t>
            </a:r>
            <a:endParaRPr lang="fr-FR" sz="1200" u="sng" dirty="0">
              <a:solidFill>
                <a:srgbClr val="258BA4"/>
              </a:solidFill>
              <a:ea typeface="Helvetica Neue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87290" y="6431415"/>
            <a:ext cx="57049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b="1" dirty="0" smtClean="0">
                <a:ea typeface="Helvetica Neue" panose="020B0604020202020204" pitchFamily="34" charset="0"/>
              </a:rPr>
              <a:t>Equipements </a:t>
            </a:r>
            <a:r>
              <a:rPr lang="fr-FR" sz="1200" b="1" dirty="0">
                <a:ea typeface="Helvetica Neue" panose="020B0604020202020204" pitchFamily="34" charset="0"/>
              </a:rPr>
              <a:t>de protection individuelle </a:t>
            </a:r>
            <a:r>
              <a:rPr lang="fr-FR" sz="1200" dirty="0">
                <a:ea typeface="Helvetica Neue" panose="020B0604020202020204" pitchFamily="34" charset="0"/>
              </a:rPr>
              <a:t>(masques, gants) : élimination dans un double sac après stockage de 24 heures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b="1" dirty="0" smtClean="0">
                <a:ea typeface="Helvetica Neue" panose="020B0604020202020204" pitchFamily="34" charset="0"/>
              </a:rPr>
              <a:t>Déchets </a:t>
            </a:r>
            <a:r>
              <a:rPr lang="fr-FR" sz="1200" b="1" dirty="0">
                <a:ea typeface="Helvetica Neue" panose="020B0604020202020204" pitchFamily="34" charset="0"/>
              </a:rPr>
              <a:t>d’activité de soins </a:t>
            </a:r>
            <a:r>
              <a:rPr lang="fr-FR" sz="1200" dirty="0">
                <a:ea typeface="Helvetica Neue" panose="020B0604020202020204" pitchFamily="34" charset="0"/>
              </a:rPr>
              <a:t>(pansements et compresses) : élimination dans un double sac après stockage de 24 </a:t>
            </a:r>
            <a:r>
              <a:rPr lang="fr-FR" sz="1200" dirty="0" smtClean="0">
                <a:ea typeface="Helvetica Neue" panose="020B0604020202020204" pitchFamily="34" charset="0"/>
              </a:rPr>
              <a:t>heures</a:t>
            </a:r>
            <a:endParaRPr lang="fr-FR" sz="1200" dirty="0">
              <a:ea typeface="Helvetica Neue" panose="020B0604020202020204" pitchFamily="34" charset="0"/>
            </a:endParaRPr>
          </a:p>
        </p:txBody>
      </p:sp>
      <p:sp>
        <p:nvSpPr>
          <p:cNvPr id="62" name="Espace réservé du texte 2">
            <a:extLst>
              <a:ext uri="{FF2B5EF4-FFF2-40B4-BE49-F238E27FC236}">
                <a16:creationId xmlns:a16="http://schemas.microsoft.com/office/drawing/2014/main" id="{7EFA77D2-3870-4E4F-8143-BBA30FAA936B}"/>
              </a:ext>
            </a:extLst>
          </p:cNvPr>
          <p:cNvSpPr txBox="1">
            <a:spLocks/>
          </p:cNvSpPr>
          <p:nvPr/>
        </p:nvSpPr>
        <p:spPr>
          <a:xfrm>
            <a:off x="1" y="8677796"/>
            <a:ext cx="5640404" cy="1238477"/>
          </a:xfrm>
          <a:prstGeom prst="rect">
            <a:avLst/>
          </a:prstGeom>
          <a:solidFill>
            <a:srgbClr val="CCE6EB"/>
          </a:solidFill>
        </p:spPr>
        <p:txBody>
          <a:bodyPr>
            <a:no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1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"/>
              </a:spcBef>
            </a:pPr>
            <a:r>
              <a:rPr lang="fr-FR" sz="1050" b="1" dirty="0" smtClean="0"/>
              <a:t>Références : </a:t>
            </a:r>
          </a:p>
          <a:p>
            <a:pPr>
              <a:spcBef>
                <a:spcPts val="300"/>
              </a:spcBef>
            </a:pPr>
            <a:r>
              <a:rPr lang="fr-FR" sz="1050" dirty="0" smtClean="0">
                <a:hlinkClick r:id="rId2"/>
              </a:rPr>
              <a:t>Loi n° 2007-248 du 26 février 2007</a:t>
            </a:r>
            <a:r>
              <a:rPr lang="fr-FR" sz="1050" dirty="0" smtClean="0"/>
              <a:t> portant diverses dispositions d'adaptation au droit communautaire dans le domaine du médicament</a:t>
            </a:r>
          </a:p>
          <a:p>
            <a:pPr>
              <a:spcBef>
                <a:spcPts val="300"/>
              </a:spcBef>
            </a:pPr>
            <a:r>
              <a:rPr lang="fr-FR" sz="1050" dirty="0" smtClean="0"/>
              <a:t>Fiches professionnelles, </a:t>
            </a:r>
            <a:r>
              <a:rPr lang="fr-FR" sz="1050" dirty="0" smtClean="0">
                <a:hlinkClick r:id="rId3"/>
              </a:rPr>
              <a:t>Code de l'environnement</a:t>
            </a:r>
            <a:endParaRPr lang="fr-FR" sz="1050" dirty="0" smtClean="0"/>
          </a:p>
          <a:p>
            <a:pPr>
              <a:spcBef>
                <a:spcPts val="300"/>
              </a:spcBef>
            </a:pPr>
            <a:r>
              <a:rPr lang="fr-FR" sz="1050" dirty="0" smtClean="0">
                <a:hlinkClick r:id="rId4"/>
              </a:rPr>
              <a:t>Articles R1335-1 à R1335-8-7</a:t>
            </a:r>
            <a:r>
              <a:rPr lang="fr-FR" sz="1050" dirty="0" smtClean="0"/>
              <a:t> : Déchets </a:t>
            </a:r>
            <a:r>
              <a:rPr lang="fr-FR" sz="1050" dirty="0"/>
              <a:t>d'activités de soins à risques infectieux et assimilés</a:t>
            </a:r>
          </a:p>
          <a:p>
            <a:pPr>
              <a:spcBef>
                <a:spcPts val="300"/>
              </a:spcBef>
            </a:pPr>
            <a:r>
              <a:rPr lang="fr-FR" sz="1050" dirty="0">
                <a:hlinkClick r:id="rId5"/>
              </a:rPr>
              <a:t>Actualisation des avis du HCSP </a:t>
            </a:r>
            <a:r>
              <a:rPr lang="fr-FR" sz="1050" dirty="0"/>
              <a:t>délivrés lors de la crise sanitaire Covid-19 concernant la gestion des déchets d’activités de </a:t>
            </a:r>
            <a:r>
              <a:rPr lang="fr-FR" sz="1050" dirty="0" smtClean="0"/>
              <a:t>soins du 6 juillet 2023</a:t>
            </a:r>
            <a:endParaRPr lang="fr-FR" sz="1050" dirty="0"/>
          </a:p>
        </p:txBody>
      </p:sp>
      <p:sp>
        <p:nvSpPr>
          <p:cNvPr id="3" name="Rectangle 2"/>
          <p:cNvSpPr/>
          <p:nvPr/>
        </p:nvSpPr>
        <p:spPr>
          <a:xfrm>
            <a:off x="1333516" y="1566696"/>
            <a:ext cx="53518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>
                <a:ea typeface="Helvetica Neue" panose="020B0604020202020204" pitchFamily="34" charset="0"/>
              </a:rPr>
              <a:t>Les DASRI PRO sont les DASRI produits par des professionnels de santé. En pharmacies d’officine, ce sont par exemple les DASRI issus de la </a:t>
            </a:r>
            <a:r>
              <a:rPr lang="fr-FR" sz="1200" dirty="0" smtClean="0">
                <a:ea typeface="Helvetica Neue" panose="020B0604020202020204" pitchFamily="34" charset="0"/>
              </a:rPr>
              <a:t>vaccination </a:t>
            </a:r>
            <a:r>
              <a:rPr lang="fr-FR" sz="1200" dirty="0">
                <a:ea typeface="Helvetica Neue" panose="020B0604020202020204" pitchFamily="34" charset="0"/>
              </a:rPr>
              <a:t>(</a:t>
            </a:r>
            <a:r>
              <a:rPr lang="fr-FR" sz="1200" dirty="0" err="1">
                <a:ea typeface="Helvetica Neue" panose="020B0604020202020204" pitchFamily="34" charset="0"/>
              </a:rPr>
              <a:t>Covid</a:t>
            </a:r>
            <a:r>
              <a:rPr lang="fr-FR" sz="1200" dirty="0">
                <a:ea typeface="Helvetica Neue" panose="020B0604020202020204" pitchFamily="34" charset="0"/>
              </a:rPr>
              <a:t>, grippe,…) et du dépistage (</a:t>
            </a:r>
            <a:r>
              <a:rPr lang="fr-FR" sz="1200" dirty="0" err="1">
                <a:ea typeface="Helvetica Neue" panose="020B0604020202020204" pitchFamily="34" charset="0"/>
              </a:rPr>
              <a:t>Covid</a:t>
            </a:r>
            <a:r>
              <a:rPr lang="fr-FR" sz="1200" dirty="0" smtClean="0">
                <a:ea typeface="Helvetica Neue" panose="020B0604020202020204" pitchFamily="34" charset="0"/>
              </a:rPr>
              <a:t>,…)</a:t>
            </a:r>
          </a:p>
          <a:p>
            <a:r>
              <a:rPr lang="fr-FR" sz="1200" dirty="0" smtClean="0">
                <a:ea typeface="Helvetica Neue" panose="020B0604020202020204" pitchFamily="34" charset="0"/>
              </a:rPr>
              <a:t>Les </a:t>
            </a:r>
            <a:r>
              <a:rPr lang="fr-FR" sz="1200" dirty="0">
                <a:ea typeface="Helvetica Neue" panose="020B0604020202020204" pitchFamily="34" charset="0"/>
              </a:rPr>
              <a:t>pharmaciens doivent organiser leur propre circuit d'élimination des DASRI générés par </a:t>
            </a:r>
            <a:r>
              <a:rPr lang="fr-FR" sz="1200" dirty="0" smtClean="0">
                <a:ea typeface="Helvetica Neue" panose="020B0604020202020204" pitchFamily="34" charset="0"/>
              </a:rPr>
              <a:t>leurs activités à l’officine.</a:t>
            </a:r>
            <a:endParaRPr lang="fr-FR" sz="1200" dirty="0">
              <a:ea typeface="Helvetica Neue" panose="020B060402020202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2172" y="1685013"/>
            <a:ext cx="716733" cy="624522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4082" y="5338822"/>
            <a:ext cx="633208" cy="71236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251063" y="6168515"/>
            <a:ext cx="3429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200" u="sng" dirty="0">
                <a:solidFill>
                  <a:srgbClr val="258BA4"/>
                </a:solidFill>
                <a:ea typeface="Helvetica Neue" panose="020B0604020202020204" pitchFamily="34" charset="0"/>
              </a:rPr>
              <a:t>Dans la poubelle </a:t>
            </a:r>
            <a:r>
              <a:rPr lang="fr-FR" sz="1200" u="sng" dirty="0" smtClean="0">
                <a:solidFill>
                  <a:srgbClr val="258BA4"/>
                </a:solidFill>
                <a:ea typeface="Helvetica Neue" panose="020B0604020202020204" pitchFamily="34" charset="0"/>
              </a:rPr>
              <a:t>des déchets ménagers :</a:t>
            </a:r>
            <a:endParaRPr lang="fr-FR" sz="1200" u="sng" dirty="0">
              <a:solidFill>
                <a:srgbClr val="258BA4"/>
              </a:solidFill>
              <a:ea typeface="Helvetica Neue" panose="020B0604020202020204" pitchFamily="34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84" y="6420182"/>
            <a:ext cx="605506" cy="71236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269997" y="7271110"/>
            <a:ext cx="642585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dirty="0" smtClean="0">
                <a:ea typeface="Helvetica Neue" panose="020B0604020202020204" pitchFamily="34" charset="0"/>
              </a:rPr>
              <a:t>Autotests </a:t>
            </a:r>
            <a:r>
              <a:rPr lang="fr-FR" sz="1200" dirty="0">
                <a:ea typeface="Helvetica Neue" panose="020B0604020202020204" pitchFamily="34" charset="0"/>
              </a:rPr>
              <a:t>Covid-19 </a:t>
            </a:r>
            <a:r>
              <a:rPr lang="fr-FR" sz="1200" dirty="0" smtClean="0">
                <a:ea typeface="Helvetica Neue" panose="020B0604020202020204" pitchFamily="34" charset="0"/>
              </a:rPr>
              <a:t>réalisés sous la </a:t>
            </a:r>
            <a:r>
              <a:rPr lang="fr-FR" sz="1200" dirty="0">
                <a:ea typeface="Helvetica Neue" panose="020B0604020202020204" pitchFamily="34" charset="0"/>
              </a:rPr>
              <a:t>supervision d’un pharmacien </a:t>
            </a:r>
            <a:r>
              <a:rPr lang="fr-FR" sz="1200" dirty="0" smtClean="0">
                <a:ea typeface="Helvetica Neue" panose="020B0604020202020204" pitchFamily="34" charset="0"/>
              </a:rPr>
              <a:t>:</a:t>
            </a:r>
            <a:r>
              <a:rPr lang="fr-FR" sz="1200" dirty="0" smtClean="0">
                <a:solidFill>
                  <a:srgbClr val="D6A300"/>
                </a:solidFill>
                <a:ea typeface="Helvetica Neue" panose="020B0604020202020204" pitchFamily="34" charset="0"/>
              </a:rPr>
              <a:t> </a:t>
            </a:r>
            <a:endParaRPr lang="fr-FR" sz="1200" dirty="0">
              <a:solidFill>
                <a:srgbClr val="D6A300"/>
              </a:solidFill>
              <a:ea typeface="Helvetica Neue" panose="020B0604020202020204" pitchFamily="34" charset="0"/>
            </a:endParaRPr>
          </a:p>
          <a:p>
            <a:pPr marL="171450" indent="-171450">
              <a:buClr>
                <a:srgbClr val="258BA4"/>
              </a:buClr>
              <a:buFontTx/>
              <a:buChar char="-"/>
            </a:pPr>
            <a:r>
              <a:rPr lang="fr-FR" sz="1200" dirty="0" smtClean="0"/>
              <a:t>Les </a:t>
            </a:r>
            <a:r>
              <a:rPr lang="fr-FR" sz="1200" b="1" dirty="0"/>
              <a:t>tests négatifs </a:t>
            </a:r>
            <a:r>
              <a:rPr lang="fr-FR" sz="1200" dirty="0"/>
              <a:t>placés sous double emballage sont évacués dans les ordures ménagères</a:t>
            </a:r>
            <a:r>
              <a:rPr lang="fr-FR" sz="1200" dirty="0" smtClean="0"/>
              <a:t>.</a:t>
            </a:r>
          </a:p>
          <a:p>
            <a:pPr marL="171450" indent="-171450">
              <a:buClr>
                <a:srgbClr val="258BA4"/>
              </a:buClr>
              <a:buFontTx/>
              <a:buChar char="-"/>
            </a:pPr>
            <a:r>
              <a:rPr lang="fr-FR" sz="1200" dirty="0" smtClean="0"/>
              <a:t>Les </a:t>
            </a:r>
            <a:r>
              <a:rPr lang="fr-FR" sz="1200" b="1" dirty="0"/>
              <a:t>tests positifs </a:t>
            </a:r>
            <a:r>
              <a:rPr lang="fr-FR" sz="1200" dirty="0"/>
              <a:t>doivent être placés sous double emballage et </a:t>
            </a:r>
            <a:r>
              <a:rPr lang="fr-FR" sz="1200" dirty="0" smtClean="0"/>
              <a:t>éliminés par </a:t>
            </a:r>
            <a:r>
              <a:rPr lang="fr-FR" sz="1200" dirty="0"/>
              <a:t>la filière des ordures ménagères ou immédiatement si une poubelle spécifique pour les déchets d'activité de soins à risques infectieux est disponible</a:t>
            </a:r>
            <a:endParaRPr lang="fr-FR" sz="1200" dirty="0">
              <a:solidFill>
                <a:srgbClr val="D6A300"/>
              </a:solidFill>
              <a:ea typeface="Helvetica Neue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9575" y="2553317"/>
            <a:ext cx="63930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000000"/>
                </a:solidFill>
              </a:rPr>
              <a:t>Pour éliminer leurs DASRI professionnels</a:t>
            </a:r>
            <a:r>
              <a:rPr lang="fr-FR" sz="1200" dirty="0">
                <a:solidFill>
                  <a:srgbClr val="000000"/>
                </a:solidFill>
              </a:rPr>
              <a:t>, les pharmaciens d’officine ont la possibilité :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dirty="0">
                <a:ea typeface="Helvetica Neue" panose="020B0604020202020204" pitchFamily="34" charset="0"/>
              </a:rPr>
              <a:t>de </a:t>
            </a:r>
            <a:r>
              <a:rPr lang="fr-FR" sz="1200" b="1" dirty="0">
                <a:ea typeface="Helvetica Neue" panose="020B0604020202020204" pitchFamily="34" charset="0"/>
              </a:rPr>
              <a:t>conventionner avec un opérateur habilité de </a:t>
            </a:r>
            <a:r>
              <a:rPr lang="fr-FR" sz="1200" b="1" dirty="0" smtClean="0">
                <a:ea typeface="Helvetica Neue" panose="020B0604020202020204" pitchFamily="34" charset="0"/>
              </a:rPr>
              <a:t>leur </a:t>
            </a:r>
            <a:r>
              <a:rPr lang="fr-FR" sz="1200" b="1" dirty="0">
                <a:ea typeface="Helvetica Neue" panose="020B0604020202020204" pitchFamily="34" charset="0"/>
              </a:rPr>
              <a:t>choix</a:t>
            </a:r>
            <a:r>
              <a:rPr lang="fr-FR" sz="1200" dirty="0">
                <a:ea typeface="Helvetica Neue" panose="020B0604020202020204" pitchFamily="34" charset="0"/>
              </a:rPr>
              <a:t>. Des listes d’opérateurs sont disponibles sur la plupart des sites internet des </a:t>
            </a:r>
            <a:r>
              <a:rPr lang="fr-FR" sz="1200" dirty="0">
                <a:ea typeface="Helvetica Neue" panose="020B0604020202020204" pitchFamily="34" charset="0"/>
                <a:hlinkClick r:id="rId9" tooltip="undefined"/>
              </a:rPr>
              <a:t>agences régionales de santé</a:t>
            </a:r>
            <a:r>
              <a:rPr lang="fr-FR" sz="1200" dirty="0">
                <a:ea typeface="Helvetica Neue" panose="020B0604020202020204" pitchFamily="34" charset="0"/>
              </a:rPr>
              <a:t> ;</a:t>
            </a:r>
          </a:p>
          <a:p>
            <a:pPr marL="171450" indent="-171450">
              <a:buClr>
                <a:srgbClr val="258BA4"/>
              </a:buClr>
              <a:buFont typeface="Wingdings" panose="05000000000000000000" pitchFamily="2" charset="2"/>
              <a:buChar char="l"/>
            </a:pPr>
            <a:r>
              <a:rPr lang="fr-FR" sz="1200" dirty="0">
                <a:ea typeface="Helvetica Neue" panose="020B0604020202020204" pitchFamily="34" charset="0"/>
              </a:rPr>
              <a:t>pour les DASRI perforants ou coupants, parmi lesquels ceux liés à la vaccination, de </a:t>
            </a:r>
            <a:r>
              <a:rPr lang="fr-FR" sz="1200" b="1" dirty="0">
                <a:ea typeface="Helvetica Neue" panose="020B0604020202020204" pitchFamily="34" charset="0"/>
              </a:rPr>
              <a:t>bénéficier des partenariats entre les syndicats professionnels et l’éco-organisme DASTRI</a:t>
            </a:r>
            <a:r>
              <a:rPr lang="fr-FR" sz="1200" dirty="0">
                <a:ea typeface="Helvetica Neue" panose="020B0604020202020204" pitchFamily="34" charset="0"/>
              </a:rPr>
              <a:t>. </a:t>
            </a:r>
          </a:p>
        </p:txBody>
      </p:sp>
      <p:sp>
        <p:nvSpPr>
          <p:cNvPr id="8" name="Rectangle 7"/>
          <p:cNvSpPr/>
          <p:nvPr/>
        </p:nvSpPr>
        <p:spPr>
          <a:xfrm>
            <a:off x="217718" y="3762344"/>
            <a:ext cx="64049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200" b="1" dirty="0" smtClean="0">
                <a:ea typeface="Helvetica Neue" panose="020B0604020202020204" pitchFamily="34" charset="0"/>
              </a:rPr>
              <a:t>La </a:t>
            </a:r>
            <a:r>
              <a:rPr lang="fr-FR" sz="1200" b="1" dirty="0">
                <a:ea typeface="Helvetica Neue" panose="020B0604020202020204" pitchFamily="34" charset="0"/>
              </a:rPr>
              <a:t>traçabilité des DASRI doit être assurée par le pharmacien</a:t>
            </a:r>
            <a:r>
              <a:rPr lang="fr-FR" sz="1200" dirty="0">
                <a:ea typeface="Helvetica Neue" panose="020B0604020202020204" pitchFamily="34" charset="0"/>
              </a:rPr>
              <a:t>, de leur enlèvement jusqu’à leur destruction finale. La plateforme numérique gratuite </a:t>
            </a:r>
            <a:r>
              <a:rPr lang="fr-FR" sz="1200" dirty="0" err="1">
                <a:ea typeface="Helvetica Neue" panose="020B0604020202020204" pitchFamily="34" charset="0"/>
                <a:hlinkClick r:id="rId10"/>
              </a:rPr>
              <a:t>TrackDéchets</a:t>
            </a:r>
            <a:r>
              <a:rPr lang="fr-FR" sz="1200" dirty="0">
                <a:ea typeface="Helvetica Neue" panose="020B0604020202020204" pitchFamily="34" charset="0"/>
              </a:rPr>
              <a:t>, développée par le ministère de la Transition Écologique,   permet la dématérialisation du suivi des DASRI (obligatoire depuis le 1er janvier 2023).</a:t>
            </a:r>
          </a:p>
        </p:txBody>
      </p:sp>
    </p:spTree>
    <p:extLst>
      <p:ext uri="{BB962C8B-B14F-4D97-AF65-F5344CB8AC3E}">
        <p14:creationId xmlns:p14="http://schemas.microsoft.com/office/powerpoint/2010/main" val="392003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CNOP - Procédures">
      <a:dk1>
        <a:sysClr val="windowText" lastClr="000000"/>
      </a:dk1>
      <a:lt1>
        <a:sysClr val="window" lastClr="FFFFFF"/>
      </a:lt1>
      <a:dk2>
        <a:srgbClr val="292929"/>
      </a:dk2>
      <a:lt2>
        <a:srgbClr val="E3DED1"/>
      </a:lt2>
      <a:accent1>
        <a:srgbClr val="455F51"/>
      </a:accent1>
      <a:accent2>
        <a:srgbClr val="2C6672"/>
      </a:accent2>
      <a:accent3>
        <a:srgbClr val="9BBA28"/>
      </a:accent3>
      <a:accent4>
        <a:srgbClr val="029676"/>
      </a:accent4>
      <a:accent5>
        <a:srgbClr val="4AB5C4"/>
      </a:accent5>
      <a:accent6>
        <a:srgbClr val="CCCC00"/>
      </a:accent6>
      <a:hlink>
        <a:srgbClr val="6B9F25"/>
      </a:hlink>
      <a:folHlink>
        <a:srgbClr val="BA6906"/>
      </a:folHlink>
    </a:clrScheme>
    <a:fontScheme name="Standard">
      <a:majorFont>
        <a:latin typeface="Helvetica Light"/>
        <a:ea typeface=""/>
        <a:cs typeface=""/>
      </a:majorFont>
      <a:minorFont>
        <a:latin typeface="Helvetica Light"/>
        <a:ea typeface=""/>
        <a:cs typeface="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3443</TotalTime>
  <Words>778</Words>
  <Application>Microsoft Office PowerPoint</Application>
  <PresentationFormat>Format A4 (210 x 297 mm)</PresentationFormat>
  <Paragraphs>40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 Light</vt:lpstr>
      <vt:lpstr>Helvetica Neue</vt:lpstr>
      <vt:lpstr>Wingdings</vt:lpstr>
      <vt:lpstr>Thème Office</vt:lpstr>
      <vt:lpstr>M32. Collecte et élimination des déchets générés par l’officine</vt:lpstr>
      <vt:lpstr>M32. Collecte et élimination des déchets générés par l’officine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Schellenberg Frédéric</dc:creator>
  <cp:lastModifiedBy>Cécile LUGAND</cp:lastModifiedBy>
  <cp:revision>244</cp:revision>
  <cp:lastPrinted>2022-01-05T09:01:24Z</cp:lastPrinted>
  <dcterms:created xsi:type="dcterms:W3CDTF">2019-09-09T06:31:24Z</dcterms:created>
  <dcterms:modified xsi:type="dcterms:W3CDTF">2024-08-20T09:42:24Z</dcterms:modified>
</cp:coreProperties>
</file>