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7" r:id="rId3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6EB"/>
    <a:srgbClr val="D6A300"/>
    <a:srgbClr val="134552"/>
    <a:srgbClr val="258BA4"/>
    <a:srgbClr val="94B8C4"/>
    <a:srgbClr val="6CABBD"/>
    <a:srgbClr val="39A2BB"/>
    <a:srgbClr val="0E92AB"/>
    <a:srgbClr val="207D94"/>
    <a:srgbClr val="2C66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76" autoAdjust="0"/>
    <p:restoredTop sz="94660"/>
  </p:normalViewPr>
  <p:slideViewPr>
    <p:cSldViewPr snapToGrid="0">
      <p:cViewPr varScale="1">
        <p:scale>
          <a:sx n="78" d="100"/>
          <a:sy n="78" d="100"/>
        </p:scale>
        <p:origin x="26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4235166" y="12344"/>
            <a:ext cx="26228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Mémo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AE66E8-957B-41E2-9901-0E0164DA242E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8BA4"/>
              </a:solidFill>
            </a:endParaRP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D5B59661-5646-42D4-A973-16F076C45B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64"/>
            <a:ext cx="951058" cy="80308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B755BC0A-528F-4534-BBCA-590F5214EDC9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A80F84B-05FA-45AF-B348-706FAABA5C39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77CAAF9-B2D4-6041-A5D9-C764826EF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191" y="113783"/>
            <a:ext cx="619984" cy="573293"/>
          </a:xfrm>
          <a:prstGeom prst="rect">
            <a:avLst/>
          </a:prstGeom>
        </p:spPr>
      </p:pic>
      <p:sp>
        <p:nvSpPr>
          <p:cNvPr id="17" name="Flèche : pentagone 20">
            <a:extLst>
              <a:ext uri="{FF2B5EF4-FFF2-40B4-BE49-F238E27FC236}">
                <a16:creationId xmlns:a16="http://schemas.microsoft.com/office/drawing/2014/main" id="{D9D8E899-31D8-904C-AE38-3BEA00CA0A8C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0B377D-C8D3-B446-8659-2D96D24A2F3A}"/>
              </a:ext>
            </a:extLst>
          </p:cNvPr>
          <p:cNvSpPr/>
          <p:nvPr userDrawn="1"/>
        </p:nvSpPr>
        <p:spPr>
          <a:xfrm>
            <a:off x="677313" y="93509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3670B7-0249-2648-B808-517A10466D15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1.1 </a:t>
            </a: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–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Février 2024</a:t>
            </a:r>
            <a:endParaRPr lang="fr-FR" sz="900" dirty="0" smtClean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pic>
        <p:nvPicPr>
          <p:cNvPr id="21" name="Image 2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146B45B6-9C6D-B54D-AD1A-98D4E5B190E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9173901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21/02/2024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hyperlink" Target="https://www.iledefrance.ars.sante.fr/sites/default/files/2017-01/DASRI-Guide-bonne-gestion.pdf" TargetMode="External"/><Relationship Id="rId4" Type="http://schemas.openxmlformats.org/officeDocument/2006/relationships/hyperlink" Target="http://www.cespharm.fr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www.legifrance.gouv.fr/jorf/id/JORFTEXT000044036494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www.legifrance.gouv.fr/loda/id/JORFTEXT000000613381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hyperlink" Target="https://www.legifrance.gouv.fr/loda/id/JORFTEXT000024531422/" TargetMode="External"/><Relationship Id="rId4" Type="http://schemas.openxmlformats.org/officeDocument/2006/relationships/hyperlink" Target="https://www.legifrance.gouv.fr/jorf/id/JORFTEXT000044518345" TargetMode="External"/><Relationship Id="rId9" Type="http://schemas.openxmlformats.org/officeDocument/2006/relationships/hyperlink" Target="https://www.freestylediabete.fr/easycollec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68" y="864578"/>
            <a:ext cx="6636853" cy="272382"/>
          </a:xfrm>
        </p:spPr>
        <p:txBody>
          <a:bodyPr/>
          <a:lstStyle/>
          <a:p>
            <a:pPr algn="r"/>
            <a:r>
              <a:rPr lang="fr-FR" sz="1300" dirty="0" smtClean="0"/>
              <a:t>M31. Collecte et élimination des déchets générés par le patient </a:t>
            </a:r>
            <a:endParaRPr lang="fr-FR" sz="13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140506" y="1181247"/>
            <a:ext cx="6550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13455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Déchets générés par les patients et </a:t>
            </a:r>
            <a:r>
              <a:rPr lang="fr-FR" sz="1400" b="1" dirty="0">
                <a:solidFill>
                  <a:srgbClr val="13455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dont la collecte est réalisée </a:t>
            </a:r>
            <a:r>
              <a:rPr lang="fr-FR" sz="1400" b="1" dirty="0" smtClean="0">
                <a:solidFill>
                  <a:srgbClr val="13455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par l’officine </a:t>
            </a:r>
            <a:r>
              <a:rPr lang="fr-FR" sz="1400" dirty="0" smtClean="0">
                <a:solidFill>
                  <a:srgbClr val="13455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:</a:t>
            </a:r>
            <a:endParaRPr lang="fr-FR" sz="1400" dirty="0">
              <a:solidFill>
                <a:srgbClr val="134552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9B0B73-E24E-4696-ACFF-C6A98474F0B0}"/>
              </a:ext>
            </a:extLst>
          </p:cNvPr>
          <p:cNvSpPr/>
          <p:nvPr/>
        </p:nvSpPr>
        <p:spPr>
          <a:xfrm>
            <a:off x="1147071" y="2565725"/>
            <a:ext cx="54685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Le pharmacien doit collecter (emplacement destiné au stockage des MNU) </a:t>
            </a:r>
            <a:r>
              <a:rPr lang="fr-FR" sz="1100" dirty="0" smtClean="0"/>
              <a:t>: les </a:t>
            </a:r>
            <a:r>
              <a:rPr lang="fr-FR" sz="1100" b="1" dirty="0" smtClean="0"/>
              <a:t>médicaments </a:t>
            </a:r>
            <a:r>
              <a:rPr lang="fr-FR" sz="1100" dirty="0"/>
              <a:t>(comprimés, pommades, sirops, inhalateurs…) et </a:t>
            </a:r>
            <a:r>
              <a:rPr lang="fr-FR" sz="1100" dirty="0" smtClean="0"/>
              <a:t>le </a:t>
            </a:r>
            <a:r>
              <a:rPr lang="fr-FR" sz="1100" b="1" dirty="0" smtClean="0"/>
              <a:t>conditionnement </a:t>
            </a:r>
            <a:r>
              <a:rPr lang="fr-FR" sz="1100" b="1" dirty="0"/>
              <a:t>primaire </a:t>
            </a:r>
            <a:r>
              <a:rPr lang="fr-FR" sz="1100" dirty="0"/>
              <a:t>(en contact avec le médicament) des </a:t>
            </a:r>
            <a:r>
              <a:rPr lang="fr-FR" sz="1100" dirty="0" smtClean="0"/>
              <a:t>MNU à </a:t>
            </a:r>
            <a:r>
              <a:rPr lang="fr-FR" sz="1100" dirty="0"/>
              <a:t>usage humain, périmés ou </a:t>
            </a:r>
            <a:r>
              <a:rPr lang="fr-FR" sz="1100" dirty="0" smtClean="0"/>
              <a:t>non</a:t>
            </a:r>
            <a:endParaRPr lang="fr-FR" sz="1100" dirty="0" smtClean="0"/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91" y="5689574"/>
            <a:ext cx="401800" cy="586872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91" y="6363453"/>
            <a:ext cx="426269" cy="593935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794346" y="5724797"/>
            <a:ext cx="582129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00" dirty="0">
                <a:ea typeface="Helvetica Neue" panose="020B0604020202020204" pitchFamily="34" charset="0"/>
              </a:rPr>
              <a:t>La “grande boîte” </a:t>
            </a:r>
            <a:r>
              <a:rPr lang="fr-FR" sz="1100" dirty="0">
                <a:ea typeface="Helvetica Neue" panose="020B0604020202020204" pitchFamily="34" charset="0"/>
              </a:rPr>
              <a:t> DASTRI permet </a:t>
            </a:r>
            <a:r>
              <a:rPr lang="fr-FR" sz="1100" dirty="0">
                <a:ea typeface="Helvetica Neue" panose="020B0604020202020204" pitchFamily="34" charset="0"/>
              </a:rPr>
              <a:t>aux patients de stocker à leur domicile des quantités importantes de déchets de soins </a:t>
            </a:r>
            <a:r>
              <a:rPr lang="fr-FR" sz="1100" dirty="0" smtClean="0">
                <a:ea typeface="Helvetica Neue" panose="020B0604020202020204" pitchFamily="34" charset="0"/>
              </a:rPr>
              <a:t>(</a:t>
            </a:r>
            <a:r>
              <a:rPr lang="fr-FR" sz="1100" dirty="0">
                <a:ea typeface="Helvetica Neue" panose="020B0604020202020204" pitchFamily="34" charset="0"/>
              </a:rPr>
              <a:t> traitements de longue </a:t>
            </a:r>
            <a:r>
              <a:rPr lang="fr-FR" sz="1100" dirty="0" smtClean="0">
                <a:ea typeface="Helvetica Neue" panose="020B0604020202020204" pitchFamily="34" charset="0"/>
              </a:rPr>
              <a:t>durée), et aux dispositifs volumineux</a:t>
            </a:r>
            <a:endParaRPr lang="fr-FR" sz="1100" dirty="0">
              <a:ea typeface="Helvetica Neue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94346" y="6376287"/>
            <a:ext cx="544079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00" dirty="0">
                <a:ea typeface="Helvetica Neue" panose="020B0604020202020204" pitchFamily="34" charset="0"/>
              </a:rPr>
              <a:t>La “petite boîte” DASTRI est proposée en priorité </a:t>
            </a:r>
            <a:r>
              <a:rPr lang="fr-FR" sz="1100" dirty="0" smtClean="0">
                <a:ea typeface="Helvetica Neue" panose="020B0604020202020204" pitchFamily="34" charset="0"/>
              </a:rPr>
              <a:t>: </a:t>
            </a:r>
            <a:r>
              <a:rPr lang="fr-FR" sz="1100" dirty="0">
                <a:ea typeface="Helvetica Neue" panose="020B0604020202020204" pitchFamily="34" charset="0"/>
              </a:rPr>
              <a:t>a</a:t>
            </a:r>
            <a:r>
              <a:rPr lang="fr-FR" sz="1100" dirty="0" smtClean="0">
                <a:ea typeface="Helvetica Neue" panose="020B0604020202020204" pitchFamily="34" charset="0"/>
              </a:rPr>
              <a:t>ux </a:t>
            </a:r>
            <a:r>
              <a:rPr lang="fr-FR" sz="1100" dirty="0">
                <a:ea typeface="Helvetica Neue" panose="020B0604020202020204" pitchFamily="34" charset="0"/>
              </a:rPr>
              <a:t>utilisateurs d’autotests </a:t>
            </a:r>
            <a:r>
              <a:rPr lang="fr-FR" sz="1100" dirty="0" smtClean="0">
                <a:ea typeface="Helvetica Neue" panose="020B0604020202020204" pitchFamily="34" charset="0"/>
              </a:rPr>
              <a:t>VIH, aux personnes </a:t>
            </a:r>
            <a:r>
              <a:rPr lang="fr-FR" sz="1100" dirty="0">
                <a:ea typeface="Helvetica Neue" panose="020B0604020202020204" pitchFamily="34" charset="0"/>
              </a:rPr>
              <a:t>en situation de mobilité (ex. vacances</a:t>
            </a:r>
            <a:r>
              <a:rPr lang="fr-FR" sz="1100" dirty="0" smtClean="0">
                <a:ea typeface="Helvetica Neue" panose="020B0604020202020204" pitchFamily="34" charset="0"/>
              </a:rPr>
              <a:t>), aux </a:t>
            </a:r>
            <a:r>
              <a:rPr lang="fr-FR" sz="1100" dirty="0">
                <a:ea typeface="Helvetica Neue" panose="020B0604020202020204" pitchFamily="34" charset="0"/>
              </a:rPr>
              <a:t>personnes auxquelles a été prescrit un traitement de courte </a:t>
            </a:r>
            <a:r>
              <a:rPr lang="fr-FR" sz="1100" dirty="0" smtClean="0">
                <a:ea typeface="Helvetica Neue" panose="020B0604020202020204" pitchFamily="34" charset="0"/>
              </a:rPr>
              <a:t>durée, aux</a:t>
            </a:r>
            <a:r>
              <a:rPr lang="fr-FR" sz="1100" dirty="0">
                <a:ea typeface="Helvetica Neue" panose="020B0604020202020204" pitchFamily="34" charset="0"/>
              </a:rPr>
              <a:t> enfants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206734" y="2299969"/>
            <a:ext cx="6261019" cy="28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Les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Médicaments </a:t>
            </a:r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Non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Utilisés (MNU) </a:t>
            </a:r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éliminés via la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filière Cyclamed </a:t>
            </a:r>
            <a:r>
              <a:rPr lang="fr-FR" sz="1200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: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40506" y="2280396"/>
            <a:ext cx="6609544" cy="6789734"/>
          </a:xfrm>
          <a:prstGeom prst="rect">
            <a:avLst/>
          </a:prstGeom>
          <a:noFill/>
          <a:ln>
            <a:solidFill>
              <a:srgbClr val="25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171566" y="4167857"/>
            <a:ext cx="651941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Les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DASRI-PAT* </a:t>
            </a:r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: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DASRI-PTC*, </a:t>
            </a:r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autotests de dépistage de maladies infectieuses transmissibles utilisant des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DM* </a:t>
            </a:r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perforants et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DASRIe* </a:t>
            </a:r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éliminés via la filière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DASTR*I</a:t>
            </a:r>
            <a:r>
              <a:rPr lang="fr-FR" sz="1200" u="sng" dirty="0" smtClean="0">
                <a:ea typeface="Helvetica Neue" panose="020B0604020202020204" pitchFamily="34" charset="0"/>
              </a:rPr>
              <a:t> </a:t>
            </a:r>
            <a:r>
              <a:rPr lang="fr-FR" sz="1200" dirty="0" smtClean="0">
                <a:ea typeface="Helvetica Neue" panose="020B0604020202020204" pitchFamily="34" charset="0"/>
              </a:rPr>
              <a:t>:</a:t>
            </a:r>
          </a:p>
          <a:p>
            <a:endParaRPr lang="fr-FR" sz="700" dirty="0" smtClean="0"/>
          </a:p>
          <a:p>
            <a:r>
              <a:rPr lang="fr-FR" sz="1100" dirty="0"/>
              <a:t>L</a:t>
            </a:r>
            <a:r>
              <a:rPr lang="fr-FR" sz="1100" dirty="0" smtClean="0"/>
              <a:t>e </a:t>
            </a:r>
            <a:r>
              <a:rPr lang="fr-FR" sz="1100" dirty="0"/>
              <a:t>pharmacien doit collecter </a:t>
            </a:r>
            <a:r>
              <a:rPr lang="fr-FR" sz="1100" dirty="0" smtClean="0"/>
              <a:t>les DASRI-PAT (</a:t>
            </a:r>
            <a:r>
              <a:rPr lang="fr-FR" sz="1100" dirty="0" smtClean="0">
                <a:ea typeface="Helvetica Neue" panose="020B0604020202020204" pitchFamily="34" charset="0"/>
              </a:rPr>
              <a:t>emplacement </a:t>
            </a:r>
            <a:r>
              <a:rPr lang="fr-FR" sz="1100" dirty="0">
                <a:ea typeface="Helvetica Neue" panose="020B0604020202020204" pitchFamily="34" charset="0"/>
              </a:rPr>
              <a:t>destiné au stockage des DASRI</a:t>
            </a:r>
            <a:r>
              <a:rPr lang="fr-FR" sz="1100" dirty="0"/>
              <a:t>) </a:t>
            </a:r>
            <a:r>
              <a:rPr lang="fr-FR" sz="1100" dirty="0" smtClean="0"/>
              <a:t>: </a:t>
            </a:r>
          </a:p>
          <a:p>
            <a:endParaRPr lang="fr-FR" sz="500" dirty="0" smtClean="0"/>
          </a:p>
          <a:p>
            <a:r>
              <a:rPr lang="fr-FR" sz="1200" b="1" dirty="0" smtClean="0">
                <a:ea typeface="Helvetica Neue" panose="020B0604020202020204" pitchFamily="34" charset="0"/>
              </a:rPr>
              <a:t>1/ Les DASRI-PTC </a:t>
            </a:r>
            <a:r>
              <a:rPr lang="fr-FR" sz="1200" b="1" dirty="0">
                <a:ea typeface="Helvetica Neue" panose="020B0604020202020204" pitchFamily="34" charset="0"/>
              </a:rPr>
              <a:t>des </a:t>
            </a:r>
            <a:r>
              <a:rPr lang="fr-FR" sz="1100" b="1" dirty="0">
                <a:ea typeface="Helvetica Neue" panose="020B0604020202020204" pitchFamily="34" charset="0"/>
              </a:rPr>
              <a:t>patients en auto </a:t>
            </a:r>
            <a:r>
              <a:rPr lang="fr-FR" sz="1100" b="1" dirty="0" smtClean="0">
                <a:ea typeface="Helvetica Neue" panose="020B0604020202020204" pitchFamily="34" charset="0"/>
              </a:rPr>
              <a:t>traitement </a:t>
            </a:r>
            <a:r>
              <a:rPr lang="fr-FR" sz="1200" dirty="0" smtClean="0">
                <a:ea typeface="Helvetica Neue" panose="020B0604020202020204" pitchFamily="34" charset="0"/>
              </a:rPr>
              <a:t>(</a:t>
            </a:r>
            <a:r>
              <a:rPr lang="fr-FR" sz="1100" dirty="0" smtClean="0">
                <a:ea typeface="Helvetica Neue" panose="020B0604020202020204" pitchFamily="34" charset="0"/>
              </a:rPr>
              <a:t>seringues </a:t>
            </a:r>
            <a:r>
              <a:rPr lang="fr-FR" sz="1100" dirty="0">
                <a:ea typeface="Helvetica Neue" panose="020B0604020202020204" pitchFamily="34" charset="0"/>
              </a:rPr>
              <a:t>et aiguilles, </a:t>
            </a:r>
            <a:r>
              <a:rPr lang="fr-FR" sz="1100" dirty="0" smtClean="0">
                <a:ea typeface="Helvetica Neue" panose="020B0604020202020204" pitchFamily="34" charset="0"/>
              </a:rPr>
              <a:t>lancettes, </a:t>
            </a:r>
            <a:r>
              <a:rPr lang="fr-FR" sz="1100" dirty="0">
                <a:ea typeface="Helvetica Neue" panose="020B0604020202020204" pitchFamily="34" charset="0"/>
              </a:rPr>
              <a:t>stylos injecteurs, auto piqueurs, applicateurs des capteurs de </a:t>
            </a:r>
            <a:r>
              <a:rPr lang="fr-FR" sz="1100" dirty="0" smtClean="0">
                <a:ea typeface="Helvetica Neue" panose="020B0604020202020204" pitchFamily="34" charset="0"/>
              </a:rPr>
              <a:t>glycémie…) </a:t>
            </a:r>
            <a:r>
              <a:rPr lang="fr-FR" sz="1100" b="1" dirty="0">
                <a:ea typeface="Helvetica Neue" panose="020B0604020202020204" pitchFamily="34" charset="0"/>
              </a:rPr>
              <a:t>et les autotests de dépistage de maladies infectieuses transmissibles utilisant des DM perforants rapportés par leurs </a:t>
            </a:r>
            <a:r>
              <a:rPr lang="fr-FR" sz="1100" b="1" dirty="0" smtClean="0">
                <a:ea typeface="Helvetica Neue" panose="020B0604020202020204" pitchFamily="34" charset="0"/>
              </a:rPr>
              <a:t>utilisateurs</a:t>
            </a:r>
            <a:endParaRPr lang="fr-FR" sz="1100" b="1" dirty="0"/>
          </a:p>
        </p:txBody>
      </p:sp>
      <p:sp>
        <p:nvSpPr>
          <p:cNvPr id="4" name="Rectangle 3"/>
          <p:cNvSpPr/>
          <p:nvPr/>
        </p:nvSpPr>
        <p:spPr>
          <a:xfrm>
            <a:off x="140506" y="7008869"/>
            <a:ext cx="655047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ea typeface="Helvetica Neue" panose="020B0604020202020204" pitchFamily="34" charset="0"/>
              </a:rPr>
              <a:t>2/ </a:t>
            </a:r>
            <a:r>
              <a:rPr lang="fr-FR" sz="1100" b="1" dirty="0">
                <a:ea typeface="Helvetica Neue" panose="020B0604020202020204" pitchFamily="34" charset="0"/>
              </a:rPr>
              <a:t>Les </a:t>
            </a:r>
            <a:r>
              <a:rPr lang="fr-FR" sz="1100" b="1" dirty="0" err="1" smtClean="0">
                <a:ea typeface="Helvetica Neue" panose="020B0604020202020204" pitchFamily="34" charset="0"/>
              </a:rPr>
              <a:t>DASRI-e</a:t>
            </a:r>
            <a:r>
              <a:rPr lang="fr-FR" sz="1100" b="1" dirty="0" smtClean="0">
                <a:ea typeface="Helvetica Neue" panose="020B0604020202020204" pitchFamily="34" charset="0"/>
              </a:rPr>
              <a:t> </a:t>
            </a:r>
            <a:r>
              <a:rPr lang="fr-FR" sz="1100" dirty="0" smtClean="0">
                <a:ea typeface="Helvetica Neue" panose="020B0604020202020204" pitchFamily="34" charset="0"/>
              </a:rPr>
              <a:t>qui concernent les produits suivants : Pompes </a:t>
            </a:r>
            <a:r>
              <a:rPr lang="fr-FR" sz="1100" dirty="0">
                <a:ea typeface="Helvetica Neue" panose="020B0604020202020204" pitchFamily="34" charset="0"/>
              </a:rPr>
              <a:t>patch </a:t>
            </a:r>
            <a:r>
              <a:rPr lang="fr-FR" sz="1100" dirty="0" err="1">
                <a:ea typeface="Helvetica Neue" panose="020B0604020202020204" pitchFamily="34" charset="0"/>
              </a:rPr>
              <a:t>Omnipod</a:t>
            </a:r>
            <a:r>
              <a:rPr lang="fr-FR" sz="1100" dirty="0">
                <a:ea typeface="Helvetica Neue" panose="020B0604020202020204" pitchFamily="34" charset="0"/>
              </a:rPr>
              <a:t>® </a:t>
            </a:r>
            <a:r>
              <a:rPr lang="fr-FR" sz="1100" dirty="0" smtClean="0">
                <a:ea typeface="Helvetica Neue" panose="020B0604020202020204" pitchFamily="34" charset="0"/>
              </a:rPr>
              <a:t>d'</a:t>
            </a:r>
            <a:r>
              <a:rPr lang="fr-FR" sz="1100" dirty="0" err="1" smtClean="0">
                <a:ea typeface="Helvetica Neue" panose="020B0604020202020204" pitchFamily="34" charset="0"/>
              </a:rPr>
              <a:t>Insulet</a:t>
            </a:r>
            <a:r>
              <a:rPr lang="fr-FR" sz="1100" dirty="0" smtClean="0">
                <a:ea typeface="Helvetica Neue" panose="020B0604020202020204" pitchFamily="34" charset="0"/>
              </a:rPr>
              <a:t>, Applicateurs </a:t>
            </a:r>
            <a:r>
              <a:rPr lang="fr-FR" sz="1100" dirty="0">
                <a:ea typeface="Helvetica Neue" panose="020B0604020202020204" pitchFamily="34" charset="0"/>
              </a:rPr>
              <a:t>de Capteur de glucose en continu </a:t>
            </a:r>
            <a:r>
              <a:rPr lang="fr-FR" sz="1100" dirty="0" err="1">
                <a:ea typeface="Helvetica Neue" panose="020B0604020202020204" pitchFamily="34" charset="0"/>
              </a:rPr>
              <a:t>Dexcom</a:t>
            </a:r>
            <a:r>
              <a:rPr lang="fr-FR" sz="1100" dirty="0">
                <a:ea typeface="Helvetica Neue" panose="020B0604020202020204" pitchFamily="34" charset="0"/>
              </a:rPr>
              <a:t> G6</a:t>
            </a:r>
            <a:r>
              <a:rPr lang="fr-FR" sz="1100" dirty="0" smtClean="0">
                <a:ea typeface="Helvetica Neue" panose="020B0604020202020204" pitchFamily="34" charset="0"/>
              </a:rPr>
              <a:t>®, Transmetteurs </a:t>
            </a:r>
            <a:r>
              <a:rPr lang="fr-FR" sz="1100" dirty="0">
                <a:ea typeface="Helvetica Neue" panose="020B0604020202020204" pitchFamily="34" charset="0"/>
              </a:rPr>
              <a:t>de Capteur de glucose en continu </a:t>
            </a:r>
            <a:r>
              <a:rPr lang="fr-FR" sz="1100" dirty="0" err="1">
                <a:ea typeface="Helvetica Neue" panose="020B0604020202020204" pitchFamily="34" charset="0"/>
              </a:rPr>
              <a:t>Dexcom</a:t>
            </a:r>
            <a:r>
              <a:rPr lang="fr-FR" sz="1100" dirty="0">
                <a:ea typeface="Helvetica Neue" panose="020B0604020202020204" pitchFamily="34" charset="0"/>
              </a:rPr>
              <a:t> G6</a:t>
            </a:r>
            <a:r>
              <a:rPr lang="fr-FR" sz="1100" dirty="0" smtClean="0">
                <a:ea typeface="Helvetica Neue" panose="020B0604020202020204" pitchFamily="34" charset="0"/>
              </a:rPr>
              <a:t>®. Le patient peur r</a:t>
            </a:r>
            <a:r>
              <a:rPr lang="fr-FR" sz="1100" dirty="0" smtClean="0"/>
              <a:t>etirer gratuitement la </a:t>
            </a:r>
            <a:r>
              <a:rPr lang="fr-FR" sz="1100" b="1" dirty="0" smtClean="0"/>
              <a:t>boîte </a:t>
            </a:r>
            <a:r>
              <a:rPr lang="fr-FR" sz="1100" b="1" dirty="0"/>
              <a:t>violette DASTRI </a:t>
            </a:r>
            <a:r>
              <a:rPr lang="fr-FR" sz="1100" dirty="0"/>
              <a:t>en pharmacie </a:t>
            </a:r>
            <a:r>
              <a:rPr lang="fr-FR" sz="1100" dirty="0" smtClean="0"/>
              <a:t>pour y placer les DASRIe</a:t>
            </a:r>
            <a:r>
              <a:rPr lang="fr-FR" sz="1100" dirty="0"/>
              <a:t>. </a:t>
            </a:r>
            <a:r>
              <a:rPr lang="fr-FR" sz="1100" dirty="0" smtClean="0"/>
              <a:t>La boîte peut ensuite être </a:t>
            </a:r>
            <a:r>
              <a:rPr lang="fr-FR" sz="1100" b="1" dirty="0" smtClean="0"/>
              <a:t>déposée </a:t>
            </a:r>
            <a:r>
              <a:rPr lang="fr-FR" sz="1100" b="1" dirty="0"/>
              <a:t>dans la pharmacie point de collecte </a:t>
            </a:r>
            <a:r>
              <a:rPr lang="fr-FR" sz="1100" dirty="0"/>
              <a:t>la plus </a:t>
            </a:r>
            <a:r>
              <a:rPr lang="fr-FR" sz="1100" dirty="0" smtClean="0"/>
              <a:t>proche.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498" y="1478689"/>
            <a:ext cx="6740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Informez les patients que l’officine est un lieu de collecte de certains produits de soins, mais ne réalise ni le tri ni le recyclage.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Pour communiquer sur le sujet, des documents </a:t>
            </a:r>
            <a:r>
              <a:rPr lang="fr-FR" sz="1100" dirty="0" smtClean="0"/>
              <a:t>à </a:t>
            </a:r>
            <a:r>
              <a:rPr lang="fr-FR" sz="1100" dirty="0"/>
              <a:t>destination des patients et de l’équipe officinale sont disponibles </a:t>
            </a:r>
            <a:r>
              <a:rPr lang="fr-FR" sz="1100" dirty="0" smtClean="0"/>
              <a:t>sur le site du </a:t>
            </a:r>
            <a:r>
              <a:rPr lang="fr-FR" sz="1100" dirty="0" smtClean="0">
                <a:hlinkClick r:id="rId4"/>
              </a:rPr>
              <a:t>CESPHARM</a:t>
            </a:r>
            <a:r>
              <a:rPr lang="fr-FR" sz="1100" dirty="0" smtClean="0"/>
              <a:t> (www.cespharm.fr)</a:t>
            </a:r>
            <a:endParaRPr lang="fr-FR" sz="1200" dirty="0"/>
          </a:p>
        </p:txBody>
      </p:sp>
      <p:sp>
        <p:nvSpPr>
          <p:cNvPr id="16" name="Rectangle 15"/>
          <p:cNvSpPr/>
          <p:nvPr/>
        </p:nvSpPr>
        <p:spPr>
          <a:xfrm>
            <a:off x="140506" y="7910517"/>
            <a:ext cx="65504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ea typeface="Helvetica Neue" panose="020B0604020202020204" pitchFamily="34" charset="0"/>
              </a:rPr>
              <a:t>3/ </a:t>
            </a:r>
            <a:r>
              <a:rPr lang="fr-FR" sz="1100" b="1" dirty="0">
                <a:ea typeface="Helvetica Neue" panose="020B0604020202020204" pitchFamily="34" charset="0"/>
              </a:rPr>
              <a:t>Les </a:t>
            </a:r>
            <a:r>
              <a:rPr lang="fr-FR" sz="1100" b="1" dirty="0" smtClean="0">
                <a:ea typeface="Helvetica Neue" panose="020B0604020202020204" pitchFamily="34" charset="0"/>
              </a:rPr>
              <a:t>DASRI générés par les usagers de drogues : </a:t>
            </a:r>
            <a:r>
              <a:rPr lang="fr-FR" sz="1100" dirty="0" smtClean="0"/>
              <a:t>L’élimination </a:t>
            </a:r>
            <a:r>
              <a:rPr lang="fr-FR" sz="1100" dirty="0"/>
              <a:t>du matériel usagé peut se faire au sein </a:t>
            </a:r>
            <a:r>
              <a:rPr lang="fr-FR" sz="1100" dirty="0" smtClean="0"/>
              <a:t>des officines </a:t>
            </a:r>
            <a:r>
              <a:rPr lang="fr-FR" sz="1100" dirty="0"/>
              <a:t>qui participent à un programme d'échange de seringues où les patients peuvent apporter leurs seringues usagées et les déposer dans les containers appropriés en échange de kits </a:t>
            </a:r>
            <a:r>
              <a:rPr lang="fr-FR" sz="1100" dirty="0" smtClean="0"/>
              <a:t>d'injection.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171567" y="8639243"/>
            <a:ext cx="65784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  <a:ea typeface="Helvetica Neue" panose="020B0604020202020204" pitchFamily="34" charset="0"/>
              </a:rPr>
              <a:t>Important</a:t>
            </a:r>
            <a:r>
              <a:rPr lang="fr-FR" sz="1100" dirty="0" smtClean="0">
                <a:solidFill>
                  <a:srgbClr val="FF0000"/>
                </a:solidFill>
                <a:ea typeface="Helvetica Neue" panose="020B0604020202020204" pitchFamily="34" charset="0"/>
              </a:rPr>
              <a:t> </a:t>
            </a:r>
            <a:r>
              <a:rPr lang="fr-FR" sz="1100" dirty="0">
                <a:solidFill>
                  <a:srgbClr val="FF0000"/>
                </a:solidFill>
                <a:ea typeface="Helvetica Neue" panose="020B0604020202020204" pitchFamily="34" charset="0"/>
              </a:rPr>
              <a:t>:</a:t>
            </a:r>
            <a:r>
              <a:rPr lang="fr-FR" sz="1100" dirty="0">
                <a:ea typeface="Helvetica Neue" panose="020B0604020202020204" pitchFamily="34" charset="0"/>
              </a:rPr>
              <a:t> </a:t>
            </a:r>
            <a:r>
              <a:rPr lang="fr-FR" sz="1100" dirty="0" smtClean="0">
                <a:ea typeface="Helvetica Neue" panose="020B0604020202020204" pitchFamily="34" charset="0"/>
              </a:rPr>
              <a:t>au moment de la récupération des boites de DASRI un bon de collecte ( ou bon de suivi) vous est remis : celui-ci doit être conservé à l’officine pendant </a:t>
            </a:r>
            <a:r>
              <a:rPr lang="fr-FR" sz="1100" dirty="0">
                <a:ea typeface="Helvetica Neue" panose="020B0604020202020204" pitchFamily="34" charset="0"/>
              </a:rPr>
              <a:t>trois </a:t>
            </a:r>
            <a:r>
              <a:rPr lang="fr-FR" sz="1100" dirty="0" smtClean="0">
                <a:ea typeface="Helvetica Neue" panose="020B0604020202020204" pitchFamily="34" charset="0"/>
              </a:rPr>
              <a:t>ans </a:t>
            </a:r>
            <a:r>
              <a:rPr lang="fr-FR" sz="950" dirty="0" smtClean="0">
                <a:ea typeface="Helvetica Neue" panose="020B0604020202020204" pitchFamily="34" charset="0"/>
              </a:rPr>
              <a:t>(</a:t>
            </a:r>
            <a:r>
              <a:rPr lang="fr-FR" sz="950" i="1" dirty="0" smtClean="0">
                <a:ea typeface="Helvetica Neue" panose="020B0604020202020204" pitchFamily="34" charset="0"/>
                <a:hlinkClick r:id="rId5"/>
              </a:rPr>
              <a:t>Pour un bonne gestion des DASRI</a:t>
            </a:r>
            <a:r>
              <a:rPr lang="fr-FR" sz="950" dirty="0" smtClean="0">
                <a:ea typeface="Helvetica Neue" panose="020B0604020202020204" pitchFamily="34" charset="0"/>
              </a:rPr>
              <a:t>)</a:t>
            </a:r>
            <a:endParaRPr lang="fr-FR" sz="95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734" y="2711275"/>
            <a:ext cx="940337" cy="3767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19B0B73-E24E-4696-ACFF-C6A98474F0B0}"/>
              </a:ext>
            </a:extLst>
          </p:cNvPr>
          <p:cNvSpPr/>
          <p:nvPr/>
        </p:nvSpPr>
        <p:spPr>
          <a:xfrm>
            <a:off x="171566" y="3295968"/>
            <a:ext cx="651941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258BA4"/>
              </a:buClr>
            </a:pPr>
            <a:r>
              <a:rPr lang="fr-FR" sz="1100" i="1" dirty="0" smtClean="0"/>
              <a:t>Attention </a:t>
            </a:r>
            <a:r>
              <a:rPr lang="fr-FR" sz="1100" i="1" dirty="0" smtClean="0"/>
              <a:t>: Les patients doivent séparer les emballages </a:t>
            </a:r>
            <a:r>
              <a:rPr lang="fr-FR" sz="1100" i="1" dirty="0"/>
              <a:t>en carton </a:t>
            </a:r>
            <a:r>
              <a:rPr lang="fr-FR" sz="1100" i="1" dirty="0" smtClean="0"/>
              <a:t>et les notices, et les mettre dans le tri sélectif</a:t>
            </a:r>
            <a:r>
              <a:rPr lang="fr-FR" sz="1100" dirty="0" smtClean="0"/>
              <a:t>. </a:t>
            </a:r>
            <a:endParaRPr lang="fr-FR" sz="1100" dirty="0"/>
          </a:p>
          <a:p>
            <a:pPr marL="171450" indent="-171450" algn="just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NB </a:t>
            </a:r>
            <a:r>
              <a:rPr lang="fr-FR" sz="1100" dirty="0"/>
              <a:t>: les MNU stupéfiants ne sont pas éliminés via C</a:t>
            </a:r>
            <a:r>
              <a:rPr lang="fr-FR" sz="1100" dirty="0" smtClean="0"/>
              <a:t>yclamed </a:t>
            </a:r>
            <a:r>
              <a:rPr lang="fr-FR" sz="1100" dirty="0"/>
              <a:t>: </a:t>
            </a:r>
            <a:r>
              <a:rPr lang="fr-FR" sz="1100" dirty="0" smtClean="0"/>
              <a:t>ils seront dénaturés </a:t>
            </a:r>
            <a:r>
              <a:rPr lang="fr-FR" sz="1100" dirty="0"/>
              <a:t>et </a:t>
            </a:r>
            <a:r>
              <a:rPr lang="fr-FR" sz="1100" dirty="0" smtClean="0"/>
              <a:t>éliminés </a:t>
            </a:r>
            <a:r>
              <a:rPr lang="fr-FR" sz="1100" dirty="0"/>
              <a:t>en présence d’un pharmacien « témoin </a:t>
            </a:r>
            <a:r>
              <a:rPr lang="fr-FR" sz="1100" dirty="0" smtClean="0"/>
              <a:t>» </a:t>
            </a:r>
            <a:r>
              <a:rPr lang="fr-FR" sz="1100" dirty="0"/>
              <a:t>(</a:t>
            </a:r>
            <a:r>
              <a:rPr lang="fr-FR" sz="1100" i="1" dirty="0"/>
              <a:t>voir fiche mémo M.32 - Collecte et élimination des déchets générés par l'officine</a:t>
            </a:r>
            <a:r>
              <a:rPr lang="fr-FR" sz="11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8006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905817"/>
            <a:ext cx="6636853" cy="272382"/>
          </a:xfrm>
        </p:spPr>
        <p:txBody>
          <a:bodyPr/>
          <a:lstStyle/>
          <a:p>
            <a:pPr algn="r"/>
            <a:r>
              <a:rPr lang="fr-FR" sz="1300" dirty="0" smtClean="0"/>
              <a:t>M31. </a:t>
            </a:r>
            <a:r>
              <a:rPr lang="fr-FR" sz="1300" dirty="0"/>
              <a:t>Collecte et élimination des déchets générés par le patient </a:t>
            </a: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7EFA77D2-3870-4E4F-8143-BBA30FAA936B}"/>
              </a:ext>
            </a:extLst>
          </p:cNvPr>
          <p:cNvSpPr txBox="1">
            <a:spLocks/>
          </p:cNvSpPr>
          <p:nvPr/>
        </p:nvSpPr>
        <p:spPr>
          <a:xfrm>
            <a:off x="0" y="8400274"/>
            <a:ext cx="6385560" cy="1506404"/>
          </a:xfrm>
          <a:prstGeom prst="rect">
            <a:avLst/>
          </a:prstGeom>
          <a:solidFill>
            <a:srgbClr val="CCE6EB"/>
          </a:solidFill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</a:pPr>
            <a:r>
              <a:rPr lang="fr-FR" sz="1000" b="1" dirty="0" smtClean="0"/>
              <a:t>Références : </a:t>
            </a:r>
            <a:endParaRPr lang="fr-FR" sz="900" b="1" dirty="0" smtClean="0"/>
          </a:p>
          <a:p>
            <a:pPr>
              <a:spcBef>
                <a:spcPts val="300"/>
              </a:spcBef>
            </a:pPr>
            <a:r>
              <a:rPr lang="fr-FR" sz="900" dirty="0">
                <a:hlinkClick r:id="rId2"/>
              </a:rPr>
              <a:t>Loi n° 2007-248 du 26 février 2007</a:t>
            </a:r>
            <a:r>
              <a:rPr lang="fr-FR" sz="900" dirty="0"/>
              <a:t> portant diverses dispositions d'adaptation au droit communautaire dans le domaine du </a:t>
            </a:r>
            <a:r>
              <a:rPr lang="fr-FR" sz="900" dirty="0" smtClean="0"/>
              <a:t>médicament</a:t>
            </a:r>
          </a:p>
          <a:p>
            <a:pPr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  <a:hlinkClick r:id="rId3"/>
              </a:rPr>
              <a:t>Décret </a:t>
            </a:r>
            <a:r>
              <a:rPr lang="fr-FR" sz="900" dirty="0">
                <a:solidFill>
                  <a:schemeClr val="tx1"/>
                </a:solidFill>
                <a:hlinkClick r:id="rId3"/>
              </a:rPr>
              <a:t>n° 2021-1176 du 10 septembre 2021</a:t>
            </a:r>
            <a:r>
              <a:rPr lang="fr-FR" sz="900" dirty="0">
                <a:solidFill>
                  <a:schemeClr val="tx1"/>
                </a:solidFill>
              </a:rPr>
              <a:t> </a:t>
            </a:r>
            <a:r>
              <a:rPr lang="fr-FR" sz="900" dirty="0" smtClean="0">
                <a:solidFill>
                  <a:schemeClr val="tx1"/>
                </a:solidFill>
              </a:rPr>
              <a:t>et </a:t>
            </a:r>
            <a:r>
              <a:rPr lang="fr-FR" sz="900" dirty="0" smtClean="0">
                <a:solidFill>
                  <a:schemeClr val="tx1"/>
                </a:solidFill>
                <a:hlinkClick r:id="rId4"/>
              </a:rPr>
              <a:t>arrêté du 10 décembre 2021</a:t>
            </a:r>
            <a:r>
              <a:rPr lang="fr-FR" sz="900" dirty="0" smtClean="0">
                <a:solidFill>
                  <a:schemeClr val="tx1"/>
                </a:solidFill>
              </a:rPr>
              <a:t> relatifs </a:t>
            </a:r>
            <a:r>
              <a:rPr lang="fr-FR" sz="900" dirty="0">
                <a:solidFill>
                  <a:schemeClr val="tx1"/>
                </a:solidFill>
              </a:rPr>
              <a:t>à la gestion des déchets issus des équipements électriques ou électroniques associés aux dispositifs médicaux perforants utilisés par les patients en </a:t>
            </a:r>
            <a:r>
              <a:rPr lang="fr-FR" sz="900" dirty="0"/>
              <a:t>auto-traitement et les utilisateurs </a:t>
            </a:r>
            <a:r>
              <a:rPr lang="fr-FR" sz="900" dirty="0" smtClean="0"/>
              <a:t>d'autotest. </a:t>
            </a:r>
          </a:p>
          <a:p>
            <a:pPr>
              <a:spcBef>
                <a:spcPts val="300"/>
              </a:spcBef>
            </a:pPr>
            <a:r>
              <a:rPr lang="fr-FR" sz="900" dirty="0">
                <a:latin typeface="robotoslab"/>
                <a:hlinkClick r:id="rId5"/>
              </a:rPr>
              <a:t>Arrêté du 23 août 2011</a:t>
            </a:r>
            <a:r>
              <a:rPr lang="fr-FR" sz="900" dirty="0">
                <a:latin typeface="robotoslab"/>
              </a:rPr>
              <a:t> fixant, en application de l'article R. 1335-8-1 du code de la santé publique, la liste des pathologies conduisant pour les patients en autotraitement à la production de déchets d'activité de soins à risque infectieux </a:t>
            </a:r>
            <a:r>
              <a:rPr lang="fr-FR" sz="900" dirty="0" smtClean="0">
                <a:latin typeface="robotoslab"/>
              </a:rPr>
              <a:t>perforants</a:t>
            </a:r>
          </a:p>
          <a:p>
            <a:pPr>
              <a:spcBef>
                <a:spcPts val="300"/>
              </a:spcBef>
            </a:pPr>
            <a:r>
              <a:rPr lang="fr-FR" sz="900" dirty="0" smtClean="0">
                <a:latin typeface="robotoslab"/>
              </a:rPr>
              <a:t>Code de la Santé Publique </a:t>
            </a:r>
          </a:p>
          <a:p>
            <a:pPr>
              <a:spcBef>
                <a:spcPts val="300"/>
              </a:spcBef>
            </a:pPr>
            <a:r>
              <a:rPr lang="fr-FR" sz="900" dirty="0" smtClean="0">
                <a:latin typeface="robotoslab"/>
              </a:rPr>
              <a:t>Code de l’environnement</a:t>
            </a:r>
            <a:endParaRPr lang="fr-FR" sz="900" dirty="0">
              <a:latin typeface="robotoslab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8573" y="1686904"/>
            <a:ext cx="6539489" cy="4548796"/>
          </a:xfrm>
          <a:prstGeom prst="rect">
            <a:avLst/>
          </a:prstGeom>
          <a:solidFill>
            <a:schemeClr val="bg1"/>
          </a:solidFill>
          <a:ln>
            <a:solidFill>
              <a:srgbClr val="25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9B0B73-E24E-4696-ACFF-C6A98474F0B0}"/>
              </a:ext>
            </a:extLst>
          </p:cNvPr>
          <p:cNvSpPr/>
          <p:nvPr/>
        </p:nvSpPr>
        <p:spPr>
          <a:xfrm>
            <a:off x="1124836" y="4856119"/>
            <a:ext cx="517971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b="1" dirty="0" smtClean="0"/>
              <a:t>Radiographies</a:t>
            </a:r>
            <a:endParaRPr lang="fr-FR" sz="1100" dirty="0" smtClean="0"/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b="1" dirty="0" smtClean="0"/>
              <a:t>Appareils électroniques, ou non, d’orientation diagnostic </a:t>
            </a:r>
            <a:r>
              <a:rPr lang="fr-FR" sz="1100" dirty="0" smtClean="0"/>
              <a:t>(tensiomètres, thermomètres</a:t>
            </a:r>
            <a:r>
              <a:rPr lang="fr-FR" sz="1100" dirty="0"/>
              <a:t> </a:t>
            </a:r>
            <a:r>
              <a:rPr lang="fr-FR" sz="1100" dirty="0" smtClean="0"/>
              <a:t>…)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188013" y="4513507"/>
            <a:ext cx="6197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En déchetterie </a:t>
            </a:r>
            <a:r>
              <a:rPr lang="fr-FR" sz="1200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: </a:t>
            </a:r>
            <a:r>
              <a:rPr lang="fr-FR" sz="1100" dirty="0"/>
              <a:t>(penser a donner le numéro et adresse de la déchetterie la plus proche) 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329" y="4869194"/>
            <a:ext cx="527949" cy="52587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44792" y="1271772"/>
            <a:ext cx="6550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13455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Déchets générés par les patients et dont </a:t>
            </a:r>
            <a:r>
              <a:rPr lang="fr-FR" sz="1400" b="1" dirty="0">
                <a:solidFill>
                  <a:srgbClr val="13455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l’élimination est à la charge du patient </a:t>
            </a:r>
            <a:r>
              <a:rPr lang="fr-FR" sz="1400" dirty="0">
                <a:solidFill>
                  <a:srgbClr val="13455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: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9B0B73-E24E-4696-ACFF-C6A98474F0B0}"/>
              </a:ext>
            </a:extLst>
          </p:cNvPr>
          <p:cNvSpPr/>
          <p:nvPr/>
        </p:nvSpPr>
        <p:spPr>
          <a:xfrm>
            <a:off x="1239661" y="2063786"/>
            <a:ext cx="530173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100" dirty="0"/>
              <a:t>Les </a:t>
            </a:r>
            <a:r>
              <a:rPr lang="fr-FR" sz="1100" b="1" dirty="0"/>
              <a:t>emballages en carton vides et notices</a:t>
            </a:r>
            <a:r>
              <a:rPr lang="fr-FR" sz="1100" dirty="0"/>
              <a:t> générés par les Médicaments Non Utilisés (MNU) à usage humain, périmés ou non doivent être jetés dans la </a:t>
            </a:r>
            <a:r>
              <a:rPr lang="fr-FR" sz="1100" b="1" dirty="0"/>
              <a:t>poubelle pour carton et papiers </a:t>
            </a:r>
            <a:r>
              <a:rPr lang="fr-FR" sz="1100" dirty="0"/>
              <a:t>au domicile par le patient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700" y="1983182"/>
            <a:ext cx="633208" cy="71236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1700" y="2887374"/>
            <a:ext cx="633208" cy="727249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239661" y="2860214"/>
            <a:ext cx="530173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>
                <a:ea typeface="Helvetica Neue" panose="020B0604020202020204" pitchFamily="34" charset="0"/>
              </a:rPr>
              <a:t>Doivent être jetés dans la </a:t>
            </a:r>
            <a:r>
              <a:rPr lang="fr-FR" sz="1100" b="1" dirty="0" smtClean="0">
                <a:ea typeface="Helvetica Neue" panose="020B0604020202020204" pitchFamily="34" charset="0"/>
              </a:rPr>
              <a:t>poubelle à déchets ménagers </a:t>
            </a:r>
            <a:r>
              <a:rPr lang="fr-FR" sz="1100" dirty="0" smtClean="0">
                <a:ea typeface="Helvetica Neue" panose="020B0604020202020204" pitchFamily="34" charset="0"/>
              </a:rPr>
              <a:t>: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b="1" dirty="0"/>
              <a:t>Les compléments alimentaires, les produits cosmétiques et la parapharmacie </a:t>
            </a:r>
            <a:r>
              <a:rPr lang="fr-FR" sz="1100" dirty="0"/>
              <a:t>(shampoing, parfum, gel douche, crème solaire, huile, crème hydratante, maquillage, </a:t>
            </a:r>
            <a:r>
              <a:rPr lang="fr-FR" sz="1100" dirty="0" smtClean="0"/>
              <a:t>démaquillant</a:t>
            </a:r>
            <a:r>
              <a:rPr lang="fr-FR" sz="1100" dirty="0"/>
              <a:t>…)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 </a:t>
            </a:r>
            <a:r>
              <a:rPr lang="fr-FR" sz="1100" b="1" dirty="0"/>
              <a:t>Les bandelettes pour mesure de la glycémie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 Les </a:t>
            </a:r>
            <a:r>
              <a:rPr lang="fr-FR" sz="1100" b="1" dirty="0" smtClean="0">
                <a:ea typeface="Helvetica Neue" panose="020B0604020202020204" pitchFamily="34" charset="0"/>
              </a:rPr>
              <a:t>Autotests </a:t>
            </a:r>
            <a:r>
              <a:rPr lang="fr-FR" sz="1100" b="1" dirty="0">
                <a:ea typeface="Helvetica Neue" panose="020B0604020202020204" pitchFamily="34" charset="0"/>
              </a:rPr>
              <a:t>(</a:t>
            </a:r>
            <a:r>
              <a:rPr lang="fr-FR" sz="1100" b="1" dirty="0" smtClean="0">
                <a:ea typeface="Helvetica Neue" panose="020B0604020202020204" pitchFamily="34" charset="0"/>
              </a:rPr>
              <a:t>cassettes)  -  </a:t>
            </a:r>
            <a:r>
              <a:rPr lang="fr-FR" sz="1100" b="1" dirty="0" smtClean="0">
                <a:solidFill>
                  <a:srgbClr val="C00000"/>
                </a:solidFill>
                <a:ea typeface="Helvetica Neue" panose="020B0604020202020204" pitchFamily="34" charset="0"/>
              </a:rPr>
              <a:t>ATTENTION</a:t>
            </a:r>
            <a:r>
              <a:rPr lang="fr-FR" sz="1100" dirty="0" smtClean="0">
                <a:solidFill>
                  <a:srgbClr val="FF0000"/>
                </a:solidFill>
                <a:ea typeface="Helvetica Neue" panose="020B0604020202020204" pitchFamily="34" charset="0"/>
              </a:rPr>
              <a:t> </a:t>
            </a:r>
            <a:r>
              <a:rPr lang="fr-FR" sz="1100" dirty="0">
                <a:solidFill>
                  <a:srgbClr val="FF0000"/>
                </a:solidFill>
                <a:ea typeface="Helvetica Neue" panose="020B0604020202020204" pitchFamily="34" charset="0"/>
              </a:rPr>
              <a:t>:</a:t>
            </a:r>
            <a:r>
              <a:rPr lang="fr-FR" sz="1100" dirty="0">
                <a:ea typeface="Helvetica Neue" panose="020B0604020202020204" pitchFamily="34" charset="0"/>
              </a:rPr>
              <a:t> </a:t>
            </a:r>
            <a:r>
              <a:rPr lang="fr-FR" sz="1100" dirty="0" smtClean="0">
                <a:ea typeface="Helvetica Neue" panose="020B0604020202020204" pitchFamily="34" charset="0"/>
              </a:rPr>
              <a:t>auto-piqueurs pour autotests </a:t>
            </a:r>
            <a:r>
              <a:rPr lang="fr-FR" sz="1100" dirty="0">
                <a:ea typeface="Helvetica Neue" panose="020B0604020202020204" pitchFamily="34" charset="0"/>
              </a:rPr>
              <a:t>du VIH et de la </a:t>
            </a:r>
            <a:r>
              <a:rPr lang="fr-FR" sz="1100" dirty="0" smtClean="0">
                <a:ea typeface="Helvetica Neue" panose="020B0604020202020204" pitchFamily="34" charset="0"/>
              </a:rPr>
              <a:t>glycémie </a:t>
            </a:r>
            <a:r>
              <a:rPr lang="fr-FR" sz="1100" dirty="0" smtClean="0">
                <a:ea typeface="Helvetica Neue" panose="020B0604020202020204" pitchFamily="34" charset="0"/>
                <a:sym typeface="Wingdings" panose="05000000000000000000" pitchFamily="2" charset="2"/>
              </a:rPr>
              <a:t> cartons DASRI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b="1" dirty="0">
                <a:ea typeface="Helvetica Neue" panose="020B0604020202020204" pitchFamily="34" charset="0"/>
              </a:rPr>
              <a:t>Déchets d’activité de soins </a:t>
            </a:r>
            <a:r>
              <a:rPr lang="fr-FR" sz="1100" dirty="0">
                <a:ea typeface="Helvetica Neue" panose="020B0604020202020204" pitchFamily="34" charset="0"/>
              </a:rPr>
              <a:t>(pansements et compresses) : élimination dans un double sac après stockage de 24 </a:t>
            </a:r>
            <a:r>
              <a:rPr lang="fr-FR" sz="1100" dirty="0" smtClean="0">
                <a:ea typeface="Helvetica Neue" panose="020B0604020202020204" pitchFamily="34" charset="0"/>
              </a:rPr>
              <a:t>heures</a:t>
            </a:r>
            <a:endParaRPr lang="fr-FR" sz="1100" dirty="0">
              <a:ea typeface="Helvetica Neue" panose="020B060402020202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138573" y="1685773"/>
            <a:ext cx="5968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Dans les poubelles de recyclage au domicile du patient </a:t>
            </a:r>
            <a:r>
              <a:rPr lang="fr-FR" sz="1200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:</a:t>
            </a:r>
            <a:endParaRPr lang="fr-FR" sz="1200" dirty="0">
              <a:solidFill>
                <a:srgbClr val="258BA4"/>
              </a:solidFill>
              <a:ea typeface="Helvetica Neue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792" y="6379194"/>
            <a:ext cx="6732129" cy="17851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b="1" dirty="0" smtClean="0">
                <a:ea typeface="Helvetica Neue" panose="020B0604020202020204" pitchFamily="34" charset="0"/>
              </a:rPr>
              <a:t>*Sigles et définitions :</a:t>
            </a:r>
          </a:p>
          <a:p>
            <a:endParaRPr lang="fr-FR" sz="200" b="1" dirty="0" smtClean="0">
              <a:ea typeface="Helvetica Neue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fr-FR" sz="900" b="1" u="sng" dirty="0" smtClean="0">
                <a:ea typeface="Helvetica Neue" panose="020B0604020202020204" pitchFamily="34" charset="0"/>
              </a:rPr>
              <a:t>MNU</a:t>
            </a:r>
            <a:r>
              <a:rPr lang="fr-FR" sz="900" dirty="0" smtClean="0">
                <a:ea typeface="Helvetica Neue" panose="020B0604020202020204" pitchFamily="34" charset="0"/>
              </a:rPr>
              <a:t> = Médicament Non Utilisé</a:t>
            </a:r>
          </a:p>
          <a:p>
            <a:pPr marL="171450" indent="-171450">
              <a:buFontTx/>
              <a:buChar char="-"/>
            </a:pPr>
            <a:r>
              <a:rPr lang="fr-FR" sz="900" b="1" u="sng" dirty="0" smtClean="0">
                <a:ea typeface="Helvetica Neue" panose="020B0604020202020204" pitchFamily="34" charset="0"/>
              </a:rPr>
              <a:t>Concernant les DM</a:t>
            </a:r>
            <a:r>
              <a:rPr lang="fr-FR" sz="900" dirty="0" smtClean="0">
                <a:ea typeface="Helvetica Neue" panose="020B0604020202020204" pitchFamily="34" charset="0"/>
              </a:rPr>
              <a:t> </a:t>
            </a:r>
            <a:r>
              <a:rPr lang="fr-FR" sz="900" dirty="0">
                <a:ea typeface="Helvetica Neue" panose="020B0604020202020204" pitchFamily="34" charset="0"/>
              </a:rPr>
              <a:t>= Dispositifs </a:t>
            </a:r>
            <a:r>
              <a:rPr lang="fr-FR" sz="900" dirty="0" smtClean="0">
                <a:ea typeface="Helvetica Neue" panose="020B0604020202020204" pitchFamily="34" charset="0"/>
              </a:rPr>
              <a:t>médicaux</a:t>
            </a:r>
          </a:p>
          <a:p>
            <a:pPr marL="360000" lvl="1" indent="-171450">
              <a:buFont typeface="Courier New" panose="02070309020205020404" pitchFamily="49" charset="0"/>
              <a:buChar char="o"/>
            </a:pPr>
            <a:r>
              <a:rPr lang="fr-FR" sz="900" b="1" dirty="0" smtClean="0">
                <a:ea typeface="Helvetica Neue" panose="020B0604020202020204" pitchFamily="34" charset="0"/>
              </a:rPr>
              <a:t>DMDIV</a:t>
            </a:r>
            <a:r>
              <a:rPr lang="fr-FR" sz="900" dirty="0" smtClean="0">
                <a:ea typeface="Helvetica Neue" panose="020B0604020202020204" pitchFamily="34" charset="0"/>
              </a:rPr>
              <a:t> </a:t>
            </a:r>
            <a:r>
              <a:rPr lang="fr-FR" sz="900" dirty="0">
                <a:ea typeface="Helvetica Neue" panose="020B0604020202020204" pitchFamily="34" charset="0"/>
              </a:rPr>
              <a:t>= dispositifs médicaux de diagnostic in </a:t>
            </a:r>
            <a:r>
              <a:rPr lang="fr-FR" sz="900" dirty="0" smtClean="0">
                <a:ea typeface="Helvetica Neue" panose="020B0604020202020204" pitchFamily="34" charset="0"/>
              </a:rPr>
              <a:t>vitro </a:t>
            </a:r>
          </a:p>
          <a:p>
            <a:pPr marL="360000" lvl="1" indent="-171450">
              <a:buFont typeface="Courier New" panose="02070309020205020404" pitchFamily="49" charset="0"/>
              <a:buChar char="o"/>
            </a:pPr>
            <a:r>
              <a:rPr lang="fr-FR" sz="900" b="1" dirty="0" smtClean="0">
                <a:ea typeface="Helvetica Neue" panose="020B0604020202020204" pitchFamily="34" charset="0"/>
              </a:rPr>
              <a:t>Autotests</a:t>
            </a:r>
            <a:r>
              <a:rPr lang="fr-FR" sz="900" dirty="0" smtClean="0">
                <a:ea typeface="Helvetica Neue" panose="020B0604020202020204" pitchFamily="34" charset="0"/>
              </a:rPr>
              <a:t> </a:t>
            </a:r>
            <a:r>
              <a:rPr lang="fr-FR" sz="900" dirty="0">
                <a:ea typeface="Helvetica Neue" panose="020B0604020202020204" pitchFamily="34" charset="0"/>
              </a:rPr>
              <a:t>= DMDIV destinés à être utilisés par le </a:t>
            </a:r>
            <a:r>
              <a:rPr lang="fr-FR" sz="900" dirty="0" smtClean="0">
                <a:ea typeface="Helvetica Neue" panose="020B0604020202020204" pitchFamily="34" charset="0"/>
              </a:rPr>
              <a:t>public </a:t>
            </a:r>
          </a:p>
          <a:p>
            <a:pPr marL="360000" lvl="1" indent="-171450">
              <a:buFont typeface="Courier New" panose="02070309020205020404" pitchFamily="49" charset="0"/>
              <a:buChar char="o"/>
            </a:pPr>
            <a:r>
              <a:rPr lang="fr-FR" sz="900" b="1" dirty="0" smtClean="0">
                <a:ea typeface="Helvetica Neue" panose="020B0604020202020204" pitchFamily="34" charset="0"/>
              </a:rPr>
              <a:t>DM </a:t>
            </a:r>
            <a:r>
              <a:rPr lang="fr-FR" sz="900" b="1" dirty="0">
                <a:ea typeface="Helvetica Neue" panose="020B0604020202020204" pitchFamily="34" charset="0"/>
              </a:rPr>
              <a:t>perforant </a:t>
            </a:r>
            <a:r>
              <a:rPr lang="fr-FR" sz="900" dirty="0">
                <a:ea typeface="Helvetica Neue" panose="020B0604020202020204" pitchFamily="34" charset="0"/>
              </a:rPr>
              <a:t>= tous DM et tous DMDIV perforants  y compris ceux incorporant comme partie intégrante une substance qui utilisée séparément serait considérée comme un médicament et dont l'utilisation par les patients en </a:t>
            </a:r>
            <a:r>
              <a:rPr lang="fr-FR" sz="900" dirty="0" err="1">
                <a:ea typeface="Helvetica Neue" panose="020B0604020202020204" pitchFamily="34" charset="0"/>
              </a:rPr>
              <a:t>auto-traitement</a:t>
            </a:r>
            <a:r>
              <a:rPr lang="fr-FR" sz="900" dirty="0">
                <a:ea typeface="Helvetica Neue" panose="020B0604020202020204" pitchFamily="34" charset="0"/>
              </a:rPr>
              <a:t> et les utilisateurs d'autotests de détection de maladies infectieuses transmissibles conduit à la production de DASRI PTC </a:t>
            </a:r>
          </a:p>
          <a:p>
            <a:pPr marL="171450" indent="-171450">
              <a:buFontTx/>
              <a:buChar char="-"/>
            </a:pPr>
            <a:r>
              <a:rPr lang="fr-FR" sz="900" b="1" u="sng" dirty="0" smtClean="0">
                <a:ea typeface="Helvetica Neue" panose="020B0604020202020204" pitchFamily="34" charset="0"/>
              </a:rPr>
              <a:t>Concernant les </a:t>
            </a:r>
            <a:r>
              <a:rPr lang="fr-FR" sz="900" b="1" u="sng" dirty="0" smtClean="0"/>
              <a:t>DASRI</a:t>
            </a:r>
            <a:r>
              <a:rPr lang="fr-FR" sz="900" dirty="0" smtClean="0"/>
              <a:t> = Déchets d’Activité de Soins à Risques Infectieux</a:t>
            </a:r>
          </a:p>
          <a:p>
            <a:pPr marL="360000" lvl="1" indent="-171450">
              <a:buFont typeface="Courier New" panose="02070309020205020404" pitchFamily="49" charset="0"/>
              <a:buChar char="o"/>
            </a:pPr>
            <a:r>
              <a:rPr lang="fr-FR" sz="900" b="1" dirty="0" smtClean="0">
                <a:ea typeface="Helvetica Neue" panose="020B0604020202020204" pitchFamily="34" charset="0"/>
              </a:rPr>
              <a:t>DASRI-PAT = </a:t>
            </a:r>
            <a:r>
              <a:rPr lang="fr-FR" sz="900" dirty="0" smtClean="0">
                <a:ea typeface="Helvetica Neue" panose="020B0604020202020204" pitchFamily="34" charset="0"/>
              </a:rPr>
              <a:t>DASRI produits par les Patients en AutoTraitement </a:t>
            </a:r>
          </a:p>
          <a:p>
            <a:pPr marL="360000" lvl="1" indent="-171450">
              <a:buFont typeface="Courier New" panose="02070309020205020404" pitchFamily="49" charset="0"/>
              <a:buChar char="o"/>
            </a:pPr>
            <a:r>
              <a:rPr lang="fr-FR" sz="900" b="1" dirty="0" smtClean="0">
                <a:ea typeface="Helvetica Neue" panose="020B0604020202020204" pitchFamily="34" charset="0"/>
              </a:rPr>
              <a:t>DASRI-PTC </a:t>
            </a:r>
            <a:r>
              <a:rPr lang="fr-FR" sz="900" dirty="0" smtClean="0">
                <a:ea typeface="Helvetica Neue" panose="020B0604020202020204" pitchFamily="34" charset="0"/>
              </a:rPr>
              <a:t>= DASRI Piquants, Tranchants, Coupants</a:t>
            </a:r>
          </a:p>
          <a:p>
            <a:pPr marL="360000" lvl="1" indent="-171450">
              <a:buFont typeface="Courier New" panose="02070309020205020404" pitchFamily="49" charset="0"/>
              <a:buChar char="o"/>
            </a:pPr>
            <a:r>
              <a:rPr lang="fr-FR" sz="900" b="1" dirty="0" err="1" smtClean="0">
                <a:ea typeface="Helvetica Neue" panose="020B0604020202020204" pitchFamily="34" charset="0"/>
              </a:rPr>
              <a:t>DASRI-e</a:t>
            </a:r>
            <a:r>
              <a:rPr lang="fr-FR" sz="900" dirty="0" smtClean="0">
                <a:ea typeface="Helvetica Neue" panose="020B0604020202020204" pitchFamily="34" charset="0"/>
              </a:rPr>
              <a:t> = déchets issus des équipements électroniques ou électriques associés à un dispositif perforant</a:t>
            </a:r>
            <a:endParaRPr lang="fr-FR" sz="900" dirty="0">
              <a:ea typeface="Helvetica Neue" panose="020B060402020202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206734" y="5568645"/>
            <a:ext cx="64891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Cas des capteurs usagés </a:t>
            </a:r>
            <a:r>
              <a:rPr lang="fr-FR" sz="1200" u="sng" dirty="0" err="1">
                <a:solidFill>
                  <a:srgbClr val="258BA4"/>
                </a:solidFill>
                <a:ea typeface="Helvetica Neue" panose="020B0604020202020204" pitchFamily="34" charset="0"/>
              </a:rPr>
              <a:t>FreeStyle</a:t>
            </a:r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 / </a:t>
            </a:r>
            <a:r>
              <a:rPr lang="fr-FR" sz="1200" u="sng" dirty="0" err="1">
                <a:solidFill>
                  <a:srgbClr val="258BA4"/>
                </a:solidFill>
                <a:ea typeface="Helvetica Neue" panose="020B0604020202020204" pitchFamily="34" charset="0"/>
              </a:rPr>
              <a:t>FreeStyle</a:t>
            </a:r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 Libre 2</a:t>
            </a:r>
            <a:r>
              <a:rPr lang="fr-FR" sz="1200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: </a:t>
            </a:r>
            <a:r>
              <a:rPr lang="fr-FR" sz="1100" dirty="0" smtClean="0"/>
              <a:t>le laboratoire Abbott a mis en place un circuit de collecte des capteurs usagés directement auprès </a:t>
            </a:r>
            <a:r>
              <a:rPr lang="fr-FR" sz="1100" dirty="0"/>
              <a:t>des patients </a:t>
            </a:r>
            <a:r>
              <a:rPr lang="fr-FR" sz="1100" dirty="0" smtClean="0"/>
              <a:t>(</a:t>
            </a:r>
            <a:r>
              <a:rPr lang="fr-FR" sz="1100" dirty="0" smtClean="0">
                <a:hlinkClick r:id="rId9"/>
              </a:rPr>
              <a:t>https</a:t>
            </a:r>
            <a:r>
              <a:rPr lang="fr-FR" sz="1100" dirty="0">
                <a:hlinkClick r:id="rId9"/>
              </a:rPr>
              <a:t>://</a:t>
            </a:r>
            <a:r>
              <a:rPr lang="fr-FR" sz="1100" dirty="0" smtClean="0">
                <a:hlinkClick r:id="rId9"/>
              </a:rPr>
              <a:t>www.freestylediabete.fr/easycollect.html</a:t>
            </a:r>
            <a:r>
              <a:rPr lang="fr-FR" sz="1100" dirty="0" smtClean="0"/>
              <a:t>)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920036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Procédures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3607</TotalTime>
  <Words>1000</Words>
  <Application>Microsoft Office PowerPoint</Application>
  <PresentationFormat>Format A4 (210 x 297 mm)</PresentationFormat>
  <Paragraphs>48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Courier New</vt:lpstr>
      <vt:lpstr>Helvetica Light</vt:lpstr>
      <vt:lpstr>Helvetica Neue</vt:lpstr>
      <vt:lpstr>robotoslab</vt:lpstr>
      <vt:lpstr>Wingdings</vt:lpstr>
      <vt:lpstr>Thème Office</vt:lpstr>
      <vt:lpstr>M31. Collecte et élimination des déchets générés par le patient </vt:lpstr>
      <vt:lpstr>M31. Collecte et élimination des déchets générés par le patient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243</cp:revision>
  <cp:lastPrinted>2022-01-05T09:01:24Z</cp:lastPrinted>
  <dcterms:created xsi:type="dcterms:W3CDTF">2019-09-09T06:31:24Z</dcterms:created>
  <dcterms:modified xsi:type="dcterms:W3CDTF">2024-02-21T14:33:36Z</dcterms:modified>
</cp:coreProperties>
</file>