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0" r:id="rId2"/>
    <p:sldId id="265" r:id="rId3"/>
    <p:sldId id="267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4E13"/>
    <a:srgbClr val="EFC7B7"/>
    <a:srgbClr val="4AB5C4"/>
    <a:srgbClr val="595959"/>
    <a:srgbClr val="9BBA2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8D3F02-2FA2-452F-BE1D-13C65E838069}" v="2" dt="2019-11-20T16:33:01.321"/>
    <p1510:client id="{ACBD088D-86FF-4C68-8AA9-3379A83AE388}" v="1" dt="2019-11-20T16:35:14.3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1" autoAdjust="0"/>
    <p:restoredTop sz="94660"/>
  </p:normalViewPr>
  <p:slideViewPr>
    <p:cSldViewPr snapToGrid="0">
      <p:cViewPr>
        <p:scale>
          <a:sx n="90" d="100"/>
          <a:sy n="90" d="100"/>
        </p:scale>
        <p:origin x="1332" y="-25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811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A28D3F02-2FA2-452F-BE1D-13C65E838069}"/>
    <pc:docChg chg="modSld">
      <pc:chgData name="" userId="" providerId="" clId="Web-{A28D3F02-2FA2-452F-BE1D-13C65E838069}" dt="2019-11-20T16:33:01.321" v="1" actId="20577"/>
      <pc:docMkLst>
        <pc:docMk/>
      </pc:docMkLst>
      <pc:sldChg chg="modSp">
        <pc:chgData name="" userId="" providerId="" clId="Web-{A28D3F02-2FA2-452F-BE1D-13C65E838069}" dt="2019-11-20T16:33:01.321" v="1" actId="20577"/>
        <pc:sldMkLst>
          <pc:docMk/>
          <pc:sldMk cId="1139841129" sldId="257"/>
        </pc:sldMkLst>
        <pc:spChg chg="mod">
          <ac:chgData name="" userId="" providerId="" clId="Web-{A28D3F02-2FA2-452F-BE1D-13C65E838069}" dt="2019-11-20T16:33:01.321" v="1" actId="20577"/>
          <ac:spMkLst>
            <pc:docMk/>
            <pc:sldMk cId="1139841129" sldId="257"/>
            <ac:spMk id="160" creationId="{005D72E8-3BE6-4F3B-AFC3-57C7D4421495}"/>
          </ac:spMkLst>
        </pc:spChg>
      </pc:sldChg>
    </pc:docChg>
  </pc:docChgLst>
  <pc:docChgLst>
    <pc:chgData clId="Web-{ACBD088D-86FF-4C68-8AA9-3379A83AE388}"/>
    <pc:docChg chg="modSld">
      <pc:chgData name="" userId="" providerId="" clId="Web-{ACBD088D-86FF-4C68-8AA9-3379A83AE388}" dt="2019-11-20T16:35:14.337" v="0" actId="20577"/>
      <pc:docMkLst>
        <pc:docMk/>
      </pc:docMkLst>
      <pc:sldChg chg="modSp">
        <pc:chgData name="" userId="" providerId="" clId="Web-{ACBD088D-86FF-4C68-8AA9-3379A83AE388}" dt="2019-11-20T16:35:14.337" v="0" actId="20577"/>
        <pc:sldMkLst>
          <pc:docMk/>
          <pc:sldMk cId="1139841129" sldId="257"/>
        </pc:sldMkLst>
        <pc:spChg chg="mod">
          <ac:chgData name="" userId="" providerId="" clId="Web-{ACBD088D-86FF-4C68-8AA9-3379A83AE388}" dt="2019-11-20T16:35:14.337" v="0" actId="20577"/>
          <ac:spMkLst>
            <pc:docMk/>
            <pc:sldMk cId="1139841129" sldId="257"/>
            <ac:spMk id="160" creationId="{005D72E8-3BE6-4F3B-AFC3-57C7D442149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4795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073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5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687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432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824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70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AEECA0C-0460-446F-983B-DE0BF2034607}"/>
              </a:ext>
            </a:extLst>
          </p:cNvPr>
          <p:cNvSpPr/>
          <p:nvPr userDrawn="1"/>
        </p:nvSpPr>
        <p:spPr>
          <a:xfrm>
            <a:off x="0" y="9390490"/>
            <a:ext cx="6858000" cy="5155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2E219C05-21B0-401D-8362-C36AAD280F91}"/>
              </a:ext>
            </a:extLst>
          </p:cNvPr>
          <p:cNvSpPr/>
          <p:nvPr userDrawn="1"/>
        </p:nvSpPr>
        <p:spPr>
          <a:xfrm>
            <a:off x="3878505" y="9239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</a:rPr>
              <a:t>Pharmacie :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B7AE87-EEA3-47A3-B6FB-E7A2D93D02DA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FACB68C7-DD51-4CD1-AB4B-E7A406CCF085}"/>
              </a:ext>
            </a:extLst>
          </p:cNvPr>
          <p:cNvSpPr txBox="1"/>
          <p:nvPr userDrawn="1"/>
        </p:nvSpPr>
        <p:spPr>
          <a:xfrm>
            <a:off x="2082333" y="12344"/>
            <a:ext cx="47756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0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Check-list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F486832-06E9-4BE5-A734-2A5E3255F341}"/>
              </a:ext>
            </a:extLst>
          </p:cNvPr>
          <p:cNvSpPr/>
          <p:nvPr userDrawn="1"/>
        </p:nvSpPr>
        <p:spPr>
          <a:xfrm>
            <a:off x="0" y="803082"/>
            <a:ext cx="6858000" cy="397565"/>
          </a:xfrm>
          <a:prstGeom prst="rect">
            <a:avLst/>
          </a:prstGeom>
          <a:solidFill>
            <a:srgbClr val="E04E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>
            <a:extLst>
              <a:ext uri="{FF2B5EF4-FFF2-40B4-BE49-F238E27FC236}">
                <a16:creationId xmlns:a16="http://schemas.microsoft.com/office/drawing/2014/main" id="{C92B6BBC-16E4-4103-BBEB-8E36EA7CDFEC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06734" y="871192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B6842C9C-1AD4-E445-9609-2A94B78EDA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803082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84D9F7A3-E4ED-484B-A164-BAA4A82798A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4394" y="52812"/>
            <a:ext cx="504281" cy="647721"/>
          </a:xfrm>
          <a:prstGeom prst="rect">
            <a:avLst/>
          </a:prstGeom>
        </p:spPr>
      </p:pic>
      <p:sp>
        <p:nvSpPr>
          <p:cNvPr id="16" name="Flèche : pentagone 24">
            <a:extLst>
              <a:ext uri="{FF2B5EF4-FFF2-40B4-BE49-F238E27FC236}">
                <a16:creationId xmlns:a16="http://schemas.microsoft.com/office/drawing/2014/main" id="{5F098BF3-CBB2-5444-9F32-51FBD41017A3}"/>
              </a:ext>
            </a:extLst>
          </p:cNvPr>
          <p:cNvSpPr/>
          <p:nvPr userDrawn="1"/>
        </p:nvSpPr>
        <p:spPr>
          <a:xfrm>
            <a:off x="0" y="9106989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D25E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DD90AB1-5E8A-4E47-B077-D96306535522}"/>
              </a:ext>
            </a:extLst>
          </p:cNvPr>
          <p:cNvSpPr/>
          <p:nvPr userDrawn="1"/>
        </p:nvSpPr>
        <p:spPr>
          <a:xfrm>
            <a:off x="677313" y="9350939"/>
            <a:ext cx="230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Dispensation des médicaments &amp; des autres produits autorisés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84A7CB2-73E8-424B-8949-84BA5E935766}"/>
              </a:ext>
            </a:extLst>
          </p:cNvPr>
          <p:cNvSpPr/>
          <p:nvPr userDrawn="1"/>
        </p:nvSpPr>
        <p:spPr>
          <a:xfrm>
            <a:off x="677313" y="9685466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1.1 </a:t>
            </a: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–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 Septembre</a:t>
            </a:r>
            <a:r>
              <a:rPr lang="fr-FR" sz="900" baseline="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 2023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D8684436-5518-3141-A1DB-05FD195CCD9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1711" y="9102767"/>
            <a:ext cx="573892" cy="573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1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oneTexte 24">
            <a:extLst>
              <a:ext uri="{FF2B5EF4-FFF2-40B4-BE49-F238E27FC236}">
                <a16:creationId xmlns:a16="http://schemas.microsoft.com/office/drawing/2014/main" id="{BBB8D533-1234-482D-A0C0-D70C5021E9A3}"/>
              </a:ext>
            </a:extLst>
          </p:cNvPr>
          <p:cNvSpPr txBox="1"/>
          <p:nvPr userDrawn="1"/>
        </p:nvSpPr>
        <p:spPr>
          <a:xfrm>
            <a:off x="206734" y="1322567"/>
            <a:ext cx="41408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E04E13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La check-list : principes</a:t>
            </a: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2DF368A9-1466-4D75-A702-9D21E756D8DD}"/>
              </a:ext>
            </a:extLst>
          </p:cNvPr>
          <p:cNvCxnSpPr>
            <a:cxnSpLocks/>
          </p:cNvCxnSpPr>
          <p:nvPr userDrawn="1"/>
        </p:nvCxnSpPr>
        <p:spPr>
          <a:xfrm>
            <a:off x="206734" y="1802046"/>
            <a:ext cx="6408751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B9CD6CCD-1B59-40D5-B245-DED706BAF93B}"/>
              </a:ext>
            </a:extLst>
          </p:cNvPr>
          <p:cNvSpPr txBox="1"/>
          <p:nvPr userDrawn="1"/>
        </p:nvSpPr>
        <p:spPr>
          <a:xfrm>
            <a:off x="224149" y="1850336"/>
            <a:ext cx="639133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Une check-list est un document permettant de repérer les étapes nécessaires d’une activité ou d’un ensemble d’activités tout en s’assurant de la bonne réalisation de celles-ci. La check-list est un outil facilement utilisable rempli par les collaborateurs de l’officine au cours de leur activité.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145455DC-1F31-4526-917F-E34384701CE7}"/>
              </a:ext>
            </a:extLst>
          </p:cNvPr>
          <p:cNvSpPr txBox="1"/>
          <p:nvPr userDrawn="1"/>
        </p:nvSpPr>
        <p:spPr>
          <a:xfrm>
            <a:off x="197551" y="2594374"/>
            <a:ext cx="5827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E04E13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Commentaires pour un bon usage</a:t>
            </a:r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13F910A8-8297-498D-96E3-2E1D7231AEFC}"/>
              </a:ext>
            </a:extLst>
          </p:cNvPr>
          <p:cNvCxnSpPr>
            <a:cxnSpLocks/>
          </p:cNvCxnSpPr>
          <p:nvPr userDrawn="1"/>
        </p:nvCxnSpPr>
        <p:spPr>
          <a:xfrm>
            <a:off x="197551" y="3073853"/>
            <a:ext cx="6408751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space réservé du texte 3">
            <a:extLst>
              <a:ext uri="{FF2B5EF4-FFF2-40B4-BE49-F238E27FC236}">
                <a16:creationId xmlns:a16="http://schemas.microsoft.com/office/drawing/2014/main" id="{99D817E0-179E-4C5D-819F-663C1CA974F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4149" y="3155852"/>
            <a:ext cx="6391336" cy="2987164"/>
          </a:xfrm>
          <a:noFill/>
        </p:spPr>
        <p:txBody>
          <a:bodyPr wrap="square" rtlCol="0">
            <a:noAutofit/>
          </a:bodyPr>
          <a:lstStyle>
            <a:lvl1pPr>
              <a:defRPr lang="fr-FR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lang="fr-FR" smtClean="0">
                <a:solidFill>
                  <a:schemeClr val="tx1"/>
                </a:solidFill>
              </a:defRPr>
            </a:lvl2pPr>
            <a:lvl3pPr>
              <a:defRPr lang="fr-FR" sz="1800" smtClean="0">
                <a:solidFill>
                  <a:schemeClr val="tx1"/>
                </a:solidFill>
              </a:defRPr>
            </a:lvl3pPr>
            <a:lvl4pPr>
              <a:defRPr lang="fr-FR" sz="1800" smtClean="0">
                <a:solidFill>
                  <a:schemeClr val="tx1"/>
                </a:solidFill>
              </a:defRPr>
            </a:lvl4pPr>
            <a:lvl5pPr>
              <a:defRPr lang="fr-FR" sz="1800">
                <a:solidFill>
                  <a:schemeClr val="tx1"/>
                </a:solidFill>
              </a:defRPr>
            </a:lvl5pPr>
          </a:lstStyle>
          <a:p>
            <a:pPr lvl="0" defTabSz="457200"/>
            <a:r>
              <a:rPr lang="fr-FR" dirty="0"/>
              <a:t>Cliquez pour modifier les styles du texte du masque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042369B-C833-426D-9EA2-5DC8A0EB1DD0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662971C9-5699-47FF-B052-08FDD214526B}"/>
              </a:ext>
            </a:extLst>
          </p:cNvPr>
          <p:cNvSpPr txBox="1"/>
          <p:nvPr userDrawn="1"/>
        </p:nvSpPr>
        <p:spPr>
          <a:xfrm>
            <a:off x="2082333" y="12344"/>
            <a:ext cx="47756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0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Check-list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4E455FA-46BE-454D-817C-22BB906C0304}"/>
              </a:ext>
            </a:extLst>
          </p:cNvPr>
          <p:cNvSpPr/>
          <p:nvPr userDrawn="1"/>
        </p:nvSpPr>
        <p:spPr>
          <a:xfrm>
            <a:off x="0" y="803082"/>
            <a:ext cx="6858000" cy="397565"/>
          </a:xfrm>
          <a:prstGeom prst="rect">
            <a:avLst/>
          </a:prstGeom>
          <a:solidFill>
            <a:srgbClr val="E04E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Titre 1">
            <a:extLst>
              <a:ext uri="{FF2B5EF4-FFF2-40B4-BE49-F238E27FC236}">
                <a16:creationId xmlns:a16="http://schemas.microsoft.com/office/drawing/2014/main" id="{841C0AC4-83FB-465E-A714-46FB4BDC7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71192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9F6F40B-567C-B74E-B713-96F2C2914709}"/>
              </a:ext>
            </a:extLst>
          </p:cNvPr>
          <p:cNvSpPr/>
          <p:nvPr userDrawn="1"/>
        </p:nvSpPr>
        <p:spPr>
          <a:xfrm>
            <a:off x="0" y="9390490"/>
            <a:ext cx="6858000" cy="5155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798EB9E7-610E-FD48-997D-45A0F36F5CCF}"/>
              </a:ext>
            </a:extLst>
          </p:cNvPr>
          <p:cNvSpPr/>
          <p:nvPr userDrawn="1"/>
        </p:nvSpPr>
        <p:spPr>
          <a:xfrm>
            <a:off x="3878505" y="9239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</a:rPr>
              <a:t>Pharmacie :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D8814E82-20FE-8240-936C-404485532F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803082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A83C9E46-8C31-A841-98F7-579A4E2F4DF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4394" y="52812"/>
            <a:ext cx="504281" cy="647721"/>
          </a:xfrm>
          <a:prstGeom prst="rect">
            <a:avLst/>
          </a:prstGeom>
        </p:spPr>
      </p:pic>
      <p:sp>
        <p:nvSpPr>
          <p:cNvPr id="23" name="Flèche : pentagone 24">
            <a:extLst>
              <a:ext uri="{FF2B5EF4-FFF2-40B4-BE49-F238E27FC236}">
                <a16:creationId xmlns:a16="http://schemas.microsoft.com/office/drawing/2014/main" id="{86C4665A-DF77-0C42-8F26-129DA8B0ECF0}"/>
              </a:ext>
            </a:extLst>
          </p:cNvPr>
          <p:cNvSpPr/>
          <p:nvPr userDrawn="1"/>
        </p:nvSpPr>
        <p:spPr>
          <a:xfrm>
            <a:off x="0" y="9106989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D25E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202665C-4D8C-BF41-86D0-C927B9E46828}"/>
              </a:ext>
            </a:extLst>
          </p:cNvPr>
          <p:cNvSpPr/>
          <p:nvPr userDrawn="1"/>
        </p:nvSpPr>
        <p:spPr>
          <a:xfrm>
            <a:off x="677313" y="9350939"/>
            <a:ext cx="230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Dispensation des médicaments &amp; des autres produits autorisés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4AF1A3F-4DA6-E345-9B9A-E98756E7B3A2}"/>
              </a:ext>
            </a:extLst>
          </p:cNvPr>
          <p:cNvSpPr/>
          <p:nvPr userDrawn="1"/>
        </p:nvSpPr>
        <p:spPr>
          <a:xfrm>
            <a:off x="677313" y="9685466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Version 1.1 –  Septembre</a:t>
            </a:r>
            <a:r>
              <a:rPr lang="fr-FR" sz="900" baseline="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 2023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DFA2F2B6-1738-624C-9EAA-EDF21EDA374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1711" y="9102767"/>
            <a:ext cx="573892" cy="573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643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54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038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280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276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74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FAF59C5-48D9-475B-9CF6-C1EC75048466}" type="datetimeFigureOut">
              <a:rPr lang="fr-FR" smtClean="0"/>
              <a:pPr/>
              <a:t>06/09/2023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35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3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>
              <a:lumMod val="85000"/>
              <a:lumOff val="15000"/>
            </a:schemeClr>
          </a:solidFill>
          <a:latin typeface="Helvetica Neue" panose="020B0604020202020204" pitchFamily="34" charset="0"/>
          <a:ea typeface="Helvetica Neue" panose="020B0604020202020204" pitchFamily="34" charset="0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1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loda/id/JORFTEXT000000593784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legifrance.gouv.fr/jorf/id/JORFTEXT000045538155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ansm.sante.fr/documents/reference/reglementation-relative-aux-dispositifs-medicaux-dm-et-aux-dispositifs-medicaux-de-diagnostic-in-vitro-dmdiv" TargetMode="External"/><Relationship Id="rId13" Type="http://schemas.openxmlformats.org/officeDocument/2006/relationships/hyperlink" Target="https://ansm.sante.fr/qui-sommes-nous/notre-perimetre/les-medicaments/p/medicaments-a-base-de-plantes-et-huiles-essentielles#title" TargetMode="External"/><Relationship Id="rId3" Type="http://schemas.openxmlformats.org/officeDocument/2006/relationships/hyperlink" Target="https://www.legifrance.gouv.fr/affichCodeArticle.do?cidTexte=LEGITEXT000006072665&amp;idArticle=LEGIARTI000006689867" TargetMode="External"/><Relationship Id="rId7" Type="http://schemas.openxmlformats.org/officeDocument/2006/relationships/hyperlink" Target="https://www.legifrance.gouv.fr/codes/article_lc/LEGIARTI000046126069" TargetMode="External"/><Relationship Id="rId12" Type="http://schemas.openxmlformats.org/officeDocument/2006/relationships/hyperlink" Target="https://ansm.sante.fr/documents/reference/pharmacopee/la-pharmacopee-europeenne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s://www.legifrance.gouv.fr/loda/id/JORFTEXT000000593784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ircp.anmv.anses.fr/" TargetMode="External"/><Relationship Id="rId11" Type="http://schemas.openxmlformats.org/officeDocument/2006/relationships/hyperlink" Target="https://ansm.sante.fr/pharmacopee/liste-des-plantes-medicinales-utilisees-traditionnellement" TargetMode="External"/><Relationship Id="rId5" Type="http://schemas.openxmlformats.org/officeDocument/2006/relationships/hyperlink" Target="https://www.legifrance.gouv.fr/codes/section_lc/LEGITEXT000006072665/LEGISCTA000006155087/2020-11-05/#LEGISCTA000006155087" TargetMode="External"/><Relationship Id="rId15" Type="http://schemas.openxmlformats.org/officeDocument/2006/relationships/hyperlink" Target="https://eur-lex.europa.eu/LexUriServ/LexUriServ.do?uri=OJ:L:2013:181:0035:0056:FR:PDF" TargetMode="External"/><Relationship Id="rId10" Type="http://schemas.openxmlformats.org/officeDocument/2006/relationships/hyperlink" Target="https://ansm.sante.fr/documents/reference/declarations-des-dispositifs-medicaux/liste-des-communications" TargetMode="External"/><Relationship Id="rId4" Type="http://schemas.openxmlformats.org/officeDocument/2006/relationships/hyperlink" Target="https://base-donnees-publique.medicaments.gouv.fr/" TargetMode="External"/><Relationship Id="rId9" Type="http://schemas.openxmlformats.org/officeDocument/2006/relationships/hyperlink" Target="http://ansm.sante.fr/Activites/Mise-sur-le-marche-des-dispositifs-medicaux-et-dispositifs-medicaux-de-diagnostic-in-vitro-DM-DMIA-DMDIV/Mise-sur-le-marche-des-dispositifs-medicaux-et-dispositifs-medicaux-de-diagnostic-in-vitro-DM-DMIA-DMDIV/(offset)/0" TargetMode="External"/><Relationship Id="rId14" Type="http://schemas.openxmlformats.org/officeDocument/2006/relationships/hyperlink" Target="https://www.economie.gouv.fr/dgccrf/Publications/Vie-pratique/Fiches-pratiques/Huiles-essentielles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ansm.sante.fr/Activites/Mise-sur-le-marche-des-dispositifs-medicaux-et-dispositifs-medicaux-de-diagnostic-in-vitro-DM-DMIA-DMDIV/Mise-sur-le-marche-des-dispositifs-medicaux-et-dispositifs-medicaux-de-diagnostic-in-vitro-DM-DMIA-DMDIV/(offset)/0" TargetMode="External"/><Relationship Id="rId13" Type="http://schemas.openxmlformats.org/officeDocument/2006/relationships/hyperlink" Target="https://www.anses.fr/fr/content/que-sont-les-compl%C3%A9ments-alimentaires" TargetMode="External"/><Relationship Id="rId18" Type="http://schemas.openxmlformats.org/officeDocument/2006/relationships/hyperlink" Target="https://eur-lex.europa.eu/LexUriServ/LexUriServ.do?uri=OJ:L:2012:136:0001:0040:FR:PDF" TargetMode="External"/><Relationship Id="rId3" Type="http://schemas.openxmlformats.org/officeDocument/2006/relationships/hyperlink" Target="https://www.legifrance.gouv.fr/loda/id/JORFTEXT000000593784/" TargetMode="External"/><Relationship Id="rId7" Type="http://schemas.openxmlformats.org/officeDocument/2006/relationships/hyperlink" Target="https://ansm.sante.fr/documents/reference/reglementation-relative-aux-dispositifs-medicaux-dm-et-aux-dispositifs-medicaux-de-diagnostic-in-vitro-dmdiv" TargetMode="External"/><Relationship Id="rId12" Type="http://schemas.openxmlformats.org/officeDocument/2006/relationships/hyperlink" Target="https://www.economie.gouv.fr/dgccrf/complements-alimentaires-quel-etiquetage" TargetMode="External"/><Relationship Id="rId17" Type="http://schemas.openxmlformats.org/officeDocument/2006/relationships/hyperlink" Target="https://eur-lex.europa.eu/LexUriServ/LexUriServ.do?uri=OJ:L:2007:012:0003:0018:FR:PDF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s://www.economie.gouv.fr/dgccrf/allegations-sante-sur-sites-internet-complements-alimentaires#:~:text=L%27une%20des%20non%2Dconformit%C3%A9s,th%C3%A9rapeutiques%2C%20strictement%20interdites%20en%20alimentation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legifrance.gouv.fr/codes/article_lc/LEGIARTI000006690313/" TargetMode="External"/><Relationship Id="rId11" Type="http://schemas.openxmlformats.org/officeDocument/2006/relationships/hyperlink" Target="https://www.economie.gouv.fr/dgccrf/s%C3%A9curit%C3%A9/produits-alimentaires/complements-alimentaires" TargetMode="External"/><Relationship Id="rId5" Type="http://schemas.openxmlformats.org/officeDocument/2006/relationships/hyperlink" Target="https://ansm.sante.fr/documents/reference/reglementation-des-produits-cosmetiques" TargetMode="External"/><Relationship Id="rId15" Type="http://schemas.openxmlformats.org/officeDocument/2006/relationships/hyperlink" Target="https://www.economie.gouv.fr/dgccrf/controle-des-allegations-nutritionnelles-et-de-sante-sur-les-sites-internet-de-complements#:~:text=L'all%C3%A9gation%20th%C3%A9rapeutique,pr%C3%A9conis%C3%A9%20dans%20de%20nombreuses%20th%C3%A9rapies%20%C2%BB." TargetMode="External"/><Relationship Id="rId10" Type="http://schemas.openxmlformats.org/officeDocument/2006/relationships/hyperlink" Target="https://www.legifrance.gouv.fr/loda/article_lc/LEGIARTI000006290521" TargetMode="External"/><Relationship Id="rId19" Type="http://schemas.openxmlformats.org/officeDocument/2006/relationships/hyperlink" Target="https://www.entreprises.gouv.fr/covid-19/liste-des-tests-masques-de-protection" TargetMode="External"/><Relationship Id="rId4" Type="http://schemas.openxmlformats.org/officeDocument/2006/relationships/hyperlink" Target="https://www.legifrance.gouv.fr/codes/article_lc/LEGIARTI000023385246/2011-04-19/" TargetMode="External"/><Relationship Id="rId9" Type="http://schemas.openxmlformats.org/officeDocument/2006/relationships/hyperlink" Target="https://www.legifrance.gouv.fr/codes/article_lc/LEGIARTI000036408506" TargetMode="External"/><Relationship Id="rId14" Type="http://schemas.openxmlformats.org/officeDocument/2006/relationships/hyperlink" Target="https://www.economie.gouv.fr/dgccrf/allegations-nutritionnelles-et-de-sante-une-reglementation-encore-trop-souvent-meconnue#:~:text=All%C3%A9gations%20nutritionnelles%20et%20de%20sant%C3%A9%20%3A%20une%20r%C3%A9glementation%20encore%20trop%20souvent%20m%C3%A9connue,-19%2F09%2F2022&amp;text=%C2%AB%20Riche%20en%20fibre%20%C2%BB%2C%20%C2%AB,compl%C3%A9ments%20alimentaires%20aupr%C3%A8s%20des%20consommateurs.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itre 159">
            <a:extLst>
              <a:ext uri="{FF2B5EF4-FFF2-40B4-BE49-F238E27FC236}">
                <a16:creationId xmlns:a16="http://schemas.microsoft.com/office/drawing/2014/main" id="{005D72E8-3BE6-4F3B-AFC3-57C7D4421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22960"/>
            <a:ext cx="6843587" cy="389864"/>
          </a:xfrm>
          <a:solidFill>
            <a:srgbClr val="E04E13"/>
          </a:solidFill>
        </p:spPr>
        <p:txBody>
          <a:bodyPr>
            <a:noAutofit/>
          </a:bodyPr>
          <a:lstStyle/>
          <a:p>
            <a:pPr algn="r"/>
            <a:r>
              <a:rPr lang="fr-FR" sz="1300" dirty="0" smtClean="0">
                <a:latin typeface="Helvetica Neue"/>
              </a:rPr>
              <a:t>C09. Référencement </a:t>
            </a:r>
            <a:r>
              <a:rPr lang="fr-FR" sz="1300" dirty="0">
                <a:latin typeface="Helvetica Neue"/>
              </a:rPr>
              <a:t>d'un produit à l'officine</a:t>
            </a:r>
            <a:endParaRPr lang="fr-FR" sz="13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1C43D1-810C-B54A-A51E-FE44170A16EE}"/>
              </a:ext>
            </a:extLst>
          </p:cNvPr>
          <p:cNvSpPr/>
          <p:nvPr/>
        </p:nvSpPr>
        <p:spPr>
          <a:xfrm>
            <a:off x="152131" y="1938561"/>
            <a:ext cx="6536101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1150" dirty="0" smtClean="0"/>
              <a:t>Le statut juridique du produit fait-il partie de la </a:t>
            </a:r>
            <a:r>
              <a:rPr lang="fr-FR" sz="1150" b="1" dirty="0" smtClean="0"/>
              <a:t>liste des marchandises </a:t>
            </a:r>
            <a:r>
              <a:rPr lang="fr-FR" sz="1150" dirty="0" smtClean="0"/>
              <a:t>dont les pharmaciens peuvent faire le commerce dans leur officine ? (</a:t>
            </a:r>
            <a:r>
              <a:rPr lang="fr-FR" sz="1150" dirty="0">
                <a:hlinkClick r:id="rId3"/>
              </a:rPr>
              <a:t>Arrêté du 15 février </a:t>
            </a:r>
            <a:r>
              <a:rPr lang="fr-FR" sz="1150" dirty="0" smtClean="0">
                <a:hlinkClick r:id="rId3"/>
              </a:rPr>
              <a:t>2002</a:t>
            </a:r>
            <a:r>
              <a:rPr lang="fr-FR" sz="1150" dirty="0" smtClean="0"/>
              <a:t>)</a:t>
            </a:r>
            <a:endParaRPr lang="fr-FR" sz="1150" dirty="0"/>
          </a:p>
          <a:p>
            <a:pPr marL="171450" indent="-1714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1150" dirty="0" smtClean="0"/>
              <a:t>S’il </a:t>
            </a:r>
            <a:r>
              <a:rPr lang="fr-FR" sz="1150" dirty="0"/>
              <a:t>y figure, que le produit respecte la </a:t>
            </a:r>
            <a:r>
              <a:rPr lang="fr-FR" sz="1150" dirty="0" smtClean="0"/>
              <a:t>réglementation propre </a:t>
            </a:r>
            <a:r>
              <a:rPr lang="fr-FR" sz="1150" dirty="0"/>
              <a:t>à ce </a:t>
            </a:r>
            <a:r>
              <a:rPr lang="fr-FR" sz="1150" dirty="0" smtClean="0"/>
              <a:t>statut (cf au verso).</a:t>
            </a:r>
          </a:p>
          <a:p>
            <a:pPr marL="171450" indent="-1714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1150" b="1" dirty="0" smtClean="0"/>
              <a:t>Composition et présentation</a:t>
            </a:r>
            <a:r>
              <a:rPr lang="fr-FR" sz="1150" dirty="0" smtClean="0"/>
              <a:t> : </a:t>
            </a:r>
            <a:r>
              <a:rPr lang="fr-FR" sz="1150" dirty="0"/>
              <a:t>au regard de son statut juridique : vérifier la composition, les allégations et la </a:t>
            </a:r>
            <a:r>
              <a:rPr lang="fr-FR" sz="1150" dirty="0" smtClean="0"/>
              <a:t>présentation </a:t>
            </a:r>
            <a:r>
              <a:rPr lang="fr-FR" sz="1150" dirty="0"/>
              <a:t>du </a:t>
            </a:r>
            <a:r>
              <a:rPr lang="fr-FR" sz="1150" dirty="0" smtClean="0"/>
              <a:t>produit. (Attention </a:t>
            </a:r>
            <a:r>
              <a:rPr lang="fr-FR" sz="1150" dirty="0"/>
              <a:t>aux produits qui ne seraient pas un médicament et présentés comme possédant des propriétés curatives ou préventives à l'égard des maladies humaines et/ou composés de substance exerçant une action pharmacologique, immunologique ou </a:t>
            </a:r>
            <a:r>
              <a:rPr lang="fr-FR" sz="1150" dirty="0" smtClean="0"/>
              <a:t>métabolique (L </a:t>
            </a:r>
            <a:r>
              <a:rPr lang="fr-FR" sz="1150" dirty="0"/>
              <a:t>5111-1 du </a:t>
            </a:r>
            <a:r>
              <a:rPr lang="fr-FR" sz="1150" dirty="0" smtClean="0"/>
              <a:t>CSP))</a:t>
            </a:r>
            <a:endParaRPr lang="fr-FR" sz="1150" dirty="0"/>
          </a:p>
        </p:txBody>
      </p:sp>
      <p:sp>
        <p:nvSpPr>
          <p:cNvPr id="7" name="Rectangle 6"/>
          <p:cNvSpPr/>
          <p:nvPr/>
        </p:nvSpPr>
        <p:spPr>
          <a:xfrm>
            <a:off x="19772" y="1212824"/>
            <a:ext cx="684358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50" dirty="0" smtClean="0">
                <a:latin typeface="Helvetica Light" panose="020B0403020202020204"/>
                <a:ea typeface="Helvetica Neue" panose="02000503000000020004" pitchFamily="2" charset="0"/>
                <a:cs typeface="Helvetica Neue" panose="02000503000000020004" pitchFamily="2" charset="0"/>
              </a:rPr>
              <a:t>Le référencement d’un </a:t>
            </a:r>
            <a:r>
              <a:rPr lang="fr-FR" sz="1250" dirty="0">
                <a:latin typeface="Helvetica Light" panose="020B0403020202020204"/>
                <a:ea typeface="Helvetica Neue" panose="02000503000000020004" pitchFamily="2" charset="0"/>
                <a:cs typeface="Helvetica Neue" panose="02000503000000020004" pitchFamily="2" charset="0"/>
              </a:rPr>
              <a:t>produit </a:t>
            </a:r>
            <a:r>
              <a:rPr lang="fr-FR" sz="1250" dirty="0" smtClean="0">
                <a:latin typeface="Helvetica Light" panose="020B0403020202020204"/>
                <a:ea typeface="Helvetica Neue" panose="02000503000000020004" pitchFamily="2" charset="0"/>
                <a:cs typeface="Helvetica Neue" panose="02000503000000020004" pitchFamily="2" charset="0"/>
              </a:rPr>
              <a:t>n</a:t>
            </a:r>
            <a:r>
              <a:rPr lang="fr-FR" sz="1250" dirty="0">
                <a:latin typeface="Helvetica Light" panose="020B0403020202020204"/>
                <a:ea typeface="Helvetica Neue" panose="02000503000000020004" pitchFamily="2" charset="0"/>
                <a:cs typeface="Helvetica Neue" panose="02000503000000020004" pitchFamily="2" charset="0"/>
              </a:rPr>
              <a:t>é</a:t>
            </a:r>
            <a:r>
              <a:rPr lang="fr-FR" sz="1250" dirty="0" smtClean="0">
                <a:latin typeface="Helvetica Light" panose="020B0403020202020204"/>
                <a:ea typeface="Helvetica Neue" panose="02000503000000020004" pitchFamily="2" charset="0"/>
                <a:cs typeface="Helvetica Neue" panose="02000503000000020004" pitchFamily="2" charset="0"/>
              </a:rPr>
              <a:t>cessite qu’une analyse soit conduite, tant sur le plan juridique que sur le plan scientifique, en respectant les critères mentionnés ci-dessous : </a:t>
            </a:r>
            <a:endParaRPr lang="fr-FR" sz="1250" dirty="0">
              <a:latin typeface="Helvetica Light" panose="020B0403020202020204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ctangle : coins arrondis 7">
            <a:extLst>
              <a:ext uri="{FF2B5EF4-FFF2-40B4-BE49-F238E27FC236}">
                <a16:creationId xmlns:a16="http://schemas.microsoft.com/office/drawing/2014/main" id="{AEAE1B9A-2CC2-45CF-B329-E1CA634454DA}"/>
              </a:ext>
            </a:extLst>
          </p:cNvPr>
          <p:cNvSpPr/>
          <p:nvPr/>
        </p:nvSpPr>
        <p:spPr>
          <a:xfrm>
            <a:off x="152132" y="1862432"/>
            <a:ext cx="6555874" cy="1716193"/>
          </a:xfrm>
          <a:prstGeom prst="roundRect">
            <a:avLst>
              <a:gd name="adj" fmla="val 10127"/>
            </a:avLst>
          </a:prstGeom>
          <a:noFill/>
          <a:ln>
            <a:solidFill>
              <a:srgbClr val="E0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1C43D1-810C-B54A-A51E-FE44170A16EE}"/>
              </a:ext>
            </a:extLst>
          </p:cNvPr>
          <p:cNvSpPr/>
          <p:nvPr/>
        </p:nvSpPr>
        <p:spPr>
          <a:xfrm>
            <a:off x="175126" y="4049921"/>
            <a:ext cx="6532880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1150" b="1" dirty="0" smtClean="0"/>
              <a:t>Sécurité</a:t>
            </a:r>
            <a:r>
              <a:rPr lang="fr-FR" sz="1150" dirty="0" smtClean="0"/>
              <a:t> </a:t>
            </a:r>
            <a:r>
              <a:rPr lang="fr-FR" sz="1150" dirty="0"/>
              <a:t>: choisir des produits répondant à des critères de sécurité et d’innocuité en vertu du principe de </a:t>
            </a:r>
            <a:r>
              <a:rPr lang="fr-FR" sz="1150" dirty="0" smtClean="0"/>
              <a:t>prudence</a:t>
            </a:r>
          </a:p>
          <a:p>
            <a:pPr marL="171450" indent="-1714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1150" b="1" dirty="0" smtClean="0"/>
              <a:t>Qualité</a:t>
            </a:r>
            <a:r>
              <a:rPr lang="fr-FR" sz="1150" dirty="0" smtClean="0"/>
              <a:t> : le respect de la réglementation confère a chaque produit un niveau de qualité requis. Il est donc essentiel de s’informer sur le laboratoire commercialisant le produit avant de le référencer (à titre d’exemple : mise à disposition d’un certificat de conformité)</a:t>
            </a:r>
          </a:p>
          <a:p>
            <a:pPr marL="171450" indent="-1714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1150" b="1" dirty="0" smtClean="0"/>
              <a:t>Efficacité </a:t>
            </a:r>
            <a:r>
              <a:rPr lang="fr-FR" sz="1150" dirty="0" smtClean="0"/>
              <a:t>: s’assurer </a:t>
            </a:r>
            <a:r>
              <a:rPr lang="fr-FR" sz="1150" dirty="0"/>
              <a:t>de </a:t>
            </a:r>
            <a:r>
              <a:rPr lang="fr-FR" sz="1150" dirty="0" smtClean="0"/>
              <a:t>la </a:t>
            </a:r>
            <a:r>
              <a:rPr lang="fr-FR" sz="1150" dirty="0"/>
              <a:t>pertinence scientifique et </a:t>
            </a:r>
            <a:r>
              <a:rPr lang="fr-FR" sz="1150" dirty="0" smtClean="0"/>
              <a:t>sanitaire</a:t>
            </a:r>
          </a:p>
          <a:p>
            <a:pPr marL="171450" indent="-1714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1150" b="1" dirty="0" smtClean="0"/>
              <a:t>Vigilance</a:t>
            </a:r>
            <a:r>
              <a:rPr lang="fr-FR" sz="1150" dirty="0" smtClean="0"/>
              <a:t> : considérer que ce référencement conduira à réaliser une veille des produits, </a:t>
            </a:r>
            <a:r>
              <a:rPr lang="fr-FR" sz="1150" dirty="0"/>
              <a:t>par exemple</a:t>
            </a:r>
            <a:r>
              <a:rPr lang="fr-FR" sz="1150" dirty="0" smtClean="0"/>
              <a:t> en cas d’arrêt de commercialisation et/ou rappel de lot .</a:t>
            </a:r>
            <a:endParaRPr lang="fr-FR" sz="1150" dirty="0"/>
          </a:p>
        </p:txBody>
      </p:sp>
      <p:sp>
        <p:nvSpPr>
          <p:cNvPr id="2" name="Rectangle 1"/>
          <p:cNvSpPr/>
          <p:nvPr/>
        </p:nvSpPr>
        <p:spPr>
          <a:xfrm>
            <a:off x="377101" y="1721739"/>
            <a:ext cx="2048959" cy="29238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1250" b="1" dirty="0">
                <a:solidFill>
                  <a:srgbClr val="E04E13"/>
                </a:solidFill>
              </a:rPr>
              <a:t>Critères </a:t>
            </a:r>
            <a:r>
              <a:rPr lang="fr-FR" sz="1250" b="1" dirty="0" smtClean="0">
                <a:solidFill>
                  <a:srgbClr val="E04E13"/>
                </a:solidFill>
              </a:rPr>
              <a:t>réglementaires</a:t>
            </a:r>
            <a:endParaRPr lang="fr-FR" sz="1250" b="1" dirty="0">
              <a:solidFill>
                <a:srgbClr val="E04E13"/>
              </a:solidFill>
            </a:endParaRPr>
          </a:p>
        </p:txBody>
      </p:sp>
      <p:sp>
        <p:nvSpPr>
          <p:cNvPr id="11" name="Rectangle : coins arrondis 7">
            <a:extLst>
              <a:ext uri="{FF2B5EF4-FFF2-40B4-BE49-F238E27FC236}">
                <a16:creationId xmlns:a16="http://schemas.microsoft.com/office/drawing/2014/main" id="{AEAE1B9A-2CC2-45CF-B329-E1CA634454DA}"/>
              </a:ext>
            </a:extLst>
          </p:cNvPr>
          <p:cNvSpPr/>
          <p:nvPr/>
        </p:nvSpPr>
        <p:spPr>
          <a:xfrm>
            <a:off x="152132" y="3790755"/>
            <a:ext cx="6578868" cy="2139606"/>
          </a:xfrm>
          <a:prstGeom prst="roundRect">
            <a:avLst>
              <a:gd name="adj" fmla="val 10127"/>
            </a:avLst>
          </a:prstGeom>
          <a:noFill/>
          <a:ln>
            <a:solidFill>
              <a:srgbClr val="E0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31722" y="3652612"/>
            <a:ext cx="3047629" cy="29238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1250" b="1" dirty="0">
                <a:solidFill>
                  <a:srgbClr val="E04E13"/>
                </a:solidFill>
              </a:rPr>
              <a:t>Critères sécurité / qualité / </a:t>
            </a:r>
            <a:r>
              <a:rPr lang="fr-FR" sz="1250" b="1" dirty="0" smtClean="0">
                <a:solidFill>
                  <a:srgbClr val="E04E13"/>
                </a:solidFill>
              </a:rPr>
              <a:t>efficacité</a:t>
            </a:r>
            <a:endParaRPr lang="fr-FR" sz="1250" b="1" dirty="0">
              <a:solidFill>
                <a:srgbClr val="E04E13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E1C43D1-810C-B54A-A51E-FE44170A16EE}"/>
              </a:ext>
            </a:extLst>
          </p:cNvPr>
          <p:cNvSpPr/>
          <p:nvPr/>
        </p:nvSpPr>
        <p:spPr>
          <a:xfrm>
            <a:off x="155353" y="6251759"/>
            <a:ext cx="653288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1150" dirty="0" smtClean="0"/>
              <a:t>“</a:t>
            </a:r>
            <a:r>
              <a:rPr lang="fr-FR" sz="1150" dirty="0"/>
              <a:t>Il est interdit au pharmacien de délivrer un médicament non autorisé.”(article R4235-47 du CSP) </a:t>
            </a:r>
          </a:p>
          <a:p>
            <a:pPr marL="171450" indent="-1714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1150" dirty="0"/>
              <a:t>“Le pharmacien doit veiller à ne jamais favoriser, ni par ses conseils ni par ses actes, des pratiques contraires à la préservation de la santé publique. Il doit contribuer à la lutte contre le charlatanisme, notamment en s’abstenant de fabriquer, distribuer ou vendre tous objets ou produits ayant ce caractère.” (article R4235-10 du CSP)</a:t>
            </a:r>
          </a:p>
        </p:txBody>
      </p:sp>
      <p:sp>
        <p:nvSpPr>
          <p:cNvPr id="15" name="Rectangle : coins arrondis 7">
            <a:extLst>
              <a:ext uri="{FF2B5EF4-FFF2-40B4-BE49-F238E27FC236}">
                <a16:creationId xmlns:a16="http://schemas.microsoft.com/office/drawing/2014/main" id="{AEAE1B9A-2CC2-45CF-B329-E1CA634454DA}"/>
              </a:ext>
            </a:extLst>
          </p:cNvPr>
          <p:cNvSpPr/>
          <p:nvPr/>
        </p:nvSpPr>
        <p:spPr>
          <a:xfrm>
            <a:off x="152132" y="6159767"/>
            <a:ext cx="6578868" cy="1335446"/>
          </a:xfrm>
          <a:prstGeom prst="roundRect">
            <a:avLst>
              <a:gd name="adj" fmla="val 10127"/>
            </a:avLst>
          </a:prstGeom>
          <a:noFill/>
          <a:ln>
            <a:solidFill>
              <a:srgbClr val="E0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7101" y="5996219"/>
            <a:ext cx="2109873" cy="29238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1250" b="1" dirty="0">
                <a:solidFill>
                  <a:srgbClr val="E04E13"/>
                </a:solidFill>
              </a:rPr>
              <a:t>Critères </a:t>
            </a:r>
            <a:r>
              <a:rPr lang="fr-FR" sz="1250" b="1" dirty="0" smtClean="0">
                <a:solidFill>
                  <a:srgbClr val="E04E13"/>
                </a:solidFill>
              </a:rPr>
              <a:t>déontologiques</a:t>
            </a:r>
            <a:endParaRPr lang="fr-FR" sz="1250" b="1" dirty="0">
              <a:solidFill>
                <a:srgbClr val="E04E13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1C43D1-810C-B54A-A51E-FE44170A16EE}"/>
              </a:ext>
            </a:extLst>
          </p:cNvPr>
          <p:cNvSpPr/>
          <p:nvPr/>
        </p:nvSpPr>
        <p:spPr>
          <a:xfrm>
            <a:off x="198120" y="7819161"/>
            <a:ext cx="6532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1150" b="1" dirty="0" smtClean="0"/>
              <a:t>Impact </a:t>
            </a:r>
            <a:r>
              <a:rPr lang="fr-FR" sz="1150" b="1" dirty="0"/>
              <a:t>environnemental : </a:t>
            </a:r>
            <a:r>
              <a:rPr lang="fr-FR" sz="1150" dirty="0"/>
              <a:t>choisir des produits dont la fabrication, le transport, le packaging,… ont un impact le plus faible possible sur </a:t>
            </a:r>
            <a:r>
              <a:rPr lang="fr-FR" sz="1150" dirty="0" smtClean="0"/>
              <a:t>l’environnement (</a:t>
            </a:r>
            <a:r>
              <a:rPr lang="fr-FR" sz="1150" dirty="0" smtClean="0">
                <a:hlinkClick r:id="rId4"/>
              </a:rPr>
              <a:t>Article 7 de la convention pharmaceutique</a:t>
            </a:r>
            <a:r>
              <a:rPr lang="fr-FR" sz="1150" dirty="0" smtClean="0"/>
              <a:t>)</a:t>
            </a:r>
            <a:endParaRPr lang="fr-FR" sz="1150" dirty="0"/>
          </a:p>
        </p:txBody>
      </p:sp>
      <p:sp>
        <p:nvSpPr>
          <p:cNvPr id="18" name="Rectangle : coins arrondis 7">
            <a:extLst>
              <a:ext uri="{FF2B5EF4-FFF2-40B4-BE49-F238E27FC236}">
                <a16:creationId xmlns:a16="http://schemas.microsoft.com/office/drawing/2014/main" id="{AEAE1B9A-2CC2-45CF-B329-E1CA634454DA}"/>
              </a:ext>
            </a:extLst>
          </p:cNvPr>
          <p:cNvSpPr/>
          <p:nvPr/>
        </p:nvSpPr>
        <p:spPr>
          <a:xfrm>
            <a:off x="178200" y="8655498"/>
            <a:ext cx="6578868" cy="366040"/>
          </a:xfrm>
          <a:prstGeom prst="roundRect">
            <a:avLst>
              <a:gd name="adj" fmla="val 10127"/>
            </a:avLst>
          </a:prstGeom>
          <a:noFill/>
          <a:ln>
            <a:solidFill>
              <a:srgbClr val="E0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Rectangle : coins arrondis 7">
            <a:extLst>
              <a:ext uri="{FF2B5EF4-FFF2-40B4-BE49-F238E27FC236}">
                <a16:creationId xmlns:a16="http://schemas.microsoft.com/office/drawing/2014/main" id="{AEAE1B9A-2CC2-45CF-B329-E1CA634454DA}"/>
              </a:ext>
            </a:extLst>
          </p:cNvPr>
          <p:cNvSpPr/>
          <p:nvPr/>
        </p:nvSpPr>
        <p:spPr>
          <a:xfrm>
            <a:off x="152132" y="7696200"/>
            <a:ext cx="6578868" cy="751938"/>
          </a:xfrm>
          <a:prstGeom prst="roundRect">
            <a:avLst>
              <a:gd name="adj" fmla="val 10127"/>
            </a:avLst>
          </a:prstGeom>
          <a:noFill/>
          <a:ln>
            <a:solidFill>
              <a:srgbClr val="E0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E1C43D1-810C-B54A-A51E-FE44170A16EE}"/>
              </a:ext>
            </a:extLst>
          </p:cNvPr>
          <p:cNvSpPr/>
          <p:nvPr/>
        </p:nvSpPr>
        <p:spPr>
          <a:xfrm>
            <a:off x="198120" y="8767622"/>
            <a:ext cx="6532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1150" b="1" dirty="0" smtClean="0"/>
              <a:t>Economique </a:t>
            </a:r>
            <a:r>
              <a:rPr lang="fr-FR" sz="1150" dirty="0"/>
              <a:t>: faire prévaloir les critères suscités sur les critères économiques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19393" y="7554865"/>
            <a:ext cx="2106667" cy="29238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1250" b="1" dirty="0" smtClean="0">
                <a:solidFill>
                  <a:srgbClr val="E04E13"/>
                </a:solidFill>
              </a:rPr>
              <a:t>Critère environnemental</a:t>
            </a:r>
            <a:endParaRPr lang="fr-FR" sz="1250" b="1" dirty="0">
              <a:solidFill>
                <a:srgbClr val="E04E13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9806" y="8499744"/>
            <a:ext cx="1754006" cy="29238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1250" b="1" dirty="0" smtClean="0">
                <a:solidFill>
                  <a:srgbClr val="E04E13"/>
                </a:solidFill>
              </a:rPr>
              <a:t>Critère économique</a:t>
            </a:r>
            <a:endParaRPr lang="fr-FR" sz="1250" b="1" dirty="0">
              <a:solidFill>
                <a:srgbClr val="E04E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46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itre 159">
            <a:extLst>
              <a:ext uri="{FF2B5EF4-FFF2-40B4-BE49-F238E27FC236}">
                <a16:creationId xmlns:a16="http://schemas.microsoft.com/office/drawing/2014/main" id="{005D72E8-3BE6-4F3B-AFC3-57C7D4421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22960"/>
            <a:ext cx="6843587" cy="389864"/>
          </a:xfrm>
          <a:solidFill>
            <a:srgbClr val="E04E13"/>
          </a:solidFill>
        </p:spPr>
        <p:txBody>
          <a:bodyPr>
            <a:noAutofit/>
          </a:bodyPr>
          <a:lstStyle/>
          <a:p>
            <a:pPr algn="r"/>
            <a:r>
              <a:rPr lang="fr-FR" sz="1300" dirty="0" smtClean="0">
                <a:latin typeface="Helvetica Neue"/>
              </a:rPr>
              <a:t>C09. Référencement </a:t>
            </a:r>
            <a:r>
              <a:rPr lang="fr-FR" sz="1300" dirty="0">
                <a:latin typeface="Helvetica Neue"/>
              </a:rPr>
              <a:t>d'un produit à l'officine</a:t>
            </a:r>
            <a:endParaRPr lang="fr-FR" sz="13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1C43D1-810C-B54A-A51E-FE44170A16EE}"/>
              </a:ext>
            </a:extLst>
          </p:cNvPr>
          <p:cNvSpPr/>
          <p:nvPr/>
        </p:nvSpPr>
        <p:spPr>
          <a:xfrm>
            <a:off x="239974" y="1746017"/>
            <a:ext cx="6459756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50" b="1" dirty="0">
                <a:solidFill>
                  <a:srgbClr val="E04E13"/>
                </a:solidFill>
              </a:rPr>
              <a:t>1° </a:t>
            </a:r>
            <a:r>
              <a:rPr lang="fr-FR" sz="1150" dirty="0"/>
              <a:t>Les médicaments à usage humain</a:t>
            </a:r>
          </a:p>
          <a:p>
            <a:pPr marL="360000" indent="-171450">
              <a:buFont typeface="Arial" panose="020B0604020202020204" pitchFamily="34" charset="0"/>
              <a:buChar char="•"/>
            </a:pPr>
            <a:r>
              <a:rPr lang="fr-FR" sz="1150" dirty="0"/>
              <a:t>Définition : </a:t>
            </a:r>
            <a:r>
              <a:rPr lang="fr-FR" sz="1150" u="sng" dirty="0">
                <a:hlinkClick r:id="rId3" tooltip="article L.5111-1 du CSP"/>
              </a:rPr>
              <a:t>article L.5111-1</a:t>
            </a:r>
            <a:r>
              <a:rPr lang="fr-FR" sz="1150" dirty="0"/>
              <a:t> du CSP</a:t>
            </a:r>
          </a:p>
          <a:p>
            <a:pPr marL="360000" lvl="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50" u="sng" dirty="0">
                <a:hlinkClick r:id="rId4"/>
              </a:rPr>
              <a:t>Base de données publique des médicaments</a:t>
            </a:r>
            <a:r>
              <a:rPr lang="fr-FR" sz="1150" dirty="0"/>
              <a:t>, Ministère des solidarités et de la </a:t>
            </a:r>
            <a:r>
              <a:rPr lang="fr-FR" sz="1150" dirty="0" smtClean="0"/>
              <a:t>santé</a:t>
            </a:r>
            <a:endParaRPr lang="fr-FR" sz="1150" dirty="0"/>
          </a:p>
          <a:p>
            <a:pPr algn="just">
              <a:spcBef>
                <a:spcPts val="600"/>
              </a:spcBef>
            </a:pPr>
            <a:r>
              <a:rPr lang="fr-FR" sz="1150" b="1" dirty="0" smtClean="0">
                <a:solidFill>
                  <a:srgbClr val="E04E13"/>
                </a:solidFill>
              </a:rPr>
              <a:t>2° </a:t>
            </a:r>
            <a:r>
              <a:rPr lang="fr-FR" sz="1150" dirty="0" smtClean="0"/>
              <a:t>Les insecticides et acaricides destinés à être appliqués sur l'homme</a:t>
            </a:r>
          </a:p>
          <a:p>
            <a:pPr algn="just">
              <a:spcBef>
                <a:spcPts val="600"/>
              </a:spcBef>
            </a:pPr>
            <a:r>
              <a:rPr lang="fr-FR" sz="1150" b="1" dirty="0">
                <a:solidFill>
                  <a:srgbClr val="E04E13"/>
                </a:solidFill>
              </a:rPr>
              <a:t>3° </a:t>
            </a:r>
            <a:r>
              <a:rPr lang="fr-FR" sz="1150" dirty="0"/>
              <a:t>Les produits destinés à l'entretien ou à l'application des lentilles oculaires de contact</a:t>
            </a:r>
          </a:p>
          <a:p>
            <a:pPr lvl="0" algn="just">
              <a:spcBef>
                <a:spcPts val="600"/>
              </a:spcBef>
              <a:defRPr/>
            </a:pPr>
            <a:r>
              <a:rPr lang="fr-FR" sz="1150" b="1" dirty="0">
                <a:solidFill>
                  <a:srgbClr val="E04E13"/>
                </a:solidFill>
              </a:rPr>
              <a:t>4° </a:t>
            </a:r>
            <a:r>
              <a:rPr lang="fr-FR" sz="1150" dirty="0"/>
              <a:t>Les médicaments vétérinaires, les produits à usage vétérinaire, les objets de pansement, les articles et les appareils </a:t>
            </a:r>
            <a:r>
              <a:rPr lang="fr-FR" sz="1150" dirty="0" smtClean="0"/>
              <a:t>de soins utilisés en médecine vétérinaire, ainsi que les produits, réactifs et appareils destinés au diagnostic médical ou à la mesure de toute caractéristique physique ou physiologique chez l'animal</a:t>
            </a:r>
          </a:p>
          <a:p>
            <a:pPr marL="360000" indent="-171450">
              <a:buFont typeface="Arial" panose="020B0604020202020204" pitchFamily="34" charset="0"/>
              <a:buChar char="•"/>
            </a:pPr>
            <a:r>
              <a:rPr lang="fr-FR" sz="1150" dirty="0"/>
              <a:t>Définition : </a:t>
            </a:r>
            <a:r>
              <a:rPr lang="fr-FR" sz="1150" dirty="0">
                <a:hlinkClick r:id="rId5"/>
              </a:rPr>
              <a:t>articles L.5141-1 à L.5146-5 du </a:t>
            </a:r>
            <a:r>
              <a:rPr lang="fr-FR" sz="1150" dirty="0" smtClean="0">
                <a:hlinkClick r:id="rId5"/>
              </a:rPr>
              <a:t>CSP</a:t>
            </a:r>
            <a:endParaRPr lang="fr-FR" sz="1150" dirty="0"/>
          </a:p>
          <a:p>
            <a:pPr marL="360000" indent="-171450">
              <a:buFont typeface="Arial" panose="020B0604020202020204" pitchFamily="34" charset="0"/>
              <a:buChar char="•"/>
            </a:pPr>
            <a:r>
              <a:rPr lang="fr-FR" sz="1150" dirty="0" smtClean="0">
                <a:hlinkClick r:id="rId6"/>
              </a:rPr>
              <a:t>Index </a:t>
            </a:r>
            <a:r>
              <a:rPr lang="fr-FR" sz="1150" dirty="0">
                <a:hlinkClick r:id="rId6"/>
              </a:rPr>
              <a:t>des médicaments vétérinaires autorisés en France</a:t>
            </a:r>
            <a:r>
              <a:rPr lang="fr-FR" sz="1150" dirty="0"/>
              <a:t>, </a:t>
            </a:r>
            <a:r>
              <a:rPr lang="fr-FR" sz="1150" dirty="0" smtClean="0"/>
              <a:t>ANSES</a:t>
            </a:r>
            <a:endParaRPr lang="fr-FR" sz="1150" dirty="0" smtClean="0">
              <a:solidFill>
                <a:srgbClr val="E04E13"/>
              </a:solidFill>
            </a:endParaRPr>
          </a:p>
          <a:p>
            <a:pPr lvl="0" defTabSz="685800">
              <a:spcBef>
                <a:spcPts val="600"/>
              </a:spcBef>
              <a:defRPr/>
            </a:pPr>
            <a:r>
              <a:rPr lang="fr-FR" sz="1150" b="1" dirty="0" smtClean="0">
                <a:solidFill>
                  <a:srgbClr val="E04E13"/>
                </a:solidFill>
              </a:rPr>
              <a:t>5</a:t>
            </a:r>
            <a:r>
              <a:rPr lang="fr-FR" sz="1150" b="1" dirty="0">
                <a:solidFill>
                  <a:srgbClr val="E04E13"/>
                </a:solidFill>
              </a:rPr>
              <a:t>° </a:t>
            </a:r>
            <a:r>
              <a:rPr lang="fr-FR" sz="1150" dirty="0"/>
              <a:t>Les dispositifs médicaux à usage individuel y compris les assistants d'écoute préréglés d'une puissance maximale de 20 décibels, les </a:t>
            </a:r>
            <a:r>
              <a:rPr lang="fr-FR" sz="1150" dirty="0"/>
              <a:t>dispositifs intra-utérins, les diaphragmes, les capes et  les </a:t>
            </a:r>
            <a:r>
              <a:rPr lang="fr-FR" sz="1150" dirty="0" err="1"/>
              <a:t>viscosuppléments</a:t>
            </a:r>
            <a:r>
              <a:rPr lang="fr-FR" sz="1150" dirty="0"/>
              <a:t> et les dispositifs injectables à base d'acide hyaluronique, </a:t>
            </a:r>
            <a:r>
              <a:rPr lang="fr-FR" sz="1150" dirty="0" smtClean="0"/>
              <a:t>à l'exception </a:t>
            </a:r>
            <a:r>
              <a:rPr lang="fr-FR" sz="1150" dirty="0"/>
              <a:t>des autres </a:t>
            </a:r>
            <a:r>
              <a:rPr lang="fr-FR" sz="1150" dirty="0"/>
              <a:t>dispositifs médicaux implantables</a:t>
            </a:r>
          </a:p>
          <a:p>
            <a:pPr marL="360000" lvl="0" indent="-171450">
              <a:buFont typeface="Arial" panose="020B0604020202020204" pitchFamily="34" charset="0"/>
              <a:buChar char="•"/>
              <a:defRPr/>
            </a:pPr>
            <a:r>
              <a:rPr lang="fr-FR" sz="1150" dirty="0"/>
              <a:t>Définition : </a:t>
            </a:r>
            <a:r>
              <a:rPr lang="fr-FR" sz="1150" dirty="0">
                <a:hlinkClick r:id="rId7" tooltip="L 5221-1 du CSP"/>
              </a:rPr>
              <a:t>article L.5211-1 du CSP</a:t>
            </a:r>
            <a:endParaRPr lang="fr-FR" sz="1150" dirty="0"/>
          </a:p>
          <a:p>
            <a:pPr marL="360000" indent="-171450">
              <a:buFont typeface="Arial" panose="020B0604020202020204" pitchFamily="34" charset="0"/>
              <a:buChar char="•"/>
            </a:pPr>
            <a:r>
              <a:rPr lang="fr-FR" sz="1150" dirty="0">
                <a:hlinkClick r:id="rId8"/>
              </a:rPr>
              <a:t>Règlementation relative aux DM et aux DMDIV</a:t>
            </a:r>
            <a:r>
              <a:rPr lang="fr-FR" sz="1150" dirty="0"/>
              <a:t>, ANSM</a:t>
            </a:r>
            <a:endParaRPr lang="fr-FR" sz="1150" dirty="0">
              <a:hlinkClick r:id="rId9"/>
            </a:endParaRPr>
          </a:p>
          <a:p>
            <a:pPr marL="360000" indent="-171450">
              <a:buFont typeface="Arial" panose="020B0604020202020204" pitchFamily="34" charset="0"/>
              <a:buChar char="•"/>
            </a:pPr>
            <a:r>
              <a:rPr lang="fr-FR" sz="1150" dirty="0">
                <a:hlinkClick r:id="rId9"/>
              </a:rPr>
              <a:t>Mise sur le marché des DM et DMDIV</a:t>
            </a:r>
            <a:r>
              <a:rPr lang="fr-FR" sz="1150" dirty="0"/>
              <a:t>, </a:t>
            </a:r>
            <a:r>
              <a:rPr lang="fr-FR" sz="1150" dirty="0" smtClean="0"/>
              <a:t>ANSM</a:t>
            </a:r>
          </a:p>
          <a:p>
            <a:pPr marL="360000" indent="-171450">
              <a:buFont typeface="Arial" panose="020B0604020202020204" pitchFamily="34" charset="0"/>
              <a:buChar char="•"/>
            </a:pPr>
            <a:r>
              <a:rPr lang="fr-FR" sz="1150" dirty="0" smtClean="0">
                <a:hlinkClick r:id="rId10"/>
              </a:rPr>
              <a:t>Liste </a:t>
            </a:r>
            <a:r>
              <a:rPr lang="fr-FR" sz="1150" dirty="0">
                <a:hlinkClick r:id="rId10"/>
              </a:rPr>
              <a:t>des Communication des dispositifs médicaux</a:t>
            </a:r>
            <a:r>
              <a:rPr lang="fr-FR" sz="1150" dirty="0"/>
              <a:t>, </a:t>
            </a:r>
            <a:r>
              <a:rPr lang="fr-FR" sz="1150" dirty="0" smtClean="0"/>
              <a:t>ANSM</a:t>
            </a:r>
          </a:p>
          <a:p>
            <a:pPr lvl="0" defTabSz="685800">
              <a:spcBef>
                <a:spcPts val="600"/>
              </a:spcBef>
              <a:defRPr/>
            </a:pPr>
            <a:r>
              <a:rPr lang="fr-FR" sz="1150" b="1" dirty="0" smtClean="0">
                <a:solidFill>
                  <a:srgbClr val="E04E13"/>
                </a:solidFill>
              </a:rPr>
              <a:t>6</a:t>
            </a:r>
            <a:r>
              <a:rPr lang="fr-FR" sz="1150" b="1" dirty="0">
                <a:solidFill>
                  <a:srgbClr val="E04E13"/>
                </a:solidFill>
              </a:rPr>
              <a:t>° </a:t>
            </a:r>
            <a:r>
              <a:rPr lang="fr-FR" sz="1150" dirty="0"/>
              <a:t>Les plantes médicinales, aromatiques et leurs dérivés, en l'état ou sous forme de préparations, à l'exception des cigarettes ou autres produits à fumer</a:t>
            </a:r>
          </a:p>
          <a:p>
            <a:pPr marL="360000" lvl="0" indent="-171450">
              <a:buFont typeface="Arial" panose="020B0604020202020204" pitchFamily="34" charset="0"/>
              <a:buChar char="•"/>
              <a:defRPr/>
            </a:pPr>
            <a:r>
              <a:rPr lang="fr-FR" sz="1150" dirty="0">
                <a:hlinkClick r:id="rId11"/>
              </a:rPr>
              <a:t>Liste des plantes médicinales inscrites à la Pharmacopée Française</a:t>
            </a:r>
            <a:r>
              <a:rPr lang="fr-FR" sz="1150" dirty="0"/>
              <a:t>, ANSM</a:t>
            </a:r>
          </a:p>
          <a:p>
            <a:pPr marL="360000" lvl="0" indent="-171450">
              <a:buFont typeface="Arial" panose="020B0604020202020204" pitchFamily="34" charset="0"/>
              <a:buChar char="•"/>
              <a:defRPr/>
            </a:pPr>
            <a:r>
              <a:rPr lang="fr-FR" sz="1150" dirty="0">
                <a:hlinkClick r:id="rId12"/>
              </a:rPr>
              <a:t>Liste des plantes médicinales inscrites à la Pharmacopée Européenne</a:t>
            </a:r>
            <a:r>
              <a:rPr lang="fr-FR" sz="1150" dirty="0"/>
              <a:t>, EDQM (payant</a:t>
            </a:r>
            <a:r>
              <a:rPr lang="fr-FR" sz="1150" dirty="0" smtClean="0"/>
              <a:t>)</a:t>
            </a:r>
            <a:endParaRPr lang="fr-FR" sz="1150" dirty="0" smtClean="0">
              <a:solidFill>
                <a:srgbClr val="E04E13"/>
              </a:solidFill>
            </a:endParaRPr>
          </a:p>
          <a:p>
            <a:pPr>
              <a:spcBef>
                <a:spcPts val="600"/>
              </a:spcBef>
            </a:pPr>
            <a:r>
              <a:rPr lang="fr-FR" sz="1150" b="1" dirty="0" smtClean="0">
                <a:solidFill>
                  <a:srgbClr val="E04E13"/>
                </a:solidFill>
              </a:rPr>
              <a:t>7</a:t>
            </a:r>
            <a:r>
              <a:rPr lang="fr-FR" sz="1150" b="1" dirty="0">
                <a:solidFill>
                  <a:srgbClr val="E04E13"/>
                </a:solidFill>
              </a:rPr>
              <a:t>° </a:t>
            </a:r>
            <a:r>
              <a:rPr lang="fr-FR" sz="1150" dirty="0"/>
              <a:t>Les huiles essentielles</a:t>
            </a:r>
          </a:p>
          <a:p>
            <a:pPr marL="360000" indent="-171450">
              <a:buFont typeface="Arial" panose="020B0604020202020204" pitchFamily="34" charset="0"/>
              <a:buChar char="•"/>
              <a:defRPr/>
            </a:pPr>
            <a:r>
              <a:rPr lang="fr-FR" sz="1150" dirty="0">
                <a:hlinkClick r:id="rId13"/>
              </a:rPr>
              <a:t>Les huiles essentielles</a:t>
            </a:r>
            <a:r>
              <a:rPr lang="fr-FR" sz="1150" dirty="0"/>
              <a:t>, ANSM</a:t>
            </a:r>
          </a:p>
          <a:p>
            <a:pPr marL="360000" indent="-171450">
              <a:buFont typeface="Arial" panose="020B0604020202020204" pitchFamily="34" charset="0"/>
              <a:buChar char="•"/>
              <a:defRPr/>
            </a:pPr>
            <a:r>
              <a:rPr lang="fr-FR" sz="1150" dirty="0">
                <a:hlinkClick r:id="rId14"/>
              </a:rPr>
              <a:t>Les huiles essentielles</a:t>
            </a:r>
            <a:r>
              <a:rPr lang="fr-FR" sz="1150" dirty="0"/>
              <a:t>, DGCCRF</a:t>
            </a:r>
          </a:p>
          <a:p>
            <a:pPr algn="just">
              <a:spcBef>
                <a:spcPts val="600"/>
              </a:spcBef>
            </a:pPr>
            <a:r>
              <a:rPr lang="fr-FR" sz="1150" dirty="0">
                <a:solidFill>
                  <a:srgbClr val="E04E13"/>
                </a:solidFill>
              </a:rPr>
              <a:t>8° </a:t>
            </a:r>
            <a:r>
              <a:rPr lang="fr-FR" sz="1150" dirty="0"/>
              <a:t>Les articles et appareils utilisés dans l'hygiène bucco-dentaire ou corporelle</a:t>
            </a:r>
          </a:p>
          <a:p>
            <a:pPr algn="just">
              <a:spcBef>
                <a:spcPts val="600"/>
              </a:spcBef>
            </a:pPr>
            <a:r>
              <a:rPr lang="fr-FR" sz="1150" b="1" dirty="0">
                <a:solidFill>
                  <a:srgbClr val="E04E13"/>
                </a:solidFill>
              </a:rPr>
              <a:t>9° </a:t>
            </a:r>
            <a:r>
              <a:rPr lang="fr-FR" sz="1150" dirty="0"/>
              <a:t>Les produits diététiques, de régime et les articles ou accessoires spéciaux nécessaires à leur utilisation</a:t>
            </a:r>
          </a:p>
          <a:p>
            <a:pPr marL="360000" lvl="0" indent="-171450">
              <a:buFont typeface="Arial" panose="020B0604020202020204" pitchFamily="34" charset="0"/>
              <a:buChar char="•"/>
              <a:defRPr/>
            </a:pPr>
            <a:r>
              <a:rPr lang="fr-FR" sz="1150" dirty="0"/>
              <a:t>Définition : </a:t>
            </a:r>
            <a:r>
              <a:rPr lang="fr-FR" sz="1150" dirty="0">
                <a:hlinkClick r:id="rId15"/>
              </a:rPr>
              <a:t>Règlement (UE) n°609/2013</a:t>
            </a:r>
            <a:endParaRPr lang="fr-FR" sz="1150" dirty="0"/>
          </a:p>
          <a:p>
            <a:pPr algn="just">
              <a:spcBef>
                <a:spcPts val="600"/>
              </a:spcBef>
            </a:pPr>
            <a:r>
              <a:rPr lang="fr-FR" sz="1150" b="1" dirty="0">
                <a:solidFill>
                  <a:srgbClr val="E04E13"/>
                </a:solidFill>
              </a:rPr>
              <a:t>10° </a:t>
            </a:r>
            <a:r>
              <a:rPr lang="fr-FR" sz="1150" dirty="0"/>
              <a:t>Le pastillage et la confiserie pharmaceutique </a:t>
            </a:r>
          </a:p>
          <a:p>
            <a:pPr algn="just">
              <a:spcBef>
                <a:spcPts val="600"/>
              </a:spcBef>
            </a:pPr>
            <a:r>
              <a:rPr lang="fr-FR" sz="1150" b="1" dirty="0">
                <a:solidFill>
                  <a:srgbClr val="E04E13"/>
                </a:solidFill>
              </a:rPr>
              <a:t>11° </a:t>
            </a:r>
            <a:r>
              <a:rPr lang="fr-FR" sz="1150" dirty="0"/>
              <a:t>Les eaux minérales et produits qui en </a:t>
            </a:r>
            <a:r>
              <a:rPr lang="fr-FR" sz="1150" dirty="0" smtClean="0"/>
              <a:t>dérivent</a:t>
            </a:r>
          </a:p>
          <a:p>
            <a:pPr algn="just">
              <a:spcBef>
                <a:spcPts val="600"/>
              </a:spcBef>
            </a:pPr>
            <a:r>
              <a:rPr lang="fr-FR" sz="1150" b="1" dirty="0">
                <a:solidFill>
                  <a:srgbClr val="E04E13"/>
                </a:solidFill>
              </a:rPr>
              <a:t>12° </a:t>
            </a:r>
            <a:r>
              <a:rPr lang="fr-FR" sz="1150" dirty="0"/>
              <a:t>Les matériels, articles et accessoires nécessaires à l'hospitalisation à domicile des malades ou au maintien à domicile des personnes </a:t>
            </a:r>
            <a:r>
              <a:rPr lang="fr-FR" sz="1150" dirty="0" smtClean="0"/>
              <a:t>âgées</a:t>
            </a:r>
          </a:p>
          <a:p>
            <a:pPr algn="just">
              <a:spcBef>
                <a:spcPts val="600"/>
              </a:spcBef>
            </a:pPr>
            <a:r>
              <a:rPr lang="fr-FR" sz="1150" b="1" dirty="0">
                <a:solidFill>
                  <a:srgbClr val="E04E13"/>
                </a:solidFill>
              </a:rPr>
              <a:t>13° </a:t>
            </a:r>
            <a:r>
              <a:rPr lang="fr-FR" sz="1150" dirty="0"/>
              <a:t>Les articles et accessoires utilisés dans l'application d'un traitement médical ou dans l'administration des </a:t>
            </a:r>
            <a:r>
              <a:rPr lang="fr-FR" sz="1150" dirty="0" smtClean="0"/>
              <a:t>médicaments</a:t>
            </a:r>
          </a:p>
        </p:txBody>
      </p:sp>
      <p:sp>
        <p:nvSpPr>
          <p:cNvPr id="7" name="Rectangle 6"/>
          <p:cNvSpPr/>
          <p:nvPr/>
        </p:nvSpPr>
        <p:spPr>
          <a:xfrm>
            <a:off x="19772" y="1212824"/>
            <a:ext cx="68435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defRPr/>
            </a:pPr>
            <a:r>
              <a:rPr lang="fr-FR" sz="1200" b="1" dirty="0"/>
              <a:t>Liste des marchandises </a:t>
            </a:r>
            <a:r>
              <a:rPr lang="fr-FR" sz="1200" dirty="0"/>
              <a:t>dont les pharmaciens peuvent faire le commerce dans leur officine (</a:t>
            </a:r>
            <a:r>
              <a:rPr lang="fr-FR" sz="1200" dirty="0">
                <a:hlinkClick r:id="rId16"/>
              </a:rPr>
              <a:t>Arrêté du 15 février 2002</a:t>
            </a:r>
            <a:r>
              <a:rPr lang="fr-FR" sz="1200" dirty="0"/>
              <a:t>) </a:t>
            </a:r>
            <a:r>
              <a:rPr lang="fr-FR" sz="1200" dirty="0" smtClean="0"/>
              <a:t>- </a:t>
            </a:r>
            <a:r>
              <a:rPr lang="fr-FR" sz="1200" dirty="0"/>
              <a:t>réglementation et liens </a:t>
            </a:r>
            <a:r>
              <a:rPr lang="fr-FR" sz="1200" dirty="0" smtClean="0"/>
              <a:t>utiles : </a:t>
            </a:r>
            <a:endParaRPr lang="fr-FR" sz="1200" dirty="0"/>
          </a:p>
        </p:txBody>
      </p:sp>
      <p:sp>
        <p:nvSpPr>
          <p:cNvPr id="5" name="Rectangle : coins arrondis 7">
            <a:extLst>
              <a:ext uri="{FF2B5EF4-FFF2-40B4-BE49-F238E27FC236}">
                <a16:creationId xmlns:a16="http://schemas.microsoft.com/office/drawing/2014/main" id="{AEAE1B9A-2CC2-45CF-B329-E1CA634454DA}"/>
              </a:ext>
            </a:extLst>
          </p:cNvPr>
          <p:cNvSpPr/>
          <p:nvPr/>
        </p:nvSpPr>
        <p:spPr>
          <a:xfrm>
            <a:off x="143856" y="1719513"/>
            <a:ext cx="6555874" cy="7331722"/>
          </a:xfrm>
          <a:prstGeom prst="roundRect">
            <a:avLst>
              <a:gd name="adj" fmla="val 3541"/>
            </a:avLst>
          </a:prstGeom>
          <a:noFill/>
          <a:ln>
            <a:solidFill>
              <a:srgbClr val="E0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23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itre 159">
            <a:extLst>
              <a:ext uri="{FF2B5EF4-FFF2-40B4-BE49-F238E27FC236}">
                <a16:creationId xmlns:a16="http://schemas.microsoft.com/office/drawing/2014/main" id="{005D72E8-3BE6-4F3B-AFC3-57C7D4421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22960"/>
            <a:ext cx="6843587" cy="389864"/>
          </a:xfrm>
          <a:solidFill>
            <a:srgbClr val="E04E13"/>
          </a:solidFill>
        </p:spPr>
        <p:txBody>
          <a:bodyPr>
            <a:noAutofit/>
          </a:bodyPr>
          <a:lstStyle/>
          <a:p>
            <a:pPr algn="r"/>
            <a:r>
              <a:rPr lang="fr-FR" sz="1300" dirty="0" smtClean="0">
                <a:latin typeface="Helvetica Neue"/>
              </a:rPr>
              <a:t>C09. Référencement </a:t>
            </a:r>
            <a:r>
              <a:rPr lang="fr-FR" sz="1300" dirty="0">
                <a:latin typeface="Helvetica Neue"/>
              </a:rPr>
              <a:t>d'un produit à l'officine</a:t>
            </a:r>
            <a:endParaRPr lang="fr-FR" sz="1300" dirty="0"/>
          </a:p>
        </p:txBody>
      </p:sp>
      <p:sp>
        <p:nvSpPr>
          <p:cNvPr id="7" name="Rectangle 6"/>
          <p:cNvSpPr/>
          <p:nvPr/>
        </p:nvSpPr>
        <p:spPr>
          <a:xfrm>
            <a:off x="19772" y="1212824"/>
            <a:ext cx="68435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defRPr/>
            </a:pPr>
            <a:r>
              <a:rPr lang="fr-FR" sz="1200" b="1" dirty="0"/>
              <a:t>Liste des marchandises </a:t>
            </a:r>
            <a:r>
              <a:rPr lang="fr-FR" sz="1200" dirty="0"/>
              <a:t>dont les pharmaciens peuvent faire le commerce dans leur officine (</a:t>
            </a:r>
            <a:r>
              <a:rPr lang="fr-FR" sz="1200" dirty="0">
                <a:hlinkClick r:id="rId3"/>
              </a:rPr>
              <a:t>Arrêté du 15 février 2002</a:t>
            </a:r>
            <a:r>
              <a:rPr lang="fr-FR" sz="1200" dirty="0"/>
              <a:t>) </a:t>
            </a:r>
            <a:r>
              <a:rPr lang="fr-FR" sz="1200" dirty="0" smtClean="0"/>
              <a:t>- </a:t>
            </a:r>
            <a:r>
              <a:rPr lang="fr-FR" sz="1200" dirty="0"/>
              <a:t>réglementation et liens </a:t>
            </a:r>
            <a:r>
              <a:rPr lang="fr-FR" sz="1200" dirty="0" smtClean="0"/>
              <a:t>utiles : </a:t>
            </a:r>
            <a:endParaRPr lang="fr-FR" sz="1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1C43D1-810C-B54A-A51E-FE44170A16EE}"/>
              </a:ext>
            </a:extLst>
          </p:cNvPr>
          <p:cNvSpPr/>
          <p:nvPr/>
        </p:nvSpPr>
        <p:spPr>
          <a:xfrm>
            <a:off x="143856" y="1710677"/>
            <a:ext cx="6536101" cy="730969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1150" b="1" dirty="0">
                <a:solidFill>
                  <a:srgbClr val="E04E13"/>
                </a:solidFill>
              </a:rPr>
              <a:t>14° </a:t>
            </a:r>
            <a:r>
              <a:rPr lang="fr-FR" sz="1150" dirty="0"/>
              <a:t>Les produits cosmétiques</a:t>
            </a:r>
          </a:p>
          <a:p>
            <a:pPr marL="360000" indent="-171450">
              <a:buFont typeface="Arial" panose="020B0604020202020204" pitchFamily="34" charset="0"/>
              <a:buChar char="•"/>
            </a:pPr>
            <a:r>
              <a:rPr lang="fr-FR" sz="1150" dirty="0"/>
              <a:t>Définition :  </a:t>
            </a:r>
            <a:r>
              <a:rPr lang="fr-FR" sz="1150" dirty="0">
                <a:hlinkClick r:id="rId4" tooltip="L 5131-1 du CSP"/>
              </a:rPr>
              <a:t>L 5131-1 du CSP</a:t>
            </a:r>
            <a:r>
              <a:rPr lang="fr-FR" sz="1150" dirty="0"/>
              <a:t> </a:t>
            </a:r>
          </a:p>
          <a:p>
            <a:pPr marL="360000" lvl="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50" dirty="0">
                <a:hlinkClick r:id="rId5" tooltip="site Internet ANSM-Produits cosmétiques"/>
              </a:rPr>
              <a:t>Produits cosmétiques</a:t>
            </a:r>
            <a:r>
              <a:rPr lang="fr-FR" sz="1150" dirty="0"/>
              <a:t>, ANSM</a:t>
            </a:r>
          </a:p>
          <a:p>
            <a:pPr algn="just">
              <a:spcBef>
                <a:spcPts val="600"/>
              </a:spcBef>
            </a:pPr>
            <a:r>
              <a:rPr lang="fr-FR" sz="1150" b="1" dirty="0">
                <a:solidFill>
                  <a:srgbClr val="E04E13"/>
                </a:solidFill>
              </a:rPr>
              <a:t>15° </a:t>
            </a:r>
            <a:r>
              <a:rPr lang="fr-FR" sz="1150" dirty="0"/>
              <a:t>Les dispositifs médicaux de diagnostic in vitro destinés à être utilisés par le public</a:t>
            </a:r>
          </a:p>
          <a:p>
            <a:pPr marL="360000" indent="-171450">
              <a:buFont typeface="Arial" panose="020B0604020202020204" pitchFamily="34" charset="0"/>
              <a:buChar char="•"/>
            </a:pPr>
            <a:r>
              <a:rPr lang="fr-FR" sz="1150" dirty="0"/>
              <a:t>Définition : </a:t>
            </a:r>
            <a:r>
              <a:rPr lang="fr-FR" sz="1150" dirty="0">
                <a:hlinkClick r:id="rId6" tooltip="L 5221-1 du CSP"/>
              </a:rPr>
              <a:t>L 5221-1 du CSP</a:t>
            </a:r>
            <a:endParaRPr lang="fr-FR" sz="1150" dirty="0"/>
          </a:p>
          <a:p>
            <a:pPr marL="360000" indent="-171450">
              <a:buFont typeface="Arial" panose="020B0604020202020204" pitchFamily="34" charset="0"/>
              <a:buChar char="•"/>
            </a:pPr>
            <a:r>
              <a:rPr lang="fr-FR" sz="1150" dirty="0">
                <a:hlinkClick r:id="rId7"/>
              </a:rPr>
              <a:t>Règlementation relative aux DM et aux DMDIV</a:t>
            </a:r>
            <a:r>
              <a:rPr lang="fr-FR" sz="1150" dirty="0"/>
              <a:t>, ANSM</a:t>
            </a:r>
            <a:endParaRPr lang="fr-FR" sz="1150" dirty="0">
              <a:hlinkClick r:id="rId8"/>
            </a:endParaRPr>
          </a:p>
          <a:p>
            <a:pPr marL="360000" indent="-171450">
              <a:buFont typeface="Arial" panose="020B0604020202020204" pitchFamily="34" charset="0"/>
              <a:buChar char="•"/>
            </a:pPr>
            <a:r>
              <a:rPr lang="fr-FR" sz="1150" dirty="0">
                <a:hlinkClick r:id="rId8"/>
              </a:rPr>
              <a:t>Mise sur le marché des DM et DMDIV</a:t>
            </a:r>
            <a:r>
              <a:rPr lang="fr-FR" sz="1150" dirty="0"/>
              <a:t>, ANSM</a:t>
            </a:r>
            <a:endParaRPr lang="fr-FR" sz="1150" dirty="0">
              <a:solidFill>
                <a:srgbClr val="E04E13"/>
              </a:solidFill>
            </a:endParaRPr>
          </a:p>
          <a:p>
            <a:pPr lvl="0" defTabSz="685800">
              <a:spcBef>
                <a:spcPts val="600"/>
              </a:spcBef>
              <a:defRPr/>
            </a:pPr>
            <a:r>
              <a:rPr lang="fr-FR" sz="1150" b="1" dirty="0">
                <a:solidFill>
                  <a:srgbClr val="E04E13"/>
                </a:solidFill>
              </a:rPr>
              <a:t>16° </a:t>
            </a:r>
            <a:r>
              <a:rPr lang="fr-FR" sz="1150" dirty="0"/>
              <a:t>Les produits, articles et appareils utilisés dans l'art de l'</a:t>
            </a:r>
            <a:r>
              <a:rPr lang="fr-FR" sz="1150" dirty="0" err="1"/>
              <a:t>oenologie</a:t>
            </a:r>
            <a:endParaRPr lang="fr-FR" sz="1150" dirty="0"/>
          </a:p>
          <a:p>
            <a:pPr lvl="0" defTabSz="685800">
              <a:spcBef>
                <a:spcPts val="600"/>
              </a:spcBef>
              <a:defRPr/>
            </a:pPr>
            <a:r>
              <a:rPr lang="fr-FR" sz="1150" b="1" dirty="0" smtClean="0">
                <a:solidFill>
                  <a:srgbClr val="E04E13"/>
                </a:solidFill>
              </a:rPr>
              <a:t>17</a:t>
            </a:r>
            <a:r>
              <a:rPr lang="fr-FR" sz="1150" b="1" dirty="0">
                <a:solidFill>
                  <a:srgbClr val="E04E13"/>
                </a:solidFill>
              </a:rPr>
              <a:t>° </a:t>
            </a:r>
            <a:r>
              <a:rPr lang="fr-FR" sz="1150" dirty="0"/>
              <a:t>Les produits chimiques définis ou les drogues destinées à des usages non thérapeutiques à condition que ceux-ci soient nettement séparés des médicaments</a:t>
            </a:r>
          </a:p>
          <a:p>
            <a:pPr marL="360000" lvl="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50" u="sng" dirty="0">
                <a:solidFill>
                  <a:schemeClr val="dk1"/>
                </a:solidFill>
                <a:hlinkClick r:id="rId9"/>
              </a:rPr>
              <a:t>Article L5125-24 du CSP</a:t>
            </a:r>
            <a:endParaRPr lang="fr-FR" sz="1150" dirty="0">
              <a:solidFill>
                <a:srgbClr val="E04E13"/>
              </a:solidFill>
            </a:endParaRPr>
          </a:p>
          <a:p>
            <a:pPr>
              <a:spcBef>
                <a:spcPts val="600"/>
              </a:spcBef>
            </a:pPr>
            <a:r>
              <a:rPr lang="fr-FR" sz="1150" b="1" dirty="0">
                <a:solidFill>
                  <a:srgbClr val="E04E13"/>
                </a:solidFill>
              </a:rPr>
              <a:t>18° </a:t>
            </a:r>
            <a:r>
              <a:rPr lang="fr-FR" sz="1150" dirty="0"/>
              <a:t>Les appareils de désinfection, de désinsectisation et de dératisation, les produits biocides […] </a:t>
            </a:r>
          </a:p>
          <a:p>
            <a:pPr>
              <a:spcBef>
                <a:spcPts val="600"/>
              </a:spcBef>
            </a:pPr>
            <a:r>
              <a:rPr lang="fr-FR" sz="1150" b="1" dirty="0">
                <a:solidFill>
                  <a:srgbClr val="E04E13"/>
                </a:solidFill>
              </a:rPr>
              <a:t>19° </a:t>
            </a:r>
            <a:r>
              <a:rPr lang="fr-FR" sz="1150" dirty="0"/>
              <a:t>Les supports d'information relatifs à la prévention, à l'éducation pour la santé et au bon usage du médicament</a:t>
            </a:r>
          </a:p>
          <a:p>
            <a:pPr>
              <a:spcBef>
                <a:spcPts val="600"/>
              </a:spcBef>
            </a:pPr>
            <a:r>
              <a:rPr lang="fr-FR" sz="1150" b="1" dirty="0">
                <a:solidFill>
                  <a:srgbClr val="E04E13"/>
                </a:solidFill>
              </a:rPr>
              <a:t>20° </a:t>
            </a:r>
            <a:r>
              <a:rPr lang="fr-FR" sz="1150" dirty="0"/>
              <a:t>Les équipements de protection individuelle de protection solaire</a:t>
            </a:r>
          </a:p>
          <a:p>
            <a:pPr>
              <a:spcBef>
                <a:spcPts val="600"/>
              </a:spcBef>
            </a:pPr>
            <a:r>
              <a:rPr lang="fr-FR" sz="1150" b="1" dirty="0">
                <a:solidFill>
                  <a:srgbClr val="E04E13"/>
                </a:solidFill>
              </a:rPr>
              <a:t>21° </a:t>
            </a:r>
            <a:r>
              <a:rPr lang="fr-FR" sz="1150" dirty="0"/>
              <a:t>Les équipements de protection individuelle d'acoustique adaptés au conduit auditif</a:t>
            </a:r>
          </a:p>
          <a:p>
            <a:pPr>
              <a:spcBef>
                <a:spcPts val="600"/>
              </a:spcBef>
              <a:defRPr/>
            </a:pPr>
            <a:r>
              <a:rPr lang="fr-FR" sz="1150" b="1" dirty="0">
                <a:solidFill>
                  <a:srgbClr val="E04E13"/>
                </a:solidFill>
              </a:rPr>
              <a:t>22° </a:t>
            </a:r>
            <a:r>
              <a:rPr lang="fr-FR" sz="1150" dirty="0"/>
              <a:t>Les compléments alimentaires</a:t>
            </a:r>
          </a:p>
          <a:p>
            <a:pPr marL="360000" indent="-171450">
              <a:buFont typeface="Arial" panose="020B0604020202020204" pitchFamily="34" charset="0"/>
              <a:buChar char="•"/>
            </a:pPr>
            <a:r>
              <a:rPr lang="fr-FR" sz="1150" dirty="0"/>
              <a:t>Définition : </a:t>
            </a:r>
            <a:r>
              <a:rPr lang="fr-FR" sz="1150" dirty="0">
                <a:hlinkClick r:id="rId10"/>
              </a:rPr>
              <a:t>Décret n°2006-352</a:t>
            </a:r>
            <a:endParaRPr lang="fr-FR" sz="1150" dirty="0"/>
          </a:p>
          <a:p>
            <a:pPr marL="360000" lvl="0" indent="-171450">
              <a:buFont typeface="Arial" panose="020B0604020202020204" pitchFamily="34" charset="0"/>
              <a:buChar char="•"/>
              <a:defRPr/>
            </a:pPr>
            <a:r>
              <a:rPr lang="fr-FR" sz="1150" dirty="0">
                <a:hlinkClick r:id="rId11"/>
              </a:rPr>
              <a:t>Les compléments alimentaires</a:t>
            </a:r>
            <a:r>
              <a:rPr lang="fr-FR" sz="1150" dirty="0"/>
              <a:t>, DGCCRF</a:t>
            </a:r>
            <a:endParaRPr lang="fr-FR" sz="1150" dirty="0">
              <a:hlinkClick r:id="rId11"/>
            </a:endParaRPr>
          </a:p>
          <a:p>
            <a:pPr marL="360000" lvl="0" indent="-171450">
              <a:buFont typeface="Arial" panose="020B0604020202020204" pitchFamily="34" charset="0"/>
              <a:buChar char="•"/>
              <a:defRPr/>
            </a:pPr>
            <a:r>
              <a:rPr lang="fr-FR" sz="1150" dirty="0">
                <a:hlinkClick r:id="rId12"/>
              </a:rPr>
              <a:t>Compléments alimentaires - Quel étiquetage ?</a:t>
            </a:r>
            <a:r>
              <a:rPr lang="fr-FR" sz="1150" dirty="0"/>
              <a:t>, DGCCRF</a:t>
            </a:r>
          </a:p>
          <a:p>
            <a:pPr marL="360000" lvl="0" indent="-171450">
              <a:buFont typeface="Arial" panose="020B0604020202020204" pitchFamily="34" charset="0"/>
              <a:buChar char="•"/>
              <a:defRPr/>
            </a:pPr>
            <a:r>
              <a:rPr lang="fr-FR" sz="1150" dirty="0">
                <a:hlinkClick r:id="rId13" tooltip="ANSES Que sont les compléments alimentaires"/>
              </a:rPr>
              <a:t>Les compléments alimentaires</a:t>
            </a:r>
            <a:r>
              <a:rPr lang="fr-FR" sz="1150" dirty="0"/>
              <a:t>, ANSES</a:t>
            </a:r>
          </a:p>
          <a:p>
            <a:pPr marL="360000" indent="-171450">
              <a:buFont typeface="Arial" panose="020B0604020202020204" pitchFamily="34" charset="0"/>
              <a:buChar char="•"/>
            </a:pPr>
            <a:r>
              <a:rPr lang="fr-FR" sz="1150" dirty="0">
                <a:hlinkClick r:id="rId11"/>
              </a:rPr>
              <a:t>Liste des compléments alimentaires déclarés</a:t>
            </a:r>
            <a:r>
              <a:rPr lang="fr-FR" sz="1150" dirty="0"/>
              <a:t>, Ministère de l’Économie, des Finances et de la Souveraineté industrielle et numérique</a:t>
            </a:r>
          </a:p>
          <a:p>
            <a:pPr marL="360000" lvl="0" indent="-171450">
              <a:buFont typeface="Arial" panose="020B0604020202020204" pitchFamily="34" charset="0"/>
              <a:buChar char="•"/>
              <a:defRPr/>
            </a:pPr>
            <a:r>
              <a:rPr lang="fr-FR" sz="1150" dirty="0">
                <a:hlinkClick r:id="rId14"/>
              </a:rPr>
              <a:t>Allégations nutritionnelles et de santé</a:t>
            </a:r>
            <a:r>
              <a:rPr lang="fr-FR" sz="1150" dirty="0"/>
              <a:t>, DGCCRF</a:t>
            </a:r>
          </a:p>
          <a:p>
            <a:pPr marL="360000" lvl="0" indent="-171450">
              <a:buFont typeface="Arial" panose="020B0604020202020204" pitchFamily="34" charset="0"/>
              <a:buChar char="•"/>
              <a:defRPr/>
            </a:pPr>
            <a:r>
              <a:rPr lang="fr-FR" sz="1150" dirty="0">
                <a:hlinkClick r:id="rId15"/>
              </a:rPr>
              <a:t>Contrôle des allégations nutritionnelles et de santé sur les sites internet de compléments alimentaires</a:t>
            </a:r>
            <a:r>
              <a:rPr lang="fr-FR" sz="1150" dirty="0"/>
              <a:t>, DGCCRF</a:t>
            </a:r>
          </a:p>
          <a:p>
            <a:pPr marL="360000" lvl="0" indent="-171450">
              <a:buFont typeface="Arial" panose="020B0604020202020204" pitchFamily="34" charset="0"/>
              <a:buChar char="•"/>
              <a:defRPr/>
            </a:pPr>
            <a:r>
              <a:rPr lang="fr-FR" sz="1150" dirty="0">
                <a:hlinkClick r:id="rId16"/>
              </a:rPr>
              <a:t>Les allégations de santé sur les sites internet de compléments alimentaires</a:t>
            </a:r>
            <a:r>
              <a:rPr lang="fr-FR" sz="1150" dirty="0"/>
              <a:t>, DGCCRF</a:t>
            </a:r>
          </a:p>
          <a:p>
            <a:pPr marL="360000" lvl="0" indent="-171450">
              <a:buFont typeface="Arial" panose="020B0604020202020204" pitchFamily="34" charset="0"/>
              <a:buChar char="•"/>
              <a:defRPr/>
            </a:pPr>
            <a:r>
              <a:rPr lang="fr-FR" sz="1150" dirty="0">
                <a:hlinkClick r:id="rId17"/>
              </a:rPr>
              <a:t>Règlement (CE) n°1924/2006 </a:t>
            </a:r>
            <a:r>
              <a:rPr lang="fr-FR" sz="1150" dirty="0"/>
              <a:t>: Liste des allégations nutritionnelles autorisées</a:t>
            </a:r>
          </a:p>
          <a:p>
            <a:pPr marL="360000" lvl="0" indent="-171450">
              <a:buFont typeface="Arial" panose="020B0604020202020204" pitchFamily="34" charset="0"/>
              <a:buChar char="•"/>
              <a:defRPr/>
            </a:pPr>
            <a:r>
              <a:rPr lang="fr-FR" sz="1150" dirty="0">
                <a:hlinkClick r:id="rId18"/>
              </a:rPr>
              <a:t>Règlement UE n°432/212 </a:t>
            </a:r>
            <a:r>
              <a:rPr lang="fr-FR" sz="1150" dirty="0"/>
              <a:t>: Liste des allégations de santé </a:t>
            </a:r>
            <a:r>
              <a:rPr lang="fr-FR" sz="1150" dirty="0" smtClean="0"/>
              <a:t>autorisées</a:t>
            </a:r>
            <a:endParaRPr lang="fr-FR" sz="1150" dirty="0"/>
          </a:p>
          <a:p>
            <a:pPr algn="just">
              <a:spcBef>
                <a:spcPts val="600"/>
              </a:spcBef>
            </a:pPr>
            <a:r>
              <a:rPr lang="fr-FR" sz="1150" b="1" dirty="0">
                <a:solidFill>
                  <a:srgbClr val="E04E13"/>
                </a:solidFill>
              </a:rPr>
              <a:t>23° </a:t>
            </a:r>
            <a:r>
              <a:rPr lang="fr-FR" sz="1150" dirty="0"/>
              <a:t>Les équipements de protection individuelle respiratoire </a:t>
            </a:r>
            <a:endParaRPr lang="fr-FR" sz="1150" dirty="0" smtClean="0"/>
          </a:p>
          <a:p>
            <a:pPr algn="just">
              <a:spcBef>
                <a:spcPts val="600"/>
              </a:spcBef>
            </a:pPr>
            <a:r>
              <a:rPr lang="fr-FR" sz="1150" b="1" dirty="0" smtClean="0">
                <a:solidFill>
                  <a:srgbClr val="E04E13"/>
                </a:solidFill>
              </a:rPr>
              <a:t>24</a:t>
            </a:r>
            <a:r>
              <a:rPr lang="fr-FR" sz="1150" b="1" dirty="0">
                <a:solidFill>
                  <a:srgbClr val="E04E13"/>
                </a:solidFill>
              </a:rPr>
              <a:t>° </a:t>
            </a:r>
            <a:r>
              <a:rPr lang="fr-FR" sz="1150" dirty="0"/>
              <a:t>Les éthylotests</a:t>
            </a:r>
          </a:p>
          <a:p>
            <a:pPr lvl="0" algn="just">
              <a:spcBef>
                <a:spcPts val="600"/>
              </a:spcBef>
              <a:defRPr/>
            </a:pPr>
            <a:r>
              <a:rPr lang="fr-FR" sz="1150" b="1" dirty="0" smtClean="0">
                <a:solidFill>
                  <a:srgbClr val="E04E13"/>
                </a:solidFill>
              </a:rPr>
              <a:t>25° </a:t>
            </a:r>
            <a:r>
              <a:rPr lang="fr-FR" sz="1150" dirty="0" smtClean="0"/>
              <a:t>Les </a:t>
            </a:r>
            <a:r>
              <a:rPr lang="fr-FR" sz="1150" dirty="0"/>
              <a:t>masques non sanitaires fabriqués selon un processus industriel et répondant aux spécifications techniques applicables</a:t>
            </a:r>
          </a:p>
          <a:p>
            <a:pPr marL="360000" lvl="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50" u="sng" dirty="0">
                <a:solidFill>
                  <a:schemeClr val="dk1"/>
                </a:solidFill>
                <a:hlinkClick r:id="rId19"/>
              </a:rPr>
              <a:t>liste des producteurs de masques non sanitaires et des résultats de leurs tests</a:t>
            </a:r>
            <a:r>
              <a:rPr lang="fr-FR" sz="1150" dirty="0">
                <a:solidFill>
                  <a:schemeClr val="dk1"/>
                </a:solidFill>
              </a:rPr>
              <a:t>, </a:t>
            </a:r>
            <a:r>
              <a:rPr lang="fr-FR" sz="1150" dirty="0" smtClean="0">
                <a:solidFill>
                  <a:schemeClr val="dk1"/>
                </a:solidFill>
              </a:rPr>
              <a:t>DGE</a:t>
            </a:r>
            <a:endParaRPr lang="fr-FR" sz="1150" dirty="0"/>
          </a:p>
          <a:p>
            <a:pPr lvl="0" defTabSz="685800">
              <a:defRPr/>
            </a:pPr>
            <a:endParaRPr lang="fr-FR" sz="600" b="1" dirty="0" smtClean="0">
              <a:solidFill>
                <a:srgbClr val="E04E13"/>
              </a:solidFill>
            </a:endParaRPr>
          </a:p>
          <a:p>
            <a:pPr lvl="0" defTabSz="685800">
              <a:defRPr/>
            </a:pPr>
            <a:r>
              <a:rPr lang="fr-FR" sz="1150" b="1" dirty="0" smtClean="0">
                <a:solidFill>
                  <a:srgbClr val="E04E13"/>
                </a:solidFill>
              </a:rPr>
              <a:t>26</a:t>
            </a:r>
            <a:r>
              <a:rPr lang="fr-FR" sz="1150" b="1" dirty="0">
                <a:solidFill>
                  <a:srgbClr val="E04E13"/>
                </a:solidFill>
              </a:rPr>
              <a:t>° </a:t>
            </a:r>
            <a:r>
              <a:rPr lang="fr-FR" sz="1150" dirty="0"/>
              <a:t>Les produits n'ayant pas de destination médicale à base d'acide hyaluronique injectable </a:t>
            </a:r>
            <a:endParaRPr lang="fr-FR" sz="1150" dirty="0"/>
          </a:p>
        </p:txBody>
      </p:sp>
      <p:sp>
        <p:nvSpPr>
          <p:cNvPr id="5" name="Rectangle : coins arrondis 7">
            <a:extLst>
              <a:ext uri="{FF2B5EF4-FFF2-40B4-BE49-F238E27FC236}">
                <a16:creationId xmlns:a16="http://schemas.microsoft.com/office/drawing/2014/main" id="{AEAE1B9A-2CC2-45CF-B329-E1CA634454DA}"/>
              </a:ext>
            </a:extLst>
          </p:cNvPr>
          <p:cNvSpPr/>
          <p:nvPr/>
        </p:nvSpPr>
        <p:spPr>
          <a:xfrm>
            <a:off x="143856" y="1685278"/>
            <a:ext cx="6555874" cy="7360493"/>
          </a:xfrm>
          <a:prstGeom prst="roundRect">
            <a:avLst>
              <a:gd name="adj" fmla="val 3541"/>
            </a:avLst>
          </a:prstGeom>
          <a:noFill/>
          <a:ln>
            <a:solidFill>
              <a:srgbClr val="E04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8861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NOP - Procédures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455F51"/>
      </a:accent1>
      <a:accent2>
        <a:srgbClr val="2C6672"/>
      </a:accent2>
      <a:accent3>
        <a:srgbClr val="9BBA28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Standard">
      <a:majorFont>
        <a:latin typeface="Helvetica Light"/>
        <a:ea typeface=""/>
        <a:cs typeface=""/>
      </a:majorFont>
      <a:minorFont>
        <a:latin typeface="Helvetica Light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2575</TotalTime>
  <Words>1150</Words>
  <Application>Microsoft Office PowerPoint</Application>
  <PresentationFormat>Format A4 (210 x 297 mm)</PresentationFormat>
  <Paragraphs>82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 Light</vt:lpstr>
      <vt:lpstr>Helvetica Neue</vt:lpstr>
      <vt:lpstr>Wingdings</vt:lpstr>
      <vt:lpstr>Thème Office</vt:lpstr>
      <vt:lpstr>C09. Référencement d'un produit à l'officine</vt:lpstr>
      <vt:lpstr>C09. Référencement d'un produit à l'officine</vt:lpstr>
      <vt:lpstr>C09. Référencement d'un produit à l'officine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Cécile LUGAND</cp:lastModifiedBy>
  <cp:revision>155</cp:revision>
  <dcterms:created xsi:type="dcterms:W3CDTF">2019-09-09T06:31:24Z</dcterms:created>
  <dcterms:modified xsi:type="dcterms:W3CDTF">2023-09-06T08:31:58Z</dcterms:modified>
</cp:coreProperties>
</file>